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58" r:id="rId5"/>
    <p:sldId id="267" r:id="rId6"/>
    <p:sldId id="259" r:id="rId7"/>
    <p:sldId id="268" r:id="rId8"/>
    <p:sldId id="260" r:id="rId9"/>
    <p:sldId id="269" r:id="rId10"/>
    <p:sldId id="261" r:id="rId11"/>
    <p:sldId id="270" r:id="rId12"/>
    <p:sldId id="262" r:id="rId13"/>
    <p:sldId id="271" r:id="rId14"/>
    <p:sldId id="263" r:id="rId15"/>
    <p:sldId id="272" r:id="rId16"/>
    <p:sldId id="273"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7"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9D0435C-53FD-4744-8F2E-D53C08031108}" type="datetimeFigureOut">
              <a:rPr lang="en-US" smtClean="0"/>
              <a:t>5/16/2020</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19CBD93-5B54-45E7-989A-C00CA4775CCD}" type="slidenum">
              <a:rPr lang="en-US" smtClean="0"/>
              <a:t>‹#›</a:t>
            </a:fld>
            <a:endParaRPr lang="en-US"/>
          </a:p>
        </p:txBody>
      </p:sp>
    </p:spTree>
    <p:extLst>
      <p:ext uri="{BB962C8B-B14F-4D97-AF65-F5344CB8AC3E}">
        <p14:creationId xmlns:p14="http://schemas.microsoft.com/office/powerpoint/2010/main" val="27934916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D0435C-53FD-4744-8F2E-D53C08031108}"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D93-5B54-45E7-989A-C00CA4775CCD}" type="slidenum">
              <a:rPr lang="en-US" smtClean="0"/>
              <a:t>‹#›</a:t>
            </a:fld>
            <a:endParaRPr lang="en-US"/>
          </a:p>
        </p:txBody>
      </p:sp>
    </p:spTree>
    <p:extLst>
      <p:ext uri="{BB962C8B-B14F-4D97-AF65-F5344CB8AC3E}">
        <p14:creationId xmlns:p14="http://schemas.microsoft.com/office/powerpoint/2010/main" val="350569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D0435C-53FD-4744-8F2E-D53C08031108}"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D93-5B54-45E7-989A-C00CA4775CCD}" type="slidenum">
              <a:rPr lang="en-US" smtClean="0"/>
              <a:t>‹#›</a:t>
            </a:fld>
            <a:endParaRPr lang="en-US"/>
          </a:p>
        </p:txBody>
      </p:sp>
    </p:spTree>
    <p:extLst>
      <p:ext uri="{BB962C8B-B14F-4D97-AF65-F5344CB8AC3E}">
        <p14:creationId xmlns:p14="http://schemas.microsoft.com/office/powerpoint/2010/main" val="386840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D0435C-53FD-4744-8F2E-D53C08031108}" type="datetimeFigureOut">
              <a:rPr lang="en-US" smtClean="0"/>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BD93-5B54-45E7-989A-C00CA4775CCD}" type="slidenum">
              <a:rPr lang="en-US" smtClean="0"/>
              <a:t>‹#›</a:t>
            </a:fld>
            <a:endParaRPr lang="en-US"/>
          </a:p>
        </p:txBody>
      </p:sp>
    </p:spTree>
    <p:extLst>
      <p:ext uri="{BB962C8B-B14F-4D97-AF65-F5344CB8AC3E}">
        <p14:creationId xmlns:p14="http://schemas.microsoft.com/office/powerpoint/2010/main" val="286717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9D0435C-53FD-4744-8F2E-D53C08031108}" type="datetimeFigureOut">
              <a:rPr lang="en-US" smtClean="0"/>
              <a:t>5/16/2020</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A19CBD93-5B54-45E7-989A-C00CA4775CCD}" type="slidenum">
              <a:rPr lang="en-US" smtClean="0"/>
              <a:t>‹#›</a:t>
            </a:fld>
            <a:endParaRPr lang="en-US"/>
          </a:p>
        </p:txBody>
      </p:sp>
    </p:spTree>
    <p:extLst>
      <p:ext uri="{BB962C8B-B14F-4D97-AF65-F5344CB8AC3E}">
        <p14:creationId xmlns:p14="http://schemas.microsoft.com/office/powerpoint/2010/main" val="22160597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D0435C-53FD-4744-8F2E-D53C08031108}"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D93-5B54-45E7-989A-C00CA4775CCD}" type="slidenum">
              <a:rPr lang="en-US" smtClean="0"/>
              <a:t>‹#›</a:t>
            </a:fld>
            <a:endParaRPr lang="en-US"/>
          </a:p>
        </p:txBody>
      </p:sp>
    </p:spTree>
    <p:extLst>
      <p:ext uri="{BB962C8B-B14F-4D97-AF65-F5344CB8AC3E}">
        <p14:creationId xmlns:p14="http://schemas.microsoft.com/office/powerpoint/2010/main" val="284134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D0435C-53FD-4744-8F2E-D53C08031108}" type="datetimeFigureOut">
              <a:rPr lang="en-US" smtClean="0"/>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BD93-5B54-45E7-989A-C00CA4775CCD}" type="slidenum">
              <a:rPr lang="en-US" smtClean="0"/>
              <a:t>‹#›</a:t>
            </a:fld>
            <a:endParaRPr lang="en-US"/>
          </a:p>
        </p:txBody>
      </p:sp>
    </p:spTree>
    <p:extLst>
      <p:ext uri="{BB962C8B-B14F-4D97-AF65-F5344CB8AC3E}">
        <p14:creationId xmlns:p14="http://schemas.microsoft.com/office/powerpoint/2010/main" val="250101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D0435C-53FD-4744-8F2E-D53C08031108}"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CBD93-5B54-45E7-989A-C00CA4775CCD}" type="slidenum">
              <a:rPr lang="en-US" smtClean="0"/>
              <a:t>‹#›</a:t>
            </a:fld>
            <a:endParaRPr lang="en-US"/>
          </a:p>
        </p:txBody>
      </p:sp>
    </p:spTree>
    <p:extLst>
      <p:ext uri="{BB962C8B-B14F-4D97-AF65-F5344CB8AC3E}">
        <p14:creationId xmlns:p14="http://schemas.microsoft.com/office/powerpoint/2010/main" val="409305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0435C-53FD-4744-8F2E-D53C08031108}"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CBD93-5B54-45E7-989A-C00CA4775CCD}" type="slidenum">
              <a:rPr lang="en-US" smtClean="0"/>
              <a:t>‹#›</a:t>
            </a:fld>
            <a:endParaRPr lang="en-US"/>
          </a:p>
        </p:txBody>
      </p:sp>
    </p:spTree>
    <p:extLst>
      <p:ext uri="{BB962C8B-B14F-4D97-AF65-F5344CB8AC3E}">
        <p14:creationId xmlns:p14="http://schemas.microsoft.com/office/powerpoint/2010/main" val="24573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9D0435C-53FD-4744-8F2E-D53C08031108}" type="datetimeFigureOut">
              <a:rPr lang="en-US" smtClean="0"/>
              <a:t>5/16/2020</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19CBD93-5B54-45E7-989A-C00CA4775CCD}"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219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9D0435C-53FD-4744-8F2E-D53C08031108}" type="datetimeFigureOut">
              <a:rPr lang="en-US" smtClean="0"/>
              <a:t>5/16/2020</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19CBD93-5B54-45E7-989A-C00CA4775CCD}"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40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9D0435C-53FD-4744-8F2E-D53C08031108}" type="datetimeFigureOut">
              <a:rPr lang="en-US" smtClean="0"/>
              <a:t>5/16/2020</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19CBD93-5B54-45E7-989A-C00CA4775CCD}" type="slidenum">
              <a:rPr lang="en-US" smtClean="0"/>
              <a:t>‹#›</a:t>
            </a:fld>
            <a:endParaRPr lang="en-US"/>
          </a:p>
        </p:txBody>
      </p:sp>
    </p:spTree>
    <p:extLst>
      <p:ext uri="{BB962C8B-B14F-4D97-AF65-F5344CB8AC3E}">
        <p14:creationId xmlns:p14="http://schemas.microsoft.com/office/powerpoint/2010/main" val="1381519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026F13-499B-4EC7-B5BA-99A52E90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1026" name="Picture 2" descr="Quarantine FOMO | The New Yorker">
            <a:extLst>
              <a:ext uri="{FF2B5EF4-FFF2-40B4-BE49-F238E27FC236}">
                <a16:creationId xmlns:a16="http://schemas.microsoft.com/office/drawing/2014/main" id="{7C1C2E2F-C2B8-47B1-86EF-FA9DA31E9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1" t="2628" r="2241" b="2584"/>
          <a:stretch/>
        </p:blipFill>
        <p:spPr bwMode="auto">
          <a:xfrm>
            <a:off x="773890" y="1251496"/>
            <a:ext cx="6852866" cy="406027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D4A3EB8-C534-4357-BED1-BD137862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A598AA0-D62D-4859-BBAD-AED568A79F9F}"/>
              </a:ext>
            </a:extLst>
          </p:cNvPr>
          <p:cNvSpPr>
            <a:spLocks noGrp="1"/>
          </p:cNvSpPr>
          <p:nvPr>
            <p:ph type="ctrTitle"/>
          </p:nvPr>
        </p:nvSpPr>
        <p:spPr>
          <a:xfrm>
            <a:off x="7000828" y="881700"/>
            <a:ext cx="4647049" cy="3042706"/>
          </a:xfrm>
        </p:spPr>
        <p:txBody>
          <a:bodyPr>
            <a:normAutofit/>
          </a:bodyPr>
          <a:lstStyle/>
          <a:p>
            <a:br>
              <a:rPr lang="en-US" sz="4200" b="1" i="1" dirty="0">
                <a:latin typeface="Bahnschrift SemiBold" panose="020B0502040204020203" pitchFamily="34" charset="0"/>
                <a:cs typeface="Biome" panose="020B0502040204020203" pitchFamily="34" charset="0"/>
              </a:rPr>
            </a:br>
            <a:r>
              <a:rPr lang="en-US" sz="4200" b="1" i="1" dirty="0">
                <a:latin typeface="Bahnschrift SemiBold" panose="020B0502040204020203" pitchFamily="34" charset="0"/>
                <a:cs typeface="Biome" panose="020B0502040204020203" pitchFamily="34" charset="0"/>
              </a:rPr>
              <a:t>SPRING 2020</a:t>
            </a:r>
            <a:br>
              <a:rPr lang="en-US" sz="4200" b="1" i="1" dirty="0">
                <a:latin typeface="Bahnschrift SemiBold" panose="020B0502040204020203" pitchFamily="34" charset="0"/>
                <a:cs typeface="Biome" panose="020B0502040204020203" pitchFamily="34" charset="0"/>
              </a:rPr>
            </a:br>
            <a:br>
              <a:rPr lang="en-US" sz="4200" b="1" i="1" dirty="0">
                <a:latin typeface="Bahnschrift SemiBold" panose="020B0502040204020203" pitchFamily="34" charset="0"/>
                <a:cs typeface="Biome" panose="020B0502040204020203" pitchFamily="34" charset="0"/>
              </a:rPr>
            </a:br>
            <a:r>
              <a:rPr lang="en-US" sz="4200" b="1" i="1" dirty="0">
                <a:latin typeface="Bahnschrift SemiBold" panose="020B0502040204020203" pitchFamily="34" charset="0"/>
                <a:cs typeface="Biome" panose="020B0502040204020203" pitchFamily="34" charset="0"/>
              </a:rPr>
              <a:t>“One </a:t>
            </a:r>
            <a:r>
              <a:rPr lang="en-US" sz="4200" b="1" i="1" dirty="0" err="1">
                <a:latin typeface="Bahnschrift SemiBold" panose="020B0502040204020203" pitchFamily="34" charset="0"/>
                <a:cs typeface="Biome" panose="020B0502040204020203" pitchFamily="34" charset="0"/>
              </a:rPr>
              <a:t>Helluva</a:t>
            </a:r>
            <a:r>
              <a:rPr lang="en-US" sz="4200" b="1" i="1" dirty="0">
                <a:latin typeface="Bahnschrift SemiBold" panose="020B0502040204020203" pitchFamily="34" charset="0"/>
                <a:cs typeface="Biome" panose="020B0502040204020203" pitchFamily="34" charset="0"/>
              </a:rPr>
              <a:t> Semester”</a:t>
            </a:r>
          </a:p>
        </p:txBody>
      </p:sp>
      <p:sp>
        <p:nvSpPr>
          <p:cNvPr id="3" name="Subtitle 2">
            <a:extLst>
              <a:ext uri="{FF2B5EF4-FFF2-40B4-BE49-F238E27FC236}">
                <a16:creationId xmlns:a16="http://schemas.microsoft.com/office/drawing/2014/main" id="{FBFB49D8-C81E-4068-AFC6-6485B65D7AFD}"/>
              </a:ext>
            </a:extLst>
          </p:cNvPr>
          <p:cNvSpPr>
            <a:spLocks noGrp="1"/>
          </p:cNvSpPr>
          <p:nvPr>
            <p:ph type="subTitle" idx="1"/>
          </p:nvPr>
        </p:nvSpPr>
        <p:spPr>
          <a:xfrm>
            <a:off x="6646720" y="4566167"/>
            <a:ext cx="5355264" cy="950976"/>
          </a:xfrm>
        </p:spPr>
        <p:txBody>
          <a:bodyPr>
            <a:normAutofit/>
          </a:bodyPr>
          <a:lstStyle/>
          <a:p>
            <a:pPr>
              <a:spcAft>
                <a:spcPts val="600"/>
              </a:spcAft>
            </a:pPr>
            <a:r>
              <a:rPr lang="en-US">
                <a:latin typeface="Ink Free" panose="03080402000500000000" pitchFamily="66" charset="0"/>
              </a:rPr>
              <a:t>Daniel Diederich</a:t>
            </a:r>
          </a:p>
        </p:txBody>
      </p:sp>
      <p:sp>
        <p:nvSpPr>
          <p:cNvPr id="75" name="Rectangle 74">
            <a:extLst>
              <a:ext uri="{FF2B5EF4-FFF2-40B4-BE49-F238E27FC236}">
                <a16:creationId xmlns:a16="http://schemas.microsoft.com/office/drawing/2014/main" id="{3FA13F65-6422-4EBC-B70B-E95950B2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74EC5015-DFE8-4264-BCD5-E4D5A3EEFA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6A8CE91-4412-4504-94E5-903CCFE92F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C3B8F69-5432-41A9-80AA-ECBDFA57E7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0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136">
            <a:extLst>
              <a:ext uri="{FF2B5EF4-FFF2-40B4-BE49-F238E27FC236}">
                <a16:creationId xmlns:a16="http://schemas.microsoft.com/office/drawing/2014/main" id="{5C644380-6018-4B81-9DA9-9F06C59CE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89C81-7E9A-43A2-B086-3E401AE2F213}"/>
              </a:ext>
            </a:extLst>
          </p:cNvPr>
          <p:cNvSpPr>
            <a:spLocks noGrp="1"/>
          </p:cNvSpPr>
          <p:nvPr>
            <p:ph type="title"/>
          </p:nvPr>
        </p:nvSpPr>
        <p:spPr>
          <a:xfrm>
            <a:off x="8014996" y="642594"/>
            <a:ext cx="3732244" cy="1371600"/>
          </a:xfrm>
        </p:spPr>
        <p:txBody>
          <a:bodyPr>
            <a:normAutofit/>
          </a:bodyPr>
          <a:lstStyle/>
          <a:p>
            <a:r>
              <a:rPr lang="en-US" sz="3400">
                <a:solidFill>
                  <a:srgbClr val="FFFFFF"/>
                </a:solidFill>
              </a:rPr>
              <a:t>The “Release” of Michael Flynn</a:t>
            </a:r>
          </a:p>
        </p:txBody>
      </p:sp>
      <p:sp>
        <p:nvSpPr>
          <p:cNvPr id="3079" name="Rectangle 138">
            <a:extLst>
              <a:ext uri="{FF2B5EF4-FFF2-40B4-BE49-F238E27FC236}">
                <a16:creationId xmlns:a16="http://schemas.microsoft.com/office/drawing/2014/main" id="{D548ABF7-EAB1-47F4-A166-1E6B2F84A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E3EF64B6-EF6F-4034-9831-AD0B821C1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2"/>
          </a:solidFill>
          <a:ln w="6350" cap="flat" cmpd="sng" algn="ctr">
            <a:noFill/>
            <a:prstDash val="solid"/>
          </a:ln>
          <a:effectLst>
            <a:outerShdw blurRad="50800" algn="ctr" rotWithShape="0">
              <a:prstClr val="black">
                <a:alpha val="66000"/>
              </a:prstClr>
            </a:outerShdw>
            <a:softEdge rad="0"/>
          </a:effectLst>
        </p:spPr>
      </p:sp>
      <p:sp>
        <p:nvSpPr>
          <p:cNvPr id="143" name="Rectangle 142">
            <a:extLst>
              <a:ext uri="{FF2B5EF4-FFF2-40B4-BE49-F238E27FC236}">
                <a16:creationId xmlns:a16="http://schemas.microsoft.com/office/drawing/2014/main" id="{6C80ABDB-25F5-417A-A33F-61660B8E7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ichael Flynn Pleads Guilty To Lying To FBI : NPR">
            <a:extLst>
              <a:ext uri="{FF2B5EF4-FFF2-40B4-BE49-F238E27FC236}">
                <a16:creationId xmlns:a16="http://schemas.microsoft.com/office/drawing/2014/main" id="{51A75A55-421C-4ADA-BF11-3892A42167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83" t="725" r="796" b="-724"/>
          <a:stretch/>
        </p:blipFill>
        <p:spPr bwMode="auto">
          <a:xfrm>
            <a:off x="798460" y="892420"/>
            <a:ext cx="3044697" cy="2782261"/>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ECA351B0-F844-42E9-B2D2-5B49B8B3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5" y="650015"/>
            <a:ext cx="2765758" cy="2142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BB5D28F-9B96-4EA2-AECC-58ADD21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6" y="4088215"/>
            <a:ext cx="3376548" cy="2124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4BE6A425-9B55-46B4-A7A8-5AC17950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Federal Bureau of Investigation - Wikipedia">
            <a:extLst>
              <a:ext uri="{FF2B5EF4-FFF2-40B4-BE49-F238E27FC236}">
                <a16:creationId xmlns:a16="http://schemas.microsoft.com/office/drawing/2014/main" id="{1E02E153-FBD5-4F3B-9A29-0F9F9CFF9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59" r="2" b="3862"/>
          <a:stretch/>
        </p:blipFill>
        <p:spPr bwMode="auto">
          <a:xfrm>
            <a:off x="4323497" y="3419176"/>
            <a:ext cx="2434338" cy="23108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18DCAE-F115-428A-A677-CB5E04FDE5C7}"/>
              </a:ext>
            </a:extLst>
          </p:cNvPr>
          <p:cNvSpPr>
            <a:spLocks noGrp="1"/>
          </p:cNvSpPr>
          <p:nvPr>
            <p:ph idx="1"/>
          </p:nvPr>
        </p:nvSpPr>
        <p:spPr>
          <a:xfrm>
            <a:off x="8014995" y="2103119"/>
            <a:ext cx="3732245" cy="4109953"/>
          </a:xfrm>
        </p:spPr>
        <p:txBody>
          <a:bodyPr>
            <a:normAutofit/>
          </a:bodyPr>
          <a:lstStyle/>
          <a:p>
            <a:pPr>
              <a:lnSpc>
                <a:spcPct val="90000"/>
              </a:lnSpc>
            </a:pPr>
            <a:r>
              <a:rPr lang="en-US" sz="1000" i="1">
                <a:solidFill>
                  <a:srgbClr val="FFFFFF"/>
                </a:solidFill>
              </a:rPr>
              <a:t>Michael Flynn, who pleaded guilty to lying to the FBI in 2017, was just “released” after documents from the FBI and DOJ were released, showing apparent shady business and possible corruption.</a:t>
            </a:r>
          </a:p>
          <a:p>
            <a:pPr>
              <a:lnSpc>
                <a:spcPct val="90000"/>
              </a:lnSpc>
            </a:pPr>
            <a:r>
              <a:rPr lang="en-US" sz="1000" b="1">
                <a:solidFill>
                  <a:srgbClr val="FFFFFF"/>
                </a:solidFill>
              </a:rPr>
              <a:t>OPINION: </a:t>
            </a:r>
            <a:r>
              <a:rPr lang="en-US" sz="1000">
                <a:solidFill>
                  <a:srgbClr val="FFFFFF"/>
                </a:solidFill>
              </a:rPr>
              <a:t>Although not COVID-19 related, this news story is quite important when you read about it. Very recently, some FBI and DOJ documents were released that showed that the FBI had done shady business in regards to Michael Flynn in early 2017. These documents suggest that they were trying to get him to lie to them in order to try and convict him and/or turn him over. While lying to the FBI is a crime, you can only be charged with “lying to the FBI” is you are currently being under investigation for an underlying crime. Flynn was not under investigation, nor had he committed a crime. His lie was that he had a phone call with a Russian diplomat after becoming the incoming National Security Advisor and told the FBI he didn’t. While this was a lie, this phone call was in no way against the law. Then, the FBI, it seems, wanted him to go to jail and/or try and convict other people with him, so they tried to get him to lie. For me, this just shows how corrupt government branches are when they have too much power, regardless of the political party involved. It furthers my distaste for the government.</a:t>
            </a:r>
          </a:p>
        </p:txBody>
      </p:sp>
    </p:spTree>
    <p:extLst>
      <p:ext uri="{BB962C8B-B14F-4D97-AF65-F5344CB8AC3E}">
        <p14:creationId xmlns:p14="http://schemas.microsoft.com/office/powerpoint/2010/main" val="69021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6" name="Straight Connector 15">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6" name="Rectangle 25">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64FA4C-2AE4-4E4F-8B48-14E8815AC324}"/>
              </a:ext>
            </a:extLst>
          </p:cNvPr>
          <p:cNvSpPr>
            <a:spLocks noGrp="1"/>
          </p:cNvSpPr>
          <p:nvPr>
            <p:ph type="title"/>
          </p:nvPr>
        </p:nvSpPr>
        <p:spPr>
          <a:xfrm>
            <a:off x="1559050" y="3299412"/>
            <a:ext cx="9673306" cy="2733106"/>
          </a:xfrm>
        </p:spPr>
        <p:txBody>
          <a:bodyPr vert="horz" lIns="91440" tIns="45720" rIns="91440" bIns="45720" rtlCol="0" anchor="ctr">
            <a:normAutofit/>
          </a:bodyPr>
          <a:lstStyle/>
          <a:p>
            <a:pPr algn="ctr">
              <a:lnSpc>
                <a:spcPct val="83000"/>
              </a:lnSpc>
            </a:pPr>
            <a:r>
              <a:rPr lang="en-US" sz="7200" cap="all" spc="-100" dirty="0"/>
              <a:t>WAYS LIFE HAS BEEN ALTERED</a:t>
            </a:r>
          </a:p>
        </p:txBody>
      </p:sp>
      <p:sp>
        <p:nvSpPr>
          <p:cNvPr id="28" name="Rectangle 27">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pic>
        <p:nvPicPr>
          <p:cNvPr id="13314" name="Picture 2" descr="I Am Altering The Deal. Pray I Don't Alter It Any Further. [STAR ...">
            <a:extLst>
              <a:ext uri="{FF2B5EF4-FFF2-40B4-BE49-F238E27FC236}">
                <a16:creationId xmlns:a16="http://schemas.microsoft.com/office/drawing/2014/main" id="{22AC354E-804A-43EF-A096-4D4706C14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3734">
            <a:off x="2936136" y="548688"/>
            <a:ext cx="6319728" cy="234345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93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CD14-492D-49AB-88D0-08A9FCE6988A}"/>
              </a:ext>
            </a:extLst>
          </p:cNvPr>
          <p:cNvSpPr>
            <a:spLocks noGrp="1"/>
          </p:cNvSpPr>
          <p:nvPr>
            <p:ph type="title"/>
          </p:nvPr>
        </p:nvSpPr>
        <p:spPr>
          <a:xfrm>
            <a:off x="411480" y="987552"/>
            <a:ext cx="4485861" cy="1088136"/>
          </a:xfrm>
        </p:spPr>
        <p:txBody>
          <a:bodyPr anchor="b">
            <a:normAutofit/>
          </a:bodyPr>
          <a:lstStyle/>
          <a:p>
            <a:pPr algn="ctr"/>
            <a:r>
              <a:rPr lang="en-US" sz="3400" dirty="0"/>
              <a:t>The Closing of Walking/Hiking Trails</a:t>
            </a:r>
          </a:p>
        </p:txBody>
      </p:sp>
      <p:sp>
        <p:nvSpPr>
          <p:cNvPr id="3" name="Content Placeholder 2">
            <a:extLst>
              <a:ext uri="{FF2B5EF4-FFF2-40B4-BE49-F238E27FC236}">
                <a16:creationId xmlns:a16="http://schemas.microsoft.com/office/drawing/2014/main" id="{7E6F6A39-D9F7-4AFD-96BB-CB85F53160CA}"/>
              </a:ext>
            </a:extLst>
          </p:cNvPr>
          <p:cNvSpPr>
            <a:spLocks noGrp="1"/>
          </p:cNvSpPr>
          <p:nvPr>
            <p:ph idx="1"/>
          </p:nvPr>
        </p:nvSpPr>
        <p:spPr>
          <a:xfrm>
            <a:off x="411479" y="2688336"/>
            <a:ext cx="4498848" cy="3584448"/>
          </a:xfrm>
        </p:spPr>
        <p:txBody>
          <a:bodyPr anchor="t">
            <a:normAutofit fontScale="85000" lnSpcReduction="20000"/>
          </a:bodyPr>
          <a:lstStyle/>
          <a:p>
            <a:r>
              <a:rPr lang="en-US" sz="1800" i="1" dirty="0"/>
              <a:t>In attempts to slow the spread of COVID-19, governments around the country but specifically in Southern California closed all walking and hiking trails.</a:t>
            </a:r>
          </a:p>
          <a:p>
            <a:r>
              <a:rPr lang="en-US" sz="1800" b="1" dirty="0"/>
              <a:t>OPINION: </a:t>
            </a:r>
            <a:r>
              <a:rPr lang="en-US" sz="1800" dirty="0"/>
              <a:t>I understand the sentiment that governments had. If the close these trails, then it will disincentivize people from going outside. However, an unintended consequence could be that people are going to go outside no matter what, so closing the trails makes people walk on the streets, closer to each other and to peoples houses. Also, going outside in the sun is better as people are way less likely to catch this outside, in the sun, while socially distancing, etc. So the effects remain to be seen but still. I like to walk and run and so this sucks for me but I see why.</a:t>
            </a:r>
            <a:endParaRPr lang="en-US" sz="1800" b="1" dirty="0"/>
          </a:p>
        </p:txBody>
      </p:sp>
      <p:pic>
        <p:nvPicPr>
          <p:cNvPr id="4098" name="Picture 2" descr="Dennis Moore Trail Closed | Arkansas Outside">
            <a:extLst>
              <a:ext uri="{FF2B5EF4-FFF2-40B4-BE49-F238E27FC236}">
                <a16:creationId xmlns:a16="http://schemas.microsoft.com/office/drawing/2014/main" id="{C4F2EF84-A3C2-4B81-A9E1-4BA8FEF4E7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80" r="1213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5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6" name="Straight Connector 15">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0FDD0E7-13CB-45C4-B92A-5545FF4DCAB7}"/>
              </a:ext>
            </a:extLst>
          </p:cNvPr>
          <p:cNvSpPr>
            <a:spLocks noGrp="1"/>
          </p:cNvSpPr>
          <p:nvPr>
            <p:ph type="title"/>
          </p:nvPr>
        </p:nvSpPr>
        <p:spPr>
          <a:xfrm>
            <a:off x="802690" y="2940299"/>
            <a:ext cx="6464881" cy="3007496"/>
          </a:xfrm>
        </p:spPr>
        <p:txBody>
          <a:bodyPr vert="horz" lIns="91440" tIns="45720" rIns="91440" bIns="45720" rtlCol="0" anchor="ctr">
            <a:normAutofit fontScale="90000"/>
          </a:bodyPr>
          <a:lstStyle/>
          <a:p>
            <a:pPr algn="ctr">
              <a:lnSpc>
                <a:spcPct val="83000"/>
              </a:lnSpc>
            </a:pPr>
            <a:r>
              <a:rPr lang="en-US" sz="6600" cap="all" spc="-100" dirty="0"/>
              <a:t>HUMANITY’S CREATIVITY DURING THIS SEMESTER</a:t>
            </a:r>
          </a:p>
        </p:txBody>
      </p:sp>
      <p:sp>
        <p:nvSpPr>
          <p:cNvPr id="26" name="Rectangle 2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4338" name="Picture 2" descr="Channel A New Outlook – Up Your Workplace Creativity – JJR ...">
            <a:extLst>
              <a:ext uri="{FF2B5EF4-FFF2-40B4-BE49-F238E27FC236}">
                <a16:creationId xmlns:a16="http://schemas.microsoft.com/office/drawing/2014/main" id="{77F17BC7-BAF4-4E2D-8A1E-ED52A5DE2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31" y="198550"/>
            <a:ext cx="4367033" cy="24261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4340" name="Picture 4" descr="Prost! | Oktoberfest 🥨 | Send real postcards online">
            <a:extLst>
              <a:ext uri="{FF2B5EF4-FFF2-40B4-BE49-F238E27FC236}">
                <a16:creationId xmlns:a16="http://schemas.microsoft.com/office/drawing/2014/main" id="{2D884912-9E1B-48A3-B39C-EE8BB52F9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157" y="1071567"/>
            <a:ext cx="3344062" cy="47148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2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7" name="Rectangle 1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in a garden&#10;&#10;Description automatically generated">
            <a:extLst>
              <a:ext uri="{FF2B5EF4-FFF2-40B4-BE49-F238E27FC236}">
                <a16:creationId xmlns:a16="http://schemas.microsoft.com/office/drawing/2014/main" id="{FF6BA326-9FA0-4F43-851D-8E1782DD1916}"/>
              </a:ext>
            </a:extLst>
          </p:cNvPr>
          <p:cNvPicPr>
            <a:picLocks noChangeAspect="1"/>
          </p:cNvPicPr>
          <p:nvPr/>
        </p:nvPicPr>
        <p:blipFill rotWithShape="1">
          <a:blip r:embed="rId2">
            <a:extLst>
              <a:ext uri="{28A0092B-C50C-407E-A947-70E740481C1C}">
                <a14:useLocalDpi xmlns:a14="http://schemas.microsoft.com/office/drawing/2010/main" val="0"/>
              </a:ext>
            </a:extLst>
          </a:blip>
          <a:srcRect l="11356" r="16122"/>
          <a:stretch/>
        </p:blipFill>
        <p:spPr>
          <a:xfrm>
            <a:off x="5010571" y="643464"/>
            <a:ext cx="5647904" cy="52567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Rectangle 1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4E99888-29EC-4342-B03E-C8DEDB149753}"/>
              </a:ext>
            </a:extLst>
          </p:cNvPr>
          <p:cNvSpPr>
            <a:spLocks noGrp="1"/>
          </p:cNvSpPr>
          <p:nvPr>
            <p:ph type="title"/>
          </p:nvPr>
        </p:nvSpPr>
        <p:spPr>
          <a:xfrm>
            <a:off x="643433" y="643464"/>
            <a:ext cx="2888344" cy="1428737"/>
          </a:xfrm>
        </p:spPr>
        <p:txBody>
          <a:bodyPr>
            <a:normAutofit/>
          </a:bodyPr>
          <a:lstStyle/>
          <a:p>
            <a:r>
              <a:rPr lang="en-US" sz="3200">
                <a:solidFill>
                  <a:srgbClr val="FFFFFF"/>
                </a:solidFill>
              </a:rPr>
              <a:t>Drinking While Socially Distancing</a:t>
            </a:r>
          </a:p>
        </p:txBody>
      </p:sp>
      <p:sp>
        <p:nvSpPr>
          <p:cNvPr id="3" name="Content Placeholder 2">
            <a:extLst>
              <a:ext uri="{FF2B5EF4-FFF2-40B4-BE49-F238E27FC236}">
                <a16:creationId xmlns:a16="http://schemas.microsoft.com/office/drawing/2014/main" id="{5915C32A-09F0-477C-B089-26531433B714}"/>
              </a:ext>
            </a:extLst>
          </p:cNvPr>
          <p:cNvSpPr>
            <a:spLocks noGrp="1"/>
          </p:cNvSpPr>
          <p:nvPr>
            <p:ph idx="1"/>
          </p:nvPr>
        </p:nvSpPr>
        <p:spPr>
          <a:xfrm>
            <a:off x="643337" y="2184036"/>
            <a:ext cx="2888439" cy="3869634"/>
          </a:xfrm>
        </p:spPr>
        <p:txBody>
          <a:bodyPr>
            <a:normAutofit/>
          </a:bodyPr>
          <a:lstStyle/>
          <a:p>
            <a:pPr>
              <a:lnSpc>
                <a:spcPct val="90000"/>
              </a:lnSpc>
            </a:pPr>
            <a:r>
              <a:rPr lang="en-US" sz="1500" i="1">
                <a:solidFill>
                  <a:srgbClr val="FFFFFF"/>
                </a:solidFill>
              </a:rPr>
              <a:t>For my mom’s 49</a:t>
            </a:r>
            <a:r>
              <a:rPr lang="en-US" sz="1500" i="1" baseline="30000">
                <a:solidFill>
                  <a:srgbClr val="FFFFFF"/>
                </a:solidFill>
              </a:rPr>
              <a:t>th</a:t>
            </a:r>
            <a:r>
              <a:rPr lang="en-US" sz="1500" i="1">
                <a:solidFill>
                  <a:srgbClr val="FFFFFF"/>
                </a:solidFill>
              </a:rPr>
              <a:t> birthday, she and my dad rode to their friend’s houses on their bikes and drank with them in their front yards while socially distancing.</a:t>
            </a:r>
          </a:p>
          <a:p>
            <a:pPr>
              <a:lnSpc>
                <a:spcPct val="90000"/>
              </a:lnSpc>
            </a:pPr>
            <a:r>
              <a:rPr lang="en-US" sz="1500" b="1">
                <a:solidFill>
                  <a:srgbClr val="FFFFFF"/>
                </a:solidFill>
              </a:rPr>
              <a:t>OPINION: </a:t>
            </a:r>
            <a:r>
              <a:rPr lang="en-US" sz="1500">
                <a:solidFill>
                  <a:srgbClr val="FFFFFF"/>
                </a:solidFill>
              </a:rPr>
              <a:t>It seems really fun to me and good way to still see your friends even though we aren’t supposed to. Getting out while still being socially distanced but still being able to get buzzed and celebrate your birthday is a very good idea.</a:t>
            </a:r>
            <a:endParaRPr lang="en-US" sz="1500" b="1">
              <a:solidFill>
                <a:srgbClr val="FFFFFF"/>
              </a:solidFill>
            </a:endParaRPr>
          </a:p>
        </p:txBody>
      </p:sp>
      <p:pic>
        <p:nvPicPr>
          <p:cNvPr id="5136" name="Picture 16" descr="Free Beer Cliparts, Download Free Clip Art, Free Clip Art on ...">
            <a:extLst>
              <a:ext uri="{FF2B5EF4-FFF2-40B4-BE49-F238E27FC236}">
                <a16:creationId xmlns:a16="http://schemas.microsoft.com/office/drawing/2014/main" id="{C71C0157-69F7-4F34-8E98-2AFA6FE49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05738">
            <a:off x="9248976" y="-5313"/>
            <a:ext cx="3035554" cy="3035554"/>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Free Beer Cliparts, Download Free Clip Art, Free Clip Art on ...">
            <a:extLst>
              <a:ext uri="{FF2B5EF4-FFF2-40B4-BE49-F238E27FC236}">
                <a16:creationId xmlns:a16="http://schemas.microsoft.com/office/drawing/2014/main" id="{66542928-51EE-4CA9-B638-1D2DBEDAE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036">
            <a:off x="4876800" y="4498477"/>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1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C567DD95-42B7-4C98-A5A2-1A3EFBF30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Rectangle 192">
            <a:extLst>
              <a:ext uri="{FF2B5EF4-FFF2-40B4-BE49-F238E27FC236}">
                <a16:creationId xmlns:a16="http://schemas.microsoft.com/office/drawing/2014/main" id="{A5E6BD12-7FA8-44C6-9D03-5CB0EB86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94" name="Rectangle 193">
            <a:extLst>
              <a:ext uri="{FF2B5EF4-FFF2-40B4-BE49-F238E27FC236}">
                <a16:creationId xmlns:a16="http://schemas.microsoft.com/office/drawing/2014/main" id="{DB46EEA0-5755-4E1A-9D0F-30A8E1286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95" name="Rectangle 194">
            <a:extLst>
              <a:ext uri="{FF2B5EF4-FFF2-40B4-BE49-F238E27FC236}">
                <a16:creationId xmlns:a16="http://schemas.microsoft.com/office/drawing/2014/main" id="{B74CE269-ED4E-405A-B10F-A7E8B3902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6" name="Group 195">
            <a:extLst>
              <a:ext uri="{FF2B5EF4-FFF2-40B4-BE49-F238E27FC236}">
                <a16:creationId xmlns:a16="http://schemas.microsoft.com/office/drawing/2014/main" id="{20B5899B-9417-4F17-86B4-E533FB9566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7" name="Straight Connector 196">
              <a:extLst>
                <a:ext uri="{FF2B5EF4-FFF2-40B4-BE49-F238E27FC236}">
                  <a16:creationId xmlns:a16="http://schemas.microsoft.com/office/drawing/2014/main" id="{737CDB1C-BBC9-4959-87C1-D046BF3044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3FE4EA4-109C-47C4-8AAF-7C36F6F9FB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CF8DD39-B811-4288-971A-5BE0949AE4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0" name="Rectangle 199">
            <a:extLst>
              <a:ext uri="{FF2B5EF4-FFF2-40B4-BE49-F238E27FC236}">
                <a16:creationId xmlns:a16="http://schemas.microsoft.com/office/drawing/2014/main" id="{CC911D93-2691-4425-B4D3-27A6AFC6D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201" name="Rectangle 200">
            <a:extLst>
              <a:ext uri="{FF2B5EF4-FFF2-40B4-BE49-F238E27FC236}">
                <a16:creationId xmlns:a16="http://schemas.microsoft.com/office/drawing/2014/main" id="{3F2BC1A7-DACA-49B9-B5B0-EEBCD3788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1B94D6D1-F6E6-4971-B9E9-C6C13231D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03" name="Rectangle 202">
            <a:extLst>
              <a:ext uri="{FF2B5EF4-FFF2-40B4-BE49-F238E27FC236}">
                <a16:creationId xmlns:a16="http://schemas.microsoft.com/office/drawing/2014/main" id="{9CA62F2D-5261-47BF-A1BB-48A735929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0ECCBC0-61AE-4C74-99EC-F9C056BBBA75}"/>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sz="3700" cap="all" spc="-100"/>
              <a:t>WISHES FOR THE FUTURE </a:t>
            </a:r>
            <a:br>
              <a:rPr lang="en-US" sz="3700" cap="all" spc="-100"/>
            </a:br>
            <a:r>
              <a:rPr lang="en-US" sz="3700" cap="all" spc="-100"/>
              <a:t>and a</a:t>
            </a:r>
            <a:br>
              <a:rPr lang="en-US" sz="3700" cap="all" spc="-100"/>
            </a:br>
            <a:r>
              <a:rPr lang="en-US" sz="3700" cap="all" spc="-100"/>
              <a:t> REFLECTION ON THE PAST</a:t>
            </a:r>
          </a:p>
        </p:txBody>
      </p:sp>
      <p:sp>
        <p:nvSpPr>
          <p:cNvPr id="204" name="Rectangle 203">
            <a:extLst>
              <a:ext uri="{FF2B5EF4-FFF2-40B4-BE49-F238E27FC236}">
                <a16:creationId xmlns:a16="http://schemas.microsoft.com/office/drawing/2014/main" id="{B9ED259D-35A8-4857-AC21-662431DFE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640855"/>
            <a:ext cx="2942840" cy="32181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Dorsett 3 Wishes｜Dorsett Tsuen Wan">
            <a:extLst>
              <a:ext uri="{FF2B5EF4-FFF2-40B4-BE49-F238E27FC236}">
                <a16:creationId xmlns:a16="http://schemas.microsoft.com/office/drawing/2014/main" id="{0F68F531-3EB8-40BC-8071-1D92898CFE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3102" y="1449998"/>
            <a:ext cx="2607510" cy="16231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5" name="Rectangle 204">
            <a:extLst>
              <a:ext uri="{FF2B5EF4-FFF2-40B4-BE49-F238E27FC236}">
                <a16:creationId xmlns:a16="http://schemas.microsoft.com/office/drawing/2014/main" id="{114E226A-731C-435A-892B-BBB21B90D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576" y="640855"/>
            <a:ext cx="2371762" cy="1939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D376339C-65F5-4599-9837-80198EC76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7" name="Straight Connector 206">
            <a:extLst>
              <a:ext uri="{FF2B5EF4-FFF2-40B4-BE49-F238E27FC236}">
                <a16:creationId xmlns:a16="http://schemas.microsoft.com/office/drawing/2014/main" id="{8C5EBF9A-9EF1-4047-A1E3-C9614D372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6F60D45-C5B1-4439-9ABF-D4AE775A67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25BE5E5-8441-4AEC-BCE9-93F26167BC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2487D0A7-C6BF-4C33-8FC8-49B715507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151" y="4062758"/>
            <a:ext cx="2948190" cy="214701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F959CBAE-00DC-4811-BD82-4B0E5C851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5942" y="2776428"/>
            <a:ext cx="2377397" cy="34333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Future-in-the-Past Tense in English Grammar">
            <a:extLst>
              <a:ext uri="{FF2B5EF4-FFF2-40B4-BE49-F238E27FC236}">
                <a16:creationId xmlns:a16="http://schemas.microsoft.com/office/drawing/2014/main" id="{A600ACC7-DB07-4327-BFA9-4AAB6B13FFF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90865" y="3814027"/>
            <a:ext cx="2061607" cy="13761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9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F259-0020-4671-97DB-A440AA822180}"/>
              </a:ext>
            </a:extLst>
          </p:cNvPr>
          <p:cNvSpPr>
            <a:spLocks noGrp="1"/>
          </p:cNvSpPr>
          <p:nvPr>
            <p:ph type="title"/>
          </p:nvPr>
        </p:nvSpPr>
        <p:spPr>
          <a:xfrm>
            <a:off x="4538708" y="308479"/>
            <a:ext cx="3114584" cy="1371600"/>
          </a:xfrm>
        </p:spPr>
        <p:txBody>
          <a:bodyPr>
            <a:normAutofit/>
          </a:bodyPr>
          <a:lstStyle/>
          <a:p>
            <a:pPr algn="ctr"/>
            <a:r>
              <a:rPr lang="en-US" sz="3600" dirty="0"/>
              <a:t>This Semester (Actual)</a:t>
            </a:r>
          </a:p>
        </p:txBody>
      </p:sp>
      <p:sp>
        <p:nvSpPr>
          <p:cNvPr id="3" name="Content Placeholder 2">
            <a:extLst>
              <a:ext uri="{FF2B5EF4-FFF2-40B4-BE49-F238E27FC236}">
                <a16:creationId xmlns:a16="http://schemas.microsoft.com/office/drawing/2014/main" id="{8A0E3343-6F6A-48AA-A8EB-28E8AC0FC645}"/>
              </a:ext>
            </a:extLst>
          </p:cNvPr>
          <p:cNvSpPr>
            <a:spLocks noGrp="1"/>
          </p:cNvSpPr>
          <p:nvPr>
            <p:ph idx="1"/>
          </p:nvPr>
        </p:nvSpPr>
        <p:spPr>
          <a:xfrm>
            <a:off x="4538709" y="4269740"/>
            <a:ext cx="3114583" cy="2869429"/>
          </a:xfrm>
        </p:spPr>
        <p:txBody>
          <a:bodyPr/>
          <a:lstStyle/>
          <a:p>
            <a:r>
              <a:rPr lang="en-US" dirty="0"/>
              <a:t>As with everyone, this semester was terrible. Learning at home is extremely difficult and it made the classes and subjects was less “enjoyable” and even less “learnable”. </a:t>
            </a:r>
          </a:p>
        </p:txBody>
      </p:sp>
      <p:sp>
        <p:nvSpPr>
          <p:cNvPr id="4" name="TextBox 3">
            <a:extLst>
              <a:ext uri="{FF2B5EF4-FFF2-40B4-BE49-F238E27FC236}">
                <a16:creationId xmlns:a16="http://schemas.microsoft.com/office/drawing/2014/main" id="{EDD6B75E-63D9-4CC3-A78E-712AC5EFEC24}"/>
              </a:ext>
            </a:extLst>
          </p:cNvPr>
          <p:cNvSpPr txBox="1"/>
          <p:nvPr/>
        </p:nvSpPr>
        <p:spPr>
          <a:xfrm>
            <a:off x="-19235" y="394114"/>
            <a:ext cx="4358935" cy="1200329"/>
          </a:xfrm>
          <a:prstGeom prst="rect">
            <a:avLst/>
          </a:prstGeom>
          <a:noFill/>
        </p:spPr>
        <p:txBody>
          <a:bodyPr wrap="square" rtlCol="0">
            <a:spAutoFit/>
          </a:bodyPr>
          <a:lstStyle/>
          <a:p>
            <a:pPr algn="ctr"/>
            <a:r>
              <a:rPr lang="en-US" sz="3600" dirty="0"/>
              <a:t>This Semester (What I Wanted)</a:t>
            </a:r>
          </a:p>
        </p:txBody>
      </p:sp>
      <p:sp>
        <p:nvSpPr>
          <p:cNvPr id="5" name="TextBox 4">
            <a:extLst>
              <a:ext uri="{FF2B5EF4-FFF2-40B4-BE49-F238E27FC236}">
                <a16:creationId xmlns:a16="http://schemas.microsoft.com/office/drawing/2014/main" id="{06D031DC-F0F7-48A2-A23A-83F79A0A4714}"/>
              </a:ext>
            </a:extLst>
          </p:cNvPr>
          <p:cNvSpPr txBox="1"/>
          <p:nvPr/>
        </p:nvSpPr>
        <p:spPr>
          <a:xfrm>
            <a:off x="577049" y="1688956"/>
            <a:ext cx="3382392" cy="1754326"/>
          </a:xfrm>
          <a:prstGeom prst="rect">
            <a:avLst/>
          </a:prstGeom>
          <a:noFill/>
        </p:spPr>
        <p:txBody>
          <a:bodyPr wrap="square" rtlCol="0">
            <a:spAutoFit/>
          </a:bodyPr>
          <a:lstStyle/>
          <a:p>
            <a:r>
              <a:rPr lang="en-US" dirty="0"/>
              <a:t>I had hoped that this semester would be fun, make new friends, be able to make life long memories, and, as stated earlier, figure out my major.</a:t>
            </a:r>
          </a:p>
        </p:txBody>
      </p:sp>
      <p:pic>
        <p:nvPicPr>
          <p:cNvPr id="15364" name="Picture 4" descr="How To Stick To Your New Semester Goals - Student life">
            <a:extLst>
              <a:ext uri="{FF2B5EF4-FFF2-40B4-BE49-F238E27FC236}">
                <a16:creationId xmlns:a16="http://schemas.microsoft.com/office/drawing/2014/main" id="{F383E4CD-CA26-4E6A-87CF-00878D342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1" y="3994716"/>
            <a:ext cx="3419478" cy="17097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DA1ECD-82A8-4344-8702-08B1B8E254D2}"/>
              </a:ext>
            </a:extLst>
          </p:cNvPr>
          <p:cNvSpPr txBox="1"/>
          <p:nvPr/>
        </p:nvSpPr>
        <p:spPr>
          <a:xfrm>
            <a:off x="7852300" y="394113"/>
            <a:ext cx="3943350" cy="1200329"/>
          </a:xfrm>
          <a:prstGeom prst="rect">
            <a:avLst/>
          </a:prstGeom>
          <a:noFill/>
        </p:spPr>
        <p:txBody>
          <a:bodyPr wrap="square" rtlCol="0">
            <a:spAutoFit/>
          </a:bodyPr>
          <a:lstStyle/>
          <a:p>
            <a:pPr algn="ctr"/>
            <a:r>
              <a:rPr lang="en-US" sz="3600" dirty="0"/>
              <a:t>Future Semester Expectations?</a:t>
            </a:r>
          </a:p>
        </p:txBody>
      </p:sp>
      <p:pic>
        <p:nvPicPr>
          <p:cNvPr id="15366" name="Picture 6" descr="7 Myths About Online Classes | Walden University">
            <a:extLst>
              <a:ext uri="{FF2B5EF4-FFF2-40B4-BE49-F238E27FC236}">
                <a16:creationId xmlns:a16="http://schemas.microsoft.com/office/drawing/2014/main" id="{B5CE87B3-FB19-4F67-962B-A60FD8A5D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247" y="1850383"/>
            <a:ext cx="2414545" cy="201212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DAD1C2-5CB8-40EB-880E-D94A19DD013E}"/>
              </a:ext>
            </a:extLst>
          </p:cNvPr>
          <p:cNvSpPr txBox="1"/>
          <p:nvPr/>
        </p:nvSpPr>
        <p:spPr>
          <a:xfrm>
            <a:off x="8229598" y="1615735"/>
            <a:ext cx="3566052" cy="2246769"/>
          </a:xfrm>
          <a:prstGeom prst="rect">
            <a:avLst/>
          </a:prstGeom>
          <a:noFill/>
        </p:spPr>
        <p:txBody>
          <a:bodyPr wrap="square" rtlCol="0">
            <a:spAutoFit/>
          </a:bodyPr>
          <a:lstStyle/>
          <a:p>
            <a:r>
              <a:rPr lang="en-US" sz="1400" dirty="0"/>
              <a:t>I don’t believe it will, but I really hope that future semesters at U.S.D aren’t as terrible and mind-numbingly painful as this one was. I think that in future semesters, hopefully Fall 2020, I will be able to figure out my major and complete so many of my other goals. I am excited to have a better semester next year but more importantly, just excited to be able to leave my house.</a:t>
            </a:r>
          </a:p>
        </p:txBody>
      </p:sp>
      <p:pic>
        <p:nvPicPr>
          <p:cNvPr id="15370" name="Picture 10" descr="Campus Spotlight: The University of San Diego | College4Careers">
            <a:extLst>
              <a:ext uri="{FF2B5EF4-FFF2-40B4-BE49-F238E27FC236}">
                <a16:creationId xmlns:a16="http://schemas.microsoft.com/office/drawing/2014/main" id="{A6313177-8E09-420D-AD97-2C0512948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520" y="4059556"/>
            <a:ext cx="3178208" cy="24043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0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A8F3C35-283B-4967-88A3-79CA49566F5B}"/>
              </a:ext>
            </a:extLst>
          </p:cNvPr>
          <p:cNvSpPr>
            <a:spLocks noGrp="1"/>
          </p:cNvSpPr>
          <p:nvPr>
            <p:ph type="title"/>
          </p:nvPr>
        </p:nvSpPr>
        <p:spPr>
          <a:xfrm>
            <a:off x="3844616" y="881210"/>
            <a:ext cx="7417925" cy="1517035"/>
          </a:xfrm>
        </p:spPr>
        <p:txBody>
          <a:bodyPr>
            <a:normAutofit/>
          </a:bodyPr>
          <a:lstStyle/>
          <a:p>
            <a:r>
              <a:rPr lang="en-US">
                <a:solidFill>
                  <a:schemeClr val="tx1">
                    <a:lumMod val="75000"/>
                    <a:lumOff val="25000"/>
                  </a:schemeClr>
                </a:solidFill>
              </a:rPr>
              <a:t>In Conclusion</a:t>
            </a:r>
          </a:p>
        </p:txBody>
      </p:sp>
      <p:sp>
        <p:nvSpPr>
          <p:cNvPr id="3" name="Content Placeholder 2">
            <a:extLst>
              <a:ext uri="{FF2B5EF4-FFF2-40B4-BE49-F238E27FC236}">
                <a16:creationId xmlns:a16="http://schemas.microsoft.com/office/drawing/2014/main" id="{CABAB384-9222-4A53-BD9D-E90B74D792D9}"/>
              </a:ext>
            </a:extLst>
          </p:cNvPr>
          <p:cNvSpPr>
            <a:spLocks noGrp="1"/>
          </p:cNvSpPr>
          <p:nvPr>
            <p:ph idx="1"/>
          </p:nvPr>
        </p:nvSpPr>
        <p:spPr>
          <a:xfrm>
            <a:off x="3844615" y="1980071"/>
            <a:ext cx="7245103" cy="3131777"/>
          </a:xfrm>
        </p:spPr>
        <p:txBody>
          <a:bodyPr>
            <a:normAutofit/>
          </a:bodyPr>
          <a:lstStyle/>
          <a:p>
            <a:r>
              <a:rPr lang="en-US" dirty="0">
                <a:solidFill>
                  <a:schemeClr val="tx1">
                    <a:lumMod val="75000"/>
                    <a:lumOff val="25000"/>
                  </a:schemeClr>
                </a:solidFill>
              </a:rPr>
              <a:t>In short, this was one weird semester. The first month was okay, a very normal month, but then after coming back from spring break, it felt like a completely different world.</a:t>
            </a:r>
            <a:r>
              <a:rPr lang="ja-JP" altLang="en-US" dirty="0">
                <a:solidFill>
                  <a:schemeClr val="tx1">
                    <a:lumMod val="75000"/>
                    <a:lumOff val="25000"/>
                  </a:schemeClr>
                </a:solidFill>
              </a:rPr>
              <a:t> </a:t>
            </a:r>
            <a:r>
              <a:rPr lang="en-US" altLang="ja-JP" dirty="0">
                <a:solidFill>
                  <a:schemeClr val="tx1">
                    <a:lumMod val="75000"/>
                    <a:lumOff val="25000"/>
                  </a:schemeClr>
                </a:solidFill>
              </a:rPr>
              <a:t>These</a:t>
            </a:r>
            <a:r>
              <a:rPr lang="ja-JP" altLang="en-US" dirty="0">
                <a:solidFill>
                  <a:schemeClr val="tx1">
                    <a:lumMod val="75000"/>
                    <a:lumOff val="25000"/>
                  </a:schemeClr>
                </a:solidFill>
              </a:rPr>
              <a:t> </a:t>
            </a:r>
            <a:r>
              <a:rPr lang="en-US" altLang="ja-JP" dirty="0">
                <a:solidFill>
                  <a:schemeClr val="tx1">
                    <a:lumMod val="75000"/>
                    <a:lumOff val="25000"/>
                  </a:schemeClr>
                </a:solidFill>
              </a:rPr>
              <a:t>past</a:t>
            </a:r>
            <a:r>
              <a:rPr lang="ja-JP" altLang="en-US" dirty="0">
                <a:solidFill>
                  <a:schemeClr val="tx1">
                    <a:lumMod val="75000"/>
                    <a:lumOff val="25000"/>
                  </a:schemeClr>
                </a:solidFill>
              </a:rPr>
              <a:t> </a:t>
            </a:r>
            <a:r>
              <a:rPr lang="en-US" altLang="ja-JP" dirty="0">
                <a:solidFill>
                  <a:schemeClr val="tx1">
                    <a:lumMod val="75000"/>
                    <a:lumOff val="25000"/>
                  </a:schemeClr>
                </a:solidFill>
              </a:rPr>
              <a:t>few</a:t>
            </a:r>
            <a:r>
              <a:rPr lang="ja-JP" altLang="en-US" dirty="0">
                <a:solidFill>
                  <a:schemeClr val="tx1">
                    <a:lumMod val="75000"/>
                    <a:lumOff val="25000"/>
                  </a:schemeClr>
                </a:solidFill>
              </a:rPr>
              <a:t> </a:t>
            </a:r>
            <a:r>
              <a:rPr lang="en-US" altLang="ja-JP" dirty="0">
                <a:solidFill>
                  <a:schemeClr val="tx1">
                    <a:lumMod val="75000"/>
                    <a:lumOff val="25000"/>
                  </a:schemeClr>
                </a:solidFill>
              </a:rPr>
              <a:t>months</a:t>
            </a:r>
            <a:r>
              <a:rPr lang="ja-JP" altLang="en-US" dirty="0">
                <a:solidFill>
                  <a:schemeClr val="tx1">
                    <a:lumMod val="75000"/>
                    <a:lumOff val="25000"/>
                  </a:schemeClr>
                </a:solidFill>
              </a:rPr>
              <a:t> </a:t>
            </a:r>
            <a:r>
              <a:rPr lang="en-US" altLang="ja-JP" dirty="0">
                <a:solidFill>
                  <a:schemeClr val="tx1">
                    <a:lumMod val="75000"/>
                    <a:lumOff val="25000"/>
                  </a:schemeClr>
                </a:solidFill>
              </a:rPr>
              <a:t>have</a:t>
            </a:r>
            <a:r>
              <a:rPr lang="ja-JP" altLang="en-US" dirty="0">
                <a:solidFill>
                  <a:schemeClr val="tx1">
                    <a:lumMod val="75000"/>
                    <a:lumOff val="25000"/>
                  </a:schemeClr>
                </a:solidFill>
              </a:rPr>
              <a:t> </a:t>
            </a:r>
            <a:r>
              <a:rPr lang="en-US" altLang="ja-JP" dirty="0">
                <a:solidFill>
                  <a:schemeClr val="tx1">
                    <a:lumMod val="75000"/>
                    <a:lumOff val="25000"/>
                  </a:schemeClr>
                </a:solidFill>
              </a:rPr>
              <a:t>been</a:t>
            </a:r>
            <a:r>
              <a:rPr lang="ja-JP" altLang="en-US" dirty="0">
                <a:solidFill>
                  <a:schemeClr val="tx1">
                    <a:lumMod val="75000"/>
                    <a:lumOff val="25000"/>
                  </a:schemeClr>
                </a:solidFill>
              </a:rPr>
              <a:t> </a:t>
            </a:r>
            <a:r>
              <a:rPr lang="en-US" altLang="ja-JP" dirty="0">
                <a:solidFill>
                  <a:schemeClr val="tx1">
                    <a:lumMod val="75000"/>
                    <a:lumOff val="25000"/>
                  </a:schemeClr>
                </a:solidFill>
              </a:rPr>
              <a:t>extremely depressing in a way and they sucked, from learning online to thinking the world is about to end, but we made it through them. And everyone always says you want to remember your college years. I don’t think I </a:t>
            </a:r>
            <a:r>
              <a:rPr lang="en-US" dirty="0">
                <a:solidFill>
                  <a:schemeClr val="tx1">
                    <a:lumMod val="75000"/>
                    <a:lumOff val="25000"/>
                  </a:schemeClr>
                </a:solidFill>
              </a:rPr>
              <a:t>will ever be able to forget this semester.</a:t>
            </a:r>
          </a:p>
        </p:txBody>
      </p:sp>
      <p:sp>
        <p:nvSpPr>
          <p:cNvPr id="4" name="TextBox 3">
            <a:extLst>
              <a:ext uri="{FF2B5EF4-FFF2-40B4-BE49-F238E27FC236}">
                <a16:creationId xmlns:a16="http://schemas.microsoft.com/office/drawing/2014/main" id="{1F4B1D81-12CA-434A-A97A-163450F3D72E}"/>
              </a:ext>
            </a:extLst>
          </p:cNvPr>
          <p:cNvSpPr txBox="1"/>
          <p:nvPr/>
        </p:nvSpPr>
        <p:spPr>
          <a:xfrm>
            <a:off x="3505360" y="4871418"/>
            <a:ext cx="8096435" cy="646331"/>
          </a:xfrm>
          <a:prstGeom prst="rect">
            <a:avLst/>
          </a:prstGeom>
          <a:noFill/>
        </p:spPr>
        <p:txBody>
          <a:bodyPr wrap="square" rtlCol="0">
            <a:spAutoFit/>
          </a:bodyPr>
          <a:lstStyle/>
          <a:p>
            <a:pPr algn="ctr">
              <a:spcAft>
                <a:spcPts val="600"/>
              </a:spcAft>
            </a:pPr>
            <a:r>
              <a:rPr lang="en-US" sz="3600" b="1" u="sng" dirty="0">
                <a:solidFill>
                  <a:schemeClr val="tx1">
                    <a:lumMod val="95000"/>
                    <a:lumOff val="5000"/>
                  </a:schemeClr>
                </a:solidFill>
                <a:latin typeface="Ink Free" panose="03080402000500000000" pitchFamily="66" charset="0"/>
              </a:rPr>
              <a:t>THANK YOU!</a:t>
            </a:r>
          </a:p>
        </p:txBody>
      </p:sp>
      <p:sp>
        <p:nvSpPr>
          <p:cNvPr id="5" name="Rectangle: Rounded Corners 4">
            <a:extLst>
              <a:ext uri="{FF2B5EF4-FFF2-40B4-BE49-F238E27FC236}">
                <a16:creationId xmlns:a16="http://schemas.microsoft.com/office/drawing/2014/main" id="{87302371-5110-4A86-8642-BAF4AAE9B0E7}"/>
              </a:ext>
            </a:extLst>
          </p:cNvPr>
          <p:cNvSpPr/>
          <p:nvPr/>
        </p:nvSpPr>
        <p:spPr>
          <a:xfrm rot="20582811">
            <a:off x="756483" y="1068934"/>
            <a:ext cx="2837576" cy="2657475"/>
          </a:xfrm>
          <a:prstGeom prst="roundRect">
            <a:avLst>
              <a:gd name="adj" fmla="val 27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51791F-0046-4BCC-B477-5CB4BA301EF3}"/>
              </a:ext>
            </a:extLst>
          </p:cNvPr>
          <p:cNvSpPr txBox="1"/>
          <p:nvPr/>
        </p:nvSpPr>
        <p:spPr>
          <a:xfrm rot="20614711">
            <a:off x="1031899" y="1298352"/>
            <a:ext cx="2286742" cy="2031325"/>
          </a:xfrm>
          <a:prstGeom prst="rect">
            <a:avLst/>
          </a:prstGeom>
          <a:noFill/>
        </p:spPr>
        <p:txBody>
          <a:bodyPr wrap="square" rtlCol="0">
            <a:spAutoFit/>
          </a:bodyPr>
          <a:lstStyle/>
          <a:p>
            <a:r>
              <a:rPr lang="en-US" dirty="0"/>
              <a:t>Also, congratulations Carl on your new baby and thank you for teaching us all about Excel and ITMG!</a:t>
            </a:r>
          </a:p>
        </p:txBody>
      </p:sp>
    </p:spTree>
    <p:extLst>
      <p:ext uri="{BB962C8B-B14F-4D97-AF65-F5344CB8AC3E}">
        <p14:creationId xmlns:p14="http://schemas.microsoft.com/office/powerpoint/2010/main" val="163910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F225CE5-47CE-4137-A57A-A2ED33D3F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A4CDF532-7A31-4FEB-BF8E-5D20B1D82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9" name="Rectangle 78">
            <a:extLst>
              <a:ext uri="{FF2B5EF4-FFF2-40B4-BE49-F238E27FC236}">
                <a16:creationId xmlns:a16="http://schemas.microsoft.com/office/drawing/2014/main" id="{9D9EF154-55CA-4470-86D7-4444FA75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81" name="Rectangle 80">
            <a:extLst>
              <a:ext uri="{FF2B5EF4-FFF2-40B4-BE49-F238E27FC236}">
                <a16:creationId xmlns:a16="http://schemas.microsoft.com/office/drawing/2014/main" id="{92A16D93-C1C4-4950-8D6F-7E066D3EB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3" name="Group 82">
            <a:extLst>
              <a:ext uri="{FF2B5EF4-FFF2-40B4-BE49-F238E27FC236}">
                <a16:creationId xmlns:a16="http://schemas.microsoft.com/office/drawing/2014/main" id="{4EF3C1DF-62BB-40F4-A85E-95E115F82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4" name="Straight Connector 83">
              <a:extLst>
                <a:ext uri="{FF2B5EF4-FFF2-40B4-BE49-F238E27FC236}">
                  <a16:creationId xmlns:a16="http://schemas.microsoft.com/office/drawing/2014/main" id="{70519E85-2B1A-4392-910B-D3CD6BFFED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CC2BAC3-B1F6-430E-A9C0-EA922686E6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378EDAA-DD1F-48C2-9D7A-1A8D91E124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useBgFill="1">
        <p:nvSpPr>
          <p:cNvPr id="88" name="Rectangle 87">
            <a:extLst>
              <a:ext uri="{FF2B5EF4-FFF2-40B4-BE49-F238E27FC236}">
                <a16:creationId xmlns:a16="http://schemas.microsoft.com/office/drawing/2014/main" id="{62CDAD17-D3BC-450C-B73D-DACE87956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7317DCF-5558-46CD-B9CB-B1E745A6C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B3794CB5-61AF-4CF1-8BE2-E7EEB69F1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004723"/>
            <a:ext cx="11281609" cy="2396079"/>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94" name="Rectangle 93">
            <a:extLst>
              <a:ext uri="{FF2B5EF4-FFF2-40B4-BE49-F238E27FC236}">
                <a16:creationId xmlns:a16="http://schemas.microsoft.com/office/drawing/2014/main" id="{6A96453A-09C8-4335-9D3C-B99FAC9F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4169490"/>
            <a:ext cx="10954512" cy="2066544"/>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3ACA627-4876-4ADD-BE58-FF499625910C}"/>
              </a:ext>
            </a:extLst>
          </p:cNvPr>
          <p:cNvSpPr>
            <a:spLocks noGrp="1"/>
          </p:cNvSpPr>
          <p:nvPr>
            <p:ph type="title"/>
          </p:nvPr>
        </p:nvSpPr>
        <p:spPr>
          <a:xfrm>
            <a:off x="1227607" y="4987009"/>
            <a:ext cx="9732773" cy="951573"/>
          </a:xfrm>
        </p:spPr>
        <p:txBody>
          <a:bodyPr vert="horz" lIns="91440" tIns="45720" rIns="91440" bIns="45720" rtlCol="0" anchor="ctr">
            <a:normAutofit/>
          </a:bodyPr>
          <a:lstStyle/>
          <a:p>
            <a:pPr algn="ctr">
              <a:lnSpc>
                <a:spcPct val="83000"/>
              </a:lnSpc>
            </a:pPr>
            <a:r>
              <a:rPr lang="en-US" sz="3300" cap="all" spc="-100" dirty="0"/>
              <a:t>Things that Happened This Semester</a:t>
            </a:r>
            <a:br>
              <a:rPr lang="en-US" sz="3300" cap="all" spc="-100" dirty="0"/>
            </a:br>
            <a:endParaRPr lang="en-US" sz="3300" cap="all" spc="-100" dirty="0"/>
          </a:p>
        </p:txBody>
      </p:sp>
      <p:sp>
        <p:nvSpPr>
          <p:cNvPr id="96" name="Round Single Corner Rectangle 15">
            <a:extLst>
              <a:ext uri="{FF2B5EF4-FFF2-40B4-BE49-F238E27FC236}">
                <a16:creationId xmlns:a16="http://schemas.microsoft.com/office/drawing/2014/main" id="{8BD9652E-A54E-4840-997E-7009D754C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39605" y="636679"/>
            <a:ext cx="3415770" cy="3030473"/>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sp>
        <p:nvSpPr>
          <p:cNvPr id="4" name="TextBox 3">
            <a:extLst>
              <a:ext uri="{FF2B5EF4-FFF2-40B4-BE49-F238E27FC236}">
                <a16:creationId xmlns:a16="http://schemas.microsoft.com/office/drawing/2014/main" id="{04701D74-22FE-4394-B7BB-A404DB4E46DA}"/>
              </a:ext>
            </a:extLst>
          </p:cNvPr>
          <p:cNvSpPr txBox="1"/>
          <p:nvPr/>
        </p:nvSpPr>
        <p:spPr>
          <a:xfrm>
            <a:off x="-986273" y="885404"/>
            <a:ext cx="6867525" cy="357426"/>
          </a:xfrm>
          <a:prstGeom prst="rect">
            <a:avLst/>
          </a:prstGeom>
        </p:spPr>
        <p:txBody>
          <a:bodyPr vert="horz" lIns="91440" tIns="45720" rIns="91440" bIns="45720" rtlCol="0">
            <a:normAutofit/>
          </a:bodyPr>
          <a:lstStyle/>
          <a:p>
            <a:pPr algn="ctr" defTabSz="914400">
              <a:spcAft>
                <a:spcPts val="600"/>
              </a:spcAft>
              <a:buClr>
                <a:schemeClr val="tx1">
                  <a:lumMod val="85000"/>
                  <a:lumOff val="15000"/>
                </a:schemeClr>
              </a:buClr>
            </a:pPr>
            <a:r>
              <a:rPr lang="en-US" sz="1600" spc="80" dirty="0"/>
              <a:t>January 26th, 2020</a:t>
            </a:r>
          </a:p>
        </p:txBody>
      </p:sp>
      <p:pic>
        <p:nvPicPr>
          <p:cNvPr id="8194" name="Picture 2" descr="Kobe Bryant - Wikipedia">
            <a:extLst>
              <a:ext uri="{FF2B5EF4-FFF2-40B4-BE49-F238E27FC236}">
                <a16:creationId xmlns:a16="http://schemas.microsoft.com/office/drawing/2014/main" id="{4E397EC0-178D-43F1-A03A-4660A7A53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39" r="1" b="50639"/>
          <a:stretch/>
        </p:blipFill>
        <p:spPr bwMode="auto">
          <a:xfrm>
            <a:off x="966162" y="1434492"/>
            <a:ext cx="2962656" cy="1434845"/>
          </a:xfrm>
          <a:prstGeom prst="rect">
            <a:avLst/>
          </a:prstGeom>
          <a:noFill/>
          <a:extLst>
            <a:ext uri="{909E8E84-426E-40DD-AFC4-6F175D3DCCD1}">
              <a14:hiddenFill xmlns:a14="http://schemas.microsoft.com/office/drawing/2010/main">
                <a:solidFill>
                  <a:srgbClr val="FFFFFF"/>
                </a:solidFill>
              </a14:hiddenFill>
            </a:ext>
          </a:extLst>
        </p:spPr>
      </p:pic>
      <p:sp>
        <p:nvSpPr>
          <p:cNvPr id="98" name="Round Single Corner Rectangle 27">
            <a:extLst>
              <a:ext uri="{FF2B5EF4-FFF2-40B4-BE49-F238E27FC236}">
                <a16:creationId xmlns:a16="http://schemas.microsoft.com/office/drawing/2014/main" id="{B56AC20B-A3B1-4105-A699-D9802D20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89310" y="636679"/>
            <a:ext cx="3415770" cy="3030473"/>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8198" name="Picture 6" descr="What do you call the disease caused by the novel coronavirus? Covid-19">
            <a:extLst>
              <a:ext uri="{FF2B5EF4-FFF2-40B4-BE49-F238E27FC236}">
                <a16:creationId xmlns:a16="http://schemas.microsoft.com/office/drawing/2014/main" id="{E456D7C2-F7F3-4E19-8362-6B17E374BF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84" r="3" b="5048"/>
          <a:stretch/>
        </p:blipFill>
        <p:spPr bwMode="auto">
          <a:xfrm>
            <a:off x="5104160" y="785245"/>
            <a:ext cx="1979665" cy="1838531"/>
          </a:xfrm>
          <a:prstGeom prst="rect">
            <a:avLst/>
          </a:prstGeom>
          <a:noFill/>
          <a:extLst>
            <a:ext uri="{909E8E84-426E-40DD-AFC4-6F175D3DCCD1}">
              <a14:hiddenFill xmlns:a14="http://schemas.microsoft.com/office/drawing/2010/main">
                <a:solidFill>
                  <a:srgbClr val="FFFFFF"/>
                </a:solidFill>
              </a14:hiddenFill>
            </a:ext>
          </a:extLst>
        </p:spPr>
      </p:pic>
      <p:sp>
        <p:nvSpPr>
          <p:cNvPr id="100" name="Round Single Corner Rectangle 30">
            <a:extLst>
              <a:ext uri="{FF2B5EF4-FFF2-40B4-BE49-F238E27FC236}">
                <a16:creationId xmlns:a16="http://schemas.microsoft.com/office/drawing/2014/main" id="{DDBE4B1E-E819-4CA0-BAB3-8B100D8DA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4848" y="636679"/>
            <a:ext cx="3415770" cy="3030473"/>
          </a:xfrm>
          <a:prstGeom prst="round1Rect">
            <a:avLst>
              <a:gd name="adj" fmla="val 0"/>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8196" name="Picture 4" descr="The Australia Fires: Everything You Need to Read - The New York Times">
            <a:extLst>
              <a:ext uri="{FF2B5EF4-FFF2-40B4-BE49-F238E27FC236}">
                <a16:creationId xmlns:a16="http://schemas.microsoft.com/office/drawing/2014/main" id="{7D8C6FE8-C65D-4E40-A11C-7BA712510D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17398"/>
          <a:stretch/>
        </p:blipFill>
        <p:spPr bwMode="auto">
          <a:xfrm>
            <a:off x="8688901" y="826621"/>
            <a:ext cx="2175746" cy="1797155"/>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E4A26674-03A0-4229-8F1A-0D8B00838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3983624"/>
            <a:ext cx="1920240" cy="5078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4" name="Straight Connector 103">
            <a:extLst>
              <a:ext uri="{FF2B5EF4-FFF2-40B4-BE49-F238E27FC236}">
                <a16:creationId xmlns:a16="http://schemas.microsoft.com/office/drawing/2014/main" id="{3ED3149E-57D5-4D11-8115-8EB25BCCF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3983623"/>
            <a:ext cx="0" cy="429768"/>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8B64ECB-E742-47C6-9FAE-599DEDB7E7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3983623"/>
            <a:ext cx="0" cy="429768"/>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6BFBB21-8CA8-4010-8FFE-39BBAD5B98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11199"/>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F204F9-5DDE-41CD-808E-F67CF1897C21}"/>
              </a:ext>
            </a:extLst>
          </p:cNvPr>
          <p:cNvSpPr txBox="1"/>
          <p:nvPr/>
        </p:nvSpPr>
        <p:spPr>
          <a:xfrm>
            <a:off x="739542" y="2901194"/>
            <a:ext cx="3423211" cy="369332"/>
          </a:xfrm>
          <a:prstGeom prst="rect">
            <a:avLst/>
          </a:prstGeom>
          <a:noFill/>
        </p:spPr>
        <p:txBody>
          <a:bodyPr wrap="square" rtlCol="0">
            <a:spAutoFit/>
          </a:bodyPr>
          <a:lstStyle/>
          <a:p>
            <a:r>
              <a:rPr lang="en-US" dirty="0"/>
              <a:t>Kobe Bryant’s Sudden Death</a:t>
            </a:r>
          </a:p>
        </p:txBody>
      </p:sp>
      <p:sp>
        <p:nvSpPr>
          <p:cNvPr id="6" name="TextBox 5">
            <a:extLst>
              <a:ext uri="{FF2B5EF4-FFF2-40B4-BE49-F238E27FC236}">
                <a16:creationId xmlns:a16="http://schemas.microsoft.com/office/drawing/2014/main" id="{2785E873-6532-4FE3-A186-03344784B514}"/>
              </a:ext>
            </a:extLst>
          </p:cNvPr>
          <p:cNvSpPr txBox="1"/>
          <p:nvPr/>
        </p:nvSpPr>
        <p:spPr>
          <a:xfrm>
            <a:off x="4853885" y="2816860"/>
            <a:ext cx="2573376" cy="369332"/>
          </a:xfrm>
          <a:prstGeom prst="rect">
            <a:avLst/>
          </a:prstGeom>
          <a:noFill/>
        </p:spPr>
        <p:txBody>
          <a:bodyPr wrap="square" rtlCol="0">
            <a:spAutoFit/>
          </a:bodyPr>
          <a:lstStyle/>
          <a:p>
            <a:pPr algn="ctr"/>
            <a:r>
              <a:rPr lang="en-US" dirty="0"/>
              <a:t>Corona Virus</a:t>
            </a:r>
          </a:p>
        </p:txBody>
      </p:sp>
      <p:sp>
        <p:nvSpPr>
          <p:cNvPr id="7" name="TextBox 6">
            <a:extLst>
              <a:ext uri="{FF2B5EF4-FFF2-40B4-BE49-F238E27FC236}">
                <a16:creationId xmlns:a16="http://schemas.microsoft.com/office/drawing/2014/main" id="{515A0831-2C4B-4480-9D4E-A955B1AD9750}"/>
              </a:ext>
            </a:extLst>
          </p:cNvPr>
          <p:cNvSpPr txBox="1"/>
          <p:nvPr/>
        </p:nvSpPr>
        <p:spPr>
          <a:xfrm>
            <a:off x="8588380" y="2776132"/>
            <a:ext cx="2382378" cy="369332"/>
          </a:xfrm>
          <a:prstGeom prst="rect">
            <a:avLst/>
          </a:prstGeom>
          <a:noFill/>
        </p:spPr>
        <p:txBody>
          <a:bodyPr wrap="square" rtlCol="0">
            <a:spAutoFit/>
          </a:bodyPr>
          <a:lstStyle/>
          <a:p>
            <a:r>
              <a:rPr lang="en-US" dirty="0"/>
              <a:t>Australian Wildfires</a:t>
            </a:r>
          </a:p>
        </p:txBody>
      </p:sp>
    </p:spTree>
    <p:extLst>
      <p:ext uri="{BB962C8B-B14F-4D97-AF65-F5344CB8AC3E}">
        <p14:creationId xmlns:p14="http://schemas.microsoft.com/office/powerpoint/2010/main" val="331265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C567DD95-42B7-4C98-A5A2-1A3EFBF30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Rectangle 152">
            <a:extLst>
              <a:ext uri="{FF2B5EF4-FFF2-40B4-BE49-F238E27FC236}">
                <a16:creationId xmlns:a16="http://schemas.microsoft.com/office/drawing/2014/main" id="{A5E6BD12-7FA8-44C6-9D03-5CB0EB86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5" name="Rectangle 154">
            <a:extLst>
              <a:ext uri="{FF2B5EF4-FFF2-40B4-BE49-F238E27FC236}">
                <a16:creationId xmlns:a16="http://schemas.microsoft.com/office/drawing/2014/main" id="{DB46EEA0-5755-4E1A-9D0F-30A8E1286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7" name="Rectangle 156">
            <a:extLst>
              <a:ext uri="{FF2B5EF4-FFF2-40B4-BE49-F238E27FC236}">
                <a16:creationId xmlns:a16="http://schemas.microsoft.com/office/drawing/2014/main" id="{B74CE269-ED4E-405A-B10F-A7E8B3902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9" name="Group 158">
            <a:extLst>
              <a:ext uri="{FF2B5EF4-FFF2-40B4-BE49-F238E27FC236}">
                <a16:creationId xmlns:a16="http://schemas.microsoft.com/office/drawing/2014/main" id="{20B5899B-9417-4F17-86B4-E533FB9566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60" name="Straight Connector 159">
              <a:extLst>
                <a:ext uri="{FF2B5EF4-FFF2-40B4-BE49-F238E27FC236}">
                  <a16:creationId xmlns:a16="http://schemas.microsoft.com/office/drawing/2014/main" id="{737CDB1C-BBC9-4959-87C1-D046BF3044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3FE4EA4-109C-47C4-8AAF-7C36F6F9FB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CF8DD39-B811-4288-971A-5BE0949AE4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64" name="Rectangle 163">
            <a:extLst>
              <a:ext uri="{FF2B5EF4-FFF2-40B4-BE49-F238E27FC236}">
                <a16:creationId xmlns:a16="http://schemas.microsoft.com/office/drawing/2014/main" id="{883B94E1-A151-4A9D-8EA8-51C135F27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E2207CC9-CFEA-4BDB-80C2-DDB854B2E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Rectangle 167">
            <a:extLst>
              <a:ext uri="{FF2B5EF4-FFF2-40B4-BE49-F238E27FC236}">
                <a16:creationId xmlns:a16="http://schemas.microsoft.com/office/drawing/2014/main" id="{2C841ADD-F4C7-48FF-A7BE-2C2B1DF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0" name="Rectangle 169">
            <a:extLst>
              <a:ext uri="{FF2B5EF4-FFF2-40B4-BE49-F238E27FC236}">
                <a16:creationId xmlns:a16="http://schemas.microsoft.com/office/drawing/2014/main" id="{26FF9C34-9276-4F06-9B4B-81132BBB14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48F1860-0DBB-4320-99B0-4A97DF55F6A7}"/>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4700" cap="all" spc="-100"/>
              <a:t>Things That I wanted to Happen but Didn’t</a:t>
            </a:r>
            <a:br>
              <a:rPr lang="en-US" sz="4700" cap="all" spc="-100"/>
            </a:br>
            <a:endParaRPr lang="en-US" sz="4700" cap="all" spc="-100"/>
          </a:p>
        </p:txBody>
      </p:sp>
      <p:sp>
        <p:nvSpPr>
          <p:cNvPr id="172" name="Rectangle 171">
            <a:extLst>
              <a:ext uri="{FF2B5EF4-FFF2-40B4-BE49-F238E27FC236}">
                <a16:creationId xmlns:a16="http://schemas.microsoft.com/office/drawing/2014/main" id="{810F13CF-6F8C-44CD-BB53-0B499832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4" name="Straight Connector 173">
            <a:extLst>
              <a:ext uri="{FF2B5EF4-FFF2-40B4-BE49-F238E27FC236}">
                <a16:creationId xmlns:a16="http://schemas.microsoft.com/office/drawing/2014/main" id="{D0CE19D5-814D-46B9-A3DE-CFE7547B95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016F978-90F8-4BC4-9518-B3D8D341F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FFB3AB9-CBA1-4A4A-8BE5-F00DA60F9D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62AAC5C4-57EC-4B55-9D7B-A34D9A3F8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2" name="Picture 6" descr="Download Evil Clipart HQ PNG Image | FreePNGImg">
            <a:extLst>
              <a:ext uri="{FF2B5EF4-FFF2-40B4-BE49-F238E27FC236}">
                <a16:creationId xmlns:a16="http://schemas.microsoft.com/office/drawing/2014/main" id="{32FF89D7-C04E-44DE-846D-7E463D1409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53393" y="640080"/>
            <a:ext cx="2049881" cy="2628053"/>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Angel Face with Solid Fill">
            <a:extLst>
              <a:ext uri="{FF2B5EF4-FFF2-40B4-BE49-F238E27FC236}">
                <a16:creationId xmlns:a16="http://schemas.microsoft.com/office/drawing/2014/main" id="{34178AA0-348F-49B0-B2A9-99B5B3DD76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262" y="3589867"/>
            <a:ext cx="2624670" cy="2624670"/>
          </a:xfrm>
          <a:prstGeom prst="rect">
            <a:avLst/>
          </a:prstGeom>
        </p:spPr>
      </p:pic>
    </p:spTree>
    <p:extLst>
      <p:ext uri="{BB962C8B-B14F-4D97-AF65-F5344CB8AC3E}">
        <p14:creationId xmlns:p14="http://schemas.microsoft.com/office/powerpoint/2010/main" val="351841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hoose Major in High School and Save Money [4 Easy Steps] - The ...">
            <a:extLst>
              <a:ext uri="{FF2B5EF4-FFF2-40B4-BE49-F238E27FC236}">
                <a16:creationId xmlns:a16="http://schemas.microsoft.com/office/drawing/2014/main" id="{6A9A8CE9-FC19-4776-920C-7C48390D44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4" r="24144" b="2"/>
          <a:stretch/>
        </p:blipFill>
        <p:spPr bwMode="auto">
          <a:xfrm>
            <a:off x="5522992" y="643468"/>
            <a:ext cx="5169082" cy="541020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4FED53D-B915-4611-8452-A75E1200DFF7}"/>
              </a:ext>
            </a:extLst>
          </p:cNvPr>
          <p:cNvSpPr>
            <a:spLocks noGrp="1"/>
          </p:cNvSpPr>
          <p:nvPr>
            <p:ph type="title"/>
          </p:nvPr>
        </p:nvSpPr>
        <p:spPr>
          <a:xfrm>
            <a:off x="643433" y="643464"/>
            <a:ext cx="2888344" cy="1428737"/>
          </a:xfrm>
        </p:spPr>
        <p:txBody>
          <a:bodyPr>
            <a:normAutofit/>
          </a:bodyPr>
          <a:lstStyle/>
          <a:p>
            <a:r>
              <a:rPr lang="en-US" sz="3200">
                <a:solidFill>
                  <a:srgbClr val="FFFFFF"/>
                </a:solidFill>
              </a:rPr>
              <a:t>Figure Out My Major</a:t>
            </a:r>
          </a:p>
        </p:txBody>
      </p:sp>
      <p:sp>
        <p:nvSpPr>
          <p:cNvPr id="3" name="Content Placeholder 2">
            <a:extLst>
              <a:ext uri="{FF2B5EF4-FFF2-40B4-BE49-F238E27FC236}">
                <a16:creationId xmlns:a16="http://schemas.microsoft.com/office/drawing/2014/main" id="{4AEFE88F-375A-4B8C-AD5F-C9F071AA4E38}"/>
              </a:ext>
            </a:extLst>
          </p:cNvPr>
          <p:cNvSpPr>
            <a:spLocks noGrp="1"/>
          </p:cNvSpPr>
          <p:nvPr>
            <p:ph idx="1"/>
          </p:nvPr>
        </p:nvSpPr>
        <p:spPr>
          <a:xfrm>
            <a:off x="643337" y="2184036"/>
            <a:ext cx="2888439" cy="3869634"/>
          </a:xfrm>
        </p:spPr>
        <p:txBody>
          <a:bodyPr>
            <a:normAutofit/>
          </a:bodyPr>
          <a:lstStyle/>
          <a:p>
            <a:pPr>
              <a:lnSpc>
                <a:spcPct val="90000"/>
              </a:lnSpc>
            </a:pPr>
            <a:r>
              <a:rPr lang="en-US" sz="1400" i="1">
                <a:solidFill>
                  <a:srgbClr val="FFFFFF"/>
                </a:solidFill>
              </a:rPr>
              <a:t>Wanted to be able to determine what I wanted my major to be in 2</a:t>
            </a:r>
            <a:r>
              <a:rPr lang="en-US" sz="1400" i="1" baseline="30000">
                <a:solidFill>
                  <a:srgbClr val="FFFFFF"/>
                </a:solidFill>
              </a:rPr>
              <a:t>nd</a:t>
            </a:r>
            <a:r>
              <a:rPr lang="en-US" sz="1400" i="1">
                <a:solidFill>
                  <a:srgbClr val="FFFFFF"/>
                </a:solidFill>
              </a:rPr>
              <a:t> semester, however, after being kicked off campus, it seems harder than ever.</a:t>
            </a:r>
          </a:p>
          <a:p>
            <a:pPr>
              <a:lnSpc>
                <a:spcPct val="90000"/>
              </a:lnSpc>
            </a:pPr>
            <a:r>
              <a:rPr lang="en-US" sz="1400" b="1">
                <a:solidFill>
                  <a:srgbClr val="FFFFFF"/>
                </a:solidFill>
              </a:rPr>
              <a:t>OPINION:</a:t>
            </a:r>
            <a:r>
              <a:rPr lang="en-US" sz="1400">
                <a:solidFill>
                  <a:srgbClr val="FFFFFF"/>
                </a:solidFill>
              </a:rPr>
              <a:t> Not knowing your major or having any semblance of an idea as what it could be sucks. I don’t know what I want to study and taking classes I don’t even know if I want to do or not takes its toll on me. I feel like none of the classes I’ve done did anything for me and that I wasted 25% of my college time on nothing.</a:t>
            </a:r>
            <a:endParaRPr lang="en-US" sz="1400" b="1">
              <a:solidFill>
                <a:srgbClr val="FFFFFF"/>
              </a:solidFill>
            </a:endParaRPr>
          </a:p>
        </p:txBody>
      </p:sp>
    </p:spTree>
    <p:extLst>
      <p:ext uri="{BB962C8B-B14F-4D97-AF65-F5344CB8AC3E}">
        <p14:creationId xmlns:p14="http://schemas.microsoft.com/office/powerpoint/2010/main" val="43081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6" name="Straight Connector 15">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6" name="Rectangle 25">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25D74F4-A8EE-4FA0-AF1C-6D0F882194FE}"/>
              </a:ext>
            </a:extLst>
          </p:cNvPr>
          <p:cNvSpPr>
            <a:spLocks noGrp="1"/>
          </p:cNvSpPr>
          <p:nvPr>
            <p:ph type="title"/>
          </p:nvPr>
        </p:nvSpPr>
        <p:spPr>
          <a:xfrm>
            <a:off x="1263520" y="1411614"/>
            <a:ext cx="5680205" cy="4173587"/>
          </a:xfrm>
        </p:spPr>
        <p:txBody>
          <a:bodyPr vert="horz" lIns="91440" tIns="45720" rIns="91440" bIns="45720" rtlCol="0" anchor="ctr">
            <a:normAutofit fontScale="90000"/>
          </a:bodyPr>
          <a:lstStyle/>
          <a:p>
            <a:pPr algn="r">
              <a:lnSpc>
                <a:spcPct val="83000"/>
              </a:lnSpc>
            </a:pPr>
            <a:r>
              <a:rPr lang="en-US" sz="5300" cap="all" spc="-100" dirty="0">
                <a:solidFill>
                  <a:schemeClr val="tx1"/>
                </a:solidFill>
              </a:rPr>
              <a:t>Experiences that have Touched My Life in a Meaningful Way this Semester</a:t>
            </a:r>
            <a:br>
              <a:rPr lang="en-US" sz="5300" cap="all" spc="-100" dirty="0">
                <a:solidFill>
                  <a:schemeClr val="tx1"/>
                </a:solidFill>
              </a:rPr>
            </a:br>
            <a:endParaRPr lang="en-US" sz="5300" cap="all" spc="-100" dirty="0">
              <a:solidFill>
                <a:schemeClr val="tx1"/>
              </a:solidFill>
            </a:endParaRPr>
          </a:p>
        </p:txBody>
      </p:sp>
      <p:cxnSp>
        <p:nvCxnSpPr>
          <p:cNvPr id="28" name="Straight Connector 27">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Visible Happiness Blank Template - Imgflip">
            <a:extLst>
              <a:ext uri="{FF2B5EF4-FFF2-40B4-BE49-F238E27FC236}">
                <a16:creationId xmlns:a16="http://schemas.microsoft.com/office/drawing/2014/main" id="{8B2849CE-A237-464A-BB28-440ABCCC8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9622">
            <a:off x="7369100" y="1561927"/>
            <a:ext cx="3457573" cy="34575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70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C644380-6018-4B81-9DA9-9F06C59CE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4BE29-678A-41D8-A0FB-65F5C93169EF}"/>
              </a:ext>
            </a:extLst>
          </p:cNvPr>
          <p:cNvSpPr>
            <a:spLocks noGrp="1"/>
          </p:cNvSpPr>
          <p:nvPr>
            <p:ph type="title"/>
          </p:nvPr>
        </p:nvSpPr>
        <p:spPr>
          <a:xfrm>
            <a:off x="8014996" y="642594"/>
            <a:ext cx="3732244" cy="1371600"/>
          </a:xfrm>
        </p:spPr>
        <p:txBody>
          <a:bodyPr>
            <a:normAutofit/>
          </a:bodyPr>
          <a:lstStyle/>
          <a:p>
            <a:r>
              <a:rPr lang="en-US" sz="4400">
                <a:solidFill>
                  <a:srgbClr val="FFFFFF"/>
                </a:solidFill>
              </a:rPr>
              <a:t>Weight-Loss </a:t>
            </a:r>
          </a:p>
        </p:txBody>
      </p:sp>
      <p:sp>
        <p:nvSpPr>
          <p:cNvPr id="75" name="Rectangle 74">
            <a:extLst>
              <a:ext uri="{FF2B5EF4-FFF2-40B4-BE49-F238E27FC236}">
                <a16:creationId xmlns:a16="http://schemas.microsoft.com/office/drawing/2014/main" id="{D548ABF7-EAB1-47F4-A166-1E6B2F84A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3EF64B6-EF6F-4034-9831-AD0B821C1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2"/>
          </a:solidFill>
          <a:ln w="6350" cap="flat" cmpd="sng" algn="ctr">
            <a:noFill/>
            <a:prstDash val="solid"/>
          </a:ln>
          <a:effectLst>
            <a:outerShdw blurRad="50800" algn="ctr" rotWithShape="0">
              <a:prstClr val="black">
                <a:alpha val="66000"/>
              </a:prstClr>
            </a:outerShdw>
            <a:softEdge rad="0"/>
          </a:effectLst>
        </p:spPr>
      </p:sp>
      <p:sp>
        <p:nvSpPr>
          <p:cNvPr id="79" name="Rectangle 78">
            <a:extLst>
              <a:ext uri="{FF2B5EF4-FFF2-40B4-BE49-F238E27FC236}">
                <a16:creationId xmlns:a16="http://schemas.microsoft.com/office/drawing/2014/main" id="{6C80ABDB-25F5-417A-A33F-61660B8E7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Runner Clipart , Transparent Cartoon, Free Cliparts &amp; Silhouettes ...">
            <a:extLst>
              <a:ext uri="{FF2B5EF4-FFF2-40B4-BE49-F238E27FC236}">
                <a16:creationId xmlns:a16="http://schemas.microsoft.com/office/drawing/2014/main" id="{392341F7-58FB-4EDE-9321-F61E9D3D8C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460" y="1217907"/>
            <a:ext cx="3044697" cy="2131287"/>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ECA351B0-F844-42E9-B2D2-5B49B8B3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5" y="650015"/>
            <a:ext cx="2765758" cy="2142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DBB5D28F-9B96-4EA2-AECC-58ADD21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6" y="4088215"/>
            <a:ext cx="3376548" cy="2124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BE6A425-9B55-46B4-A7A8-5AC179503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hy “eat less, move more” doesn't work for weight loss">
            <a:extLst>
              <a:ext uri="{FF2B5EF4-FFF2-40B4-BE49-F238E27FC236}">
                <a16:creationId xmlns:a16="http://schemas.microsoft.com/office/drawing/2014/main" id="{EE124239-1624-437C-BAFA-FA200329C9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30" b="2941"/>
          <a:stretch/>
        </p:blipFill>
        <p:spPr bwMode="auto">
          <a:xfrm>
            <a:off x="4323497" y="3504374"/>
            <a:ext cx="2434338" cy="21404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C43ACA-BB3E-475E-811C-B73DB5508B6F}"/>
              </a:ext>
            </a:extLst>
          </p:cNvPr>
          <p:cNvSpPr>
            <a:spLocks noGrp="1"/>
          </p:cNvSpPr>
          <p:nvPr>
            <p:ph idx="1"/>
          </p:nvPr>
        </p:nvSpPr>
        <p:spPr>
          <a:xfrm>
            <a:off x="8014995" y="2103119"/>
            <a:ext cx="3732245" cy="4109953"/>
          </a:xfrm>
        </p:spPr>
        <p:txBody>
          <a:bodyPr>
            <a:normAutofit/>
          </a:bodyPr>
          <a:lstStyle/>
          <a:p>
            <a:pPr>
              <a:lnSpc>
                <a:spcPct val="90000"/>
              </a:lnSpc>
            </a:pPr>
            <a:r>
              <a:rPr lang="en-US" sz="1500" i="1">
                <a:solidFill>
                  <a:srgbClr val="FFFFFF"/>
                </a:solidFill>
              </a:rPr>
              <a:t>Over the course of January 26</a:t>
            </a:r>
            <a:r>
              <a:rPr lang="en-US" sz="1500" i="1" baseline="30000">
                <a:solidFill>
                  <a:srgbClr val="FFFFFF"/>
                </a:solidFill>
              </a:rPr>
              <a:t>th</a:t>
            </a:r>
            <a:r>
              <a:rPr lang="en-US" sz="1500" i="1">
                <a:solidFill>
                  <a:srgbClr val="FFFFFF"/>
                </a:solidFill>
              </a:rPr>
              <a:t> – April 26</a:t>
            </a:r>
            <a:r>
              <a:rPr lang="en-US" sz="1500" i="1" baseline="30000">
                <a:solidFill>
                  <a:srgbClr val="FFFFFF"/>
                </a:solidFill>
              </a:rPr>
              <a:t>th</a:t>
            </a:r>
            <a:r>
              <a:rPr lang="en-US" sz="1500" i="1">
                <a:solidFill>
                  <a:srgbClr val="FFFFFF"/>
                </a:solidFill>
              </a:rPr>
              <a:t> 2020, I was able to lose roughly 46.4 lbs. </a:t>
            </a:r>
          </a:p>
          <a:p>
            <a:pPr>
              <a:lnSpc>
                <a:spcPct val="90000"/>
              </a:lnSpc>
            </a:pPr>
            <a:r>
              <a:rPr lang="en-US" sz="1500" b="1">
                <a:solidFill>
                  <a:srgbClr val="FFFFFF"/>
                </a:solidFill>
              </a:rPr>
              <a:t>OPINION: </a:t>
            </a:r>
            <a:r>
              <a:rPr lang="en-US" sz="1500">
                <a:solidFill>
                  <a:srgbClr val="FFFFFF"/>
                </a:solidFill>
              </a:rPr>
              <a:t>Losing weight sucks, especially during college, when you literally have an endless buffet for dinner every night and two endless buffets for breakfast on the weekends. Also, it sucks because it seems that the only thing to do on or off campus at U.S.D. is eat. Also, running sucks. I could never run before this semester. But now, I still can’t run very well. But it has become easier. And I am glad I worked hard for this.</a:t>
            </a:r>
            <a:endParaRPr lang="en-US" sz="1500" b="1">
              <a:solidFill>
                <a:srgbClr val="FFFFFF"/>
              </a:solidFill>
            </a:endParaRPr>
          </a:p>
        </p:txBody>
      </p:sp>
    </p:spTree>
    <p:extLst>
      <p:ext uri="{BB962C8B-B14F-4D97-AF65-F5344CB8AC3E}">
        <p14:creationId xmlns:p14="http://schemas.microsoft.com/office/powerpoint/2010/main" val="41811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6" name="Straight Connector 15">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AEFDCDD6-2444-445B-B2A6-41F0C73EF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6432"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2" name="Title 1">
            <a:extLst>
              <a:ext uri="{FF2B5EF4-FFF2-40B4-BE49-F238E27FC236}">
                <a16:creationId xmlns:a16="http://schemas.microsoft.com/office/drawing/2014/main" id="{991A9F73-39BC-48F7-A1EC-EF84F6B98B10}"/>
              </a:ext>
            </a:extLst>
          </p:cNvPr>
          <p:cNvSpPr>
            <a:spLocks noGrp="1"/>
          </p:cNvSpPr>
          <p:nvPr>
            <p:ph type="title"/>
          </p:nvPr>
        </p:nvSpPr>
        <p:spPr>
          <a:xfrm>
            <a:off x="283191" y="1267730"/>
            <a:ext cx="5991857" cy="4599263"/>
          </a:xfrm>
        </p:spPr>
        <p:txBody>
          <a:bodyPr vert="horz" lIns="91440" tIns="45720" rIns="91440" bIns="45720" rtlCol="0" anchor="ctr">
            <a:normAutofit/>
          </a:bodyPr>
          <a:lstStyle/>
          <a:p>
            <a:pPr algn="ctr">
              <a:lnSpc>
                <a:spcPct val="83000"/>
              </a:lnSpc>
            </a:pPr>
            <a:r>
              <a:rPr lang="en-US" sz="5100" cap="all" spc="-100" dirty="0">
                <a:solidFill>
                  <a:schemeClr val="tx1">
                    <a:lumMod val="75000"/>
                    <a:lumOff val="25000"/>
                  </a:schemeClr>
                </a:solidFill>
              </a:rPr>
              <a:t>Experiences that were Negative that I Never Want to go through Again</a:t>
            </a:r>
            <a:br>
              <a:rPr lang="en-US" sz="5100" cap="all" spc="-100" dirty="0">
                <a:solidFill>
                  <a:schemeClr val="tx1">
                    <a:lumMod val="75000"/>
                    <a:lumOff val="25000"/>
                  </a:schemeClr>
                </a:solidFill>
              </a:rPr>
            </a:br>
            <a:endParaRPr lang="en-US" sz="5100" cap="all" spc="-100" dirty="0">
              <a:solidFill>
                <a:schemeClr val="tx1">
                  <a:lumMod val="75000"/>
                  <a:lumOff val="25000"/>
                </a:schemeClr>
              </a:solidFill>
            </a:endParaRPr>
          </a:p>
        </p:txBody>
      </p:sp>
      <p:sp>
        <p:nvSpPr>
          <p:cNvPr id="24" name="Rectangle 23">
            <a:extLst>
              <a:ext uri="{FF2B5EF4-FFF2-40B4-BE49-F238E27FC236}">
                <a16:creationId xmlns:a16="http://schemas.microsoft.com/office/drawing/2014/main" id="{2EF28772-B422-402E-B5DE-1B9D7D9C4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432" y="0"/>
            <a:ext cx="4225568"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266" name="Picture 2" descr="Visible Anger | Darth Maul Meme on ME.ME">
            <a:extLst>
              <a:ext uri="{FF2B5EF4-FFF2-40B4-BE49-F238E27FC236}">
                <a16:creationId xmlns:a16="http://schemas.microsoft.com/office/drawing/2014/main" id="{12BC0E80-F296-4DA4-9F63-E47875A775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03" b="28932"/>
          <a:stretch/>
        </p:blipFill>
        <p:spPr bwMode="auto">
          <a:xfrm>
            <a:off x="7075439" y="273280"/>
            <a:ext cx="4762500" cy="234986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1268" name="Picture 4" descr="Thanks I Hate It Enamel Pin | Etsy">
            <a:extLst>
              <a:ext uri="{FF2B5EF4-FFF2-40B4-BE49-F238E27FC236}">
                <a16:creationId xmlns:a16="http://schemas.microsoft.com/office/drawing/2014/main" id="{9AAE5F35-6CC4-4DF1-87D0-2DBB9C801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296" y="3290684"/>
            <a:ext cx="3136133" cy="313613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00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93A6-E6B9-4A81-9E56-354D297B19EB}"/>
              </a:ext>
            </a:extLst>
          </p:cNvPr>
          <p:cNvSpPr>
            <a:spLocks noGrp="1"/>
          </p:cNvSpPr>
          <p:nvPr>
            <p:ph type="title"/>
          </p:nvPr>
        </p:nvSpPr>
        <p:spPr>
          <a:xfrm>
            <a:off x="6846137" y="727626"/>
            <a:ext cx="4602152" cy="1718225"/>
          </a:xfrm>
        </p:spPr>
        <p:txBody>
          <a:bodyPr>
            <a:normAutofit/>
          </a:bodyPr>
          <a:lstStyle/>
          <a:p>
            <a:r>
              <a:rPr lang="en-US" sz="3700" b="1" i="1"/>
              <a:t>Being Locked Inside during Quarantine</a:t>
            </a:r>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2050" name="Picture 2" descr="Securing Your Home While On Vacation | Home Protection Tips | LGI ...">
            <a:extLst>
              <a:ext uri="{FF2B5EF4-FFF2-40B4-BE49-F238E27FC236}">
                <a16:creationId xmlns:a16="http://schemas.microsoft.com/office/drawing/2014/main" id="{82316706-6B52-41E5-885A-AFDEB23C5C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2" r="23695" b="-1"/>
          <a:stretch/>
        </p:blipFill>
        <p:spPr bwMode="auto">
          <a:xfrm>
            <a:off x="571843"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2795B0A-ED6E-469B-9EE3-5EA6F10FE96E}"/>
              </a:ext>
            </a:extLst>
          </p:cNvPr>
          <p:cNvSpPr>
            <a:spLocks noGrp="1"/>
          </p:cNvSpPr>
          <p:nvPr>
            <p:ph idx="1"/>
          </p:nvPr>
        </p:nvSpPr>
        <p:spPr>
          <a:xfrm>
            <a:off x="6846137" y="2538919"/>
            <a:ext cx="4602152" cy="3596880"/>
          </a:xfrm>
        </p:spPr>
        <p:txBody>
          <a:bodyPr>
            <a:normAutofit/>
          </a:bodyPr>
          <a:lstStyle/>
          <a:p>
            <a:pPr>
              <a:lnSpc>
                <a:spcPct val="90000"/>
              </a:lnSpc>
            </a:pPr>
            <a:r>
              <a:rPr lang="en-US" sz="1500" i="1"/>
              <a:t>Staying inside our homes in order to slow the COVID-19 spread and flatten the curve as to not overwhelm the healthcare system.</a:t>
            </a:r>
          </a:p>
          <a:p>
            <a:pPr>
              <a:lnSpc>
                <a:spcPct val="90000"/>
              </a:lnSpc>
            </a:pPr>
            <a:r>
              <a:rPr lang="en-US" sz="1500" b="1"/>
              <a:t>OPINION: </a:t>
            </a:r>
            <a:r>
              <a:rPr lang="en-US" sz="1500"/>
              <a:t>It is important to stay inside at the moment, but many people, including myself, don’t like how there seems to be no agreement on what is going on and that local governments are just doing what advances their political interest without any clarity to the public. Like, seriously, we were told to stay inside in order to flatten the curve. It was flattened. Now what? What are we doing this for specifically? I want to listen to them, but the longer this goes on without any actual answers, the less I will.</a:t>
            </a:r>
          </a:p>
        </p:txBody>
      </p:sp>
    </p:spTree>
    <p:extLst>
      <p:ext uri="{BB962C8B-B14F-4D97-AF65-F5344CB8AC3E}">
        <p14:creationId xmlns:p14="http://schemas.microsoft.com/office/powerpoint/2010/main" val="216375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0" name="Straight Connector 79">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C4DAE230-71F7-4B5D-8884-60E4F7DD1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6" name="Rectangle 85">
            <a:extLst>
              <a:ext uri="{FF2B5EF4-FFF2-40B4-BE49-F238E27FC236}">
                <a16:creationId xmlns:a16="http://schemas.microsoft.com/office/drawing/2014/main" id="{75B2E110-E151-4703-8A63-49ABA9BB7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CCAAFB-9FC5-41C0-991C-DCB59934411B}"/>
              </a:ext>
            </a:extLst>
          </p:cNvPr>
          <p:cNvSpPr>
            <a:spLocks noGrp="1"/>
          </p:cNvSpPr>
          <p:nvPr>
            <p:ph type="title"/>
          </p:nvPr>
        </p:nvSpPr>
        <p:spPr>
          <a:xfrm>
            <a:off x="1241170" y="3726485"/>
            <a:ext cx="9732773" cy="1465112"/>
          </a:xfrm>
        </p:spPr>
        <p:txBody>
          <a:bodyPr vert="horz" lIns="91440" tIns="45720" rIns="91440" bIns="45720" rtlCol="0" anchor="ctr">
            <a:normAutofit fontScale="90000"/>
          </a:bodyPr>
          <a:lstStyle/>
          <a:p>
            <a:pPr algn="ctr">
              <a:lnSpc>
                <a:spcPct val="83000"/>
              </a:lnSpc>
            </a:pPr>
            <a:r>
              <a:rPr lang="en-US" sz="5100" cap="all" spc="-100" dirty="0"/>
              <a:t>IMPORTANT NEWS ITEMS FROM THIS SEMESTER </a:t>
            </a:r>
            <a:br>
              <a:rPr lang="en-US" sz="5100" cap="all" spc="-100" dirty="0"/>
            </a:br>
            <a:r>
              <a:rPr lang="en-US" sz="5100" cap="all" spc="-100" dirty="0"/>
              <a:t>(Aside from covid-19 updates)</a:t>
            </a:r>
          </a:p>
        </p:txBody>
      </p:sp>
      <p:sp>
        <p:nvSpPr>
          <p:cNvPr id="88" name="Rectangle 87">
            <a:extLst>
              <a:ext uri="{FF2B5EF4-FFF2-40B4-BE49-F238E27FC236}">
                <a16:creationId xmlns:a16="http://schemas.microsoft.com/office/drawing/2014/main" id="{8E5A367F-2C45-4F9B-8882-C2B98DF8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701E288A-A346-4DA1-8C36-FEA990BCA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5712D89-374F-4DC4-BF2A-9F48C41E91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2FC56B-D168-47CD-B287-283CD2D5BE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2290" name="Picture 2" descr="BREAKING NEWS: Potential COVID-19 Exposure in Yankton | West River ...">
            <a:extLst>
              <a:ext uri="{FF2B5EF4-FFF2-40B4-BE49-F238E27FC236}">
                <a16:creationId xmlns:a16="http://schemas.microsoft.com/office/drawing/2014/main" id="{7E99C3A5-1307-4671-AF4D-5E7CDE14C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10" r="2" b="22799"/>
          <a:stretch/>
        </p:blipFill>
        <p:spPr bwMode="auto">
          <a:xfrm>
            <a:off x="2577272" y="954418"/>
            <a:ext cx="8620119" cy="22167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838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9</TotalTime>
  <Words>1228</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Bahnschrift SemiBold</vt:lpstr>
      <vt:lpstr>Century Gothic</vt:lpstr>
      <vt:lpstr>Garamond</vt:lpstr>
      <vt:lpstr>Ink Free</vt:lpstr>
      <vt:lpstr>Savon</vt:lpstr>
      <vt:lpstr> SPRING 2020  “One Helluva Semester”</vt:lpstr>
      <vt:lpstr>Things that Happened This Semester </vt:lpstr>
      <vt:lpstr>Things That I wanted to Happen but Didn’t </vt:lpstr>
      <vt:lpstr>Figure Out My Major</vt:lpstr>
      <vt:lpstr>Experiences that have Touched My Life in a Meaningful Way this Semester </vt:lpstr>
      <vt:lpstr>Weight-Loss </vt:lpstr>
      <vt:lpstr>Experiences that were Negative that I Never Want to go through Again </vt:lpstr>
      <vt:lpstr>Being Locked Inside during Quarantine</vt:lpstr>
      <vt:lpstr>IMPORTANT NEWS ITEMS FROM THIS SEMESTER  (Aside from covid-19 updates)</vt:lpstr>
      <vt:lpstr>The “Release” of Michael Flynn</vt:lpstr>
      <vt:lpstr>WAYS LIFE HAS BEEN ALTERED</vt:lpstr>
      <vt:lpstr>The Closing of Walking/Hiking Trails</vt:lpstr>
      <vt:lpstr>HUMANITY’S CREATIVITY DURING THIS SEMESTER</vt:lpstr>
      <vt:lpstr>Drinking While Socially Distancing</vt:lpstr>
      <vt:lpstr>WISHES FOR THE FUTURE  and a  REFLECTION ON THE PAST</vt:lpstr>
      <vt:lpstr>This Semester (Actual)</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SPRING 2020  “One Helluva Semester”</dc:title>
  <dc:creator>Danny Diederich</dc:creator>
  <cp:lastModifiedBy>Danny Diederich</cp:lastModifiedBy>
  <cp:revision>2</cp:revision>
  <dcterms:created xsi:type="dcterms:W3CDTF">2020-05-19T15:39:57Z</dcterms:created>
  <dcterms:modified xsi:type="dcterms:W3CDTF">2020-05-19T15:49:56Z</dcterms:modified>
</cp:coreProperties>
</file>