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30" r:id="rId2"/>
    <p:sldId id="259" r:id="rId3"/>
    <p:sldId id="318"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278" r:id="rId25"/>
    <p:sldId id="290" r:id="rId26"/>
    <p:sldId id="289" r:id="rId27"/>
    <p:sldId id="326" r:id="rId28"/>
    <p:sldId id="280" r:id="rId29"/>
    <p:sldId id="295" r:id="rId30"/>
    <p:sldId id="292" r:id="rId31"/>
    <p:sldId id="293" r:id="rId32"/>
    <p:sldId id="294" r:id="rId33"/>
    <p:sldId id="297" r:id="rId34"/>
    <p:sldId id="296" r:id="rId35"/>
    <p:sldId id="281" r:id="rId36"/>
    <p:sldId id="298" r:id="rId37"/>
    <p:sldId id="299" r:id="rId38"/>
    <p:sldId id="300" r:id="rId39"/>
    <p:sldId id="30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61F0C-C234-4253-873D-FF4DA7451277}"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075A2-D1E6-4EA4-B14A-20ACE0A032A1}" type="slidenum">
              <a:rPr lang="en-US" smtClean="0"/>
              <a:t>‹#›</a:t>
            </a:fld>
            <a:endParaRPr lang="en-US"/>
          </a:p>
        </p:txBody>
      </p:sp>
    </p:spTree>
    <p:extLst>
      <p:ext uri="{BB962C8B-B14F-4D97-AF65-F5344CB8AC3E}">
        <p14:creationId xmlns:p14="http://schemas.microsoft.com/office/powerpoint/2010/main" val="211676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 display of database</a:t>
            </a:r>
            <a:r>
              <a:rPr lang="en-US" baseline="0" dirty="0"/>
              <a:t> design process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a:t>
            </a:fld>
            <a:endParaRPr lang="en-US" dirty="0"/>
          </a:p>
        </p:txBody>
      </p:sp>
    </p:spTree>
    <p:extLst>
      <p:ext uri="{BB962C8B-B14F-4D97-AF65-F5344CB8AC3E}">
        <p14:creationId xmlns:p14="http://schemas.microsoft.com/office/powerpoint/2010/main" val="18601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336863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27778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156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72360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526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144545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413486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3425214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8"/>
          </p:nvPr>
        </p:nvSpPr>
        <p:spPr>
          <a:xfrm>
            <a:off x="742950" y="1514475"/>
            <a:ext cx="10712450" cy="4518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9"/>
          </p:nvPr>
        </p:nvSpPr>
        <p:spPr>
          <a:xfrm>
            <a:off x="8963025" y="5505450"/>
            <a:ext cx="2247900" cy="527050"/>
          </a:xfrm>
        </p:spPr>
        <p:txBody>
          <a:bodyPr/>
          <a:lstStyle/>
          <a:p>
            <a:pPr lvl="0"/>
            <a:endParaRPr lang="en-US" dirty="0"/>
          </a:p>
        </p:txBody>
      </p:sp>
    </p:spTree>
    <p:extLst>
      <p:ext uri="{BB962C8B-B14F-4D97-AF65-F5344CB8AC3E}">
        <p14:creationId xmlns:p14="http://schemas.microsoft.com/office/powerpoint/2010/main" val="402331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174191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6E3767-CEAB-4885-A460-183F78FF4C7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426436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6E3767-CEAB-4885-A460-183F78FF4C77}"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6930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6E3767-CEAB-4885-A460-183F78FF4C77}"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399959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E3767-CEAB-4885-A460-183F78FF4C77}"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78568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E3767-CEAB-4885-A460-183F78FF4C77}"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68574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6E3767-CEAB-4885-A460-183F78FF4C77}"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81967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6E3767-CEAB-4885-A460-183F78FF4C77}"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C6968-3B14-49C2-84AD-D1989E1BC9ED}" type="slidenum">
              <a:rPr lang="en-US" smtClean="0"/>
              <a:t>‹#›</a:t>
            </a:fld>
            <a:endParaRPr lang="en-US"/>
          </a:p>
        </p:txBody>
      </p:sp>
    </p:spTree>
    <p:extLst>
      <p:ext uri="{BB962C8B-B14F-4D97-AF65-F5344CB8AC3E}">
        <p14:creationId xmlns:p14="http://schemas.microsoft.com/office/powerpoint/2010/main" val="7771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6E3767-CEAB-4885-A460-183F78FF4C77}" type="datetimeFigureOut">
              <a:rPr lang="en-US" smtClean="0"/>
              <a:t>3/9/2021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5C6968-3B14-49C2-84AD-D1989E1BC9ED}" type="slidenum">
              <a:rPr lang="en-US" smtClean="0"/>
              <a:t>‹#›</a:t>
            </a:fld>
            <a:endParaRPr lang="en-US"/>
          </a:p>
        </p:txBody>
      </p:sp>
    </p:spTree>
    <p:extLst>
      <p:ext uri="{BB962C8B-B14F-4D97-AF65-F5344CB8AC3E}">
        <p14:creationId xmlns:p14="http://schemas.microsoft.com/office/powerpoint/2010/main" val="1661349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37DDB6-5F9C-4DB6-B1B9-8EC67F732AAC}"/>
              </a:ext>
            </a:extLst>
          </p:cNvPr>
          <p:cNvSpPr>
            <a:spLocks noGrp="1"/>
          </p:cNvSpPr>
          <p:nvPr>
            <p:ph type="ctrTitle"/>
          </p:nvPr>
        </p:nvSpPr>
        <p:spPr/>
        <p:txBody>
          <a:bodyPr/>
          <a:lstStyle/>
          <a:p>
            <a:r>
              <a:rPr lang="en-US" dirty="0"/>
              <a:t>Database Design – The Entity Relationship Model</a:t>
            </a:r>
          </a:p>
        </p:txBody>
      </p:sp>
      <p:sp>
        <p:nvSpPr>
          <p:cNvPr id="8" name="Subtitle 7">
            <a:extLst>
              <a:ext uri="{FF2B5EF4-FFF2-40B4-BE49-F238E27FC236}">
                <a16:creationId xmlns:a16="http://schemas.microsoft.com/office/drawing/2014/main" id="{6DF68598-212C-4A09-B688-83F584FE9122}"/>
              </a:ext>
            </a:extLst>
          </p:cNvPr>
          <p:cNvSpPr>
            <a:spLocks noGrp="1"/>
          </p:cNvSpPr>
          <p:nvPr>
            <p:ph type="subTitle" idx="1"/>
          </p:nvPr>
        </p:nvSpPr>
        <p:spPr/>
        <p:txBody>
          <a:bodyPr/>
          <a:lstStyle/>
          <a:p>
            <a:r>
              <a:rPr lang="en-US" dirty="0"/>
              <a:t>Chapter 8</a:t>
            </a:r>
          </a:p>
        </p:txBody>
      </p:sp>
    </p:spTree>
    <p:extLst>
      <p:ext uri="{BB962C8B-B14F-4D97-AF65-F5344CB8AC3E}">
        <p14:creationId xmlns:p14="http://schemas.microsoft.com/office/powerpoint/2010/main" val="388264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E1D55-00D3-4FB8-A6EF-57D33F47FC2C}"/>
              </a:ext>
            </a:extLst>
          </p:cNvPr>
          <p:cNvSpPr>
            <a:spLocks noGrp="1"/>
          </p:cNvSpPr>
          <p:nvPr>
            <p:ph type="title"/>
          </p:nvPr>
        </p:nvSpPr>
        <p:spPr>
          <a:xfrm>
            <a:off x="393248" y="236738"/>
            <a:ext cx="8596668" cy="1320800"/>
          </a:xfrm>
        </p:spPr>
        <p:txBody>
          <a:bodyPr/>
          <a:lstStyle/>
          <a:p>
            <a:r>
              <a:rPr lang="en-US" sz="3600" b="1" dirty="0">
                <a:solidFill>
                  <a:srgbClr val="F69200"/>
                </a:solidFill>
                <a:effectLst/>
                <a:latin typeface="Myriad Web Pro" panose="020B0503030403020204" pitchFamily="34" charset="0"/>
                <a:ea typeface="Times New Roman" panose="02020603050405020304" pitchFamily="18" charset="0"/>
                <a:cs typeface="Times New Roman" panose="02020603050405020304" pitchFamily="18" charset="0"/>
              </a:rPr>
              <a:t>DIFFERENCE BETWEEN PRIMARY KEY AND CANDIDATE KEY</a:t>
            </a:r>
            <a:endParaRPr lang="en-US" dirty="0"/>
          </a:p>
        </p:txBody>
      </p:sp>
      <p:pic>
        <p:nvPicPr>
          <p:cNvPr id="6" name="Picture 5">
            <a:extLst>
              <a:ext uri="{FF2B5EF4-FFF2-40B4-BE49-F238E27FC236}">
                <a16:creationId xmlns:a16="http://schemas.microsoft.com/office/drawing/2014/main" id="{F7310285-B91B-48C6-9BFE-CF2EF22FA995}"/>
              </a:ext>
            </a:extLst>
          </p:cNvPr>
          <p:cNvPicPr>
            <a:picLocks noChangeAspect="1"/>
          </p:cNvPicPr>
          <p:nvPr/>
        </p:nvPicPr>
        <p:blipFill>
          <a:blip r:embed="rId2"/>
          <a:stretch>
            <a:fillRect/>
          </a:stretch>
        </p:blipFill>
        <p:spPr>
          <a:xfrm>
            <a:off x="2128837" y="1421470"/>
            <a:ext cx="7015163" cy="5436530"/>
          </a:xfrm>
          <a:prstGeom prst="rect">
            <a:avLst/>
          </a:prstGeom>
        </p:spPr>
      </p:pic>
    </p:spTree>
    <p:extLst>
      <p:ext uri="{BB962C8B-B14F-4D97-AF65-F5344CB8AC3E}">
        <p14:creationId xmlns:p14="http://schemas.microsoft.com/office/powerpoint/2010/main" val="161511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E62A-2937-42EB-9424-5C6972C26BD5}"/>
              </a:ext>
            </a:extLst>
          </p:cNvPr>
          <p:cNvSpPr>
            <a:spLocks noGrp="1"/>
          </p:cNvSpPr>
          <p:nvPr>
            <p:ph type="title"/>
          </p:nvPr>
        </p:nvSpPr>
        <p:spPr/>
        <p:txBody>
          <a:bodyPr/>
          <a:lstStyle/>
          <a:p>
            <a:r>
              <a:rPr lang="en-US" sz="3600" b="1" dirty="0">
                <a:solidFill>
                  <a:srgbClr val="A6B727"/>
                </a:solidFill>
                <a:effectLst/>
                <a:latin typeface="Myriad Web Pro" panose="020B0503030403020204" pitchFamily="34" charset="0"/>
                <a:ea typeface="Times New Roman" panose="02020603050405020304" pitchFamily="18" charset="0"/>
                <a:cs typeface="Times New Roman" panose="02020603050405020304" pitchFamily="18" charset="0"/>
              </a:rPr>
              <a:t>COMPOSITE KEY</a:t>
            </a:r>
            <a:endParaRPr lang="en-US" dirty="0"/>
          </a:p>
        </p:txBody>
      </p:sp>
      <p:sp>
        <p:nvSpPr>
          <p:cNvPr id="3" name="Content Placeholder 2">
            <a:extLst>
              <a:ext uri="{FF2B5EF4-FFF2-40B4-BE49-F238E27FC236}">
                <a16:creationId xmlns:a16="http://schemas.microsoft.com/office/drawing/2014/main" id="{04551384-6B43-438D-9776-41477B47390A}"/>
              </a:ext>
            </a:extLst>
          </p:cNvPr>
          <p:cNvSpPr>
            <a:spLocks noGrp="1"/>
          </p:cNvSpPr>
          <p:nvPr>
            <p:ph idx="1"/>
          </p:nvPr>
        </p:nvSpPr>
        <p:spPr/>
        <p:txBody>
          <a:bodyPr/>
          <a:lstStyle/>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primary key having two or more attributes is called composite key. It is a combination of two or more columns.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600"/>
              </a:spcBef>
              <a:spcAft>
                <a:spcPts val="84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can be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Here our composite key is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OrderID</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ProductID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1E010A8D-97F1-46EF-9707-A470B8B7D3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18168" y="3909638"/>
            <a:ext cx="5715000" cy="2682240"/>
          </a:xfrm>
          <a:prstGeom prst="rect">
            <a:avLst/>
          </a:prstGeom>
          <a:noFill/>
          <a:ln>
            <a:noFill/>
          </a:ln>
        </p:spPr>
      </p:pic>
    </p:spTree>
    <p:extLst>
      <p:ext uri="{BB962C8B-B14F-4D97-AF65-F5344CB8AC3E}">
        <p14:creationId xmlns:p14="http://schemas.microsoft.com/office/powerpoint/2010/main" val="85446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F40F-569A-4D83-A3A8-E60241CABA9F}"/>
              </a:ext>
            </a:extLst>
          </p:cNvPr>
          <p:cNvSpPr>
            <a:spLocks noGrp="1"/>
          </p:cNvSpPr>
          <p:nvPr>
            <p:ph type="title"/>
          </p:nvPr>
        </p:nvSpPr>
        <p:spPr>
          <a:xfrm>
            <a:off x="677334" y="609600"/>
            <a:ext cx="8596668" cy="781050"/>
          </a:xfrm>
        </p:spPr>
        <p:txBody>
          <a:bodyPr/>
          <a:lstStyle/>
          <a:p>
            <a:r>
              <a:rPr lang="en-US"/>
              <a:t>ANOTHER EXAMPLE</a:t>
            </a:r>
            <a:endParaRPr lang="en-US" dirty="0"/>
          </a:p>
        </p:txBody>
      </p:sp>
      <p:sp>
        <p:nvSpPr>
          <p:cNvPr id="3" name="Content Placeholder 2">
            <a:extLst>
              <a:ext uri="{FF2B5EF4-FFF2-40B4-BE49-F238E27FC236}">
                <a16:creationId xmlns:a16="http://schemas.microsoft.com/office/drawing/2014/main" id="{FA0DD83C-5DC2-40D7-89DB-6D2E9268CBE5}"/>
              </a:ext>
            </a:extLst>
          </p:cNvPr>
          <p:cNvSpPr>
            <a:spLocks noGrp="1"/>
          </p:cNvSpPr>
          <p:nvPr>
            <p:ph idx="1"/>
          </p:nvPr>
        </p:nvSpPr>
        <p:spPr>
          <a:xfrm>
            <a:off x="677334" y="4518734"/>
            <a:ext cx="8596668" cy="1522628"/>
          </a:xfrm>
        </p:spPr>
        <p:txBody>
          <a:bodyPr>
            <a:normAutofit lnSpcReduction="10000"/>
          </a:bodyPr>
          <a:lstStyle/>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Above, our composite keys are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StudentID</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StudentEnrollNo</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table has two attributes as primary key.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Therefore, the Primary Key consisting of two or more attribute is called Composite Key.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52EDEA9-B32B-4E99-9057-9BB1C56BD452}"/>
              </a:ext>
            </a:extLst>
          </p:cNvPr>
          <p:cNvPicPr>
            <a:picLocks noChangeAspect="1"/>
          </p:cNvPicPr>
          <p:nvPr/>
        </p:nvPicPr>
        <p:blipFill>
          <a:blip r:embed="rId2"/>
          <a:stretch>
            <a:fillRect/>
          </a:stretch>
        </p:blipFill>
        <p:spPr>
          <a:xfrm>
            <a:off x="1277645" y="1866900"/>
            <a:ext cx="6972300" cy="1562100"/>
          </a:xfrm>
          <a:prstGeom prst="rect">
            <a:avLst/>
          </a:prstGeom>
        </p:spPr>
      </p:pic>
    </p:spTree>
    <p:extLst>
      <p:ext uri="{BB962C8B-B14F-4D97-AF65-F5344CB8AC3E}">
        <p14:creationId xmlns:p14="http://schemas.microsoft.com/office/powerpoint/2010/main" val="383134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8F7C-55CD-4862-9954-FF28D1619AA8}"/>
              </a:ext>
            </a:extLst>
          </p:cNvPr>
          <p:cNvSpPr>
            <a:spLocks noGrp="1"/>
          </p:cNvSpPr>
          <p:nvPr>
            <p:ph type="title"/>
          </p:nvPr>
        </p:nvSpPr>
        <p:spPr/>
        <p:txBody>
          <a:bodyPr/>
          <a:lstStyle/>
          <a:p>
            <a:r>
              <a:rPr lang="en-US" sz="3600" b="1" dirty="0">
                <a:solidFill>
                  <a:srgbClr val="FEC306"/>
                </a:solidFill>
                <a:effectLst/>
                <a:latin typeface="Myriad Web Pro" panose="020B0503030403020204" pitchFamily="34" charset="0"/>
                <a:ea typeface="Times New Roman" panose="02020603050405020304" pitchFamily="18" charset="0"/>
                <a:cs typeface="Times New Roman" panose="02020603050405020304" pitchFamily="18" charset="0"/>
              </a:rPr>
              <a:t>SECONDARY KEY</a:t>
            </a:r>
            <a:br>
              <a:rPr lang="en-US" sz="3600" b="1" dirty="0">
                <a:effectLst/>
                <a:latin typeface="Myriad Web Pro" panose="020B0503030403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3E0ADE8-C03A-4A46-AE53-223B124A1481}"/>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a Secondary Key</a:t>
            </a:r>
          </a:p>
          <a:p>
            <a:pPr marL="0" marR="0" algn="just">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rPr>
              <a:t>Secondary Key is the key that has not been selected to be the primary key. However, it is considered a candidate key for the primary key.</a:t>
            </a:r>
            <a:endParaRPr lang="en-US" sz="1800" dirty="0">
              <a:effectLst/>
              <a:latin typeface="Times New Roman" panose="02020603050405020304" pitchFamily="18" charset="0"/>
              <a:ea typeface="Times New Roman" panose="02020603050405020304" pitchFamily="18" charset="0"/>
            </a:endParaRPr>
          </a:p>
          <a:p>
            <a:pPr marL="0" marR="0" algn="just">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rPr>
              <a:t>Therefore, a candidate key not selected as a primary key is called secondary key. Candidate key is an attribute or set of attributes that you can consider as a Primary key.</a:t>
            </a:r>
            <a:endParaRPr lang="en-US" sz="1800" dirty="0">
              <a:effectLst/>
              <a:latin typeface="Times New Roman" panose="02020603050405020304" pitchFamily="18" charset="0"/>
              <a:ea typeface="Times New Roman" panose="02020603050405020304" pitchFamily="18" charset="0"/>
            </a:endParaRPr>
          </a:p>
          <a:p>
            <a:pPr marL="0" marR="0" algn="just">
              <a:spcBef>
                <a:spcPts val="600"/>
              </a:spcBef>
              <a:spcAft>
                <a:spcPts val="840"/>
              </a:spcAft>
            </a:pPr>
            <a:r>
              <a:rPr lang="en-US" sz="1800" b="1" dirty="0">
                <a:solidFill>
                  <a:srgbClr val="000000"/>
                </a:solidFill>
                <a:effectLst/>
                <a:latin typeface="Arial" panose="020B0604020202020204" pitchFamily="34" charset="0"/>
                <a:ea typeface="Times New Roman" panose="02020603050405020304" pitchFamily="18" charset="0"/>
              </a:rPr>
              <a:t>Note</a:t>
            </a:r>
            <a:r>
              <a:rPr lang="en-US" sz="1800" dirty="0">
                <a:solidFill>
                  <a:srgbClr val="000000"/>
                </a:solidFill>
                <a:effectLst/>
                <a:latin typeface="Arial" panose="020B0604020202020204" pitchFamily="34" charset="0"/>
                <a:ea typeface="Times New Roman" panose="02020603050405020304" pitchFamily="18" charset="0"/>
              </a:rPr>
              <a:t>: Secondary Key is not a Foreign Key.</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250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9647-02E8-46BC-A1BE-4E334340BC24}"/>
              </a:ext>
            </a:extLst>
          </p:cNvPr>
          <p:cNvSpPr>
            <a:spLocks noGrp="1"/>
          </p:cNvSpPr>
          <p:nvPr>
            <p:ph type="title"/>
          </p:nvPr>
        </p:nvSpPr>
        <p:spPr/>
        <p:txBody>
          <a:bodyPr/>
          <a:lstStyle/>
          <a:p>
            <a:r>
              <a:rPr lang="en-US" dirty="0"/>
              <a:t>SECONDARY KEY EXAMPLE</a:t>
            </a:r>
          </a:p>
        </p:txBody>
      </p:sp>
      <p:sp>
        <p:nvSpPr>
          <p:cNvPr id="3" name="Content Placeholder 2">
            <a:extLst>
              <a:ext uri="{FF2B5EF4-FFF2-40B4-BE49-F238E27FC236}">
                <a16:creationId xmlns:a16="http://schemas.microsoft.com/office/drawing/2014/main" id="{038FEFD7-0FBE-4DFA-A3D0-A16F454D7DA7}"/>
              </a:ext>
            </a:extLst>
          </p:cNvPr>
          <p:cNvSpPr>
            <a:spLocks noGrp="1"/>
          </p:cNvSpPr>
          <p:nvPr>
            <p:ph idx="1"/>
          </p:nvPr>
        </p:nvSpPr>
        <p:spPr/>
        <p:txBody>
          <a:bodyPr/>
          <a:lstStyle/>
          <a:p>
            <a:endParaRPr lang="en-US" dirty="0"/>
          </a:p>
          <a:p>
            <a:endParaRPr lang="en-US" dirty="0"/>
          </a:p>
          <a:p>
            <a:endParaRPr lang="en-US" dirty="0"/>
          </a:p>
          <a:p>
            <a:endParaRPr lang="en-US" dirty="0"/>
          </a:p>
          <a:p>
            <a:pPr marL="0" marR="0" algn="just">
              <a:spcBef>
                <a:spcPts val="600"/>
              </a:spcBef>
              <a:spcAft>
                <a:spcPts val="840"/>
              </a:spcAft>
            </a:pPr>
            <a:r>
              <a:rPr lang="en-US" sz="1800" b="1" dirty="0" err="1">
                <a:solidFill>
                  <a:srgbClr val="000000"/>
                </a:solidFill>
                <a:effectLst/>
                <a:latin typeface="Arial" panose="020B0604020202020204" pitchFamily="34" charset="0"/>
                <a:ea typeface="Times New Roman" panose="02020603050405020304" pitchFamily="18" charset="0"/>
              </a:rPr>
              <a:t>Student_ID</a:t>
            </a:r>
            <a:r>
              <a:rPr lang="en-US" sz="1800" b="1" dirty="0">
                <a:solidFill>
                  <a:srgbClr val="000000"/>
                </a:solidFill>
                <a:effectLst/>
                <a:latin typeface="Arial" panose="020B0604020202020204" pitchFamily="34" charset="0"/>
                <a:ea typeface="Times New Roman" panose="02020603050405020304" pitchFamily="18" charset="0"/>
              </a:rPr>
              <a:t>, </a:t>
            </a:r>
            <a:r>
              <a:rPr lang="en-US" sz="1800" b="1" dirty="0" err="1">
                <a:solidFill>
                  <a:srgbClr val="000000"/>
                </a:solidFill>
                <a:effectLst/>
                <a:latin typeface="Arial" panose="020B0604020202020204" pitchFamily="34" charset="0"/>
                <a:ea typeface="Times New Roman" panose="02020603050405020304" pitchFamily="18" charset="0"/>
              </a:rPr>
              <a:t>Student_Enroll</a:t>
            </a:r>
            <a:r>
              <a:rPr lang="en-US" sz="1800" b="1"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and </a:t>
            </a:r>
            <a:r>
              <a:rPr lang="en-US" sz="1800" b="1" dirty="0" err="1">
                <a:solidFill>
                  <a:srgbClr val="000000"/>
                </a:solidFill>
                <a:effectLst/>
                <a:latin typeface="Arial" panose="020B0604020202020204" pitchFamily="34" charset="0"/>
                <a:ea typeface="Times New Roman" panose="02020603050405020304" pitchFamily="18" charset="0"/>
              </a:rPr>
              <a:t>Student_Email</a:t>
            </a:r>
            <a:r>
              <a:rPr lang="en-US" sz="1800" dirty="0">
                <a:solidFill>
                  <a:srgbClr val="000000"/>
                </a:solidFill>
                <a:effectLst/>
                <a:latin typeface="Arial" panose="020B0604020202020204" pitchFamily="34" charset="0"/>
                <a:ea typeface="Times New Roman" panose="02020603050405020304" pitchFamily="18" charset="0"/>
              </a:rPr>
              <a:t> are the candidate keys. They are considered candidate keys since they can uniquely identify the student record. Select any one of the candidate key as the primary key. Rest of the two keys would be Secondary Key.</a:t>
            </a:r>
            <a:endParaRPr lang="en-US" sz="1800" dirty="0">
              <a:effectLst/>
              <a:latin typeface="Times New Roman" panose="02020603050405020304" pitchFamily="18" charset="0"/>
              <a:ea typeface="Times New Roman" panose="02020603050405020304" pitchFamily="18" charset="0"/>
            </a:endParaRPr>
          </a:p>
          <a:p>
            <a:pPr marL="0" marR="0">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rPr>
              <a:t>Let’s say you selected </a:t>
            </a:r>
            <a:r>
              <a:rPr lang="en-US" sz="1800" b="1" dirty="0" err="1">
                <a:solidFill>
                  <a:srgbClr val="000000"/>
                </a:solidFill>
                <a:effectLst/>
                <a:latin typeface="Arial" panose="020B0604020202020204" pitchFamily="34" charset="0"/>
                <a:ea typeface="Times New Roman" panose="02020603050405020304" pitchFamily="18" charset="0"/>
              </a:rPr>
              <a:t>Student_ID</a:t>
            </a:r>
            <a:r>
              <a:rPr lang="en-US" sz="1800" dirty="0">
                <a:solidFill>
                  <a:srgbClr val="000000"/>
                </a:solidFill>
                <a:effectLst/>
                <a:latin typeface="Arial" panose="020B0604020202020204" pitchFamily="34" charset="0"/>
                <a:ea typeface="Times New Roman" panose="02020603050405020304" pitchFamily="18" charset="0"/>
              </a:rPr>
              <a:t> as primary key, therefore </a:t>
            </a:r>
            <a:r>
              <a:rPr lang="en-US" sz="1800" b="1" dirty="0" err="1">
                <a:solidFill>
                  <a:srgbClr val="000000"/>
                </a:solidFill>
                <a:effectLst/>
                <a:latin typeface="Arial" panose="020B0604020202020204" pitchFamily="34" charset="0"/>
                <a:ea typeface="Times New Roman" panose="02020603050405020304" pitchFamily="18" charset="0"/>
              </a:rPr>
              <a:t>Student_Enroll</a:t>
            </a:r>
            <a:r>
              <a:rPr lang="en-US" sz="1800" dirty="0">
                <a:solidFill>
                  <a:srgbClr val="000000"/>
                </a:solidFill>
                <a:effectLst/>
                <a:latin typeface="Arial" panose="020B0604020202020204" pitchFamily="34" charset="0"/>
                <a:ea typeface="Times New Roman" panose="02020603050405020304" pitchFamily="18" charset="0"/>
              </a:rPr>
              <a:t> and </a:t>
            </a:r>
            <a:r>
              <a:rPr lang="en-US" sz="1800" b="1" dirty="0" err="1">
                <a:solidFill>
                  <a:srgbClr val="000000"/>
                </a:solidFill>
                <a:effectLst/>
                <a:latin typeface="Arial" panose="020B0604020202020204" pitchFamily="34" charset="0"/>
                <a:ea typeface="Times New Roman" panose="02020603050405020304" pitchFamily="18" charset="0"/>
              </a:rPr>
              <a:t>Student_Email</a:t>
            </a:r>
            <a:r>
              <a:rPr lang="en-US" sz="1800" dirty="0">
                <a:solidFill>
                  <a:srgbClr val="000000"/>
                </a:solidFill>
                <a:effectLst/>
                <a:latin typeface="Arial" panose="020B0604020202020204" pitchFamily="34" charset="0"/>
                <a:ea typeface="Times New Roman" panose="02020603050405020304" pitchFamily="18" charset="0"/>
              </a:rPr>
              <a:t> will be Secondary Key (candidates of primary key).</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8B97346-3EBC-463A-9B8E-14448BE4D8D2}"/>
              </a:ext>
            </a:extLst>
          </p:cNvPr>
          <p:cNvPicPr>
            <a:picLocks noChangeAspect="1"/>
          </p:cNvPicPr>
          <p:nvPr/>
        </p:nvPicPr>
        <p:blipFill>
          <a:blip r:embed="rId2"/>
          <a:stretch>
            <a:fillRect/>
          </a:stretch>
        </p:blipFill>
        <p:spPr>
          <a:xfrm>
            <a:off x="987594" y="1646239"/>
            <a:ext cx="6296025" cy="1619250"/>
          </a:xfrm>
          <a:prstGeom prst="rect">
            <a:avLst/>
          </a:prstGeom>
        </p:spPr>
      </p:pic>
    </p:spTree>
    <p:extLst>
      <p:ext uri="{BB962C8B-B14F-4D97-AF65-F5344CB8AC3E}">
        <p14:creationId xmlns:p14="http://schemas.microsoft.com/office/powerpoint/2010/main" val="82630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4631-B091-475C-9BB3-9CF1963B00C1}"/>
              </a:ext>
            </a:extLst>
          </p:cNvPr>
          <p:cNvSpPr>
            <a:spLocks noGrp="1"/>
          </p:cNvSpPr>
          <p:nvPr>
            <p:ph type="title"/>
          </p:nvPr>
        </p:nvSpPr>
        <p:spPr>
          <a:xfrm>
            <a:off x="677334" y="609600"/>
            <a:ext cx="7971366" cy="838200"/>
          </a:xfrm>
        </p:spPr>
        <p:txBody>
          <a:bodyPr/>
          <a:lstStyle/>
          <a:p>
            <a:r>
              <a:rPr lang="en-US" dirty="0"/>
              <a:t>ANOTHER SECONDARY KEY EXAMPLE </a:t>
            </a:r>
          </a:p>
        </p:txBody>
      </p:sp>
      <p:sp>
        <p:nvSpPr>
          <p:cNvPr id="3" name="Content Placeholder 2">
            <a:extLst>
              <a:ext uri="{FF2B5EF4-FFF2-40B4-BE49-F238E27FC236}">
                <a16:creationId xmlns:a16="http://schemas.microsoft.com/office/drawing/2014/main" id="{E57F7F09-B586-4A1F-A743-93A1D8050C01}"/>
              </a:ext>
            </a:extLst>
          </p:cNvPr>
          <p:cNvSpPr>
            <a:spLocks noGrp="1"/>
          </p:cNvSpPr>
          <p:nvPr>
            <p:ph idx="1"/>
          </p:nvPr>
        </p:nvSpPr>
        <p:spPr/>
        <p:txBody>
          <a:bodyPr/>
          <a:lstStyle/>
          <a:p>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solidFill>
                <a:srgbClr val="000000"/>
              </a:solidFill>
              <a:latin typeface="Arial" panose="020B0604020202020204" pitchFamily="34" charset="0"/>
              <a:ea typeface="Times New Roman" panose="02020603050405020304" pitchFamily="18" charset="0"/>
            </a:endParaRPr>
          </a:p>
          <a:p>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solidFill>
                <a:srgbClr val="000000"/>
              </a:solidFill>
              <a:latin typeface="Arial" panose="020B0604020202020204" pitchFamily="34" charset="0"/>
              <a:ea typeface="Times New Roman" panose="02020603050405020304" pitchFamily="18" charset="0"/>
            </a:endParaRPr>
          </a:p>
          <a:p>
            <a:endParaRPr lang="en-US" sz="1800" dirty="0">
              <a:solidFill>
                <a:srgbClr val="000000"/>
              </a:solidFill>
              <a:effectLst/>
              <a:latin typeface="Arial" panose="020B0604020202020204" pitchFamily="34" charset="0"/>
              <a:ea typeface="Times New Roman" panose="02020603050405020304" pitchFamily="18" charset="0"/>
            </a:endParaRPr>
          </a:p>
          <a:p>
            <a:endParaRPr lang="en-US" dirty="0">
              <a:solidFill>
                <a:srgbClr val="000000"/>
              </a:solidFill>
              <a:latin typeface="Arial" panose="020B0604020202020204" pitchFamily="34" charset="0"/>
              <a:ea typeface="Times New Roman" panose="02020603050405020304" pitchFamily="18" charset="0"/>
            </a:endParaRPr>
          </a:p>
          <a:p>
            <a:r>
              <a:rPr lang="en-US" sz="1800" dirty="0">
                <a:solidFill>
                  <a:srgbClr val="000000"/>
                </a:solidFill>
                <a:effectLst/>
                <a:latin typeface="Arial" panose="020B0604020202020204" pitchFamily="34" charset="0"/>
                <a:ea typeface="Times New Roman" panose="02020603050405020304" pitchFamily="18" charset="0"/>
              </a:rPr>
              <a:t>Above, </a:t>
            </a:r>
            <a:r>
              <a:rPr lang="en-US" sz="1800" b="1" dirty="0" err="1">
                <a:solidFill>
                  <a:srgbClr val="000000"/>
                </a:solidFill>
                <a:effectLst/>
                <a:latin typeface="Arial" panose="020B0604020202020204" pitchFamily="34" charset="0"/>
                <a:ea typeface="Times New Roman" panose="02020603050405020304" pitchFamily="18" charset="0"/>
              </a:rPr>
              <a:t>Employee_ID</a:t>
            </a:r>
            <a:r>
              <a:rPr lang="en-US" sz="1800" b="1" dirty="0">
                <a:solidFill>
                  <a:srgbClr val="000000"/>
                </a:solidFill>
                <a:effectLst/>
                <a:latin typeface="Arial" panose="020B0604020202020204" pitchFamily="34" charset="0"/>
                <a:ea typeface="Times New Roman" panose="02020603050405020304" pitchFamily="18" charset="0"/>
              </a:rPr>
              <a:t>, </a:t>
            </a:r>
            <a:r>
              <a:rPr lang="en-US" sz="1800" b="1" dirty="0" err="1">
                <a:solidFill>
                  <a:srgbClr val="000000"/>
                </a:solidFill>
                <a:effectLst/>
                <a:latin typeface="Arial" panose="020B0604020202020204" pitchFamily="34" charset="0"/>
                <a:ea typeface="Times New Roman" panose="02020603050405020304" pitchFamily="18" charset="0"/>
              </a:rPr>
              <a:t>Employee_No</a:t>
            </a:r>
            <a:r>
              <a:rPr lang="en-US" sz="1800" dirty="0">
                <a:solidFill>
                  <a:srgbClr val="000000"/>
                </a:solidFill>
                <a:effectLst/>
                <a:latin typeface="Arial" panose="020B0604020202020204" pitchFamily="34" charset="0"/>
                <a:ea typeface="Times New Roman" panose="02020603050405020304" pitchFamily="18" charset="0"/>
              </a:rPr>
              <a:t> and </a:t>
            </a:r>
            <a:r>
              <a:rPr lang="en-US" sz="1800" b="1" dirty="0" err="1">
                <a:solidFill>
                  <a:srgbClr val="000000"/>
                </a:solidFill>
                <a:effectLst/>
                <a:latin typeface="Arial" panose="020B0604020202020204" pitchFamily="34" charset="0"/>
                <a:ea typeface="Times New Roman" panose="02020603050405020304" pitchFamily="18" charset="0"/>
              </a:rPr>
              <a:t>Employee_Email</a:t>
            </a:r>
            <a:r>
              <a:rPr lang="en-US" sz="1800" dirty="0">
                <a:solidFill>
                  <a:srgbClr val="000000"/>
                </a:solidFill>
                <a:effectLst/>
                <a:latin typeface="Arial" panose="020B0604020202020204" pitchFamily="34" charset="0"/>
                <a:ea typeface="Times New Roman" panose="02020603050405020304" pitchFamily="18" charset="0"/>
              </a:rPr>
              <a:t> are the candidate keys. They uniquely identify the Employee record. Select any one of the candidate key as the primary key. Rest of the two keys would be Secondary Key.</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35427B2-7418-49B0-B369-145D35EFA36C}"/>
              </a:ext>
            </a:extLst>
          </p:cNvPr>
          <p:cNvPicPr>
            <a:picLocks noChangeAspect="1"/>
          </p:cNvPicPr>
          <p:nvPr/>
        </p:nvPicPr>
        <p:blipFill>
          <a:blip r:embed="rId2"/>
          <a:stretch>
            <a:fillRect/>
          </a:stretch>
        </p:blipFill>
        <p:spPr>
          <a:xfrm>
            <a:off x="677334" y="1595992"/>
            <a:ext cx="7629525" cy="2867025"/>
          </a:xfrm>
          <a:prstGeom prst="rect">
            <a:avLst/>
          </a:prstGeom>
        </p:spPr>
      </p:pic>
    </p:spTree>
    <p:extLst>
      <p:ext uri="{BB962C8B-B14F-4D97-AF65-F5344CB8AC3E}">
        <p14:creationId xmlns:p14="http://schemas.microsoft.com/office/powerpoint/2010/main" val="45142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D07B-CB95-43DF-A2EC-93E2C042935B}"/>
              </a:ext>
            </a:extLst>
          </p:cNvPr>
          <p:cNvSpPr>
            <a:spLocks noGrp="1"/>
          </p:cNvSpPr>
          <p:nvPr>
            <p:ph type="title"/>
          </p:nvPr>
        </p:nvSpPr>
        <p:spPr>
          <a:xfrm>
            <a:off x="677334" y="609600"/>
            <a:ext cx="8596668" cy="935635"/>
          </a:xfrm>
        </p:spPr>
        <p:txBody>
          <a:bodyPr>
            <a:normAutofit fontScale="90000"/>
          </a:bodyPr>
          <a:lstStyle/>
          <a:p>
            <a:r>
              <a:rPr lang="en-US" sz="3600" b="1" dirty="0">
                <a:solidFill>
                  <a:srgbClr val="FEC306"/>
                </a:solidFill>
                <a:effectLst/>
                <a:latin typeface="Myriad Web Pro" panose="020B0503030403020204" pitchFamily="34" charset="0"/>
                <a:ea typeface="Times New Roman" panose="02020603050405020304" pitchFamily="18" charset="0"/>
                <a:cs typeface="Times New Roman" panose="02020603050405020304" pitchFamily="18" charset="0"/>
              </a:rPr>
              <a:t>SUPER KEY</a:t>
            </a:r>
            <a:br>
              <a:rPr lang="en-US" sz="3600" b="1" dirty="0">
                <a:effectLst/>
                <a:latin typeface="Myriad Web Pro" panose="020B0503030403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D3DFE04-3C19-4AFF-932F-599781C589B0}"/>
              </a:ext>
            </a:extLst>
          </p:cNvPr>
          <p:cNvSpPr>
            <a:spLocks noGrp="1"/>
          </p:cNvSpPr>
          <p:nvPr>
            <p:ph idx="1"/>
          </p:nvPr>
        </p:nvSpPr>
        <p:spPr/>
        <p:txBody>
          <a:bodyPr/>
          <a:lstStyle/>
          <a:p>
            <a:pPr marL="0" marR="0">
              <a:spcBef>
                <a:spcPts val="0"/>
              </a:spcBef>
              <a:spcAft>
                <a:spcPts val="1950"/>
              </a:spcAft>
            </a:pPr>
            <a:r>
              <a:rPr lang="en-US" sz="1800" b="1" dirty="0">
                <a:solidFill>
                  <a:srgbClr val="222426"/>
                </a:solidFill>
                <a:effectLst/>
                <a:latin typeface="Arial" panose="020B0604020202020204" pitchFamily="34" charset="0"/>
                <a:ea typeface="Times New Roman" panose="02020603050405020304" pitchFamily="18" charset="0"/>
              </a:rPr>
              <a:t>Definition of Super Key in DBMS</a:t>
            </a:r>
            <a:r>
              <a:rPr lang="en-US" sz="1800" dirty="0">
                <a:solidFill>
                  <a:srgbClr val="222426"/>
                </a:solidFill>
                <a:effectLst/>
                <a:latin typeface="Arial" panose="020B0604020202020204" pitchFamily="34" charset="0"/>
                <a:ea typeface="Times New Roman" panose="02020603050405020304" pitchFamily="18" charset="0"/>
              </a:rPr>
              <a:t>: A super key is a set of one or more attributes (columns), which can uniquely identify a row in a table. People get confused between super key and candidate key.</a:t>
            </a:r>
            <a:endParaRPr lang="en-US" sz="1600" dirty="0">
              <a:effectLst/>
              <a:latin typeface="Times New Roman" panose="02020603050405020304" pitchFamily="18" charset="0"/>
              <a:ea typeface="Times New Roman" panose="02020603050405020304" pitchFamily="18" charset="0"/>
            </a:endParaRPr>
          </a:p>
          <a:p>
            <a:pPr marL="0" marR="0" indent="0">
              <a:lnSpc>
                <a:spcPct val="107000"/>
              </a:lnSpc>
              <a:spcBef>
                <a:spcPts val="200"/>
              </a:spcBef>
              <a:spcAft>
                <a:spcPts val="0"/>
              </a:spcAft>
              <a:buNone/>
            </a:pPr>
            <a:r>
              <a:rPr lang="en-US" sz="2000" b="1" dirty="0">
                <a:solidFill>
                  <a:srgbClr val="204458"/>
                </a:solidFill>
                <a:effectLst/>
                <a:latin typeface="Calibri Light" panose="020F0302020204030204" pitchFamily="34" charset="0"/>
                <a:ea typeface="Times New Roman" panose="02020603050405020304" pitchFamily="18" charset="0"/>
                <a:cs typeface="Times New Roman" panose="02020603050405020304" pitchFamily="18" charset="0"/>
              </a:rPr>
              <a:t>How candidate key is different from super key?</a:t>
            </a:r>
          </a:p>
          <a:p>
            <a:pPr marL="0" marR="0">
              <a:spcBef>
                <a:spcPts val="0"/>
              </a:spcBef>
              <a:spcAft>
                <a:spcPts val="1950"/>
              </a:spcAft>
            </a:pPr>
            <a:r>
              <a:rPr lang="en-US" sz="1800" dirty="0">
                <a:solidFill>
                  <a:srgbClr val="222426"/>
                </a:solidFill>
                <a:effectLst/>
                <a:latin typeface="Arial" panose="020B0604020202020204" pitchFamily="34" charset="0"/>
                <a:ea typeface="Times New Roman" panose="02020603050405020304" pitchFamily="18" charset="0"/>
              </a:rPr>
              <a:t>Candidate keys are selected from the set of super keys, the only thing we take care while selecting candidate key is: It should not have any redundant attribute. That’s the reason they are also termed as minimal super key.</a:t>
            </a:r>
            <a:endParaRPr lang="en-US" sz="1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26649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35E78E-2662-4217-915D-8FD4B0185C69}"/>
              </a:ext>
            </a:extLst>
          </p:cNvPr>
          <p:cNvPicPr>
            <a:picLocks noGrp="1" noChangeAspect="1"/>
          </p:cNvPicPr>
          <p:nvPr>
            <p:ph idx="4294967295"/>
          </p:nvPr>
        </p:nvPicPr>
        <p:blipFill>
          <a:blip r:embed="rId2"/>
          <a:stretch>
            <a:fillRect/>
          </a:stretch>
        </p:blipFill>
        <p:spPr>
          <a:xfrm>
            <a:off x="1670443" y="400051"/>
            <a:ext cx="7083031" cy="5829016"/>
          </a:xfrm>
        </p:spPr>
      </p:pic>
    </p:spTree>
    <p:extLst>
      <p:ext uri="{BB962C8B-B14F-4D97-AF65-F5344CB8AC3E}">
        <p14:creationId xmlns:p14="http://schemas.microsoft.com/office/powerpoint/2010/main" val="6346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D299-2137-4259-94C1-F1E95F49E199}"/>
              </a:ext>
            </a:extLst>
          </p:cNvPr>
          <p:cNvSpPr>
            <a:spLocks noGrp="1"/>
          </p:cNvSpPr>
          <p:nvPr>
            <p:ph type="title"/>
          </p:nvPr>
        </p:nvSpPr>
        <p:spPr/>
        <p:txBody>
          <a:bodyPr/>
          <a:lstStyle/>
          <a:p>
            <a:r>
              <a:rPr lang="en-US" sz="3600" b="1" dirty="0">
                <a:solidFill>
                  <a:srgbClr val="F69200"/>
                </a:solidFill>
                <a:effectLst/>
                <a:latin typeface="Calibri Light" panose="020F0302020204030204" pitchFamily="34" charset="0"/>
                <a:ea typeface="Times New Roman" panose="02020603050405020304" pitchFamily="18" charset="0"/>
                <a:cs typeface="Times New Roman" panose="02020603050405020304" pitchFamily="18" charset="0"/>
              </a:rPr>
              <a:t>Super key vs Candidate Key</a:t>
            </a:r>
            <a:br>
              <a:rPr lang="en-US" sz="2800" b="1" dirty="0">
                <a:solidFill>
                  <a:srgbClr val="204458"/>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8114A87-A2A0-4D09-8E7E-9B2EF07D37E7}"/>
              </a:ext>
            </a:extLst>
          </p:cNvPr>
          <p:cNvSpPr>
            <a:spLocks noGrp="1"/>
          </p:cNvSpPr>
          <p:nvPr>
            <p:ph idx="1"/>
          </p:nvPr>
        </p:nvSpPr>
        <p:spPr/>
        <p:txBody>
          <a:bodyPr/>
          <a:lstStyle/>
          <a:p>
            <a:pPr marL="0" indent="0">
              <a:buNone/>
            </a:pPr>
            <a:r>
              <a:rPr lang="en-US" sz="1800" dirty="0">
                <a:solidFill>
                  <a:srgbClr val="222426"/>
                </a:solidFill>
                <a:effectLst/>
                <a:latin typeface="Arial" panose="020B0604020202020204" pitchFamily="34" charset="0"/>
                <a:ea typeface="Times New Roman" panose="02020603050405020304" pitchFamily="18" charset="0"/>
              </a:rPr>
              <a:t>First all the candidate keys are super keys. This is because the candidate keys are chosen out of the super keys.</a:t>
            </a:r>
          </a:p>
          <a:p>
            <a:pPr marL="0" indent="0">
              <a:buNone/>
            </a:pPr>
            <a:br>
              <a:rPr lang="en-US" sz="1800" dirty="0">
                <a:solidFill>
                  <a:srgbClr val="222426"/>
                </a:solidFill>
                <a:effectLst/>
                <a:latin typeface="Arial" panose="020B0604020202020204" pitchFamily="34" charset="0"/>
                <a:ea typeface="Times New Roman" panose="02020603050405020304" pitchFamily="18" charset="0"/>
              </a:rPr>
            </a:br>
            <a:r>
              <a:rPr lang="en-US" sz="1800" dirty="0">
                <a:solidFill>
                  <a:srgbClr val="222426"/>
                </a:solidFill>
                <a:effectLst/>
                <a:latin typeface="Arial" panose="020B0604020202020204" pitchFamily="34" charset="0"/>
                <a:ea typeface="Times New Roman" panose="02020603050405020304" pitchFamily="18" charset="0"/>
              </a:rPr>
              <a:t>Second, how do we choose candidate keys from the set of super keys? We look for those keys from which we cannot remove any fields. In the above example, we have not chosen {</a:t>
            </a:r>
            <a:r>
              <a:rPr lang="en-US" sz="1800" dirty="0" err="1">
                <a:solidFill>
                  <a:srgbClr val="222426"/>
                </a:solidFill>
                <a:effectLst/>
                <a:latin typeface="Arial" panose="020B0604020202020204" pitchFamily="34" charset="0"/>
                <a:ea typeface="Times New Roman" panose="02020603050405020304" pitchFamily="18" charset="0"/>
              </a:rPr>
              <a:t>Emp_SSN</a:t>
            </a:r>
            <a:r>
              <a:rPr lang="en-US" sz="1800" dirty="0">
                <a:solidFill>
                  <a:srgbClr val="222426"/>
                </a:solidFill>
                <a:effectLst/>
                <a:latin typeface="Arial" panose="020B0604020202020204" pitchFamily="34" charset="0"/>
                <a:ea typeface="Times New Roman" panose="02020603050405020304" pitchFamily="18" charset="0"/>
              </a:rPr>
              <a:t>, </a:t>
            </a:r>
            <a:r>
              <a:rPr lang="en-US" sz="1800" dirty="0" err="1">
                <a:solidFill>
                  <a:srgbClr val="222426"/>
                </a:solidFill>
                <a:effectLst/>
                <a:latin typeface="Arial" panose="020B0604020202020204" pitchFamily="34" charset="0"/>
                <a:ea typeface="Times New Roman" panose="02020603050405020304" pitchFamily="18" charset="0"/>
              </a:rPr>
              <a:t>Emp_Name</a:t>
            </a:r>
            <a:r>
              <a:rPr lang="en-US" sz="1800" dirty="0">
                <a:solidFill>
                  <a:srgbClr val="222426"/>
                </a:solidFill>
                <a:effectLst/>
                <a:latin typeface="Arial" panose="020B0604020202020204" pitchFamily="34" charset="0"/>
                <a:ea typeface="Times New Roman" panose="02020603050405020304" pitchFamily="18" charset="0"/>
              </a:rPr>
              <a:t>} as candidate key because {</a:t>
            </a:r>
            <a:r>
              <a:rPr lang="en-US" sz="1800" dirty="0" err="1">
                <a:solidFill>
                  <a:srgbClr val="222426"/>
                </a:solidFill>
                <a:effectLst/>
                <a:latin typeface="Arial" panose="020B0604020202020204" pitchFamily="34" charset="0"/>
                <a:ea typeface="Times New Roman" panose="02020603050405020304" pitchFamily="18" charset="0"/>
              </a:rPr>
              <a:t>Emp_SSN</a:t>
            </a:r>
            <a:r>
              <a:rPr lang="en-US" sz="1800" dirty="0">
                <a:solidFill>
                  <a:srgbClr val="222426"/>
                </a:solidFill>
                <a:effectLst/>
                <a:latin typeface="Arial" panose="020B0604020202020204" pitchFamily="34" charset="0"/>
                <a:ea typeface="Times New Roman" panose="02020603050405020304" pitchFamily="18" charset="0"/>
              </a:rPr>
              <a:t>} alone can identify a unique row in the table and </a:t>
            </a:r>
            <a:r>
              <a:rPr lang="en-US" sz="1800" dirty="0" err="1">
                <a:solidFill>
                  <a:srgbClr val="222426"/>
                </a:solidFill>
                <a:effectLst/>
                <a:latin typeface="Arial" panose="020B0604020202020204" pitchFamily="34" charset="0"/>
                <a:ea typeface="Times New Roman" panose="02020603050405020304" pitchFamily="18" charset="0"/>
              </a:rPr>
              <a:t>Emp_Name</a:t>
            </a:r>
            <a:r>
              <a:rPr lang="en-US" sz="1800" dirty="0">
                <a:solidFill>
                  <a:srgbClr val="222426"/>
                </a:solidFill>
                <a:effectLst/>
                <a:latin typeface="Arial" panose="020B0604020202020204" pitchFamily="34" charset="0"/>
                <a:ea typeface="Times New Roman" panose="02020603050405020304" pitchFamily="18" charset="0"/>
              </a:rPr>
              <a:t> is redundant.</a:t>
            </a:r>
            <a:endParaRPr lang="en-US" sz="1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2925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6CA4-AC3D-4A89-A753-B4F6D97BD4F0}"/>
              </a:ext>
            </a:extLst>
          </p:cNvPr>
          <p:cNvSpPr>
            <a:spLocks noGrp="1"/>
          </p:cNvSpPr>
          <p:nvPr>
            <p:ph type="title"/>
          </p:nvPr>
        </p:nvSpPr>
        <p:spPr>
          <a:xfrm>
            <a:off x="677334" y="609600"/>
            <a:ext cx="8596668" cy="784194"/>
          </a:xfrm>
        </p:spPr>
        <p:txBody>
          <a:bodyPr>
            <a:normAutofit fontScale="90000"/>
          </a:bodyPr>
          <a:lstStyle/>
          <a:p>
            <a:r>
              <a:rPr lang="en-US" sz="3600" b="1" dirty="0">
                <a:solidFill>
                  <a:srgbClr val="F69200"/>
                </a:solidFill>
                <a:effectLst/>
                <a:latin typeface="Myriad Web Pro" panose="020B0503030403020204" pitchFamily="34" charset="0"/>
                <a:ea typeface="Times New Roman" panose="02020603050405020304" pitchFamily="18" charset="0"/>
                <a:cs typeface="Times New Roman" panose="02020603050405020304" pitchFamily="18" charset="0"/>
              </a:rPr>
              <a:t>ALTERNATE KEYS</a:t>
            </a:r>
            <a:br>
              <a:rPr lang="en-US" sz="3600" b="1" dirty="0">
                <a:effectLst/>
                <a:latin typeface="Myriad Web Pro" panose="020B0503030403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A61B300-565D-47DD-BE3E-DF53D438F27E}"/>
              </a:ext>
            </a:extLst>
          </p:cNvPr>
          <p:cNvSpPr>
            <a:spLocks noGrp="1"/>
          </p:cNvSpPr>
          <p:nvPr>
            <p:ph idx="1"/>
          </p:nvPr>
        </p:nvSpPr>
        <p:spPr/>
        <p:txBody>
          <a:bodyPr/>
          <a:lstStyle/>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Alternate Key or Secondary Key is a key that has not been selected to be the primary key but are candidate keys. </a:t>
            </a:r>
          </a:p>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 it is considered a candidate key for the primary key. In other words, a candidate key not selected as a primary key is called alternate or secondary key.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6350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 Design a Database</a:t>
            </a:r>
          </a:p>
        </p:txBody>
      </p:sp>
      <p:pic>
        <p:nvPicPr>
          <p:cNvPr id="7" name="Picture 2" descr="A cylindrical illustration of Database Design Process is shown. The process listed in the illustration are as follows: “Examine requirements, Identify entities, Identify unique identifiers, Identify attributes, Identify functional dependencies, Identify tables using functional dependencies, Identify relationships, and Convert relations to 3NF.”"/>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8200" y="1828801"/>
            <a:ext cx="3022644" cy="3976095"/>
          </a:xfrm>
        </p:spPr>
      </p:pic>
    </p:spTree>
    <p:extLst>
      <p:ext uri="{BB962C8B-B14F-4D97-AF65-F5344CB8AC3E}">
        <p14:creationId xmlns:p14="http://schemas.microsoft.com/office/powerpoint/2010/main" val="3372314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4CC5F-52F2-4B79-9F37-C8A677BDDE75}"/>
              </a:ext>
            </a:extLst>
          </p:cNvPr>
          <p:cNvPicPr>
            <a:picLocks noChangeAspect="1"/>
          </p:cNvPicPr>
          <p:nvPr/>
        </p:nvPicPr>
        <p:blipFill>
          <a:blip r:embed="rId2"/>
          <a:stretch>
            <a:fillRect/>
          </a:stretch>
        </p:blipFill>
        <p:spPr>
          <a:xfrm>
            <a:off x="1305110" y="1405122"/>
            <a:ext cx="8172450" cy="4943475"/>
          </a:xfrm>
          <a:prstGeom prst="rect">
            <a:avLst/>
          </a:prstGeom>
        </p:spPr>
      </p:pic>
      <p:sp>
        <p:nvSpPr>
          <p:cNvPr id="6" name="Title 5">
            <a:extLst>
              <a:ext uri="{FF2B5EF4-FFF2-40B4-BE49-F238E27FC236}">
                <a16:creationId xmlns:a16="http://schemas.microsoft.com/office/drawing/2014/main" id="{F7AB4006-0D9C-43FF-99D5-264ED4AE8F3C}"/>
              </a:ext>
            </a:extLst>
          </p:cNvPr>
          <p:cNvSpPr>
            <a:spLocks noGrp="1"/>
          </p:cNvSpPr>
          <p:nvPr>
            <p:ph type="title"/>
          </p:nvPr>
        </p:nvSpPr>
        <p:spPr>
          <a:xfrm>
            <a:off x="677334" y="609600"/>
            <a:ext cx="8596668" cy="795522"/>
          </a:xfrm>
        </p:spPr>
        <p:txBody>
          <a:bodyPr/>
          <a:lstStyle/>
          <a:p>
            <a:r>
              <a:rPr lang="en-US" dirty="0"/>
              <a:t>ALTERNATE KEY EXAMPLE</a:t>
            </a:r>
          </a:p>
        </p:txBody>
      </p:sp>
    </p:spTree>
    <p:extLst>
      <p:ext uri="{BB962C8B-B14F-4D97-AF65-F5344CB8AC3E}">
        <p14:creationId xmlns:p14="http://schemas.microsoft.com/office/powerpoint/2010/main" val="370067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6D66-A849-41E3-91DC-C322FC34B1A9}"/>
              </a:ext>
            </a:extLst>
          </p:cNvPr>
          <p:cNvSpPr>
            <a:spLocks noGrp="1"/>
          </p:cNvSpPr>
          <p:nvPr>
            <p:ph type="title"/>
          </p:nvPr>
        </p:nvSpPr>
        <p:spPr/>
        <p:txBody>
          <a:bodyPr/>
          <a:lstStyle/>
          <a:p>
            <a:r>
              <a:rPr lang="en-US" dirty="0"/>
              <a:t>ANOTHER ALTERNATE KEY EXAMPLE</a:t>
            </a:r>
          </a:p>
        </p:txBody>
      </p:sp>
      <p:pic>
        <p:nvPicPr>
          <p:cNvPr id="4" name="Picture 3">
            <a:extLst>
              <a:ext uri="{FF2B5EF4-FFF2-40B4-BE49-F238E27FC236}">
                <a16:creationId xmlns:a16="http://schemas.microsoft.com/office/drawing/2014/main" id="{47F7A796-519C-4969-B5A8-090CE5A0E486}"/>
              </a:ext>
            </a:extLst>
          </p:cNvPr>
          <p:cNvPicPr>
            <a:picLocks noChangeAspect="1"/>
          </p:cNvPicPr>
          <p:nvPr/>
        </p:nvPicPr>
        <p:blipFill>
          <a:blip r:embed="rId2"/>
          <a:stretch>
            <a:fillRect/>
          </a:stretch>
        </p:blipFill>
        <p:spPr>
          <a:xfrm>
            <a:off x="1654002" y="1270000"/>
            <a:ext cx="7620000" cy="5314950"/>
          </a:xfrm>
          <a:prstGeom prst="rect">
            <a:avLst/>
          </a:prstGeom>
        </p:spPr>
      </p:pic>
    </p:spTree>
    <p:extLst>
      <p:ext uri="{BB962C8B-B14F-4D97-AF65-F5344CB8AC3E}">
        <p14:creationId xmlns:p14="http://schemas.microsoft.com/office/powerpoint/2010/main" val="243072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4FC90-8E98-481A-A028-470094817931}"/>
              </a:ext>
            </a:extLst>
          </p:cNvPr>
          <p:cNvPicPr>
            <a:picLocks noChangeAspect="1"/>
          </p:cNvPicPr>
          <p:nvPr/>
        </p:nvPicPr>
        <p:blipFill>
          <a:blip r:embed="rId2"/>
          <a:stretch>
            <a:fillRect/>
          </a:stretch>
        </p:blipFill>
        <p:spPr>
          <a:xfrm>
            <a:off x="1227661" y="361950"/>
            <a:ext cx="8124825" cy="6267450"/>
          </a:xfrm>
          <a:prstGeom prst="rect">
            <a:avLst/>
          </a:prstGeom>
        </p:spPr>
      </p:pic>
    </p:spTree>
    <p:extLst>
      <p:ext uri="{BB962C8B-B14F-4D97-AF65-F5344CB8AC3E}">
        <p14:creationId xmlns:p14="http://schemas.microsoft.com/office/powerpoint/2010/main" val="106428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96F9E-6DF7-48EE-A5A9-8977AC217545}"/>
              </a:ext>
            </a:extLst>
          </p:cNvPr>
          <p:cNvPicPr>
            <a:picLocks noChangeAspect="1"/>
          </p:cNvPicPr>
          <p:nvPr/>
        </p:nvPicPr>
        <p:blipFill>
          <a:blip r:embed="rId2"/>
          <a:stretch>
            <a:fillRect/>
          </a:stretch>
        </p:blipFill>
        <p:spPr>
          <a:xfrm>
            <a:off x="971550" y="269081"/>
            <a:ext cx="8134350" cy="6319837"/>
          </a:xfrm>
          <a:prstGeom prst="rect">
            <a:avLst/>
          </a:prstGeom>
        </p:spPr>
      </p:pic>
    </p:spTree>
    <p:extLst>
      <p:ext uri="{BB962C8B-B14F-4D97-AF65-F5344CB8AC3E}">
        <p14:creationId xmlns:p14="http://schemas.microsoft.com/office/powerpoint/2010/main" val="374710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Documenting a Relational Database Design (1 of 3)</a:t>
            </a:r>
          </a:p>
        </p:txBody>
      </p:sp>
      <p:sp>
        <p:nvSpPr>
          <p:cNvPr id="2" name="Text Placeholder 1"/>
          <p:cNvSpPr>
            <a:spLocks noGrp="1"/>
          </p:cNvSpPr>
          <p:nvPr>
            <p:ph type="body" sz="quarter" idx="4294967295"/>
          </p:nvPr>
        </p:nvSpPr>
        <p:spPr>
          <a:xfrm>
            <a:off x="727788" y="1638300"/>
            <a:ext cx="10727331" cy="4394200"/>
          </a:xfrm>
        </p:spPr>
        <p:txBody>
          <a:bodyPr>
            <a:normAutofit fontScale="92500" lnSpcReduction="10000"/>
          </a:bodyPr>
          <a:lstStyle/>
          <a:p>
            <a:r>
              <a:rPr lang="en-US" sz="2400" dirty="0"/>
              <a:t>Relational database design documentation generally identifies the following items:</a:t>
            </a:r>
          </a:p>
          <a:p>
            <a:pPr lvl="1"/>
            <a:r>
              <a:rPr lang="en-US" sz="2400" dirty="0"/>
              <a:t>The attributes needed for each normalized entity</a:t>
            </a:r>
          </a:p>
          <a:p>
            <a:pPr lvl="1"/>
            <a:r>
              <a:rPr lang="en-US" sz="2400" dirty="0"/>
              <a:t>The primary key field for each entity</a:t>
            </a:r>
          </a:p>
          <a:p>
            <a:pPr lvl="1"/>
            <a:r>
              <a:rPr lang="en-US" sz="2400" dirty="0"/>
              <a:t>The indexes and other properties needed to describe each attribute and entity</a:t>
            </a:r>
          </a:p>
          <a:p>
            <a:pPr lvl="1"/>
            <a:r>
              <a:rPr lang="en-US" sz="2400" dirty="0"/>
              <a:t>The proper one-to-many relationships between the entities</a:t>
            </a:r>
          </a:p>
          <a:p>
            <a:r>
              <a:rPr lang="en-US" sz="2400" dirty="0"/>
              <a:t>One approach for expanding the definition of each table uses an extended notation called Database Design Language (DBDL)</a:t>
            </a:r>
          </a:p>
          <a:p>
            <a:pPr lvl="1"/>
            <a:r>
              <a:rPr lang="en-US" sz="2400" dirty="0"/>
              <a:t>DBDL expands the definition of an entity by specifying different types of key fields</a:t>
            </a:r>
          </a:p>
        </p:txBody>
      </p:sp>
    </p:spTree>
    <p:extLst>
      <p:ext uri="{BB962C8B-B14F-4D97-AF65-F5344CB8AC3E}">
        <p14:creationId xmlns:p14="http://schemas.microsoft.com/office/powerpoint/2010/main" val="3223005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Documenting a Relational Database Design (2 of 3)</a:t>
            </a:r>
          </a:p>
        </p:txBody>
      </p:sp>
      <p:sp>
        <p:nvSpPr>
          <p:cNvPr id="2" name="Text Placeholder 1"/>
          <p:cNvSpPr>
            <a:spLocks noGrp="1"/>
          </p:cNvSpPr>
          <p:nvPr>
            <p:ph type="body" sz="quarter" idx="4294967295"/>
          </p:nvPr>
        </p:nvSpPr>
        <p:spPr>
          <a:xfrm>
            <a:off x="727788" y="1638299"/>
            <a:ext cx="10727331" cy="4610101"/>
          </a:xfrm>
        </p:spPr>
        <p:txBody>
          <a:bodyPr>
            <a:normAutofit fontScale="92500" lnSpcReduction="20000"/>
          </a:bodyPr>
          <a:lstStyle/>
          <a:p>
            <a:r>
              <a:rPr lang="en-US" sz="2000" dirty="0"/>
              <a:t>The expanded rules for defining tables and their keys using DBDL are as follows:</a:t>
            </a:r>
          </a:p>
          <a:p>
            <a:pPr lvl="1"/>
            <a:r>
              <a:rPr lang="en-US" sz="2000" dirty="0"/>
              <a:t>Tables (relations), columns (attributes), and primary keys are written by first listing the table name and then, in parentheses, listing the columns that make up the table. The column(s) that make up the primary key are underlined</a:t>
            </a:r>
          </a:p>
          <a:p>
            <a:pPr lvl="1"/>
            <a:r>
              <a:rPr lang="en-US" sz="2000" dirty="0"/>
              <a:t>Alternate keys are identified by the abbreviation AK, followed by the column(s) that make up the alternate key </a:t>
            </a:r>
          </a:p>
          <a:p>
            <a:pPr lvl="2"/>
            <a:r>
              <a:rPr lang="en-US" sz="1800" dirty="0"/>
              <a:t>These are all candidate keys not chosen to be a primary key.</a:t>
            </a:r>
          </a:p>
          <a:p>
            <a:pPr lvl="2"/>
            <a:r>
              <a:rPr lang="en-US" sz="1800" dirty="0"/>
              <a:t>A candidate key is a simple or composite key that is unique and minimal.</a:t>
            </a:r>
          </a:p>
          <a:p>
            <a:pPr lvl="2"/>
            <a:r>
              <a:rPr lang="en-US" sz="1800" dirty="0"/>
              <a:t>A composite key is composed of two or more attributes and must be minimal.(i.e. Last Name and Department ID)</a:t>
            </a:r>
          </a:p>
          <a:p>
            <a:pPr lvl="1"/>
            <a:r>
              <a:rPr lang="en-US" sz="2000" dirty="0"/>
              <a:t>Secondary keys are identified by the abbreviation SK, followed by the column(s) that make up the secondary key, they are usually an attributed used for retrieval purposes</a:t>
            </a:r>
          </a:p>
          <a:p>
            <a:pPr lvl="1"/>
            <a:r>
              <a:rPr lang="en-US" sz="2000" dirty="0"/>
              <a:t>Foreign keys are identified by the abbreviation FK, followed by the column(s) that make up the foreign key. Foreign keys are followed by an arrow pointing to the table identified by the foreign key. They reference a primary key in another table and must be the same data type.</a:t>
            </a:r>
          </a:p>
        </p:txBody>
      </p:sp>
    </p:spTree>
    <p:extLst>
      <p:ext uri="{BB962C8B-B14F-4D97-AF65-F5344CB8AC3E}">
        <p14:creationId xmlns:p14="http://schemas.microsoft.com/office/powerpoint/2010/main" val="1007369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Documenting a Relational Database Design (3 of 3)</a:t>
            </a:r>
          </a:p>
        </p:txBody>
      </p:sp>
      <p:pic>
        <p:nvPicPr>
          <p:cNvPr id="5" name="Content Placeholder 4" descr="Row 1: Students, Left parenthesis, Student I D, comma, Student First, comma, Student Last, right parenthesis. Row 2, indented: S K, Student Last, comma, Student First. Row 3: Professors, Left parenthesis, Prof I D, comma, Prof First, comma, Prof Last, comma, Department, Prof Email, comma, Prof Office, right parenthesis. Row 4, indented: S K Prof Last, comma, Prof First. Row 5, indented: F K Department, right-facing arrow, Departments. Row 6: Declared Majors, left parenthesis, I D, comma, Major, comma, Student I D, comma, Prof I D, comma, Major Date, right parenthesis. Row 7, indented: F K, Major, right-facing arrow, Majors. Row 8, indented: F K, Student I D, right-facing arrow, Students. Row 9, indented: F K, Prof I D, right-facing arrow, Professors. Row 10: Departments, left parenthesis, Department, right parenthesis. Row 11: Majors, left parenthesis, Major, right parenthesis. Student I D, Prof I D, I D, Department, and Major are underlined.">
            <a:extLst>
              <a:ext uri="{FF2B5EF4-FFF2-40B4-BE49-F238E27FC236}">
                <a16:creationId xmlns:a16="http://schemas.microsoft.com/office/drawing/2014/main" id="{1D0A537F-9FD6-4D64-BFB6-9F9811949AC9}"/>
              </a:ext>
            </a:extLst>
          </p:cNvPr>
          <p:cNvPicPr>
            <a:picLocks noGrp="1" noChangeAspect="1"/>
          </p:cNvPicPr>
          <p:nvPr>
            <p:ph sz="quarter" idx="18"/>
          </p:nvPr>
        </p:nvPicPr>
        <p:blipFill>
          <a:blip r:embed="rId2"/>
          <a:stretch>
            <a:fillRect/>
          </a:stretch>
        </p:blipFill>
        <p:spPr>
          <a:xfrm>
            <a:off x="926250" y="1718161"/>
            <a:ext cx="10403001" cy="3634402"/>
          </a:xfrm>
          <a:prstGeom prst="rect">
            <a:avLst/>
          </a:prstGeom>
        </p:spPr>
      </p:pic>
    </p:spTree>
    <p:extLst>
      <p:ext uri="{BB962C8B-B14F-4D97-AF65-F5344CB8AC3E}">
        <p14:creationId xmlns:p14="http://schemas.microsoft.com/office/powerpoint/2010/main" val="107965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Database Design</a:t>
            </a:r>
          </a:p>
        </p:txBody>
      </p:sp>
      <p:sp>
        <p:nvSpPr>
          <p:cNvPr id="2" name="Content Placeholder 1"/>
          <p:cNvSpPr>
            <a:spLocks noGrp="1"/>
          </p:cNvSpPr>
          <p:nvPr>
            <p:ph idx="1"/>
          </p:nvPr>
        </p:nvSpPr>
        <p:spPr/>
        <p:txBody>
          <a:bodyPr>
            <a:normAutofit/>
          </a:bodyPr>
          <a:lstStyle/>
          <a:p>
            <a:r>
              <a:rPr lang="en-US" dirty="0"/>
              <a:t>Examine the requirements and identify the entities, or objects, involved</a:t>
            </a:r>
          </a:p>
          <a:p>
            <a:r>
              <a:rPr lang="en-US" dirty="0"/>
              <a:t>Identify a unique identifier for each entity</a:t>
            </a:r>
          </a:p>
          <a:p>
            <a:r>
              <a:rPr lang="en-US" dirty="0"/>
              <a:t>Identify the attributes for all the entities</a:t>
            </a:r>
          </a:p>
          <a:p>
            <a:r>
              <a:rPr lang="en-US" dirty="0"/>
              <a:t>Identify the functional dependencies that exist among the attributes</a:t>
            </a:r>
          </a:p>
          <a:p>
            <a:r>
              <a:rPr lang="en-US" dirty="0"/>
              <a:t>Use the functional dependencies to identify the tables</a:t>
            </a:r>
          </a:p>
          <a:p>
            <a:r>
              <a:rPr lang="en-US" dirty="0"/>
              <a:t>Determine and implement relationships among the entities</a:t>
            </a:r>
          </a:p>
          <a:p>
            <a:pPr lvl="1"/>
            <a:r>
              <a:rPr lang="en-US" b="1" dirty="0"/>
              <a:t>One-to-many</a:t>
            </a:r>
          </a:p>
          <a:p>
            <a:pPr lvl="1"/>
            <a:r>
              <a:rPr lang="en-US" b="1" dirty="0"/>
              <a:t>Foreign key</a:t>
            </a:r>
          </a:p>
          <a:p>
            <a:pPr lvl="1"/>
            <a:r>
              <a:rPr lang="en-US" b="1" dirty="0"/>
              <a:t>Many-to-many</a:t>
            </a:r>
          </a:p>
        </p:txBody>
      </p:sp>
    </p:spTree>
    <p:extLst>
      <p:ext uri="{BB962C8B-B14F-4D97-AF65-F5344CB8AC3E}">
        <p14:creationId xmlns:p14="http://schemas.microsoft.com/office/powerpoint/2010/main" val="412513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Entity-Relationship (E-R) Diagrams (1 of 7)</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An E-R diagram uses rectangles to represent the entities (tables) and lines to represent the relationships between the tables</a:t>
            </a:r>
          </a:p>
          <a:p>
            <a:r>
              <a:rPr lang="en-US" sz="2400" dirty="0"/>
              <a:t>Provides a more visual representation of the entities, attributes, and relationships between the entities than DBDL notation</a:t>
            </a:r>
          </a:p>
          <a:p>
            <a:r>
              <a:rPr lang="en-US" sz="2400" dirty="0"/>
              <a:t>A one-to-many relationship between two tables is created with a field that is common to each table</a:t>
            </a:r>
          </a:p>
          <a:p>
            <a:r>
              <a:rPr lang="en-US" sz="2400" dirty="0"/>
              <a:t>The linking field in the table on the “many” side of a one-to-many relationship is called the foreign key field</a:t>
            </a:r>
          </a:p>
          <a:p>
            <a:pPr lvl="1"/>
            <a:r>
              <a:rPr lang="en-US" sz="2400" dirty="0"/>
              <a:t>A foreign key field is never also the one-field primary key field for a particular table</a:t>
            </a:r>
          </a:p>
        </p:txBody>
      </p:sp>
    </p:spTree>
    <p:extLst>
      <p:ext uri="{BB962C8B-B14F-4D97-AF65-F5344CB8AC3E}">
        <p14:creationId xmlns:p14="http://schemas.microsoft.com/office/powerpoint/2010/main" val="2774608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Entity-Relationship (E-R) Diagrams (2 of 7)</a:t>
            </a:r>
          </a:p>
        </p:txBody>
      </p:sp>
      <p:pic>
        <p:nvPicPr>
          <p:cNvPr id="5" name="Content Placeholder 4" descr="A diagram with two rectangles, for the Departments and Employees tables. The rectangles contain a list of attribute names. The first attribute in each box appears above a line, and is the Primary Key field. For example, D E P T Num is the key field for the Departments table. A dashed line connects the two tables. A dot at the end of the line connecting to the Employees table indicates the many side of the relationship.">
            <a:extLst>
              <a:ext uri="{FF2B5EF4-FFF2-40B4-BE49-F238E27FC236}">
                <a16:creationId xmlns:a16="http://schemas.microsoft.com/office/drawing/2014/main" id="{0477A3D3-1580-4B4B-8445-CFE88CD69805}"/>
              </a:ext>
            </a:extLst>
          </p:cNvPr>
          <p:cNvPicPr>
            <a:picLocks noGrp="1" noChangeAspect="1"/>
          </p:cNvPicPr>
          <p:nvPr>
            <p:ph sz="quarter" idx="18"/>
          </p:nvPr>
        </p:nvPicPr>
        <p:blipFill>
          <a:blip r:embed="rId2"/>
          <a:stretch>
            <a:fillRect/>
          </a:stretch>
        </p:blipFill>
        <p:spPr>
          <a:xfrm>
            <a:off x="934490" y="1733623"/>
            <a:ext cx="10691321" cy="3736828"/>
          </a:xfrm>
          <a:prstGeom prst="rect">
            <a:avLst/>
          </a:prstGeom>
        </p:spPr>
      </p:pic>
    </p:spTree>
    <p:extLst>
      <p:ext uri="{BB962C8B-B14F-4D97-AF65-F5344CB8AC3E}">
        <p14:creationId xmlns:p14="http://schemas.microsoft.com/office/powerpoint/2010/main" val="161647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Entities, Attributes, and Relationships</a:t>
            </a:r>
          </a:p>
        </p:txBody>
      </p:sp>
      <p:sp>
        <p:nvSpPr>
          <p:cNvPr id="2" name="Content Placeholder 1"/>
          <p:cNvSpPr>
            <a:spLocks noGrp="1"/>
          </p:cNvSpPr>
          <p:nvPr>
            <p:ph idx="1"/>
          </p:nvPr>
        </p:nvSpPr>
        <p:spPr/>
        <p:txBody>
          <a:bodyPr/>
          <a:lstStyle/>
          <a:p>
            <a:r>
              <a:rPr lang="en-US" dirty="0"/>
              <a:t>The entity relationship (ER) data model has existed over 35 years.</a:t>
            </a:r>
          </a:p>
          <a:p>
            <a:r>
              <a:rPr lang="en-US" dirty="0"/>
              <a:t>An </a:t>
            </a:r>
            <a:r>
              <a:rPr lang="en-US" b="1" dirty="0"/>
              <a:t>entity </a:t>
            </a:r>
            <a:r>
              <a:rPr lang="en-US" dirty="0"/>
              <a:t>is like a noun: it is a person, place, thing, or event</a:t>
            </a:r>
          </a:p>
          <a:p>
            <a:r>
              <a:rPr lang="en-US" dirty="0"/>
              <a:t>An </a:t>
            </a:r>
            <a:r>
              <a:rPr lang="en-US" b="1" dirty="0"/>
              <a:t>attribute </a:t>
            </a:r>
            <a:r>
              <a:rPr lang="en-US" dirty="0"/>
              <a:t>is a property of an entity</a:t>
            </a:r>
          </a:p>
          <a:p>
            <a:r>
              <a:rPr lang="en-US" dirty="0"/>
              <a:t>A </a:t>
            </a:r>
            <a:r>
              <a:rPr lang="en-US" b="1" dirty="0"/>
              <a:t>relationship </a:t>
            </a:r>
            <a:r>
              <a:rPr lang="en-US" dirty="0"/>
              <a:t>is an association between entities</a:t>
            </a:r>
          </a:p>
        </p:txBody>
      </p:sp>
    </p:spTree>
    <p:extLst>
      <p:ext uri="{BB962C8B-B14F-4D97-AF65-F5344CB8AC3E}">
        <p14:creationId xmlns:p14="http://schemas.microsoft.com/office/powerpoint/2010/main" val="1226800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Entity-Relationship (E-R) Diagrams (3 of 7)</a:t>
            </a:r>
          </a:p>
        </p:txBody>
      </p:sp>
      <p:sp>
        <p:nvSpPr>
          <p:cNvPr id="2" name="Text Placeholder 1"/>
          <p:cNvSpPr>
            <a:spLocks noGrp="1"/>
          </p:cNvSpPr>
          <p:nvPr>
            <p:ph sz="quarter" idx="18"/>
          </p:nvPr>
        </p:nvSpPr>
        <p:spPr>
          <a:xfrm>
            <a:off x="742950" y="1514476"/>
            <a:ext cx="10712450" cy="1210604"/>
          </a:xfrm>
        </p:spPr>
        <p:txBody>
          <a:bodyPr>
            <a:normAutofit fontScale="92500" lnSpcReduction="20000"/>
          </a:bodyPr>
          <a:lstStyle/>
          <a:p>
            <a:r>
              <a:rPr lang="en-US" sz="2400" dirty="0"/>
              <a:t>Crow’s foot notation</a:t>
            </a:r>
          </a:p>
          <a:p>
            <a:pPr lvl="1"/>
            <a:r>
              <a:rPr lang="en-US" sz="2400" dirty="0"/>
              <a:t>Symbol on the side of the “many” entity that resembles a crow’s foot</a:t>
            </a:r>
          </a:p>
          <a:p>
            <a:pPr lvl="1"/>
            <a:r>
              <a:rPr lang="en-US" sz="2400" dirty="0"/>
              <a:t>Specific attributes for each entity are not listed within each entity rectangle</a:t>
            </a:r>
          </a:p>
        </p:txBody>
      </p:sp>
      <p:pic>
        <p:nvPicPr>
          <p:cNvPr id="7" name="Content Placeholder 6" descr="A diagram showing three shapes arranged in a line. The Departments entity on the left is a rectangle. A diamond with the label Contains, is in the middle. The Employees entity on the right is a rectangle. The attribute details for the two entities are not listed. A line with 2 vertical dashes connects the Departments and Contains shapes. The dash dash symbol represents one and only one. A ring and crow's foot symbol at the end of the line connecting the Contains and Employees shape represents zero, one, or many.">
            <a:extLst>
              <a:ext uri="{FF2B5EF4-FFF2-40B4-BE49-F238E27FC236}">
                <a16:creationId xmlns:a16="http://schemas.microsoft.com/office/drawing/2014/main" id="{2EE36C2A-F504-4997-AA74-C2C16F677EEA}"/>
              </a:ext>
            </a:extLst>
          </p:cNvPr>
          <p:cNvPicPr>
            <a:picLocks noGrp="1" noChangeAspect="1"/>
          </p:cNvPicPr>
          <p:nvPr>
            <p:ph sz="quarter" idx="19"/>
          </p:nvPr>
        </p:nvPicPr>
        <p:blipFill>
          <a:blip r:embed="rId2"/>
          <a:stretch>
            <a:fillRect/>
          </a:stretch>
        </p:blipFill>
        <p:spPr>
          <a:xfrm>
            <a:off x="2880217" y="2753654"/>
            <a:ext cx="6479190" cy="3468416"/>
          </a:xfrm>
          <a:prstGeom prst="rect">
            <a:avLst/>
          </a:prstGeom>
        </p:spPr>
      </p:pic>
    </p:spTree>
    <p:extLst>
      <p:ext uri="{BB962C8B-B14F-4D97-AF65-F5344CB8AC3E}">
        <p14:creationId xmlns:p14="http://schemas.microsoft.com/office/powerpoint/2010/main" val="3755745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Entity-Relationship (E-R) Diagrams (4 of 7)</a:t>
            </a:r>
          </a:p>
        </p:txBody>
      </p:sp>
      <p:sp>
        <p:nvSpPr>
          <p:cNvPr id="2" name="Text Placeholder 1"/>
          <p:cNvSpPr>
            <a:spLocks noGrp="1"/>
          </p:cNvSpPr>
          <p:nvPr>
            <p:ph type="body" sz="quarter" idx="4294967295"/>
          </p:nvPr>
        </p:nvSpPr>
        <p:spPr>
          <a:xfrm>
            <a:off x="727788" y="1638300"/>
            <a:ext cx="10727331" cy="4394200"/>
          </a:xfrm>
        </p:spPr>
        <p:txBody>
          <a:bodyPr>
            <a:normAutofit fontScale="92500"/>
          </a:bodyPr>
          <a:lstStyle/>
          <a:p>
            <a:r>
              <a:rPr lang="en-US" sz="2400" dirty="0"/>
              <a:t>Another popular representation of an E-R diagram is the one used by Microsoft Access</a:t>
            </a:r>
          </a:p>
          <a:p>
            <a:r>
              <a:rPr lang="en-US" sz="2400" dirty="0"/>
              <a:t>Displays the number 1 and the infinity symbol at the ends of the link line to identify the two sides of a one-to-many relationship</a:t>
            </a:r>
          </a:p>
          <a:p>
            <a:pPr lvl="1"/>
            <a:r>
              <a:rPr lang="en-US" sz="2400" dirty="0"/>
              <a:t>The 1 and infinity symbols are only displayed on one-to-many relationships that enforce referential integrity</a:t>
            </a:r>
          </a:p>
          <a:p>
            <a:pPr lvl="1"/>
            <a:r>
              <a:rPr lang="en-US" sz="2400" dirty="0"/>
              <a:t>Recall that referential integrity prevents the creation of orphan records, records in the “many” side of a relationship that do not have a matching value in the “one” side of the relationship</a:t>
            </a:r>
          </a:p>
          <a:p>
            <a:r>
              <a:rPr lang="en-US" sz="2400" dirty="0"/>
              <a:t>In Access, the link line specifically points to the fields that create the relationship instead of pointing to the edge of the entity’s rectangle in general</a:t>
            </a:r>
          </a:p>
        </p:txBody>
      </p:sp>
    </p:spTree>
    <p:extLst>
      <p:ext uri="{BB962C8B-B14F-4D97-AF65-F5344CB8AC3E}">
        <p14:creationId xmlns:p14="http://schemas.microsoft.com/office/powerpoint/2010/main" val="296973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596900"/>
          </a:xfrm>
        </p:spPr>
        <p:txBody>
          <a:bodyPr>
            <a:normAutofit fontScale="90000"/>
          </a:bodyPr>
          <a:lstStyle/>
          <a:p>
            <a:r>
              <a:rPr lang="en-US" dirty="0"/>
              <a:t>Entity-Relationship (E-R) Diagrams (5 of 7)</a:t>
            </a:r>
          </a:p>
        </p:txBody>
      </p:sp>
      <p:pic>
        <p:nvPicPr>
          <p:cNvPr id="6" name="Content Placeholder 5" descr="The Relationships window for the Departments and Employees tables. Each entity, or table, is represented by a rectangle with the entity name on top and the attributes listed. The key symbol is used to identify the primary key field. For example, the D E P T Num field is the primary key for the Departments entity. A solid line connects the D E P T Num fields in each entity. The 1 and infinity symbols identify the one and many sides of the relationship between the entities, as well as which fields are used to participate in the relationship.">
            <a:extLst>
              <a:ext uri="{FF2B5EF4-FFF2-40B4-BE49-F238E27FC236}">
                <a16:creationId xmlns:a16="http://schemas.microsoft.com/office/drawing/2014/main" id="{D5409912-F86E-4BDE-8892-7B90CC125A41}"/>
              </a:ext>
            </a:extLst>
          </p:cNvPr>
          <p:cNvPicPr>
            <a:picLocks noGrp="1" noChangeAspect="1"/>
          </p:cNvPicPr>
          <p:nvPr>
            <p:ph sz="quarter" idx="18"/>
          </p:nvPr>
        </p:nvPicPr>
        <p:blipFill>
          <a:blip r:embed="rId2"/>
          <a:stretch>
            <a:fillRect/>
          </a:stretch>
        </p:blipFill>
        <p:spPr>
          <a:xfrm>
            <a:off x="2273868" y="1123274"/>
            <a:ext cx="8031615" cy="4995627"/>
          </a:xfrm>
          <a:prstGeom prst="rect">
            <a:avLst/>
          </a:prstGeom>
        </p:spPr>
      </p:pic>
    </p:spTree>
    <p:extLst>
      <p:ext uri="{BB962C8B-B14F-4D97-AF65-F5344CB8AC3E}">
        <p14:creationId xmlns:p14="http://schemas.microsoft.com/office/powerpoint/2010/main" val="143343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Entity-Relationship (E-R) Diagrams (6 of 7)</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Another E-R diagram in Access shows the “one” and infinity symbols on each link line indicating that referential integrity is enforced on every relationship</a:t>
            </a:r>
          </a:p>
          <a:p>
            <a:r>
              <a:rPr lang="en-US" sz="2400" dirty="0"/>
              <a:t>Another term that describes relational databases is cardinality</a:t>
            </a:r>
          </a:p>
          <a:p>
            <a:pPr lvl="1"/>
            <a:r>
              <a:rPr lang="en-US" sz="2400" dirty="0"/>
              <a:t>In general, cardinality refers to the number of items in a set</a:t>
            </a:r>
          </a:p>
          <a:p>
            <a:pPr lvl="1"/>
            <a:r>
              <a:rPr lang="en-US" sz="2400" dirty="0"/>
              <a:t>In the context of a database, cardinality refers to the uniqueness of data values contained in a single field</a:t>
            </a:r>
          </a:p>
          <a:p>
            <a:pPr lvl="1"/>
            <a:r>
              <a:rPr lang="en-US" sz="2400" dirty="0"/>
              <a:t>High cardinality means that a field contains many unique or uncommon values, and low cardinality means that a field contains only a few unique values</a:t>
            </a:r>
          </a:p>
        </p:txBody>
      </p:sp>
    </p:spTree>
    <p:extLst>
      <p:ext uri="{BB962C8B-B14F-4D97-AF65-F5344CB8AC3E}">
        <p14:creationId xmlns:p14="http://schemas.microsoft.com/office/powerpoint/2010/main" val="3154711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549275"/>
          </a:xfrm>
        </p:spPr>
        <p:txBody>
          <a:bodyPr>
            <a:normAutofit fontScale="90000"/>
          </a:bodyPr>
          <a:lstStyle/>
          <a:p>
            <a:r>
              <a:rPr lang="en-US" dirty="0"/>
              <a:t>Entity-Relationship (E-R) Diagrams (7 of 7)</a:t>
            </a:r>
          </a:p>
        </p:txBody>
      </p:sp>
      <p:pic>
        <p:nvPicPr>
          <p:cNvPr id="6" name="Content Placeholder 5" descr="The Relationships window showing several tables. The Relationship Report button in the Tools group on the Design tab is called out. A link line with a 1 and infinity symbol connecting the Prof I D fields in the Professors and Declared Majors tables indicates that referential integrity is enforced.">
            <a:extLst>
              <a:ext uri="{FF2B5EF4-FFF2-40B4-BE49-F238E27FC236}">
                <a16:creationId xmlns:a16="http://schemas.microsoft.com/office/drawing/2014/main" id="{F78F03D4-A258-49AD-BB57-9BAB2A93BC86}"/>
              </a:ext>
            </a:extLst>
          </p:cNvPr>
          <p:cNvPicPr>
            <a:picLocks noGrp="1" noChangeAspect="1"/>
          </p:cNvPicPr>
          <p:nvPr>
            <p:ph sz="quarter" idx="18"/>
          </p:nvPr>
        </p:nvPicPr>
        <p:blipFill>
          <a:blip r:embed="rId2"/>
          <a:stretch>
            <a:fillRect/>
          </a:stretch>
        </p:blipFill>
        <p:spPr>
          <a:xfrm>
            <a:off x="2257126" y="1019329"/>
            <a:ext cx="7931749" cy="5165416"/>
          </a:xfrm>
          <a:prstGeom prst="rect">
            <a:avLst/>
          </a:prstGeom>
        </p:spPr>
      </p:pic>
    </p:spTree>
    <p:extLst>
      <p:ext uri="{BB962C8B-B14F-4D97-AF65-F5344CB8AC3E}">
        <p14:creationId xmlns:p14="http://schemas.microsoft.com/office/powerpoint/2010/main" val="346718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(1 of 5)</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Another way to document a relational database is the entity-relationship model</a:t>
            </a:r>
          </a:p>
          <a:p>
            <a:r>
              <a:rPr lang="en-US" sz="2400" dirty="0"/>
              <a:t>The E-R model (also called ERM) uses rectangles for entities and diamonds for relationships</a:t>
            </a:r>
          </a:p>
          <a:p>
            <a:r>
              <a:rPr lang="en-US" sz="2400" dirty="0"/>
              <a:t>The lines that connect the entities contain notation to identify whether they are on the “one” or “many” side of a relationship</a:t>
            </a:r>
          </a:p>
        </p:txBody>
      </p:sp>
    </p:spTree>
    <p:extLst>
      <p:ext uri="{BB962C8B-B14F-4D97-AF65-F5344CB8AC3E}">
        <p14:creationId xmlns:p14="http://schemas.microsoft.com/office/powerpoint/2010/main" val="684515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(2 of 5)</a:t>
            </a:r>
          </a:p>
        </p:txBody>
      </p:sp>
      <p:pic>
        <p:nvPicPr>
          <p:cNvPr id="6" name="Content Placeholder 5" descr="A diagram has three shapes arranged in a line. The Departments entity on the left is a rectangle. A diamond with the label Contains, is in the middle. The Employees entity on the right is a rectangle. A 1 on the line connecting the Departments and Contains shapes indicates the one part of the relationship. The N on the line connecting the Contains and Employees shape represents the many part of the relationship. The Diamond, Contains, describes the relationship.">
            <a:extLst>
              <a:ext uri="{FF2B5EF4-FFF2-40B4-BE49-F238E27FC236}">
                <a16:creationId xmlns:a16="http://schemas.microsoft.com/office/drawing/2014/main" id="{FA818410-DCB8-4251-8C20-30BFB6532597}"/>
              </a:ext>
            </a:extLst>
          </p:cNvPr>
          <p:cNvPicPr>
            <a:picLocks noGrp="1" noChangeAspect="1"/>
          </p:cNvPicPr>
          <p:nvPr>
            <p:ph sz="quarter" idx="18"/>
          </p:nvPr>
        </p:nvPicPr>
        <p:blipFill>
          <a:blip r:embed="rId2"/>
          <a:stretch>
            <a:fillRect/>
          </a:stretch>
        </p:blipFill>
        <p:spPr>
          <a:xfrm>
            <a:off x="1476210" y="1645032"/>
            <a:ext cx="9436430" cy="3628260"/>
          </a:xfrm>
          <a:prstGeom prst="rect">
            <a:avLst/>
          </a:prstGeom>
        </p:spPr>
      </p:pic>
    </p:spTree>
    <p:extLst>
      <p:ext uri="{BB962C8B-B14F-4D97-AF65-F5344CB8AC3E}">
        <p14:creationId xmlns:p14="http://schemas.microsoft.com/office/powerpoint/2010/main" val="3399807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The Entity-Relationship Model (ERM) (3 of 5)</a:t>
            </a:r>
          </a:p>
        </p:txBody>
      </p:sp>
      <p:sp>
        <p:nvSpPr>
          <p:cNvPr id="2" name="Text Placeholder 1"/>
          <p:cNvSpPr>
            <a:spLocks noGrp="1"/>
          </p:cNvSpPr>
          <p:nvPr>
            <p:ph sz="quarter" idx="18"/>
          </p:nvPr>
        </p:nvSpPr>
        <p:spPr>
          <a:xfrm>
            <a:off x="742950" y="1514475"/>
            <a:ext cx="10712450" cy="733425"/>
          </a:xfrm>
        </p:spPr>
        <p:txBody>
          <a:bodyPr>
            <a:normAutofit fontScale="92500" lnSpcReduction="10000"/>
          </a:bodyPr>
          <a:lstStyle/>
          <a:p>
            <a:r>
              <a:rPr lang="en-US" sz="2400" dirty="0"/>
              <a:t>An ERM can also be used to identify a “many-to-many” relationship between two tables</a:t>
            </a:r>
          </a:p>
        </p:txBody>
      </p:sp>
      <p:pic>
        <p:nvPicPr>
          <p:cNvPr id="7" name="Content Placeholder 6" descr="A diagram has three shapes arranged in a line. The Departments entity on the left is a rectangle. A diamond with the label Declared Majors, is in the middle. The Employees entity on the right is a rectangle. An M on the line connecting the Departments and Declared Majors shapes indicates the many part of the relationship. The N on the line connecting the Declared Majors and Employees shape also represents the many part of the relationship. The Diamond, Declared Majors, describes the relationship.">
            <a:extLst>
              <a:ext uri="{FF2B5EF4-FFF2-40B4-BE49-F238E27FC236}">
                <a16:creationId xmlns:a16="http://schemas.microsoft.com/office/drawing/2014/main" id="{43D3F3C3-1C5F-4488-8ED3-1770A32056DB}"/>
              </a:ext>
            </a:extLst>
          </p:cNvPr>
          <p:cNvPicPr>
            <a:picLocks noGrp="1" noChangeAspect="1"/>
          </p:cNvPicPr>
          <p:nvPr>
            <p:ph sz="quarter" idx="19"/>
          </p:nvPr>
        </p:nvPicPr>
        <p:blipFill>
          <a:blip r:embed="rId2"/>
          <a:stretch>
            <a:fillRect/>
          </a:stretch>
        </p:blipFill>
        <p:spPr>
          <a:xfrm>
            <a:off x="1770290" y="2678858"/>
            <a:ext cx="8889545" cy="3417984"/>
          </a:xfrm>
          <a:prstGeom prst="rect">
            <a:avLst/>
          </a:prstGeom>
        </p:spPr>
      </p:pic>
    </p:spTree>
    <p:extLst>
      <p:ext uri="{BB962C8B-B14F-4D97-AF65-F5344CB8AC3E}">
        <p14:creationId xmlns:p14="http://schemas.microsoft.com/office/powerpoint/2010/main" val="2646777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The Entity-Relationship Model (ERM) (4 of 5)</a:t>
            </a:r>
          </a:p>
        </p:txBody>
      </p:sp>
      <p:sp>
        <p:nvSpPr>
          <p:cNvPr id="2" name="Text Placeholder 1"/>
          <p:cNvSpPr>
            <a:spLocks noGrp="1"/>
          </p:cNvSpPr>
          <p:nvPr>
            <p:ph type="body" sz="quarter" idx="4294967295"/>
          </p:nvPr>
        </p:nvSpPr>
        <p:spPr>
          <a:xfrm>
            <a:off x="727788" y="1638300"/>
            <a:ext cx="10727331" cy="4394200"/>
          </a:xfrm>
        </p:spPr>
        <p:txBody>
          <a:bodyPr>
            <a:normAutofit/>
          </a:bodyPr>
          <a:lstStyle/>
          <a:p>
            <a:r>
              <a:rPr lang="en-US" sz="2400" dirty="0"/>
              <a:t>Many-to-many relationships cannot be directly created between two tables in a relational database management system</a:t>
            </a:r>
          </a:p>
          <a:p>
            <a:r>
              <a:rPr lang="en-US" sz="2400" dirty="0"/>
              <a:t>To implement a many-to-many relationship in a relational database, you must insert a physical entity between the two tables to link them together</a:t>
            </a:r>
          </a:p>
          <a:p>
            <a:r>
              <a:rPr lang="en-US" sz="2400" dirty="0"/>
              <a:t>In the ERM, the middle entity is called a composite entity</a:t>
            </a:r>
          </a:p>
          <a:p>
            <a:r>
              <a:rPr lang="en-US" sz="2400" dirty="0"/>
              <a:t>In a physical implementation of the relational database, the composite entity is called a junction table</a:t>
            </a:r>
          </a:p>
          <a:p>
            <a:pPr lvl="1"/>
            <a:r>
              <a:rPr lang="en-US" sz="2400" dirty="0"/>
              <a:t>The junction table serves on the “many” side of a one-to-many relationship with each of the two original tables</a:t>
            </a:r>
          </a:p>
        </p:txBody>
      </p:sp>
    </p:spTree>
    <p:extLst>
      <p:ext uri="{BB962C8B-B14F-4D97-AF65-F5344CB8AC3E}">
        <p14:creationId xmlns:p14="http://schemas.microsoft.com/office/powerpoint/2010/main" val="2273385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Entity-Relationship Model (ERM) (5 of 5)</a:t>
            </a:r>
          </a:p>
        </p:txBody>
      </p:sp>
      <p:pic>
        <p:nvPicPr>
          <p:cNvPr id="6" name="Content Placeholder 5" descr="A diagram has three shapes arranged in a line. The Departments entity on the left is a rectangle. A rectangle with a diamond with the label Declared Majors, is in the middle. The Employees entity on the right is a rectangle. An M on the line connecting the Departments and Declared Majors shapes indicates the many part of the relationship. The N on the line connecting the Declared Majors and Employees shape also represents the many part of the relationship. The Diamond, Declared Majors, describes the relationship. The rectangle around the Declared Majors diamond identifies a new entity.">
            <a:extLst>
              <a:ext uri="{FF2B5EF4-FFF2-40B4-BE49-F238E27FC236}">
                <a16:creationId xmlns:a16="http://schemas.microsoft.com/office/drawing/2014/main" id="{DCAD663E-01E5-4823-B127-A611AF97EFFB}"/>
              </a:ext>
            </a:extLst>
          </p:cNvPr>
          <p:cNvPicPr>
            <a:picLocks noGrp="1" noChangeAspect="1"/>
          </p:cNvPicPr>
          <p:nvPr>
            <p:ph sz="quarter" idx="18"/>
          </p:nvPr>
        </p:nvPicPr>
        <p:blipFill>
          <a:blip r:embed="rId2"/>
          <a:stretch>
            <a:fillRect/>
          </a:stretch>
        </p:blipFill>
        <p:spPr>
          <a:xfrm>
            <a:off x="2075381" y="1367319"/>
            <a:ext cx="8047589" cy="4707562"/>
          </a:xfrm>
          <a:prstGeom prst="rect">
            <a:avLst/>
          </a:prstGeom>
        </p:spPr>
      </p:pic>
    </p:spTree>
    <p:extLst>
      <p:ext uri="{BB962C8B-B14F-4D97-AF65-F5344CB8AC3E}">
        <p14:creationId xmlns:p14="http://schemas.microsoft.com/office/powerpoint/2010/main" val="339320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5CAE-E5B7-4078-99F7-ED9E628525B4}"/>
              </a:ext>
            </a:extLst>
          </p:cNvPr>
          <p:cNvSpPr>
            <a:spLocks noGrp="1"/>
          </p:cNvSpPr>
          <p:nvPr>
            <p:ph type="title"/>
          </p:nvPr>
        </p:nvSpPr>
        <p:spPr/>
        <p:txBody>
          <a:bodyPr/>
          <a:lstStyle/>
          <a:p>
            <a:r>
              <a:rPr lang="en-US" dirty="0"/>
              <a:t>Database Keys</a:t>
            </a:r>
          </a:p>
        </p:txBody>
      </p:sp>
      <p:sp>
        <p:nvSpPr>
          <p:cNvPr id="3" name="Content Placeholder 2">
            <a:extLst>
              <a:ext uri="{FF2B5EF4-FFF2-40B4-BE49-F238E27FC236}">
                <a16:creationId xmlns:a16="http://schemas.microsoft.com/office/drawing/2014/main" id="{02861C91-15FC-4DDF-8CE9-194E30C4202C}"/>
              </a:ext>
            </a:extLst>
          </p:cNvPr>
          <p:cNvSpPr>
            <a:spLocks noGrp="1"/>
          </p:cNvSpPr>
          <p:nvPr>
            <p:ph idx="1"/>
          </p:nvPr>
        </p:nvSpPr>
        <p:spPr>
          <a:xfrm>
            <a:off x="601134" y="1488613"/>
            <a:ext cx="5572125" cy="3880773"/>
          </a:xfrm>
        </p:spPr>
        <p:txBody>
          <a:bodyPr/>
          <a:lstStyle/>
          <a:p>
            <a:pPr marL="0" marR="0"/>
            <a:r>
              <a:rPr lang="en-US" sz="1800" b="0" dirty="0">
                <a:solidFill>
                  <a:srgbClr val="DF5327"/>
                </a:solidFill>
                <a:effectLst/>
                <a:latin typeface="Myriad Web Pro" panose="020B0503030403020204" pitchFamily="34" charset="0"/>
                <a:ea typeface="Times New Roman" panose="02020603050405020304" pitchFamily="18" charset="0"/>
                <a:cs typeface="Times New Roman" panose="02020603050405020304" pitchFamily="18" charset="0"/>
              </a:rPr>
              <a:t>PRIMARY KEY</a:t>
            </a:r>
            <a:endParaRPr lang="en-US" sz="1800" b="1" dirty="0">
              <a:effectLst/>
              <a:latin typeface="Myriad Web Pro" panose="020B0503030403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Primary Key is a unique and non-null key which identify a record uniquely in table. A table can have only one primary key.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800" b="1" dirty="0">
                <a:solidFill>
                  <a:srgbClr val="A6B727"/>
                </a:solidFill>
                <a:effectLst/>
                <a:latin typeface="Myriad Web Pro" panose="020B0503030403020204" pitchFamily="34" charset="0"/>
                <a:ea typeface="Times New Roman" panose="02020603050405020304" pitchFamily="18" charset="0"/>
                <a:cs typeface="Times New Roman" panose="02020603050405020304" pitchFamily="18" charset="0"/>
              </a:rPr>
              <a:t>FOREIGN KEY</a:t>
            </a:r>
            <a:endParaRPr lang="en-US" sz="1800" b="1" dirty="0">
              <a:effectLst/>
              <a:latin typeface="Myriad Web Pro" panose="020B0503030403020204" pitchFamily="34" charset="0"/>
              <a:ea typeface="Times New Roman" panose="02020603050405020304" pitchFamily="18" charset="0"/>
              <a:cs typeface="Times New Roman" panose="02020603050405020304" pitchFamily="18" charset="0"/>
            </a:endParaRPr>
          </a:p>
          <a:p>
            <a:pPr marL="0" marR="0" indent="0" algn="just">
              <a:lnSpc>
                <a:spcPct val="107000"/>
              </a:lnSpc>
              <a:spcBef>
                <a:spcPts val="600"/>
              </a:spcBef>
              <a:spcAft>
                <a:spcPts val="84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Foreign Key creates a link between tables. It references the primary key in another table and links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600"/>
              </a:spcBef>
              <a:spcAft>
                <a:spcPts val="84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example, the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DeptID</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Employee table is a foreign key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39559AC2-628D-4F5E-B6D0-294095C38D80}"/>
              </a:ext>
            </a:extLst>
          </p:cNvPr>
          <p:cNvPicPr>
            <a:picLocks noChangeAspect="1"/>
          </p:cNvPicPr>
          <p:nvPr/>
        </p:nvPicPr>
        <p:blipFill>
          <a:blip r:embed="rId2"/>
          <a:stretch>
            <a:fillRect/>
          </a:stretch>
        </p:blipFill>
        <p:spPr>
          <a:xfrm>
            <a:off x="6328218" y="2583323"/>
            <a:ext cx="5572125" cy="2786063"/>
          </a:xfrm>
          <a:prstGeom prst="rect">
            <a:avLst/>
          </a:prstGeom>
        </p:spPr>
      </p:pic>
    </p:spTree>
    <p:extLst>
      <p:ext uri="{BB962C8B-B14F-4D97-AF65-F5344CB8AC3E}">
        <p14:creationId xmlns:p14="http://schemas.microsoft.com/office/powerpoint/2010/main" val="212265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A217-FE5E-4035-A467-58FF08C27EEC}"/>
              </a:ext>
            </a:extLst>
          </p:cNvPr>
          <p:cNvSpPr>
            <a:spLocks noGrp="1"/>
          </p:cNvSpPr>
          <p:nvPr>
            <p:ph type="title"/>
          </p:nvPr>
        </p:nvSpPr>
        <p:spPr/>
        <p:txBody>
          <a:bodyPr/>
          <a:lstStyle/>
          <a:p>
            <a:r>
              <a:rPr lang="en-US" dirty="0"/>
              <a:t>PK AND FK relationship</a:t>
            </a:r>
          </a:p>
        </p:txBody>
      </p:sp>
      <p:pic>
        <p:nvPicPr>
          <p:cNvPr id="7" name="Content Placeholder 6">
            <a:extLst>
              <a:ext uri="{FF2B5EF4-FFF2-40B4-BE49-F238E27FC236}">
                <a16:creationId xmlns:a16="http://schemas.microsoft.com/office/drawing/2014/main" id="{C38ED565-A886-463B-9780-D8DD63577D1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2344" y="1467644"/>
            <a:ext cx="5715000" cy="3305175"/>
          </a:xfrm>
          <a:prstGeom prst="rect">
            <a:avLst/>
          </a:prstGeom>
          <a:noFill/>
          <a:ln>
            <a:noFill/>
          </a:ln>
        </p:spPr>
      </p:pic>
      <p:sp>
        <p:nvSpPr>
          <p:cNvPr id="6" name="TextBox 5">
            <a:extLst>
              <a:ext uri="{FF2B5EF4-FFF2-40B4-BE49-F238E27FC236}">
                <a16:creationId xmlns:a16="http://schemas.microsoft.com/office/drawing/2014/main" id="{79A3EF88-0CE1-4252-B436-4733F41066B7}"/>
              </a:ext>
            </a:extLst>
          </p:cNvPr>
          <p:cNvSpPr txBox="1"/>
          <p:nvPr/>
        </p:nvSpPr>
        <p:spPr>
          <a:xfrm>
            <a:off x="1032768" y="4990088"/>
            <a:ext cx="8802410" cy="646331"/>
          </a:xfrm>
          <a:prstGeom prst="rect">
            <a:avLst/>
          </a:prstGeom>
          <a:noFill/>
        </p:spPr>
        <p:txBody>
          <a:bodyPr wrap="none" rtlCol="0">
            <a:spAutoFit/>
          </a:bodyPr>
          <a:lstStyle/>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Above, you can see the two tables. </a:t>
            </a:r>
            <a:b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Foreign Key of the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Employee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table is the Primary Key of the </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Department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8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FF24-590B-410C-A181-83A30665654A}"/>
              </a:ext>
            </a:extLst>
          </p:cNvPr>
          <p:cNvSpPr>
            <a:spLocks noGrp="1"/>
          </p:cNvSpPr>
          <p:nvPr>
            <p:ph type="title"/>
          </p:nvPr>
        </p:nvSpPr>
        <p:spPr/>
        <p:txBody>
          <a:bodyPr>
            <a:normAutofit fontScale="90000"/>
          </a:bodyPr>
          <a:lstStyle/>
          <a:p>
            <a:r>
              <a:rPr lang="en-US" sz="3600" b="1" dirty="0">
                <a:solidFill>
                  <a:srgbClr val="F69200"/>
                </a:solidFill>
                <a:effectLst/>
                <a:latin typeface="Myriad Web Pro" panose="020B0503030403020204" pitchFamily="34" charset="0"/>
                <a:ea typeface="Times New Roman" panose="02020603050405020304" pitchFamily="18" charset="0"/>
                <a:cs typeface="Times New Roman" panose="02020603050405020304" pitchFamily="18" charset="0"/>
              </a:rPr>
              <a:t>DIFFERENCE BETWEEN PRIMARY KEY AND FOREIGN KEY</a:t>
            </a:r>
            <a:br>
              <a:rPr lang="en-US" sz="3600" b="1" dirty="0">
                <a:effectLst/>
                <a:latin typeface="Myriad Web Pro" panose="020B0503030403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973997-03E5-40FF-B2EC-0A9FA44236F2}"/>
              </a:ext>
            </a:extLst>
          </p:cNvPr>
          <p:cNvSpPr>
            <a:spLocks noGrp="1"/>
          </p:cNvSpPr>
          <p:nvPr>
            <p:ph idx="1"/>
          </p:nvPr>
        </p:nvSpPr>
        <p:spPr/>
        <p:txBody>
          <a:bodyPr/>
          <a:lstStyle/>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relational database key is the most important element to maintain the relationship between two tables or to uniquely identify data from the table. Primary key is used to identify data uniquely therefore two rows can’t have the same primary key. It can’t be null.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the other hand, foreign key is used to maintain relationship between two tables. Primary of a table act as foreign key in the other table. Foreign key in a table enforces Referential Integrity constraint. It can be more than one in the table.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4266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D8B860-90FC-43B2-8C2F-013CA8E29123}"/>
              </a:ext>
            </a:extLst>
          </p:cNvPr>
          <p:cNvPicPr>
            <a:picLocks noChangeAspect="1"/>
          </p:cNvPicPr>
          <p:nvPr/>
        </p:nvPicPr>
        <p:blipFill>
          <a:blip r:embed="rId2"/>
          <a:stretch>
            <a:fillRect/>
          </a:stretch>
        </p:blipFill>
        <p:spPr>
          <a:xfrm>
            <a:off x="1568277" y="414337"/>
            <a:ext cx="7705725" cy="5686425"/>
          </a:xfrm>
          <a:prstGeom prst="rect">
            <a:avLst/>
          </a:prstGeom>
        </p:spPr>
      </p:pic>
    </p:spTree>
    <p:extLst>
      <p:ext uri="{BB962C8B-B14F-4D97-AF65-F5344CB8AC3E}">
        <p14:creationId xmlns:p14="http://schemas.microsoft.com/office/powerpoint/2010/main" val="172876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CE0D-A12A-4A15-A5D6-A69B4E6AA9F3}"/>
              </a:ext>
            </a:extLst>
          </p:cNvPr>
          <p:cNvSpPr>
            <a:spLocks noGrp="1"/>
          </p:cNvSpPr>
          <p:nvPr>
            <p:ph type="title"/>
          </p:nvPr>
        </p:nvSpPr>
        <p:spPr/>
        <p:txBody>
          <a:bodyPr/>
          <a:lstStyle/>
          <a:p>
            <a:r>
              <a:rPr lang="en-US" sz="3600" b="1" dirty="0">
                <a:solidFill>
                  <a:srgbClr val="FEC306"/>
                </a:solidFill>
                <a:effectLst/>
                <a:latin typeface="Myriad Web Pro" panose="020B0503030403020204" pitchFamily="34" charset="0"/>
                <a:ea typeface="Times New Roman" panose="02020603050405020304" pitchFamily="18" charset="0"/>
                <a:cs typeface="Times New Roman" panose="02020603050405020304" pitchFamily="18" charset="0"/>
              </a:rPr>
              <a:t>CANDIDATE KEY</a:t>
            </a:r>
            <a:br>
              <a:rPr lang="en-US" sz="3600" b="1" dirty="0">
                <a:effectLst/>
                <a:latin typeface="Myriad Web Pro" panose="020B0503030403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5F1A1D7-AF65-4BD8-8E66-E344AE463C3D}"/>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Candidate key is also a unique key to identify a record uniquely in a table but a table can have multiple candidate keys.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Each table has only a single primary key. Each relation may have one or more candidate key. One of these candidate key is called Primary Key. Each candidate key qualifies for Primary Key. Therefore, candidates for Primary Key is called Candidate Key.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Candidate key can be a single column or combination of more than one column. A minimal super key is called a candidate key.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dirty="0" err="1">
                <a:solidFill>
                  <a:srgbClr val="000000"/>
                </a:solidFill>
                <a:effectLst/>
                <a:latin typeface="Arial" panose="020B0604020202020204" pitchFamily="34" charset="0"/>
                <a:ea typeface="Times New Roman" panose="02020603050405020304" pitchFamily="18" charset="0"/>
              </a:rPr>
              <a:t>EmployeeID</a:t>
            </a:r>
            <a:r>
              <a:rPr lang="en-US" sz="1800" b="1" dirty="0">
                <a:solidFill>
                  <a:srgbClr val="000000"/>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and </a:t>
            </a:r>
            <a:r>
              <a:rPr lang="en-US" sz="1800" b="1" dirty="0" err="1">
                <a:solidFill>
                  <a:srgbClr val="000000"/>
                </a:solidFill>
                <a:effectLst/>
                <a:latin typeface="Arial" panose="020B0604020202020204" pitchFamily="34" charset="0"/>
                <a:ea typeface="Times New Roman" panose="02020603050405020304" pitchFamily="18" charset="0"/>
              </a:rPr>
              <a:t>EmployeeEmail</a:t>
            </a:r>
            <a:r>
              <a:rPr lang="en-US" sz="1800" dirty="0">
                <a:solidFill>
                  <a:srgbClr val="000000"/>
                </a:solidFill>
                <a:effectLst/>
                <a:latin typeface="Arial" panose="020B0604020202020204" pitchFamily="34" charset="0"/>
                <a:ea typeface="Times New Roman" panose="02020603050405020304" pitchFamily="18" charset="0"/>
              </a:rPr>
              <a:t>, both can be a Primary key; and both are candidate keys. Select any of the as Primary Key for your table, since a table can have only a single Primary Key.</a:t>
            </a:r>
            <a:br>
              <a:rPr lang="en-US" sz="1800" dirty="0">
                <a:solidFill>
                  <a:srgbClr val="000000"/>
                </a:solidFill>
                <a:effectLst/>
                <a:latin typeface="Arial" panose="020B060402020202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79592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CD6238-D02D-44F4-B899-EEF9CB138833}"/>
              </a:ext>
            </a:extLst>
          </p:cNvPr>
          <p:cNvSpPr>
            <a:spLocks noGrp="1"/>
          </p:cNvSpPr>
          <p:nvPr>
            <p:ph type="title"/>
          </p:nvPr>
        </p:nvSpPr>
        <p:spPr/>
        <p:txBody>
          <a:bodyPr/>
          <a:lstStyle/>
          <a:p>
            <a:r>
              <a:rPr lang="en-US" dirty="0"/>
              <a:t>Another example</a:t>
            </a:r>
          </a:p>
        </p:txBody>
      </p:sp>
      <p:sp>
        <p:nvSpPr>
          <p:cNvPr id="8" name="Content Placeholder 7">
            <a:extLst>
              <a:ext uri="{FF2B5EF4-FFF2-40B4-BE49-F238E27FC236}">
                <a16:creationId xmlns:a16="http://schemas.microsoft.com/office/drawing/2014/main" id="{71F065C2-7123-4FA8-A85F-780CBFD29B06}"/>
              </a:ext>
            </a:extLst>
          </p:cNvPr>
          <p:cNvSpPr>
            <a:spLocks noGrp="1"/>
          </p:cNvSpPr>
          <p:nvPr>
            <p:ph idx="1"/>
          </p:nvPr>
        </p:nvSpPr>
        <p:spPr>
          <a:xfrm>
            <a:off x="391584" y="1783887"/>
            <a:ext cx="4746922" cy="3880773"/>
          </a:xfrm>
        </p:spPr>
        <p:txBody>
          <a:bodyPr/>
          <a:lstStyle/>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Above,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Student_ID</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Student_Enroll</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a:t>
            </a:r>
            <a:r>
              <a:rPr lang="en-US" sz="1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Student_Email</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the candidate keys. They are considered candidate keys since they can uniquely identify the student record.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84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Both Primary Key and Candidate key are used to get records from tables. These keys are also used to create relationship between tables. Primary Key and Candidate key both are used to identify records uniquely in a 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C516A488-967B-409C-BAD7-D7291A0244A8}"/>
              </a:ext>
            </a:extLst>
          </p:cNvPr>
          <p:cNvPicPr>
            <a:picLocks noChangeAspect="1"/>
          </p:cNvPicPr>
          <p:nvPr/>
        </p:nvPicPr>
        <p:blipFill>
          <a:blip r:embed="rId2"/>
          <a:stretch>
            <a:fillRect/>
          </a:stretch>
        </p:blipFill>
        <p:spPr>
          <a:xfrm>
            <a:off x="5514975" y="2281237"/>
            <a:ext cx="6567487" cy="2886075"/>
          </a:xfrm>
          <a:prstGeom prst="rect">
            <a:avLst/>
          </a:prstGeom>
        </p:spPr>
      </p:pic>
    </p:spTree>
    <p:extLst>
      <p:ext uri="{BB962C8B-B14F-4D97-AF65-F5344CB8AC3E}">
        <p14:creationId xmlns:p14="http://schemas.microsoft.com/office/powerpoint/2010/main" val="3238670042"/>
      </p:ext>
    </p:extLst>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1284</TotalTime>
  <Words>2062</Words>
  <Application>Microsoft Office PowerPoint</Application>
  <PresentationFormat>Widescreen</PresentationFormat>
  <Paragraphs>137</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Myriad Web Pro</vt:lpstr>
      <vt:lpstr>Times New Roman</vt:lpstr>
      <vt:lpstr>Trebuchet MS</vt:lpstr>
      <vt:lpstr>Wingdings 3</vt:lpstr>
      <vt:lpstr>Facet</vt:lpstr>
      <vt:lpstr>Database Design – The Entity Relationship Model</vt:lpstr>
      <vt:lpstr>Project – Design a Database</vt:lpstr>
      <vt:lpstr>Entities, Attributes, and Relationships</vt:lpstr>
      <vt:lpstr>Database Keys</vt:lpstr>
      <vt:lpstr>PK AND FK relationship</vt:lpstr>
      <vt:lpstr>DIFFERENCE BETWEEN PRIMARY KEY AND FOREIGN KEY </vt:lpstr>
      <vt:lpstr>PowerPoint Presentation</vt:lpstr>
      <vt:lpstr>CANDIDATE KEY </vt:lpstr>
      <vt:lpstr>Another example</vt:lpstr>
      <vt:lpstr>DIFFERENCE BETWEEN PRIMARY KEY AND CANDIDATE KEY</vt:lpstr>
      <vt:lpstr>COMPOSITE KEY</vt:lpstr>
      <vt:lpstr>ANOTHER EXAMPLE</vt:lpstr>
      <vt:lpstr>SECONDARY KEY </vt:lpstr>
      <vt:lpstr>SECONDARY KEY EXAMPLE</vt:lpstr>
      <vt:lpstr>ANOTHER SECONDARY KEY EXAMPLE </vt:lpstr>
      <vt:lpstr>SUPER KEY </vt:lpstr>
      <vt:lpstr>PowerPoint Presentation</vt:lpstr>
      <vt:lpstr>Super key vs Candidate Key </vt:lpstr>
      <vt:lpstr>ALTERNATE KEYS </vt:lpstr>
      <vt:lpstr>ALTERNATE KEY EXAMPLE</vt:lpstr>
      <vt:lpstr>ANOTHER ALTERNATE KEY EXAMPLE</vt:lpstr>
      <vt:lpstr>PowerPoint Presentation</vt:lpstr>
      <vt:lpstr>PowerPoint Presentation</vt:lpstr>
      <vt:lpstr>Documenting a Relational Database Design (1 of 3)</vt:lpstr>
      <vt:lpstr>Documenting a Relational Database Design (2 of 3)</vt:lpstr>
      <vt:lpstr>Documenting a Relational Database Design (3 of 3)</vt:lpstr>
      <vt:lpstr>Database Design</vt:lpstr>
      <vt:lpstr>Entity-Relationship (E-R) Diagrams (1 of 7)</vt:lpstr>
      <vt:lpstr>Entity-Relationship (E-R) Diagrams (2 of 7)</vt:lpstr>
      <vt:lpstr>Entity-Relationship (E-R) Diagrams (3 of 7)</vt:lpstr>
      <vt:lpstr>Entity-Relationship (E-R) Diagrams (4 of 7)</vt:lpstr>
      <vt:lpstr>Entity-Relationship (E-R) Diagrams (5 of 7)</vt:lpstr>
      <vt:lpstr>Entity-Relationship (E-R) Diagrams (6 of 7)</vt:lpstr>
      <vt:lpstr>Entity-Relationship (E-R) Diagrams (7 of 7)</vt:lpstr>
      <vt:lpstr>The Entity-Relationship Model (ERM) (1 of 5)</vt:lpstr>
      <vt:lpstr>The Entity-Relationship Model (ERM) (2 of 5)</vt:lpstr>
      <vt:lpstr>The Entity-Relationship Model (ERM) (3 of 5)</vt:lpstr>
      <vt:lpstr>The Entity-Relationship Model (ERM) (4 of 5)</vt:lpstr>
      <vt:lpstr>The Entity-Relationship Model (ERM) (5 of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create</dc:title>
  <dc:creator>Carl M. Rebman Jr.</dc:creator>
  <cp:lastModifiedBy>Carl Rebman</cp:lastModifiedBy>
  <cp:revision>13</cp:revision>
  <dcterms:created xsi:type="dcterms:W3CDTF">2020-09-17T19:01:18Z</dcterms:created>
  <dcterms:modified xsi:type="dcterms:W3CDTF">2021-03-09T22:30:35Z</dcterms:modified>
</cp:coreProperties>
</file>