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25"/>
  </p:notesMasterIdLst>
  <p:sldIdLst>
    <p:sldId id="256" r:id="rId2"/>
    <p:sldId id="258" r:id="rId3"/>
    <p:sldId id="257" r:id="rId4"/>
    <p:sldId id="259" r:id="rId5"/>
    <p:sldId id="325" r:id="rId6"/>
    <p:sldId id="260" r:id="rId7"/>
    <p:sldId id="304" r:id="rId8"/>
    <p:sldId id="305" r:id="rId9"/>
    <p:sldId id="306" r:id="rId10"/>
    <p:sldId id="274" r:id="rId11"/>
    <p:sldId id="273" r:id="rId12"/>
    <p:sldId id="275" r:id="rId13"/>
    <p:sldId id="263" r:id="rId14"/>
    <p:sldId id="308" r:id="rId15"/>
    <p:sldId id="313" r:id="rId16"/>
    <p:sldId id="317" r:id="rId17"/>
    <p:sldId id="264" r:id="rId18"/>
    <p:sldId id="321" r:id="rId19"/>
    <p:sldId id="322" r:id="rId20"/>
    <p:sldId id="324" r:id="rId21"/>
    <p:sldId id="323" r:id="rId22"/>
    <p:sldId id="282" r:id="rId23"/>
    <p:sldId id="31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831B22F-F563-4DC6-B22A-B8EBA397062B}">
          <p14:sldIdLst>
            <p14:sldId id="256"/>
            <p14:sldId id="258"/>
            <p14:sldId id="257"/>
            <p14:sldId id="259"/>
            <p14:sldId id="325"/>
            <p14:sldId id="260"/>
            <p14:sldId id="304"/>
            <p14:sldId id="305"/>
            <p14:sldId id="306"/>
            <p14:sldId id="274"/>
            <p14:sldId id="273"/>
            <p14:sldId id="275"/>
            <p14:sldId id="263"/>
            <p14:sldId id="308"/>
          </p14:sldIdLst>
        </p14:section>
        <p14:section name="select query" id="{383F9A59-2CD9-49BE-8F4D-A5C6B8B7F5DC}">
          <p14:sldIdLst>
            <p14:sldId id="313"/>
            <p14:sldId id="317"/>
            <p14:sldId id="264"/>
            <p14:sldId id="321"/>
            <p14:sldId id="322"/>
          </p14:sldIdLst>
        </p14:section>
        <p14:section name="SELECT FROM WHERE" id="{FE2F1081-A76E-4E64-B3DB-826B5EADF618}">
          <p14:sldIdLst>
            <p14:sldId id="324"/>
            <p14:sldId id="323"/>
            <p14:sldId id="282"/>
            <p14:sldId id="31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598" autoAdjust="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84786-3B82-4B23-B03B-D9E95B11B52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6EAB-739B-421F-A92C-AA23DAB20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45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Enterprise Consortium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 Kreie, New Mexico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0DC6-43F6-4322-B992-A5F2B178F3B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Enterprise Consortium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 Kreie, New Mexico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0DC6-43F6-4322-B992-A5F2B178F3B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Enterprise Consortium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 Kreie, New Mexico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0DC6-43F6-4322-B992-A5F2B178F3B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Enterprise Consortium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 Kreie, New Mexico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0DC6-43F6-4322-B992-A5F2B178F3B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Enterprise Consortium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 Kreie, New Mexico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0DC6-43F6-4322-B992-A5F2B178F3B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Enterprise Consortium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 Kreie, New Mexico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0DC6-43F6-4322-B992-A5F2B178F3B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Enterprise Consortium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 Kreie, New Mexico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0DC6-43F6-4322-B992-A5F2B178F3B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Enterprise Consortium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 Kreie, New Mexico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0DC6-43F6-4322-B992-A5F2B178F3B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Enterprise Consortium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 Kreie, New Mexico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0DC6-43F6-4322-B992-A5F2B178F3B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Enterprise Consortium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 Kreie, New Mexico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0DC6-43F6-4322-B992-A5F2B178F3B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Enterprise Consortium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 Kreie, New Mexico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0DC6-43F6-4322-B992-A5F2B178F3B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7BFF81C-1FCB-4DBA-8044-F1A0FCFD45A6}" type="datetime1">
              <a:rPr lang="en-US" smtClean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358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831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D769E57-47B1-47B0-B526-3153E4B1E729}" type="datetime1">
              <a:rPr lang="en-US" smtClean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629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743576" y="1638300"/>
            <a:ext cx="10711543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Calibri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Footer"/>
          <p:cNvSpPr txBox="1"/>
          <p:nvPr userDrawn="1"/>
        </p:nvSpPr>
        <p:spPr>
          <a:xfrm>
            <a:off x="2543176" y="6323299"/>
            <a:ext cx="9420700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Friedrichsen, Ruffolo, Monk, Starks, Pratt, Last, Concepts of DB Management, 10th Edition. © 2021 Cengage. All Rights Reserved. May not be scanned, copied or duplicated, or posted to a publicly accessible website, in whole or in part.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9315450" y="5486400"/>
            <a:ext cx="2038350" cy="546100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55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84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7E150C1-1D78-4D80-810D-E9E86F6E88AB}" type="datetime1">
              <a:rPr lang="en-US" smtClean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012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082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2/23/2021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512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2/23/2021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92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2/23/2021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191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C48AC19-8BD6-476C-9770-8884373BCF00}" type="datetime1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50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675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A543EDD-D0D2-447F-B24F-3717AF4B109D}" type="datetime1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7447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altonlab.uark.ed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0AD4D7-FCE9-4140-A955-CD845F77E6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930" b="3565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BE83EF-BDE3-4EB4-BE4D-AAEE3DFB7B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988" y="1260909"/>
            <a:ext cx="6695870" cy="282271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Getting to Be EPIC</a:t>
            </a:r>
            <a:r>
              <a:rPr lang="en-US" sz="4800" dirty="0"/>
              <a:t>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B1726-7855-4EEE-9048-20999E4C35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2032" y="4175698"/>
            <a:ext cx="3330341" cy="92078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Going to SQL</a:t>
            </a:r>
          </a:p>
        </p:txBody>
      </p:sp>
    </p:spTree>
    <p:extLst>
      <p:ext uri="{BB962C8B-B14F-4D97-AF65-F5344CB8AC3E}">
        <p14:creationId xmlns:p14="http://schemas.microsoft.com/office/powerpoint/2010/main" val="2442122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EXPLORER Context menu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153400" cy="3124200"/>
          </a:xfrm>
        </p:spPr>
        <p:txBody>
          <a:bodyPr>
            <a:normAutofit/>
          </a:bodyPr>
          <a:lstStyle/>
          <a:p>
            <a:r>
              <a:rPr lang="en-US"/>
              <a:t>The context-sensitive menu (right-click) gives you several options when working with objects such as tables.  </a:t>
            </a:r>
          </a:p>
          <a:p>
            <a:r>
              <a:rPr lang="en-US"/>
              <a:t>Top 1000</a:t>
            </a:r>
          </a:p>
          <a:p>
            <a:r>
              <a:rPr lang="en-US"/>
              <a:t>Top 200</a:t>
            </a:r>
          </a:p>
          <a:p>
            <a:r>
              <a:rPr lang="en-US"/>
              <a:t>and more …</a:t>
            </a:r>
          </a:p>
          <a:p>
            <a:pPr>
              <a:buNone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10</a:t>
            </a:fld>
            <a:endParaRPr kumimoji="0"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286000"/>
            <a:ext cx="27432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Database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2423" y="1715956"/>
            <a:ext cx="8153400" cy="4876800"/>
          </a:xfrm>
        </p:spPr>
        <p:txBody>
          <a:bodyPr>
            <a:normAutofit/>
          </a:bodyPr>
          <a:lstStyle/>
          <a:p>
            <a:r>
              <a:rPr lang="en-US" dirty="0"/>
              <a:t>An easy way to see how a list of tables comprise a database is to create a diagram.  </a:t>
            </a:r>
          </a:p>
          <a:p>
            <a:r>
              <a:rPr lang="en-US" dirty="0"/>
              <a:t>This diagram shows the relationships between table.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a database with a lot of table, such as AdventureWorks2008, you can select a subset of tables for a diagram.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11</a:t>
            </a:fld>
            <a:endParaRPr kumimoji="0"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9599" y="2729756"/>
            <a:ext cx="4159048" cy="203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Editor Window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153400" cy="3124200"/>
          </a:xfrm>
        </p:spPr>
        <p:txBody>
          <a:bodyPr>
            <a:normAutofit/>
          </a:bodyPr>
          <a:lstStyle/>
          <a:p>
            <a:r>
              <a:rPr lang="en-US"/>
              <a:t>IntelliSense features helps you enter SQL code.</a:t>
            </a:r>
          </a:p>
          <a:p>
            <a:r>
              <a:rPr lang="en-US"/>
              <a:t>Suggestion:  When writing SQL commands, enter the table(s) first to help IntelliSense feature help you.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12</a:t>
            </a:fld>
            <a:endParaRPr kumimoji="0"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6256" y="3517419"/>
            <a:ext cx="44100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 Explorer in MSSMS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776" y="1812444"/>
            <a:ext cx="5715000" cy="4343400"/>
          </a:xfrm>
        </p:spPr>
        <p:txBody>
          <a:bodyPr>
            <a:normAutofit/>
          </a:bodyPr>
          <a:lstStyle/>
          <a:p>
            <a:r>
              <a:rPr lang="en-US" dirty="0"/>
              <a:t>In the Object Explorer select and expand the Database section.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Locate your account ID  in the list NOT the account shown here.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13</a:t>
            </a:fld>
            <a:endParaRPr kumimoji="0"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5D713E-CD10-434D-BB0D-A565AA8BC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3339" y="1811043"/>
            <a:ext cx="3114921" cy="5135733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2E2627FD-6F6B-48F4-8842-599E1D18D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8044" y="1982681"/>
            <a:ext cx="168748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66D656F-11C5-481D-B891-D46AAD5474F6}"/>
              </a:ext>
            </a:extLst>
          </p:cNvPr>
          <p:cNvCxnSpPr/>
          <p:nvPr/>
        </p:nvCxnSpPr>
        <p:spPr>
          <a:xfrm flipV="1">
            <a:off x="3000652" y="2965142"/>
            <a:ext cx="3906175" cy="319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D04D496-1888-49A0-8AE5-7AA37826C030}"/>
              </a:ext>
            </a:extLst>
          </p:cNvPr>
          <p:cNvCxnSpPr>
            <a:cxnSpLocks/>
          </p:cNvCxnSpPr>
          <p:nvPr/>
        </p:nvCxnSpPr>
        <p:spPr>
          <a:xfrm flipV="1">
            <a:off x="2319854" y="3984144"/>
            <a:ext cx="6522305" cy="751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SQL pane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099" y="2104747"/>
            <a:ext cx="4267200" cy="3733800"/>
          </a:xfrm>
        </p:spPr>
        <p:txBody>
          <a:bodyPr>
            <a:normAutofit/>
          </a:bodyPr>
          <a:lstStyle/>
          <a:p>
            <a:r>
              <a:rPr lang="en-US" dirty="0"/>
              <a:t>First make certain you download the 3 SQL Scripts from the course website (while in the EPIC remote access)</a:t>
            </a:r>
          </a:p>
          <a:p>
            <a:r>
              <a:rPr lang="en-US" dirty="0"/>
              <a:t>Either click New Query to open an SQL pane and paste in the contents of the “create” script OR … </a:t>
            </a:r>
          </a:p>
          <a:p>
            <a:endParaRPr lang="en-US" dirty="0"/>
          </a:p>
          <a:p>
            <a:r>
              <a:rPr lang="en-US" dirty="0"/>
              <a:t>Open the CREATE script file, which opens the SQL pane with the file contents.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14</a:t>
            </a:fld>
            <a:endParaRPr kumimoji="0"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3700" y="2269932"/>
            <a:ext cx="3048000" cy="147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4064176"/>
            <a:ext cx="30861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915CB-73CA-4C1A-ABBA-E28F07D73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from query</a:t>
            </a:r>
          </a:p>
        </p:txBody>
      </p:sp>
    </p:spTree>
    <p:extLst>
      <p:ext uri="{BB962C8B-B14F-4D97-AF65-F5344CB8AC3E}">
        <p14:creationId xmlns:p14="http://schemas.microsoft.com/office/powerpoint/2010/main" val="2950413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AdventureWorks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0582" y="3197990"/>
            <a:ext cx="3048000" cy="226431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Microsoft provides an example database called </a:t>
            </a:r>
            <a:r>
              <a:rPr lang="en-US" dirty="0" err="1"/>
              <a:t>AdventureWorks</a:t>
            </a:r>
            <a:r>
              <a:rPr lang="en-US" dirty="0"/>
              <a:t> (AW).  For the time being, only a subset of tables from this database will be used.</a:t>
            </a:r>
          </a:p>
          <a:p>
            <a:r>
              <a:rPr lang="en-US" dirty="0"/>
              <a:t>Shown here is the data model for the HR portion of the AW database.  An additional table is  included from the PERSON section of the database.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16</a:t>
            </a:fld>
            <a:endParaRPr kumimoji="0"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147889"/>
            <a:ext cx="4904566" cy="328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 … FROM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The SELECT statement has several components but let’s start with only the FROM clause.</a:t>
            </a:r>
          </a:p>
          <a:p>
            <a:r>
              <a:rPr lang="en-US"/>
              <a:t>A simple SELECT statement has the following format …</a:t>
            </a:r>
          </a:p>
          <a:p>
            <a:pPr lvl="2">
              <a:buNone/>
            </a:pPr>
            <a:r>
              <a:rPr lang="en-US"/>
              <a:t>SELECT &lt;column1&gt;, &lt;column2&gt;, …</a:t>
            </a:r>
          </a:p>
          <a:p>
            <a:pPr lvl="2">
              <a:buNone/>
            </a:pPr>
            <a:r>
              <a:rPr lang="en-US"/>
              <a:t>FROM &lt;tablename&gt;;</a:t>
            </a:r>
          </a:p>
          <a:p>
            <a:r>
              <a:rPr lang="en-US"/>
              <a:t>The angle brackets indicate words that change depending on what data we want to see.</a:t>
            </a:r>
          </a:p>
          <a:p>
            <a:endParaRPr lang="en-US"/>
          </a:p>
          <a:p>
            <a:pPr marL="0" indent="0">
              <a:buNone/>
            </a:pPr>
            <a:r>
              <a:rPr lang="en-US" sz="2000"/>
              <a:t>Recommendation:  Keep all the SQL commands you write for a lesson in a text file using Notepad.  Do the same for SQL you write or assignments.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17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tables in AdventureWorks (AW)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757" y="2406589"/>
            <a:ext cx="4800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AdventureWorks2008 database is not in your account.  To query tables in other accounts, you need to add more information to the table name in the FROM clause. </a:t>
            </a:r>
          </a:p>
          <a:p>
            <a:r>
              <a:rPr lang="en-US" dirty="0"/>
              <a:t>In SQL below we specify the database or account name and the schema</a:t>
            </a:r>
          </a:p>
          <a:p>
            <a:pPr lvl="2">
              <a:buNone/>
            </a:pPr>
            <a:r>
              <a:rPr lang="en-US" sz="15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databasename</a:t>
            </a:r>
            <a:r>
              <a:rPr lang="en-US" sz="1500" dirty="0" err="1"/>
              <a:t>.</a:t>
            </a:r>
            <a:r>
              <a:rPr lang="en-US" sz="1500" dirty="0" err="1">
                <a:solidFill>
                  <a:schemeClr val="accent3">
                    <a:lumMod val="75000"/>
                  </a:schemeClr>
                </a:solidFill>
              </a:rPr>
              <a:t>schema</a:t>
            </a:r>
            <a:r>
              <a:rPr lang="en-US" sz="1500" dirty="0" err="1"/>
              <a:t>.tablename</a:t>
            </a:r>
            <a:endParaRPr lang="en-US" sz="1500" dirty="0"/>
          </a:p>
          <a:p>
            <a:pPr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/* List departments in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AdventureWorks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*/</a:t>
            </a:r>
          </a:p>
          <a:p>
            <a:pPr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Select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DepartmentID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, Name,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GroupName</a:t>
            </a: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From AdventureWorks2008.HumanResources.Department;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  <a:p>
            <a:r>
              <a:rPr lang="en-US" dirty="0"/>
              <a:t>Show information about shifts.</a:t>
            </a:r>
          </a:p>
          <a:p>
            <a:pPr>
              <a:buNone/>
            </a:pPr>
            <a:endParaRPr lang="en-US" sz="2100" dirty="0"/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/* List shift data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AdventureWorks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*/</a:t>
            </a:r>
          </a:p>
          <a:p>
            <a:pPr>
              <a:buNone/>
            </a:pP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Select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ShiftID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, Name,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StartTime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EndTime</a:t>
            </a: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From AdventureWorks2008.HumanResources.Shift;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18</a:t>
            </a:fld>
            <a:endParaRPr kumimoji="0"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6644" y="1902042"/>
            <a:ext cx="3349850" cy="223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6644" y="4567562"/>
            <a:ext cx="320621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Count rows in a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677" y="2485894"/>
            <a:ext cx="4800600" cy="4800600"/>
          </a:xfrm>
        </p:spPr>
        <p:txBody>
          <a:bodyPr>
            <a:normAutofit/>
          </a:bodyPr>
          <a:lstStyle/>
          <a:p>
            <a:r>
              <a:rPr lang="en-US" dirty="0"/>
              <a:t>How many students are there?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/* Count students */</a:t>
            </a:r>
          </a:p>
          <a:p>
            <a:pPr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select count(*)</a:t>
            </a:r>
          </a:p>
          <a:p>
            <a:pPr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from students;</a:t>
            </a:r>
          </a:p>
          <a:p>
            <a:pPr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/>
              <a:t>How many records are there in AW2008’s EMPLOYEE table?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/* Count employee records in AW */</a:t>
            </a:r>
          </a:p>
          <a:p>
            <a:pPr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select count(*)</a:t>
            </a:r>
          </a:p>
          <a:p>
            <a:pPr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from AdventureWorks2008.HumanResources.Employee;</a:t>
            </a:r>
          </a:p>
          <a:p>
            <a:pPr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19</a:t>
            </a:fld>
            <a:endParaRPr kumimoji="0"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0141" y="1804387"/>
            <a:ext cx="1685925" cy="177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886201"/>
            <a:ext cx="3139406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FD8AE-C370-4170-BF1E-1D16B8570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41B63-D6DD-4805-8520-8D623ADA2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Examine Structured Query Language (SQL)</a:t>
            </a:r>
          </a:p>
          <a:p>
            <a:r>
              <a:rPr lang="en-US" sz="2000" dirty="0"/>
              <a:t>Select data using criteria in SQL</a:t>
            </a:r>
          </a:p>
        </p:txBody>
      </p:sp>
    </p:spTree>
    <p:extLst>
      <p:ext uri="{BB962C8B-B14F-4D97-AF65-F5344CB8AC3E}">
        <p14:creationId xmlns:p14="http://schemas.microsoft.com/office/powerpoint/2010/main" val="29825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B28C-E904-4BC2-ACE3-2F7C7DE8D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FROM WHERE</a:t>
            </a:r>
          </a:p>
        </p:txBody>
      </p:sp>
    </p:spTree>
    <p:extLst>
      <p:ext uri="{BB962C8B-B14F-4D97-AF65-F5344CB8AC3E}">
        <p14:creationId xmlns:p14="http://schemas.microsoft.com/office/powerpoint/2010/main" val="2461702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 … FROM … WHERE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Adding the WHERE clause to the SELECT statement allows you to filter output based on a criterion.</a:t>
            </a:r>
          </a:p>
          <a:p>
            <a:r>
              <a:rPr lang="en-US"/>
              <a:t>Syntax:</a:t>
            </a:r>
          </a:p>
          <a:p>
            <a:pPr lvl="2">
              <a:buNone/>
            </a:pPr>
            <a:r>
              <a:rPr lang="en-US"/>
              <a:t>SELECT &lt;column1&gt;, &lt;column2&gt;, …</a:t>
            </a:r>
          </a:p>
          <a:p>
            <a:pPr lvl="2">
              <a:buNone/>
            </a:pPr>
            <a:r>
              <a:rPr lang="en-US"/>
              <a:t>FROM &lt;tablename&gt;</a:t>
            </a:r>
          </a:p>
          <a:p>
            <a:pPr lvl="2">
              <a:buNone/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WHERE &lt;column&gt; = &lt;criterion&gt;</a:t>
            </a:r>
            <a:r>
              <a:rPr lang="en-US"/>
              <a:t>;</a:t>
            </a:r>
          </a:p>
          <a:p>
            <a:r>
              <a:rPr lang="en-US"/>
              <a:t>The syntax shown here checks whether data in a column </a:t>
            </a:r>
            <a:r>
              <a:rPr lang="en-US" b="1"/>
              <a:t>equals</a:t>
            </a:r>
            <a:r>
              <a:rPr lang="en-US"/>
              <a:t> the criterion.  Of course, other evaluations can be used.</a:t>
            </a:r>
          </a:p>
          <a:p>
            <a:pPr>
              <a:buNone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21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the AW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66150"/>
            <a:ext cx="6200608" cy="4234649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Count how many AW employees are Design Engineers.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/* Count how many Design Engineers there </a:t>
            </a:r>
          </a:p>
          <a:p>
            <a:pPr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are at AW. */</a:t>
            </a:r>
          </a:p>
          <a:p>
            <a:pPr>
              <a:buNone/>
            </a:pP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select count(*) </a:t>
            </a:r>
          </a:p>
          <a:p>
            <a:pPr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from AdventureWorks2008.HumanResources.Employee</a:t>
            </a:r>
          </a:p>
          <a:p>
            <a:pPr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where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jobtitle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= 'Design Engineer';</a:t>
            </a:r>
          </a:p>
          <a:p>
            <a:pPr>
              <a:buNone/>
            </a:pPr>
            <a:endParaRPr lang="en-US" sz="1200" dirty="0">
              <a:solidFill>
                <a:schemeClr val="accent5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Which departments are in the Quality Assurance group?</a:t>
            </a:r>
          </a:p>
          <a:p>
            <a:endParaRPr lang="en-US" dirty="0"/>
          </a:p>
          <a:p>
            <a:pPr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Select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DepartmentID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, Name,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GroupName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From AdventureWorks2008.HumanResources.Department</a:t>
            </a:r>
          </a:p>
          <a:p>
            <a:pPr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where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GroupName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= 'Quality Assurance';</a:t>
            </a:r>
          </a:p>
          <a:p>
            <a:pPr>
              <a:buNone/>
            </a:pP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22</a:t>
            </a:fld>
            <a:endParaRPr kumimoji="0"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7442" y="2318551"/>
            <a:ext cx="338521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2219" y="4631844"/>
            <a:ext cx="339969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0A87F3-2339-4D60-BE91-DEBFEC54A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WAS COVERED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6BF72-E6C7-4865-8917-22B8301AC4DA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SSMS AND SQL FUNDAMENTALS</a:t>
            </a:r>
          </a:p>
          <a:p>
            <a:r>
              <a:rPr lang="en-US" dirty="0"/>
              <a:t>SELECT … FROM …</a:t>
            </a:r>
          </a:p>
          <a:p>
            <a:r>
              <a:rPr lang="en-US" dirty="0"/>
              <a:t>SELECT … FROM … WHERE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350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02D0-5F94-4A3C-9B98-7F827555A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 class Practice</a:t>
            </a:r>
            <a:br>
              <a:rPr lang="en-US" dirty="0"/>
            </a:b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453FF-16A4-4FF7-8ED1-BD843487B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SMSS OVERIEW</a:t>
            </a:r>
          </a:p>
          <a:p>
            <a:r>
              <a:rPr lang="en-US" dirty="0"/>
              <a:t>SELECT FROM</a:t>
            </a:r>
          </a:p>
          <a:p>
            <a:r>
              <a:rPr lang="en-US" dirty="0"/>
              <a:t>SELECT FROM WHERE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130E38-C7E2-4F1B-B8D9-66736E2EBAD9}"/>
              </a:ext>
            </a:extLst>
          </p:cNvPr>
          <p:cNvSpPr txBox="1"/>
          <p:nvPr/>
        </p:nvSpPr>
        <p:spPr>
          <a:xfrm>
            <a:off x="1198485" y="5954007"/>
            <a:ext cx="10662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material revised from University of Arkansas/Microsoft Enterprise Consortium, originally prepared by Jennifer </a:t>
            </a:r>
            <a:r>
              <a:rPr lang="en-US" sz="1800" i="1" dirty="0" err="1"/>
              <a:t>Kreie</a:t>
            </a:r>
            <a:r>
              <a:rPr lang="en-US" sz="1800" i="1" dirty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977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A10B2-E6C9-42CF-9FEB-F07233E44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will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C02B8-59FC-427C-99A0-C53339F02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these SQL lessons, you need your  </a:t>
            </a:r>
            <a:r>
              <a:rPr lang="en-US" b="1" dirty="0"/>
              <a:t>EPIC</a:t>
            </a:r>
            <a:r>
              <a:rPr lang="en-US" dirty="0"/>
              <a:t> </a:t>
            </a:r>
            <a:r>
              <a:rPr lang="en-US" b="1" dirty="0"/>
              <a:t>user account </a:t>
            </a:r>
            <a:r>
              <a:rPr lang="en-US" dirty="0"/>
              <a:t>and password. You can log in remote at </a:t>
            </a:r>
            <a:r>
              <a:rPr lang="en-US" dirty="0">
                <a:hlinkClick r:id="rId2"/>
              </a:rPr>
              <a:t>https://waltonlab.uark.edu/</a:t>
            </a:r>
            <a:r>
              <a:rPr lang="en-US" dirty="0"/>
              <a:t> and work through the browser or there is an option to download the Horizon Client and run a direct application.</a:t>
            </a:r>
          </a:p>
          <a:p>
            <a:r>
              <a:rPr lang="en-US" dirty="0"/>
              <a:t>Remember BE EPIC when using EPIC</a:t>
            </a:r>
          </a:p>
          <a:p>
            <a:pPr lvl="1"/>
            <a:r>
              <a:rPr lang="en-US" dirty="0"/>
              <a:t>Excellence</a:t>
            </a:r>
          </a:p>
          <a:p>
            <a:pPr lvl="1"/>
            <a:r>
              <a:rPr lang="en-US" dirty="0"/>
              <a:t>Professional</a:t>
            </a:r>
          </a:p>
          <a:p>
            <a:pPr lvl="1"/>
            <a:r>
              <a:rPr lang="en-US" dirty="0"/>
              <a:t>Innovative</a:t>
            </a:r>
          </a:p>
          <a:p>
            <a:pPr lvl="1"/>
            <a:r>
              <a:rPr lang="en-US" dirty="0"/>
              <a:t>Collegial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421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EF4CC-F0D1-413F-887B-63C845282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selecting remote Client – CLICK on Enterprise sys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5D257E-3BF9-4CB0-A97E-5718EC6C9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2439700"/>
            <a:ext cx="9582150" cy="339992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66C636E-B85D-4F15-BD04-0CABF3238CBC}"/>
              </a:ext>
            </a:extLst>
          </p:cNvPr>
          <p:cNvCxnSpPr/>
          <p:nvPr/>
        </p:nvCxnSpPr>
        <p:spPr>
          <a:xfrm flipH="1">
            <a:off x="2533650" y="1581150"/>
            <a:ext cx="8201025" cy="25585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416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A9A75-79CF-495C-8A4F-50BA0029A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Screen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4DB9600-E40E-42E0-B970-4DD51A6324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4131" y="1941927"/>
            <a:ext cx="7315200" cy="44539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31B1DD-755E-4DD2-9E5B-1019A978F674}"/>
              </a:ext>
            </a:extLst>
          </p:cNvPr>
          <p:cNvSpPr txBox="1"/>
          <p:nvPr/>
        </p:nvSpPr>
        <p:spPr>
          <a:xfrm>
            <a:off x="3764131" y="662172"/>
            <a:ext cx="78068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There are three ways to access SMSS (MS SQL Management Server Studio</a:t>
            </a:r>
          </a:p>
          <a:p>
            <a:r>
              <a:rPr lang="en-US" dirty="0">
                <a:solidFill>
                  <a:schemeClr val="bg2"/>
                </a:solidFill>
              </a:rPr>
              <a:t>Through icon on the task bar, through icon on startup, and through the listing of 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installed applications.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90DEFA9-2C09-4349-8D7F-422DB3ABB746}"/>
              </a:ext>
            </a:extLst>
          </p:cNvPr>
          <p:cNvCxnSpPr>
            <a:cxnSpLocks/>
          </p:cNvCxnSpPr>
          <p:nvPr/>
        </p:nvCxnSpPr>
        <p:spPr>
          <a:xfrm flipH="1">
            <a:off x="5313439" y="1113121"/>
            <a:ext cx="425589" cy="5163392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A0FF2BA-738E-4FFB-9EC3-6864384C0DCF}"/>
              </a:ext>
            </a:extLst>
          </p:cNvPr>
          <p:cNvCxnSpPr>
            <a:cxnSpLocks/>
          </p:cNvCxnSpPr>
          <p:nvPr/>
        </p:nvCxnSpPr>
        <p:spPr>
          <a:xfrm flipH="1">
            <a:off x="5273643" y="1209056"/>
            <a:ext cx="4365546" cy="322977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7BC6BDA-71C0-4B8C-AD5A-4AAC6C07E975}"/>
              </a:ext>
            </a:extLst>
          </p:cNvPr>
          <p:cNvCxnSpPr/>
          <p:nvPr/>
        </p:nvCxnSpPr>
        <p:spPr>
          <a:xfrm flipH="1">
            <a:off x="7241443" y="1123837"/>
            <a:ext cx="461639" cy="268468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839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41EEC0-1F5C-4FBF-B1BF-759EC632F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splash screen comes up,  you will also be required to login into the SQL Server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AA665AD-A0B6-48ED-89A0-BC53B7FB0F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1678" y="2299316"/>
            <a:ext cx="7625817" cy="339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2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E3C52-CCFA-4EA2-B4D7-4524FC9FD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SMSS LOGIN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6FB5E-F6D8-4BCB-A7B3-4052A3551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5029495" cy="367830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You will need the exact name of the server.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essql1.walton.uark.edu</a:t>
            </a:r>
          </a:p>
          <a:p>
            <a:pPr lvl="1"/>
            <a:r>
              <a:rPr lang="en-US" dirty="0"/>
              <a:t>There are several types of authentication, and you only need to be concerned with 2 of them.</a:t>
            </a:r>
          </a:p>
          <a:p>
            <a:pPr lvl="2"/>
            <a:r>
              <a:rPr lang="en-US" dirty="0"/>
              <a:t>WINDOWS Authentication will allow you to run queries and does not give you any access to your own </a:t>
            </a:r>
            <a:r>
              <a:rPr lang="en-US" dirty="0" err="1"/>
              <a:t>db</a:t>
            </a:r>
            <a:r>
              <a:rPr lang="en-US" dirty="0"/>
              <a:t>, or creating tables, etc. You also do not need to supply anymore credentials since you have validated yourself in the earlier remote access step</a:t>
            </a:r>
          </a:p>
          <a:p>
            <a:pPr lvl="2"/>
            <a:r>
              <a:rPr lang="en-US" dirty="0"/>
              <a:t>SQL Server Authentication – this will be necessary if you want to use your own </a:t>
            </a:r>
            <a:r>
              <a:rPr lang="en-US" dirty="0" err="1"/>
              <a:t>db</a:t>
            </a:r>
            <a:r>
              <a:rPr lang="en-US" dirty="0"/>
              <a:t>, create tables, import, </a:t>
            </a:r>
            <a:r>
              <a:rPr lang="en-US" dirty="0" err="1"/>
              <a:t>etc</a:t>
            </a:r>
            <a:r>
              <a:rPr lang="en-US" dirty="0"/>
              <a:t>, and YOU WILL need to authenticate yourself again.	</a:t>
            </a:r>
          </a:p>
          <a:p>
            <a:pPr lvl="3"/>
            <a:r>
              <a:rPr lang="en-US" dirty="0"/>
              <a:t>You should be able use your same UARK login</a:t>
            </a:r>
          </a:p>
          <a:p>
            <a:pPr marL="3240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B9FC62-C0A7-458F-86E1-29C1EFA9E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07522"/>
            <a:ext cx="596265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1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2C5C2-D917-42D0-85A6-9323ABBA6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EXPLORER pane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70BB0-69A0-4D10-868A-A590EE01C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047332"/>
            <a:ext cx="5088088" cy="2382626"/>
          </a:xfrm>
        </p:spPr>
        <p:txBody>
          <a:bodyPr/>
          <a:lstStyle/>
          <a:p>
            <a:r>
              <a:rPr lang="en-US" dirty="0"/>
              <a:t>The Object  EXPLORER provides a hierarchical view of databases maintained by a SQL Server installation.</a:t>
            </a:r>
          </a:p>
          <a:p>
            <a:r>
              <a:rPr lang="en-US" dirty="0"/>
              <a:t>Username (database name)</a:t>
            </a:r>
          </a:p>
          <a:p>
            <a:pPr lvl="1"/>
            <a:r>
              <a:rPr lang="en-US" dirty="0"/>
              <a:t>Schema name</a:t>
            </a:r>
          </a:p>
          <a:p>
            <a:pPr lvl="2"/>
            <a:r>
              <a:rPr lang="en-US" dirty="0"/>
              <a:t>Object name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88104E-C63C-441D-8EDD-EB8A01B5A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721" y="1882067"/>
            <a:ext cx="2496992" cy="411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084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1819</TotalTime>
  <Words>1112</Words>
  <Application>Microsoft Office PowerPoint</Application>
  <PresentationFormat>Widescreen</PresentationFormat>
  <Paragraphs>179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Arial</vt:lpstr>
      <vt:lpstr>Calibri</vt:lpstr>
      <vt:lpstr>Courier New</vt:lpstr>
      <vt:lpstr>Gill Sans MT</vt:lpstr>
      <vt:lpstr>Helvetica</vt:lpstr>
      <vt:lpstr>Wingdings 2</vt:lpstr>
      <vt:lpstr>Dividend</vt:lpstr>
      <vt:lpstr>Getting to Be EPIC </vt:lpstr>
      <vt:lpstr>Learning Objectives</vt:lpstr>
      <vt:lpstr>In class Practice </vt:lpstr>
      <vt:lpstr>What you will need</vt:lpstr>
      <vt:lpstr>After selecting remote Client – CLICK on Enterprise sys</vt:lpstr>
      <vt:lpstr>Starting Screen</vt:lpstr>
      <vt:lpstr>After splash screen comes up,  you will also be required to login into the SQL Server</vt:lpstr>
      <vt:lpstr>SMSS LOGIN</vt:lpstr>
      <vt:lpstr>Object EXPLORER pane</vt:lpstr>
      <vt:lpstr>Object EXPLORER Context menu</vt:lpstr>
      <vt:lpstr>Database Diagram</vt:lpstr>
      <vt:lpstr>Query Editor Window</vt:lpstr>
      <vt:lpstr>Object Explorer in MSSMS</vt:lpstr>
      <vt:lpstr>SQL pane</vt:lpstr>
      <vt:lpstr>Select from query</vt:lpstr>
      <vt:lpstr>AdventureWorks</vt:lpstr>
      <vt:lpstr>SELECT … FROM</vt:lpstr>
      <vt:lpstr>Query tables in AdventureWorks (AW)</vt:lpstr>
      <vt:lpstr>Count rows in a table</vt:lpstr>
      <vt:lpstr>SELECT FROM WHERE</vt:lpstr>
      <vt:lpstr>SELECT … FROM … WHERE</vt:lpstr>
      <vt:lpstr>Query the AW database</vt:lpstr>
      <vt:lpstr>What WAS COVERED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Carl M. Rebman Jr.</dc:creator>
  <cp:lastModifiedBy>Carl Rebman</cp:lastModifiedBy>
  <cp:revision>31</cp:revision>
  <dcterms:created xsi:type="dcterms:W3CDTF">2020-09-07T23:19:34Z</dcterms:created>
  <dcterms:modified xsi:type="dcterms:W3CDTF">2021-02-23T22:11:02Z</dcterms:modified>
</cp:coreProperties>
</file>