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35"/>
  </p:notesMasterIdLst>
  <p:sldIdLst>
    <p:sldId id="257" r:id="rId2"/>
    <p:sldId id="258" r:id="rId3"/>
    <p:sldId id="259" r:id="rId4"/>
    <p:sldId id="260" r:id="rId5"/>
    <p:sldId id="261" r:id="rId6"/>
    <p:sldId id="262" r:id="rId7"/>
    <p:sldId id="268" r:id="rId8"/>
    <p:sldId id="263" r:id="rId9"/>
    <p:sldId id="264" r:id="rId10"/>
    <p:sldId id="269" r:id="rId11"/>
    <p:sldId id="265" r:id="rId12"/>
    <p:sldId id="266" r:id="rId13"/>
    <p:sldId id="365" r:id="rId14"/>
    <p:sldId id="366" r:id="rId15"/>
    <p:sldId id="367" r:id="rId16"/>
    <p:sldId id="322" r:id="rId17"/>
    <p:sldId id="323" r:id="rId18"/>
    <p:sldId id="325" r:id="rId19"/>
    <p:sldId id="368" r:id="rId20"/>
    <p:sldId id="326" r:id="rId21"/>
    <p:sldId id="327" r:id="rId22"/>
    <p:sldId id="328" r:id="rId23"/>
    <p:sldId id="373" r:id="rId24"/>
    <p:sldId id="369" r:id="rId25"/>
    <p:sldId id="374" r:id="rId26"/>
    <p:sldId id="375" r:id="rId27"/>
    <p:sldId id="331" r:id="rId28"/>
    <p:sldId id="377" r:id="rId29"/>
    <p:sldId id="378" r:id="rId30"/>
    <p:sldId id="379" r:id="rId31"/>
    <p:sldId id="376" r:id="rId32"/>
    <p:sldId id="380" r:id="rId33"/>
    <p:sldId id="26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BC25C-E29D-40CB-A6D5-7D7E3ECF76AD}" type="datetimeFigureOut">
              <a:rPr lang="en-US" smtClean="0"/>
              <a:t>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D676-F52B-4BDC-B1FA-2E3EB56AD50D}" type="slidenum">
              <a:rPr lang="en-US" smtClean="0"/>
              <a:t>‹#›</a:t>
            </a:fld>
            <a:endParaRPr lang="en-US"/>
          </a:p>
        </p:txBody>
      </p:sp>
    </p:spTree>
    <p:extLst>
      <p:ext uri="{BB962C8B-B14F-4D97-AF65-F5344CB8AC3E}">
        <p14:creationId xmlns:p14="http://schemas.microsoft.com/office/powerpoint/2010/main" val="114913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Figure</a:t>
            </a:r>
            <a:r>
              <a:rPr lang="en-US" baseline="0" dirty="0"/>
              <a:t> 1</a:t>
            </a:r>
            <a:r>
              <a:rPr lang="en-US" baseline="0" dirty="0">
                <a:latin typeface="Times New Roman"/>
                <a:cs typeface="Times New Roman"/>
              </a:rPr>
              <a:t>-</a:t>
            </a:r>
            <a:r>
              <a:rPr lang="en-US" baseline="0" dirty="0"/>
              <a:t>13:  display using the views group and the change in the table name</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Figure 1-15:  The design view is displayed</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a:t>
            </a:r>
            <a:r>
              <a:rPr lang="en-US" dirty="0">
                <a:solidFill>
                  <a:schemeClr val="bg1"/>
                </a:solidFill>
              </a:rPr>
              <a:t>-</a:t>
            </a:r>
            <a:r>
              <a:rPr lang="en-US" dirty="0"/>
              <a:t>16: display of close button</a:t>
            </a:r>
          </a:p>
        </p:txBody>
      </p:sp>
      <p:sp>
        <p:nvSpPr>
          <p:cNvPr id="4" name="Slide Number Placeholder 3"/>
          <p:cNvSpPr>
            <a:spLocks noGrp="1"/>
          </p:cNvSpPr>
          <p:nvPr>
            <p:ph type="sldNum" sz="quarter" idx="5"/>
          </p:nvPr>
        </p:nvSpPr>
        <p:spPr/>
        <p:txBody>
          <a:bodyPr/>
          <a:lstStyle/>
          <a:p>
            <a:fld id="{98FC1E22-C6CD-4100-AE7A-04E812B2888B}" type="slidenum">
              <a:rPr lang="en-US" smtClean="0"/>
              <a:pPr/>
              <a:t>23</a:t>
            </a:fld>
            <a:endParaRPr lang="en-US" dirty="0"/>
          </a:p>
        </p:txBody>
      </p:sp>
    </p:spTree>
    <p:extLst>
      <p:ext uri="{BB962C8B-B14F-4D97-AF65-F5344CB8AC3E}">
        <p14:creationId xmlns:p14="http://schemas.microsoft.com/office/powerpoint/2010/main" val="2380229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1-4: Navigation buttons in Datasheet view</a:t>
            </a:r>
          </a:p>
        </p:txBody>
      </p:sp>
      <p:sp>
        <p:nvSpPr>
          <p:cNvPr id="4" name="Slide Number Placeholder 3"/>
          <p:cNvSpPr>
            <a:spLocks noGrp="1"/>
          </p:cNvSpPr>
          <p:nvPr>
            <p:ph type="sldNum" sz="quarter" idx="5"/>
          </p:nvPr>
        </p:nvSpPr>
        <p:spPr/>
        <p:txBody>
          <a:bodyPr/>
          <a:lstStyle/>
          <a:p>
            <a:fld id="{98FC1E22-C6CD-4100-AE7A-04E812B2888B}" type="slidenum">
              <a:rPr lang="en-US" smtClean="0"/>
              <a:pPr/>
              <a:t>26</a:t>
            </a:fld>
            <a:endParaRPr lang="en-US" dirty="0"/>
          </a:p>
        </p:txBody>
      </p:sp>
    </p:spTree>
    <p:extLst>
      <p:ext uri="{BB962C8B-B14F-4D97-AF65-F5344CB8AC3E}">
        <p14:creationId xmlns:p14="http://schemas.microsoft.com/office/powerpoint/2010/main" val="2386808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a:t>
            </a:r>
            <a:r>
              <a:rPr lang="en-US" dirty="0">
                <a:latin typeface="Times New Roman"/>
                <a:cs typeface="Times New Roman"/>
              </a:rPr>
              <a:t>-</a:t>
            </a:r>
            <a:r>
              <a:rPr lang="en-US" dirty="0"/>
              <a:t>32: display of entered patient data</a:t>
            </a:r>
          </a:p>
        </p:txBody>
      </p:sp>
      <p:sp>
        <p:nvSpPr>
          <p:cNvPr id="4" name="Slide Number Placeholder 3"/>
          <p:cNvSpPr>
            <a:spLocks noGrp="1"/>
          </p:cNvSpPr>
          <p:nvPr>
            <p:ph type="sldNum" sz="quarter" idx="5"/>
          </p:nvPr>
        </p:nvSpPr>
        <p:spPr/>
        <p:txBody>
          <a:bodyPr/>
          <a:lstStyle/>
          <a:p>
            <a:fld id="{98FC1E22-C6CD-4100-AE7A-04E812B2888B}" type="slidenum">
              <a:rPr lang="en-US" smtClean="0"/>
              <a:pPr/>
              <a:t>29</a:t>
            </a:fld>
            <a:endParaRPr lang="en-US" dirty="0"/>
          </a:p>
        </p:txBody>
      </p:sp>
    </p:spTree>
    <p:extLst>
      <p:ext uri="{BB962C8B-B14F-4D97-AF65-F5344CB8AC3E}">
        <p14:creationId xmlns:p14="http://schemas.microsoft.com/office/powerpoint/2010/main" val="256163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1-33: display of close button</a:t>
            </a:r>
          </a:p>
        </p:txBody>
      </p:sp>
      <p:sp>
        <p:nvSpPr>
          <p:cNvPr id="4" name="Slide Number Placeholder 3"/>
          <p:cNvSpPr>
            <a:spLocks noGrp="1"/>
          </p:cNvSpPr>
          <p:nvPr>
            <p:ph type="sldNum" sz="quarter" idx="5"/>
          </p:nvPr>
        </p:nvSpPr>
        <p:spPr/>
        <p:txBody>
          <a:bodyPr/>
          <a:lstStyle/>
          <a:p>
            <a:fld id="{98FC1E22-C6CD-4100-AE7A-04E812B2888B}" type="slidenum">
              <a:rPr lang="en-US" smtClean="0"/>
              <a:pPr/>
              <a:t>30</a:t>
            </a:fld>
            <a:endParaRPr lang="en-US" dirty="0"/>
          </a:p>
        </p:txBody>
      </p:sp>
    </p:spTree>
    <p:extLst>
      <p:ext uri="{BB962C8B-B14F-4D97-AF65-F5344CB8AC3E}">
        <p14:creationId xmlns:p14="http://schemas.microsoft.com/office/powerpoint/2010/main" val="2469187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2/2/2021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2/2/2021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2/2/2021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1032933" y="76201"/>
            <a:ext cx="10972800" cy="936253"/>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812800" y="1254844"/>
            <a:ext cx="11176000" cy="1644397"/>
          </a:xfrm>
        </p:spPr>
        <p:txBody>
          <a:bodyPr/>
          <a:lstStyle>
            <a:lvl1pPr marL="171450" indent="-17145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87867" y="1064006"/>
            <a:ext cx="11448288"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106224" y="222263"/>
            <a:ext cx="838656"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00" y="6294121"/>
            <a:ext cx="1620787" cy="444753"/>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2130241" y="6233766"/>
            <a:ext cx="15231660" cy="90835"/>
          </a:xfrm>
          <a:prstGeom prst="rect">
            <a:avLst/>
          </a:prstGeom>
        </p:spPr>
      </p:pic>
      <p:sp>
        <p:nvSpPr>
          <p:cNvPr id="19" name="Content Placeholder 2"/>
          <p:cNvSpPr txBox="1">
            <a:spLocks/>
          </p:cNvSpPr>
          <p:nvPr userDrawn="1"/>
        </p:nvSpPr>
        <p:spPr>
          <a:xfrm>
            <a:off x="1727200" y="6294121"/>
            <a:ext cx="87376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9" name="Content Placeholder 2">
            <a:extLst>
              <a:ext uri="{FF2B5EF4-FFF2-40B4-BE49-F238E27FC236}">
                <a16:creationId xmlns:a16="http://schemas.microsoft.com/office/drawing/2014/main" id="{1541152E-A0AF-4EC9-BF1D-C6BE01C8A5DE}"/>
              </a:ext>
            </a:extLst>
          </p:cNvPr>
          <p:cNvSpPr>
            <a:spLocks noGrp="1"/>
          </p:cNvSpPr>
          <p:nvPr>
            <p:ph idx="10"/>
          </p:nvPr>
        </p:nvSpPr>
        <p:spPr>
          <a:xfrm>
            <a:off x="812800" y="3238482"/>
            <a:ext cx="11176000" cy="1644397"/>
          </a:xfrm>
        </p:spPr>
        <p:txBody>
          <a:bodyPr/>
          <a:lstStyle>
            <a:lvl1pPr marL="171450" indent="-17145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2992288"/>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2/2/2021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2/2/2021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2/2/2021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2/2/2021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2/2/2021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2/2/2021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2/2/2021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2/2/2021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2/2/2021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 id="2147483750" r:id="rId12"/>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fontScale="90000"/>
          </a:bodyPr>
          <a:lstStyle/>
          <a:p>
            <a:r>
              <a:rPr lang="en-US" sz="8000" dirty="0"/>
              <a:t>The Relational Database Model</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Subtitle 5">
            <a:extLst>
              <a:ext uri="{FF2B5EF4-FFF2-40B4-BE49-F238E27FC236}">
                <a16:creationId xmlns:a16="http://schemas.microsoft.com/office/drawing/2014/main" id="{D94D7DD6-31B5-40D9-BB84-448EABD3D0E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2EC342-AE3E-40F9-B6C7-3A4003128509}"/>
              </a:ext>
            </a:extLst>
          </p:cNvPr>
          <p:cNvSpPr>
            <a:spLocks noGrp="1"/>
          </p:cNvSpPr>
          <p:nvPr>
            <p:ph type="title"/>
          </p:nvPr>
        </p:nvSpPr>
        <p:spPr/>
        <p:txBody>
          <a:bodyPr/>
          <a:lstStyle/>
          <a:p>
            <a:r>
              <a:rPr lang="en-US" dirty="0"/>
              <a:t>Simple Table</a:t>
            </a:r>
          </a:p>
        </p:txBody>
      </p:sp>
      <p:sp>
        <p:nvSpPr>
          <p:cNvPr id="7" name="Content Placeholder 6">
            <a:extLst>
              <a:ext uri="{FF2B5EF4-FFF2-40B4-BE49-F238E27FC236}">
                <a16:creationId xmlns:a16="http://schemas.microsoft.com/office/drawing/2014/main" id="{CFFF3AA5-EAA8-4F26-837D-C3163B69B9BB}"/>
              </a:ext>
            </a:extLst>
          </p:cNvPr>
          <p:cNvSpPr>
            <a:spLocks noGrp="1"/>
          </p:cNvSpPr>
          <p:nvPr>
            <p:ph idx="1"/>
          </p:nvPr>
        </p:nvSpPr>
        <p:spPr/>
        <p:txBody>
          <a:bodyPr/>
          <a:lstStyle/>
          <a:p>
            <a:pPr marL="0" marR="0">
              <a:lnSpc>
                <a:spcPct val="107000"/>
              </a:lnSpc>
              <a:spcBef>
                <a:spcPts val="0"/>
              </a:spcBef>
              <a:spcAft>
                <a:spcPts val="0"/>
              </a:spcAft>
            </a:pPr>
            <a:r>
              <a:rPr lang="en-US" sz="2000" dirty="0">
                <a:solidFill>
                  <a:srgbClr val="000000"/>
                </a:solidFill>
                <a:effectLst/>
                <a:latin typeface="Tinos"/>
                <a:ea typeface="Calibri" panose="020F0502020204030204" pitchFamily="34" charset="0"/>
                <a:cs typeface="Tinos"/>
              </a:rPr>
              <a:t>The </a:t>
            </a:r>
            <a:r>
              <a:rPr lang="en-US" sz="2000" dirty="0">
                <a:solidFill>
                  <a:srgbClr val="333333"/>
                </a:solidFill>
                <a:effectLst/>
                <a:latin typeface="Tinos"/>
                <a:ea typeface="Calibri" panose="020F0502020204030204" pitchFamily="34" charset="0"/>
                <a:cs typeface="Tinos"/>
              </a:rPr>
              <a:t>simple table </a:t>
            </a:r>
            <a:r>
              <a:rPr lang="en-US" sz="2000" dirty="0">
                <a:solidFill>
                  <a:srgbClr val="000000"/>
                </a:solidFill>
                <a:effectLst/>
                <a:latin typeface="Tinos"/>
                <a:ea typeface="Calibri" panose="020F0502020204030204" pitchFamily="34" charset="0"/>
                <a:cs typeface="Tinos"/>
              </a:rPr>
              <a:t>shows us how fields can hold a range of different sorts of data. This one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rgbClr val="000000"/>
                </a:solidFill>
                <a:effectLst/>
                <a:latin typeface="Tinos"/>
                <a:ea typeface="Calibri" panose="020F0502020204030204" pitchFamily="34" charset="0"/>
                <a:cs typeface="Tinos"/>
              </a:rPr>
              <a:t>has: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BB3AFBEE-F858-41E6-858E-599B7A30F58F}"/>
              </a:ext>
            </a:extLst>
          </p:cNvPr>
          <p:cNvPicPr>
            <a:picLocks noChangeAspect="1"/>
          </p:cNvPicPr>
          <p:nvPr/>
        </p:nvPicPr>
        <p:blipFill>
          <a:blip r:embed="rId2"/>
          <a:stretch>
            <a:fillRect/>
          </a:stretch>
        </p:blipFill>
        <p:spPr>
          <a:xfrm>
            <a:off x="3239332" y="3121842"/>
            <a:ext cx="5429250" cy="2638425"/>
          </a:xfrm>
          <a:prstGeom prst="rect">
            <a:avLst/>
          </a:prstGeom>
        </p:spPr>
      </p:pic>
    </p:spTree>
    <p:extLst>
      <p:ext uri="{BB962C8B-B14F-4D97-AF65-F5344CB8AC3E}">
        <p14:creationId xmlns:p14="http://schemas.microsoft.com/office/powerpoint/2010/main" val="133154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32C7B-7EDB-4605-A365-77BF0DB03591}"/>
              </a:ext>
            </a:extLst>
          </p:cNvPr>
          <p:cNvSpPr>
            <a:spLocks noGrp="1"/>
          </p:cNvSpPr>
          <p:nvPr>
            <p:ph type="title"/>
          </p:nvPr>
        </p:nvSpPr>
        <p:spPr/>
        <p:txBody>
          <a:bodyPr/>
          <a:lstStyle/>
          <a:p>
            <a:r>
              <a:rPr lang="en-US" dirty="0"/>
              <a:t>Simple Table Continued</a:t>
            </a:r>
          </a:p>
        </p:txBody>
      </p:sp>
      <p:sp>
        <p:nvSpPr>
          <p:cNvPr id="3" name="Content Placeholder 2">
            <a:extLst>
              <a:ext uri="{FF2B5EF4-FFF2-40B4-BE49-F238E27FC236}">
                <a16:creationId xmlns:a16="http://schemas.microsoft.com/office/drawing/2014/main" id="{72DF6D8A-0764-4BCC-B14B-961EED3A2907}"/>
              </a:ext>
            </a:extLst>
          </p:cNvPr>
          <p:cNvSpPr>
            <a:spLocks noGrp="1"/>
          </p:cNvSpPr>
          <p:nvPr>
            <p:ph idx="1"/>
          </p:nvPr>
        </p:nvSpPr>
        <p:spPr/>
        <p:txBody>
          <a:bodyPr>
            <a:normAutofit/>
          </a:bodyPr>
          <a:lstStyle/>
          <a:p>
            <a:pPr marL="0" marR="0">
              <a:lnSpc>
                <a:spcPct val="107000"/>
              </a:lnSpc>
              <a:spcBef>
                <a:spcPts val="0"/>
              </a:spcBef>
              <a:spcAft>
                <a:spcPts val="0"/>
              </a:spcAft>
            </a:pPr>
            <a:r>
              <a:rPr lang="en-US" sz="1800" dirty="0">
                <a:solidFill>
                  <a:srgbClr val="000000"/>
                </a:solidFill>
                <a:effectLst/>
                <a:latin typeface="Tinos"/>
                <a:ea typeface="Calibri" panose="020F0502020204030204" pitchFamily="34" charset="0"/>
                <a:cs typeface="Tinos"/>
              </a:rPr>
              <a:t>• A Record ID field: this is an ordinal number; its data type is an integer.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inos"/>
                <a:ea typeface="Calibri" panose="020F0502020204030204" pitchFamily="34" charset="0"/>
                <a:cs typeface="Tinos"/>
              </a:rPr>
              <a:t>• A </a:t>
            </a:r>
            <a:r>
              <a:rPr lang="en-US" sz="1800" dirty="0" err="1">
                <a:solidFill>
                  <a:srgbClr val="000000"/>
                </a:solidFill>
                <a:effectLst/>
                <a:latin typeface="Tinos"/>
                <a:ea typeface="Calibri" panose="020F0502020204030204" pitchFamily="34" charset="0"/>
                <a:cs typeface="Tinos"/>
              </a:rPr>
              <a:t>PubDate</a:t>
            </a:r>
            <a:r>
              <a:rPr lang="en-US" sz="1800" dirty="0">
                <a:solidFill>
                  <a:srgbClr val="000000"/>
                </a:solidFill>
                <a:effectLst/>
                <a:latin typeface="Tinos"/>
                <a:ea typeface="Calibri" panose="020F0502020204030204" pitchFamily="34" charset="0"/>
                <a:cs typeface="Tinos"/>
              </a:rPr>
              <a:t> field: this is displayed as day/month/year; its data type is date.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inos"/>
                <a:ea typeface="Calibri" panose="020F0502020204030204" pitchFamily="34" charset="0"/>
                <a:cs typeface="Tinos"/>
              </a:rPr>
              <a:t>• An Author field: this is displayed as Initial. Surname; its data type is text.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inos"/>
                <a:ea typeface="Calibri" panose="020F0502020204030204" pitchFamily="34" charset="0"/>
                <a:cs typeface="Tinos"/>
              </a:rPr>
              <a:t>• A Title field text: free text can be entered 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solidFill>
                <a:srgbClr val="000000"/>
              </a:solidFill>
              <a:effectLst/>
              <a:latin typeface="Tinos"/>
              <a:ea typeface="Calibri" panose="020F0502020204030204" pitchFamily="34" charset="0"/>
              <a:cs typeface="Tinos"/>
            </a:endParaRPr>
          </a:p>
          <a:p>
            <a:pPr marL="0" marR="0" indent="0">
              <a:lnSpc>
                <a:spcPct val="107000"/>
              </a:lnSpc>
              <a:spcBef>
                <a:spcPts val="0"/>
              </a:spcBef>
              <a:spcAft>
                <a:spcPts val="0"/>
              </a:spcAft>
              <a:buNone/>
            </a:pPr>
            <a:r>
              <a:rPr lang="en-US" sz="1800" dirty="0">
                <a:solidFill>
                  <a:srgbClr val="000000"/>
                </a:solidFill>
                <a:effectLst/>
                <a:latin typeface="Tinos"/>
                <a:ea typeface="Calibri" panose="020F0502020204030204" pitchFamily="34" charset="0"/>
                <a:cs typeface="Tinos"/>
              </a:rPr>
              <a:t>You can command the database to sift through its data and organize it in a particular way. For example, you can request that a selection of records be limited by date: 1. all before a given date, 2. all after a given date or 3. all between two given dates. Similarly, you can choose to have records sorted by date. Because the field, or record, containing the data is set up as a Date field, the database reads the information in the Date field not just as numbers separated by slashes, but rather, as dates that must be ordered according to a calendar system.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5502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7F9A5-8596-4FC0-9631-90C44EF02684}"/>
              </a:ext>
            </a:extLst>
          </p:cNvPr>
          <p:cNvSpPr>
            <a:spLocks noGrp="1"/>
          </p:cNvSpPr>
          <p:nvPr>
            <p:ph type="title"/>
          </p:nvPr>
        </p:nvSpPr>
        <p:spPr/>
        <p:txBody>
          <a:bodyPr/>
          <a:lstStyle/>
          <a:p>
            <a:r>
              <a:rPr lang="en-US" dirty="0"/>
              <a:t>Degree and Properties of A table</a:t>
            </a:r>
          </a:p>
        </p:txBody>
      </p:sp>
      <p:sp>
        <p:nvSpPr>
          <p:cNvPr id="3" name="Content Placeholder 2">
            <a:extLst>
              <a:ext uri="{FF2B5EF4-FFF2-40B4-BE49-F238E27FC236}">
                <a16:creationId xmlns:a16="http://schemas.microsoft.com/office/drawing/2014/main" id="{C2B01989-95F1-44CA-9CBF-CA4B95EABF35}"/>
              </a:ext>
            </a:extLst>
          </p:cNvPr>
          <p:cNvSpPr>
            <a:spLocks noGrp="1"/>
          </p:cNvSpPr>
          <p:nvPr>
            <p:ph idx="1"/>
          </p:nvPr>
        </p:nvSpPr>
        <p:spPr/>
        <p:txBody>
          <a:bodyPr>
            <a:normAutofit fontScale="92500" lnSpcReduction="20000"/>
          </a:bodyPr>
          <a:lstStyle/>
          <a:p>
            <a:pPr marL="0" marR="0">
              <a:lnSpc>
                <a:spcPct val="107000"/>
              </a:lnSpc>
              <a:spcBef>
                <a:spcPts val="0"/>
              </a:spcBef>
              <a:spcAft>
                <a:spcPts val="0"/>
              </a:spcAft>
            </a:pPr>
            <a:r>
              <a:rPr lang="en-US" sz="2000" dirty="0">
                <a:solidFill>
                  <a:srgbClr val="000000"/>
                </a:solidFill>
                <a:effectLst/>
                <a:latin typeface="Tinos"/>
                <a:ea typeface="Calibri" panose="020F0502020204030204" pitchFamily="34" charset="0"/>
                <a:cs typeface="Tinos"/>
              </a:rPr>
              <a:t>The </a:t>
            </a:r>
            <a:r>
              <a:rPr lang="en-US" sz="2000" i="1" dirty="0">
                <a:solidFill>
                  <a:srgbClr val="000000"/>
                </a:solidFill>
                <a:effectLst/>
                <a:latin typeface="Tinos-Italic"/>
                <a:ea typeface="Tinos"/>
                <a:cs typeface="Tinos-Italic"/>
              </a:rPr>
              <a:t>degree </a:t>
            </a:r>
            <a:r>
              <a:rPr lang="en-US" sz="2000" dirty="0">
                <a:solidFill>
                  <a:srgbClr val="000000"/>
                </a:solidFill>
                <a:effectLst/>
                <a:latin typeface="Tinos"/>
                <a:ea typeface="Calibri" panose="020F0502020204030204" pitchFamily="34" charset="0"/>
                <a:cs typeface="Tinos"/>
              </a:rPr>
              <a:t>is the number of attributes in a table. In our  simple table example the degree is 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51460" marR="0" indent="-342900">
              <a:lnSpc>
                <a:spcPct val="107000"/>
              </a:lnSpc>
              <a:spcBef>
                <a:spcPts val="0"/>
              </a:spcBef>
              <a:spcAft>
                <a:spcPts val="0"/>
              </a:spcAft>
              <a:buFont typeface="Wingdings" panose="05000000000000000000" pitchFamily="2" charset="2"/>
              <a:buChar char="§"/>
            </a:pPr>
            <a:r>
              <a:rPr lang="en-US" sz="2000" dirty="0">
                <a:solidFill>
                  <a:srgbClr val="000000"/>
                </a:solidFill>
                <a:effectLst/>
                <a:latin typeface="Tinos"/>
                <a:ea typeface="Calibri" panose="020F0502020204030204" pitchFamily="34" charset="0"/>
                <a:cs typeface="Tinos"/>
              </a:rPr>
              <a:t>A table has a name that is distinct from all other tables in the database.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51460" marR="0" indent="-342900">
              <a:lnSpc>
                <a:spcPct val="107000"/>
              </a:lnSpc>
              <a:spcBef>
                <a:spcPts val="0"/>
              </a:spcBef>
              <a:spcAft>
                <a:spcPts val="0"/>
              </a:spcAft>
              <a:buFont typeface="Wingdings" panose="05000000000000000000" pitchFamily="2" charset="2"/>
              <a:buChar char="§"/>
            </a:pPr>
            <a:r>
              <a:rPr lang="en-US" sz="2000" dirty="0">
                <a:solidFill>
                  <a:srgbClr val="000000"/>
                </a:solidFill>
                <a:effectLst/>
                <a:latin typeface="Tinos"/>
                <a:ea typeface="Calibri" panose="020F0502020204030204" pitchFamily="34" charset="0"/>
                <a:cs typeface="Tinos"/>
              </a:rPr>
              <a:t>There are no duplicate rows; each row is distinct.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51460" marR="0" indent="-342900">
              <a:lnSpc>
                <a:spcPct val="107000"/>
              </a:lnSpc>
              <a:spcBef>
                <a:spcPts val="0"/>
              </a:spcBef>
              <a:spcAft>
                <a:spcPts val="0"/>
              </a:spcAft>
              <a:buFont typeface="Wingdings" panose="05000000000000000000" pitchFamily="2" charset="2"/>
              <a:buChar char="§"/>
            </a:pPr>
            <a:r>
              <a:rPr lang="en-US" sz="2000" dirty="0">
                <a:solidFill>
                  <a:srgbClr val="000000"/>
                </a:solidFill>
                <a:effectLst/>
                <a:latin typeface="Tinos"/>
                <a:ea typeface="Calibri" panose="020F0502020204030204" pitchFamily="34" charset="0"/>
                <a:cs typeface="Tinos"/>
              </a:rPr>
              <a:t>Entries in columns are atomic. The table </a:t>
            </a:r>
            <a:r>
              <a:rPr lang="en-US" sz="2000" dirty="0">
                <a:solidFill>
                  <a:srgbClr val="333333"/>
                </a:solidFill>
                <a:effectLst/>
                <a:latin typeface="Tinos"/>
                <a:ea typeface="Calibri" panose="020F0502020204030204" pitchFamily="34" charset="0"/>
                <a:cs typeface="Tinos"/>
              </a:rPr>
              <a:t>does </a:t>
            </a:r>
            <a:r>
              <a:rPr lang="en-US" sz="2000" dirty="0">
                <a:solidFill>
                  <a:srgbClr val="000000"/>
                </a:solidFill>
                <a:effectLst/>
                <a:latin typeface="Tinos"/>
                <a:ea typeface="Calibri" panose="020F0502020204030204" pitchFamily="34" charset="0"/>
                <a:cs typeface="Tinos"/>
              </a:rPr>
              <a:t>not contain repeating groups or multivalued attributes.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51460" marR="0" indent="-342900">
              <a:lnSpc>
                <a:spcPct val="107000"/>
              </a:lnSpc>
              <a:spcBef>
                <a:spcPts val="0"/>
              </a:spcBef>
              <a:spcAft>
                <a:spcPts val="0"/>
              </a:spcAft>
              <a:buFont typeface="Wingdings" panose="05000000000000000000" pitchFamily="2" charset="2"/>
              <a:buChar char="§"/>
            </a:pPr>
            <a:r>
              <a:rPr lang="en-US" sz="2000" dirty="0">
                <a:solidFill>
                  <a:srgbClr val="000000"/>
                </a:solidFill>
                <a:effectLst/>
                <a:latin typeface="Tinos"/>
                <a:ea typeface="Calibri" panose="020F0502020204030204" pitchFamily="34" charset="0"/>
                <a:cs typeface="Tinos"/>
              </a:rPr>
              <a:t>Entries from columns are from the same domain based on their data type including: </a:t>
            </a:r>
          </a:p>
          <a:p>
            <a:pPr marL="578358" lvl="2" indent="-285750">
              <a:lnSpc>
                <a:spcPct val="107000"/>
              </a:lnSpc>
              <a:spcBef>
                <a:spcPts val="0"/>
              </a:spcBef>
              <a:spcAft>
                <a:spcPts val="0"/>
              </a:spcAft>
              <a:buFont typeface="Wingdings" panose="05000000000000000000" pitchFamily="2" charset="2"/>
              <a:buChar char="§"/>
            </a:pPr>
            <a:r>
              <a:rPr lang="en-US" sz="1400" dirty="0">
                <a:solidFill>
                  <a:srgbClr val="000000"/>
                </a:solidFill>
                <a:effectLst/>
                <a:latin typeface="Tinos"/>
                <a:ea typeface="Calibri" panose="020F0502020204030204" pitchFamily="34" charset="0"/>
                <a:cs typeface="Tinos"/>
              </a:rPr>
              <a:t>number (numeric, integer, float, </a:t>
            </a:r>
            <a:r>
              <a:rPr lang="en-US" sz="1400" dirty="0" err="1">
                <a:solidFill>
                  <a:srgbClr val="000000"/>
                </a:solidFill>
                <a:effectLst/>
                <a:latin typeface="Tinos"/>
                <a:ea typeface="Calibri" panose="020F0502020204030204" pitchFamily="34" charset="0"/>
                <a:cs typeface="Tinos"/>
              </a:rPr>
              <a:t>smallint</a:t>
            </a:r>
            <a:r>
              <a:rPr lang="en-US" sz="1400" dirty="0">
                <a:solidFill>
                  <a:srgbClr val="000000"/>
                </a:solidFill>
                <a:effectLst/>
                <a:latin typeface="Tinos"/>
                <a:ea typeface="Calibri" panose="020F0502020204030204" pitchFamily="34" charset="0"/>
                <a:cs typeface="Tinos"/>
              </a:rPr>
              <a:t>,…) </a:t>
            </a:r>
          </a:p>
          <a:p>
            <a:pPr marL="578358" lvl="2" indent="-285750">
              <a:lnSpc>
                <a:spcPct val="107000"/>
              </a:lnSpc>
              <a:spcBef>
                <a:spcPts val="0"/>
              </a:spcBef>
              <a:spcAft>
                <a:spcPts val="0"/>
              </a:spcAft>
              <a:buFont typeface="Wingdings" panose="05000000000000000000" pitchFamily="2" charset="2"/>
              <a:buChar char="§"/>
            </a:pPr>
            <a:r>
              <a:rPr lang="en-US" sz="1400" dirty="0">
                <a:solidFill>
                  <a:srgbClr val="000000"/>
                </a:solidFill>
                <a:effectLst/>
                <a:latin typeface="Tinos"/>
                <a:ea typeface="Calibri" panose="020F0502020204030204" pitchFamily="34" charset="0"/>
                <a:cs typeface="Tinos"/>
              </a:rPr>
              <a:t>character (string)  </a:t>
            </a:r>
          </a:p>
          <a:p>
            <a:pPr marL="578358" lvl="2" indent="-285750">
              <a:lnSpc>
                <a:spcPct val="107000"/>
              </a:lnSpc>
              <a:spcBef>
                <a:spcPts val="0"/>
              </a:spcBef>
              <a:spcAft>
                <a:spcPts val="0"/>
              </a:spcAft>
              <a:buFont typeface="Wingdings" panose="05000000000000000000" pitchFamily="2" charset="2"/>
              <a:buChar char="§"/>
            </a:pPr>
            <a:r>
              <a:rPr lang="en-US" sz="1400" dirty="0">
                <a:solidFill>
                  <a:srgbClr val="000000"/>
                </a:solidFill>
                <a:effectLst/>
                <a:latin typeface="Tinos"/>
                <a:ea typeface="Calibri" panose="020F0502020204030204" pitchFamily="34" charset="0"/>
                <a:cs typeface="Tinos"/>
              </a:rPr>
              <a:t>date◦</a:t>
            </a:r>
          </a:p>
          <a:p>
            <a:pPr marL="578358" lvl="2" indent="-285750">
              <a:lnSpc>
                <a:spcPct val="107000"/>
              </a:lnSpc>
              <a:spcBef>
                <a:spcPts val="0"/>
              </a:spcBef>
              <a:spcAft>
                <a:spcPts val="0"/>
              </a:spcAft>
              <a:buFont typeface="Wingdings" panose="05000000000000000000" pitchFamily="2" charset="2"/>
              <a:buChar char="§"/>
            </a:pPr>
            <a:r>
              <a:rPr lang="en-US" sz="1400" dirty="0">
                <a:solidFill>
                  <a:srgbClr val="000000"/>
                </a:solidFill>
                <a:effectLst/>
                <a:latin typeface="Tinos"/>
                <a:ea typeface="Calibri" panose="020F0502020204030204" pitchFamily="34" charset="0"/>
                <a:cs typeface="Tinos"/>
              </a:rPr>
              <a:t>logical (true or false)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51460" marR="0" indent="-342900">
              <a:lnSpc>
                <a:spcPct val="107000"/>
              </a:lnSpc>
              <a:spcBef>
                <a:spcPts val="0"/>
              </a:spcBef>
              <a:spcAft>
                <a:spcPts val="0"/>
              </a:spcAft>
              <a:buFont typeface="Wingdings" panose="05000000000000000000" pitchFamily="2" charset="2"/>
              <a:buChar char="§"/>
            </a:pPr>
            <a:r>
              <a:rPr lang="en-US" sz="2000" dirty="0">
                <a:solidFill>
                  <a:srgbClr val="000000"/>
                </a:solidFill>
                <a:effectLst/>
                <a:latin typeface="Tinos"/>
                <a:ea typeface="Calibri" panose="020F0502020204030204" pitchFamily="34" charset="0"/>
                <a:cs typeface="Tinos"/>
              </a:rPr>
              <a:t>Operations combining different data types are disallowed.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51460" marR="0" indent="-342900">
              <a:lnSpc>
                <a:spcPct val="107000"/>
              </a:lnSpc>
              <a:spcBef>
                <a:spcPts val="0"/>
              </a:spcBef>
              <a:spcAft>
                <a:spcPts val="0"/>
              </a:spcAft>
              <a:buFont typeface="Wingdings" panose="05000000000000000000" pitchFamily="2" charset="2"/>
              <a:buChar char="§"/>
            </a:pPr>
            <a:r>
              <a:rPr lang="en-US" sz="2000" dirty="0">
                <a:solidFill>
                  <a:srgbClr val="000000"/>
                </a:solidFill>
                <a:effectLst/>
                <a:latin typeface="Tinos"/>
                <a:ea typeface="Calibri" panose="020F0502020204030204" pitchFamily="34" charset="0"/>
                <a:cs typeface="Tinos"/>
              </a:rPr>
              <a:t>Each attribute has a distinct name.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51460" marR="0" indent="-342900">
              <a:lnSpc>
                <a:spcPct val="107000"/>
              </a:lnSpc>
              <a:spcBef>
                <a:spcPts val="0"/>
              </a:spcBef>
              <a:spcAft>
                <a:spcPts val="0"/>
              </a:spcAft>
              <a:buFont typeface="Wingdings" panose="05000000000000000000" pitchFamily="2" charset="2"/>
              <a:buChar char="§"/>
            </a:pPr>
            <a:r>
              <a:rPr lang="en-US" sz="2000" dirty="0">
                <a:solidFill>
                  <a:srgbClr val="000000"/>
                </a:solidFill>
                <a:effectLst/>
                <a:latin typeface="Tinos"/>
                <a:ea typeface="Calibri" panose="020F0502020204030204" pitchFamily="34" charset="0"/>
                <a:cs typeface="Tinos"/>
              </a:rPr>
              <a:t>The sequence of columns is insignificant.</a:t>
            </a:r>
          </a:p>
          <a:p>
            <a:pPr marL="251460" marR="0" indent="-342900">
              <a:lnSpc>
                <a:spcPct val="107000"/>
              </a:lnSpc>
              <a:spcBef>
                <a:spcPts val="0"/>
              </a:spcBef>
              <a:spcAft>
                <a:spcPts val="0"/>
              </a:spcAft>
              <a:buFont typeface="Wingdings" panose="05000000000000000000" pitchFamily="2" charset="2"/>
              <a:buChar char="§"/>
            </a:pPr>
            <a:r>
              <a:rPr lang="en-US" sz="2000" dirty="0">
                <a:solidFill>
                  <a:srgbClr val="000000"/>
                </a:solidFill>
                <a:effectLst/>
                <a:latin typeface="Tinos"/>
                <a:ea typeface="Calibri" panose="020F0502020204030204" pitchFamily="34" charset="0"/>
                <a:cs typeface="Tinos"/>
              </a:rPr>
              <a:t>The sequence of rows is insignificant.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7421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mn-lt"/>
                <a:cs typeface="Arial" panose="020B0604020202020204" pitchFamily="34" charset="0"/>
              </a:rPr>
              <a:t>The Access Window</a:t>
            </a:r>
          </a:p>
        </p:txBody>
      </p:sp>
      <p:sp>
        <p:nvSpPr>
          <p:cNvPr id="2" name="Content Placeholder 1"/>
          <p:cNvSpPr>
            <a:spLocks noGrp="1"/>
          </p:cNvSpPr>
          <p:nvPr>
            <p:ph idx="1"/>
          </p:nvPr>
        </p:nvSpPr>
        <p:spPr/>
        <p:txBody>
          <a:bodyPr>
            <a:noAutofit/>
          </a:bodyPr>
          <a:lstStyle/>
          <a:p>
            <a:r>
              <a:rPr lang="en-US" dirty="0">
                <a:latin typeface="+mn-lt"/>
                <a:cs typeface="Arial" panose="020B0604020202020204" pitchFamily="34" charset="0"/>
              </a:rPr>
              <a:t>Navigation Pane and Access Work Area</a:t>
            </a:r>
          </a:p>
          <a:p>
            <a:pPr lvl="1">
              <a:lnSpc>
                <a:spcPct val="90000"/>
              </a:lnSpc>
              <a:spcBef>
                <a:spcPts val="1000"/>
              </a:spcBef>
            </a:pPr>
            <a:r>
              <a:rPr lang="en-US" dirty="0">
                <a:latin typeface="+mn-lt"/>
                <a:cs typeface="Arial" panose="020B0604020202020204" pitchFamily="34" charset="0"/>
              </a:rPr>
              <a:t>Define the following</a:t>
            </a:r>
          </a:p>
          <a:p>
            <a:pPr lvl="2">
              <a:lnSpc>
                <a:spcPct val="90000"/>
              </a:lnSpc>
              <a:spcBef>
                <a:spcPts val="1000"/>
              </a:spcBef>
            </a:pPr>
            <a:r>
              <a:rPr lang="en-US" dirty="0">
                <a:latin typeface="+mn-lt"/>
                <a:cs typeface="Arial" panose="020B0604020202020204" pitchFamily="34" charset="0"/>
              </a:rPr>
              <a:t>Access work area</a:t>
            </a:r>
          </a:p>
          <a:p>
            <a:pPr lvl="2">
              <a:lnSpc>
                <a:spcPct val="90000"/>
              </a:lnSpc>
              <a:spcBef>
                <a:spcPts val="1000"/>
              </a:spcBef>
            </a:pPr>
            <a:r>
              <a:rPr lang="en-US" dirty="0">
                <a:latin typeface="+mn-lt"/>
                <a:cs typeface="Arial" panose="020B0604020202020204" pitchFamily="34" charset="0"/>
              </a:rPr>
              <a:t>Object tabs</a:t>
            </a:r>
          </a:p>
          <a:p>
            <a:pPr lvl="2">
              <a:lnSpc>
                <a:spcPct val="90000"/>
              </a:lnSpc>
              <a:spcBef>
                <a:spcPts val="1000"/>
              </a:spcBef>
            </a:pPr>
            <a:r>
              <a:rPr lang="en-US" dirty="0">
                <a:latin typeface="+mn-lt"/>
                <a:cs typeface="Arial" panose="020B0604020202020204" pitchFamily="34" charset="0"/>
              </a:rPr>
              <a:t>Navigation Pane</a:t>
            </a:r>
          </a:p>
          <a:p>
            <a:pPr lvl="2">
              <a:lnSpc>
                <a:spcPct val="90000"/>
              </a:lnSpc>
              <a:spcBef>
                <a:spcPts val="1000"/>
              </a:spcBef>
            </a:pPr>
            <a:r>
              <a:rPr lang="en-US" dirty="0">
                <a:latin typeface="+mn-lt"/>
                <a:cs typeface="Arial" panose="020B0604020202020204" pitchFamily="34" charset="0"/>
              </a:rPr>
              <a:t>Status bar</a:t>
            </a:r>
          </a:p>
          <a:p>
            <a:pPr lvl="2">
              <a:lnSpc>
                <a:spcPct val="90000"/>
              </a:lnSpc>
              <a:spcBef>
                <a:spcPts val="1000"/>
              </a:spcBef>
            </a:pPr>
            <a:r>
              <a:rPr lang="en-US" dirty="0">
                <a:latin typeface="+mn-lt"/>
                <a:cs typeface="Arial" panose="020B0604020202020204" pitchFamily="34" charset="0"/>
              </a:rPr>
              <a:t>Datasheet view</a:t>
            </a:r>
          </a:p>
          <a:p>
            <a:pPr lvl="2">
              <a:lnSpc>
                <a:spcPct val="90000"/>
              </a:lnSpc>
              <a:spcBef>
                <a:spcPts val="1000"/>
              </a:spcBef>
            </a:pPr>
            <a:r>
              <a:rPr lang="en-US" dirty="0">
                <a:latin typeface="+mn-lt"/>
                <a:cs typeface="Arial" panose="020B0604020202020204" pitchFamily="34" charset="0"/>
              </a:rPr>
              <a:t>Datasheet</a:t>
            </a:r>
          </a:p>
        </p:txBody>
      </p:sp>
    </p:spTree>
    <p:extLst>
      <p:ext uri="{BB962C8B-B14F-4D97-AF65-F5344CB8AC3E}">
        <p14:creationId xmlns:p14="http://schemas.microsoft.com/office/powerpoint/2010/main" val="1483443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22156" y="1132417"/>
            <a:ext cx="8229600" cy="475066"/>
          </a:xfrm>
        </p:spPr>
        <p:txBody>
          <a:bodyPr>
            <a:noAutofit/>
          </a:bodyPr>
          <a:lstStyle/>
          <a:p>
            <a:r>
              <a:rPr lang="en-US" sz="3600" dirty="0">
                <a:latin typeface="+mn-lt"/>
                <a:cs typeface="Arial" panose="020B0604020202020204" pitchFamily="34" charset="0"/>
              </a:rPr>
              <a:t>Determining Tables and Fields (1 of 2)</a:t>
            </a:r>
          </a:p>
        </p:txBody>
      </p:sp>
      <p:sp>
        <p:nvSpPr>
          <p:cNvPr id="2" name="Content Placeholder 1"/>
          <p:cNvSpPr>
            <a:spLocks noGrp="1"/>
          </p:cNvSpPr>
          <p:nvPr>
            <p:ph idx="1"/>
          </p:nvPr>
        </p:nvSpPr>
        <p:spPr/>
        <p:txBody>
          <a:bodyPr>
            <a:noAutofit/>
          </a:bodyPr>
          <a:lstStyle/>
          <a:p>
            <a:pPr>
              <a:lnSpc>
                <a:spcPct val="90000"/>
              </a:lnSpc>
              <a:spcBef>
                <a:spcPts val="1000"/>
              </a:spcBef>
            </a:pPr>
            <a:r>
              <a:rPr lang="en-US" dirty="0">
                <a:latin typeface="+mn-lt"/>
                <a:cs typeface="Arial" panose="020B0604020202020204" pitchFamily="34" charset="0"/>
              </a:rPr>
              <a:t>Naming Tables and Fields</a:t>
            </a:r>
          </a:p>
          <a:p>
            <a:pPr lvl="1">
              <a:lnSpc>
                <a:spcPct val="90000"/>
              </a:lnSpc>
              <a:spcBef>
                <a:spcPts val="1000"/>
              </a:spcBef>
            </a:pPr>
            <a:r>
              <a:rPr lang="en-US" dirty="0">
                <a:latin typeface="+mn-lt"/>
                <a:cs typeface="Arial" panose="020B0604020202020204" pitchFamily="34" charset="0"/>
              </a:rPr>
              <a:t>Names can be up to 64 characters in length</a:t>
            </a:r>
          </a:p>
          <a:p>
            <a:pPr lvl="1">
              <a:lnSpc>
                <a:spcPct val="90000"/>
              </a:lnSpc>
              <a:spcBef>
                <a:spcPts val="1000"/>
              </a:spcBef>
            </a:pPr>
            <a:r>
              <a:rPr lang="en-US" dirty="0">
                <a:latin typeface="+mn-lt"/>
                <a:cs typeface="Arial" panose="020B0604020202020204" pitchFamily="34" charset="0"/>
              </a:rPr>
              <a:t>Names can contain letters, digits, and spaces, as well as most of the punctuation symbols</a:t>
            </a:r>
          </a:p>
          <a:p>
            <a:pPr lvl="1">
              <a:lnSpc>
                <a:spcPct val="90000"/>
              </a:lnSpc>
              <a:spcBef>
                <a:spcPts val="1000"/>
              </a:spcBef>
            </a:pPr>
            <a:r>
              <a:rPr lang="en-US" dirty="0">
                <a:latin typeface="+mn-lt"/>
                <a:cs typeface="Arial" panose="020B0604020202020204" pitchFamily="34" charset="0"/>
              </a:rPr>
              <a:t>Names cannot contain periods (.), exclamation points (!), accent graves (`), or square brackets ([])</a:t>
            </a:r>
          </a:p>
          <a:p>
            <a:pPr lvl="1">
              <a:lnSpc>
                <a:spcPct val="90000"/>
              </a:lnSpc>
              <a:spcBef>
                <a:spcPts val="1000"/>
              </a:spcBef>
            </a:pPr>
            <a:r>
              <a:rPr lang="en-US" dirty="0">
                <a:latin typeface="+mn-lt"/>
                <a:cs typeface="Arial" panose="020B0604020202020204" pitchFamily="34" charset="0"/>
              </a:rPr>
              <a:t>Each field in a table must have a unique name</a:t>
            </a:r>
          </a:p>
        </p:txBody>
      </p:sp>
    </p:spTree>
    <p:extLst>
      <p:ext uri="{BB962C8B-B14F-4D97-AF65-F5344CB8AC3E}">
        <p14:creationId xmlns:p14="http://schemas.microsoft.com/office/powerpoint/2010/main" val="2912112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9193" y="1150171"/>
            <a:ext cx="8229600" cy="475066"/>
          </a:xfrm>
        </p:spPr>
        <p:txBody>
          <a:bodyPr>
            <a:noAutofit/>
          </a:bodyPr>
          <a:lstStyle/>
          <a:p>
            <a:r>
              <a:rPr lang="en-US" sz="4000" dirty="0">
                <a:latin typeface="+mn-lt"/>
                <a:cs typeface="Arial" panose="020B0604020202020204" pitchFamily="34" charset="0"/>
              </a:rPr>
              <a:t>Determining Tables and Fields (2 of 2)</a:t>
            </a:r>
          </a:p>
        </p:txBody>
      </p:sp>
      <p:sp>
        <p:nvSpPr>
          <p:cNvPr id="2" name="Content Placeholder 1"/>
          <p:cNvSpPr>
            <a:spLocks noGrp="1"/>
          </p:cNvSpPr>
          <p:nvPr>
            <p:ph idx="1"/>
          </p:nvPr>
        </p:nvSpPr>
        <p:spPr/>
        <p:txBody>
          <a:bodyPr>
            <a:noAutofit/>
          </a:bodyPr>
          <a:lstStyle/>
          <a:p>
            <a:r>
              <a:rPr lang="en-US" dirty="0">
                <a:latin typeface="+mn-lt"/>
                <a:cs typeface="Arial" panose="020B0604020202020204" pitchFamily="34" charset="0"/>
              </a:rPr>
              <a:t>Determining the Primary Key</a:t>
            </a:r>
          </a:p>
          <a:p>
            <a:pPr lvl="1"/>
            <a:r>
              <a:rPr lang="en-US" dirty="0">
                <a:latin typeface="+mn-lt"/>
                <a:cs typeface="Arial" panose="020B0604020202020204" pitchFamily="34" charset="0"/>
              </a:rPr>
              <a:t>Unique identifier</a:t>
            </a:r>
          </a:p>
          <a:p>
            <a:pPr lvl="1"/>
            <a:r>
              <a:rPr lang="en-US" dirty="0">
                <a:latin typeface="+mn-lt"/>
                <a:cs typeface="Arial" panose="020B0604020202020204" pitchFamily="34" charset="0"/>
              </a:rPr>
              <a:t>Field called ID</a:t>
            </a:r>
          </a:p>
          <a:p>
            <a:pPr lvl="1"/>
            <a:r>
              <a:rPr lang="en-US" dirty="0">
                <a:latin typeface="+mn-lt"/>
                <a:cs typeface="Arial" panose="020B0604020202020204" pitchFamily="34" charset="0"/>
              </a:rPr>
              <a:t>Autonumber field</a:t>
            </a:r>
          </a:p>
          <a:p>
            <a:r>
              <a:rPr lang="en-US" dirty="0">
                <a:latin typeface="+mn-lt"/>
                <a:cs typeface="Arial" panose="020B0604020202020204" pitchFamily="34" charset="0"/>
              </a:rPr>
              <a:t>Determining Data Types for the Fields</a:t>
            </a:r>
          </a:p>
          <a:p>
            <a:pPr lvl="1"/>
            <a:r>
              <a:rPr lang="en-US" dirty="0">
                <a:latin typeface="+mn-lt"/>
                <a:cs typeface="Arial" panose="020B0604020202020204" pitchFamily="34" charset="0"/>
              </a:rPr>
              <a:t>Data type</a:t>
            </a:r>
          </a:p>
          <a:p>
            <a:pPr lvl="2"/>
            <a:r>
              <a:rPr lang="en-US" dirty="0">
                <a:latin typeface="+mn-lt"/>
                <a:cs typeface="Arial" panose="020B0604020202020204" pitchFamily="34" charset="0"/>
              </a:rPr>
              <a:t>Short Text</a:t>
            </a:r>
          </a:p>
          <a:p>
            <a:pPr lvl="2"/>
            <a:r>
              <a:rPr lang="en-US" dirty="0">
                <a:latin typeface="+mn-lt"/>
                <a:cs typeface="Arial" panose="020B0604020202020204" pitchFamily="34" charset="0"/>
              </a:rPr>
              <a:t>Number</a:t>
            </a:r>
          </a:p>
          <a:p>
            <a:pPr lvl="2"/>
            <a:r>
              <a:rPr lang="en-US" dirty="0">
                <a:latin typeface="+mn-lt"/>
                <a:cs typeface="Arial" panose="020B0604020202020204" pitchFamily="34" charset="0"/>
              </a:rPr>
              <a:t>Currency</a:t>
            </a:r>
          </a:p>
          <a:p>
            <a:pPr lvl="2"/>
            <a:r>
              <a:rPr lang="en-US" dirty="0">
                <a:latin typeface="+mn-lt"/>
                <a:cs typeface="Arial" panose="020B0604020202020204" pitchFamily="34" charset="0"/>
              </a:rPr>
              <a:t>Date &amp; Time</a:t>
            </a:r>
          </a:p>
        </p:txBody>
      </p:sp>
    </p:spTree>
    <p:extLst>
      <p:ext uri="{BB962C8B-B14F-4D97-AF65-F5344CB8AC3E}">
        <p14:creationId xmlns:p14="http://schemas.microsoft.com/office/powerpoint/2010/main" val="1301217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9193" y="701660"/>
            <a:ext cx="8140700" cy="945965"/>
          </a:xfrm>
        </p:spPr>
        <p:txBody>
          <a:bodyPr>
            <a:noAutofit/>
          </a:bodyPr>
          <a:lstStyle/>
          <a:p>
            <a:r>
              <a:rPr lang="en-US" sz="3600" dirty="0">
                <a:latin typeface="+mn-lt"/>
                <a:cs typeface="Arial" panose="020B0604020202020204" pitchFamily="34" charset="0"/>
              </a:rPr>
              <a:t>Creating a Table in Datasheet View (1 of 17)</a:t>
            </a:r>
          </a:p>
        </p:txBody>
      </p:sp>
      <p:sp>
        <p:nvSpPr>
          <p:cNvPr id="2" name="Content Placeholder 1"/>
          <p:cNvSpPr>
            <a:spLocks noGrp="1"/>
          </p:cNvSpPr>
          <p:nvPr>
            <p:ph idx="1"/>
          </p:nvPr>
        </p:nvSpPr>
        <p:spPr/>
        <p:txBody>
          <a:bodyPr>
            <a:normAutofit/>
          </a:bodyPr>
          <a:lstStyle/>
          <a:p>
            <a:r>
              <a:rPr lang="en-US" dirty="0">
                <a:latin typeface="+mn-lt"/>
                <a:cs typeface="Arial" panose="020B0604020202020204" pitchFamily="34" charset="0"/>
              </a:rPr>
              <a:t>Datasheet view—rows and columns, like a spreadsheet</a:t>
            </a:r>
          </a:p>
          <a:p>
            <a:r>
              <a:rPr lang="en-US" dirty="0">
                <a:latin typeface="+mn-lt"/>
                <a:cs typeface="Arial" panose="020B0604020202020204" pitchFamily="34" charset="0"/>
              </a:rPr>
              <a:t>Design view—only used to create a table or to modify the structure of a table</a:t>
            </a:r>
          </a:p>
          <a:p>
            <a:r>
              <a:rPr lang="en-US" dirty="0">
                <a:latin typeface="+mn-lt"/>
                <a:cs typeface="Arial" panose="020B0604020202020204" pitchFamily="34" charset="0"/>
              </a:rPr>
              <a:t>Caption—an assigned value to a field</a:t>
            </a:r>
          </a:p>
        </p:txBody>
      </p:sp>
    </p:spTree>
    <p:extLst>
      <p:ext uri="{BB962C8B-B14F-4D97-AF65-F5344CB8AC3E}">
        <p14:creationId xmlns:p14="http://schemas.microsoft.com/office/powerpoint/2010/main" val="701172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4805" y="719415"/>
            <a:ext cx="8140700" cy="945965"/>
          </a:xfrm>
        </p:spPr>
        <p:txBody>
          <a:bodyPr>
            <a:normAutofit fontScale="90000"/>
          </a:bodyPr>
          <a:lstStyle/>
          <a:p>
            <a:r>
              <a:rPr lang="en-US" dirty="0">
                <a:latin typeface="+mn-lt"/>
                <a:cs typeface="Arial" panose="020B0604020202020204" pitchFamily="34" charset="0"/>
              </a:rPr>
              <a:t>Creating a Table in Datasheet View (2 of 17)</a:t>
            </a:r>
          </a:p>
        </p:txBody>
      </p:sp>
      <p:sp>
        <p:nvSpPr>
          <p:cNvPr id="2" name="Content Placeholder 1"/>
          <p:cNvSpPr>
            <a:spLocks noGrp="1"/>
          </p:cNvSpPr>
          <p:nvPr>
            <p:ph idx="1"/>
          </p:nvPr>
        </p:nvSpPr>
        <p:spPr/>
        <p:txBody>
          <a:bodyPr>
            <a:noAutofit/>
          </a:bodyPr>
          <a:lstStyle/>
          <a:p>
            <a:r>
              <a:rPr lang="en-US" dirty="0">
                <a:latin typeface="+mn-lt"/>
                <a:cs typeface="Arial" panose="020B0604020202020204" pitchFamily="34" charset="0"/>
              </a:rPr>
              <a:t>To Modify the Primary Key</a:t>
            </a:r>
          </a:p>
          <a:p>
            <a:pPr lvl="1"/>
            <a:r>
              <a:rPr lang="en-US" dirty="0">
                <a:latin typeface="+mn-lt"/>
                <a:cs typeface="Arial" panose="020B0604020202020204" pitchFamily="34" charset="0"/>
              </a:rPr>
              <a:t>Click the Field Size text box to select the current field size, use either the DELETE or BACKSPACE key to erase the current field size, and then type the new field size</a:t>
            </a:r>
          </a:p>
          <a:p>
            <a:pPr lvl="1"/>
            <a:r>
              <a:rPr lang="en-US" dirty="0">
                <a:latin typeface="+mn-lt"/>
                <a:cs typeface="Arial" panose="020B0604020202020204" pitchFamily="34" charset="0"/>
              </a:rPr>
              <a:t>Click the Name &amp; Caption button to display the Enter Field Properties dialog box </a:t>
            </a:r>
          </a:p>
          <a:p>
            <a:pPr lvl="1"/>
            <a:r>
              <a:rPr lang="en-US" dirty="0">
                <a:latin typeface="+mn-lt"/>
                <a:cs typeface="Arial" panose="020B0604020202020204" pitchFamily="34" charset="0"/>
              </a:rPr>
              <a:t>Click the Caption text box, and then type the desired caption</a:t>
            </a:r>
          </a:p>
          <a:p>
            <a:pPr lvl="1"/>
            <a:r>
              <a:rPr lang="en-US" dirty="0">
                <a:latin typeface="+mn-lt"/>
                <a:cs typeface="Arial" panose="020B0604020202020204" pitchFamily="34" charset="0"/>
              </a:rPr>
              <a:t>Click the Description text box, and then type the desired description</a:t>
            </a:r>
          </a:p>
          <a:p>
            <a:pPr lvl="1"/>
            <a:r>
              <a:rPr lang="en-US" dirty="0">
                <a:latin typeface="+mn-lt"/>
                <a:cs typeface="Arial" panose="020B0604020202020204" pitchFamily="34" charset="0"/>
              </a:rPr>
              <a:t>Click the OK button to change the caption and description</a:t>
            </a:r>
          </a:p>
        </p:txBody>
      </p:sp>
    </p:spTree>
    <p:extLst>
      <p:ext uri="{BB962C8B-B14F-4D97-AF65-F5344CB8AC3E}">
        <p14:creationId xmlns:p14="http://schemas.microsoft.com/office/powerpoint/2010/main" val="1263974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80DDDA98-38D3-4626-9FC8-C4A1C47B1FE5}"/>
              </a:ext>
            </a:extLst>
          </p:cNvPr>
          <p:cNvSpPr>
            <a:spLocks noGrp="1"/>
          </p:cNvSpPr>
          <p:nvPr>
            <p:ph type="title"/>
          </p:nvPr>
        </p:nvSpPr>
        <p:spPr>
          <a:xfrm>
            <a:off x="975927" y="781559"/>
            <a:ext cx="8140700" cy="945965"/>
          </a:xfrm>
        </p:spPr>
        <p:txBody>
          <a:bodyPr>
            <a:normAutofit fontScale="90000"/>
          </a:bodyPr>
          <a:lstStyle/>
          <a:p>
            <a:r>
              <a:rPr lang="en-US" dirty="0">
                <a:latin typeface="+mn-lt"/>
                <a:cs typeface="Arial" panose="020B0604020202020204" pitchFamily="34" charset="0"/>
              </a:rPr>
              <a:t>Creating a Table in Datasheet View (3 of 17)</a:t>
            </a:r>
          </a:p>
        </p:txBody>
      </p:sp>
      <p:sp>
        <p:nvSpPr>
          <p:cNvPr id="2" name="Content Placeholder 1"/>
          <p:cNvSpPr>
            <a:spLocks noGrp="1"/>
          </p:cNvSpPr>
          <p:nvPr>
            <p:ph idx="1"/>
          </p:nvPr>
        </p:nvSpPr>
        <p:spPr/>
        <p:txBody>
          <a:bodyPr/>
          <a:lstStyle/>
          <a:p>
            <a:r>
              <a:rPr lang="en-US" dirty="0">
                <a:latin typeface="+mn-lt"/>
                <a:cs typeface="Arial" panose="020B0604020202020204" pitchFamily="34" charset="0"/>
              </a:rPr>
              <a:t>To Define the Renaming Fields in a Table</a:t>
            </a:r>
          </a:p>
          <a:p>
            <a:pPr lvl="1"/>
            <a:r>
              <a:rPr lang="en-US" dirty="0">
                <a:latin typeface="+mn-lt"/>
                <a:cs typeface="Arial" panose="020B0604020202020204" pitchFamily="34" charset="0"/>
              </a:rPr>
              <a:t>Click the “Click to Add” column heading to display a menu of available data types</a:t>
            </a:r>
          </a:p>
          <a:p>
            <a:pPr lvl="1"/>
            <a:r>
              <a:rPr lang="en-US" dirty="0">
                <a:latin typeface="+mn-lt"/>
                <a:cs typeface="Arial" panose="020B0604020202020204" pitchFamily="34" charset="0"/>
              </a:rPr>
              <a:t>Click the desired data type</a:t>
            </a:r>
          </a:p>
          <a:p>
            <a:pPr lvl="1"/>
            <a:r>
              <a:rPr lang="en-US" dirty="0">
                <a:latin typeface="+mn-lt"/>
                <a:cs typeface="Arial" panose="020B0604020202020204" pitchFamily="34" charset="0"/>
              </a:rPr>
              <a:t>Type the desired field name</a:t>
            </a:r>
          </a:p>
          <a:p>
            <a:pPr lvl="1"/>
            <a:r>
              <a:rPr lang="en-US" dirty="0">
                <a:latin typeface="+mn-lt"/>
                <a:cs typeface="Arial" panose="020B0604020202020204" pitchFamily="34" charset="0"/>
              </a:rPr>
              <a:t>Click the blank space below the field name to complete the change of the name. Click the blank space a second time to select the field</a:t>
            </a:r>
          </a:p>
          <a:p>
            <a:pPr lvl="1"/>
            <a:r>
              <a:rPr lang="en-US" dirty="0">
                <a:latin typeface="+mn-lt"/>
                <a:cs typeface="Arial" panose="020B0604020202020204" pitchFamily="34" charset="0"/>
              </a:rPr>
              <a:t>Change the field size, if necessary</a:t>
            </a:r>
          </a:p>
        </p:txBody>
      </p:sp>
    </p:spTree>
    <p:extLst>
      <p:ext uri="{BB962C8B-B14F-4D97-AF65-F5344CB8AC3E}">
        <p14:creationId xmlns:p14="http://schemas.microsoft.com/office/powerpoint/2010/main" val="685425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5CEE7F51-170E-4CE8-B0FE-A427D1982C12}"/>
              </a:ext>
            </a:extLst>
          </p:cNvPr>
          <p:cNvSpPr>
            <a:spLocks noGrp="1"/>
          </p:cNvSpPr>
          <p:nvPr>
            <p:ph type="title"/>
          </p:nvPr>
        </p:nvSpPr>
        <p:spPr>
          <a:xfrm>
            <a:off x="993683" y="1221193"/>
            <a:ext cx="8140700" cy="475066"/>
          </a:xfrm>
        </p:spPr>
        <p:txBody>
          <a:bodyPr>
            <a:normAutofit fontScale="90000"/>
          </a:bodyPr>
          <a:lstStyle/>
          <a:p>
            <a:r>
              <a:rPr lang="en-US" dirty="0">
                <a:latin typeface="+mn-lt"/>
                <a:cs typeface="Arial" panose="020B0604020202020204" pitchFamily="34" charset="0"/>
              </a:rPr>
              <a:t>Creating a Table in Datasheet View (4 of 17)</a:t>
            </a:r>
          </a:p>
        </p:txBody>
      </p:sp>
      <p:sp>
        <p:nvSpPr>
          <p:cNvPr id="2" name="Content Placeholder 1"/>
          <p:cNvSpPr>
            <a:spLocks noGrp="1"/>
          </p:cNvSpPr>
          <p:nvPr>
            <p:ph idx="1"/>
          </p:nvPr>
        </p:nvSpPr>
        <p:spPr/>
        <p:txBody>
          <a:bodyPr/>
          <a:lstStyle/>
          <a:p>
            <a:r>
              <a:rPr lang="en-US" dirty="0">
                <a:latin typeface="+mn-lt"/>
                <a:cs typeface="Arial" panose="020B0604020202020204" pitchFamily="34" charset="0"/>
              </a:rPr>
              <a:t>Making Changes to the Structure</a:t>
            </a:r>
          </a:p>
          <a:p>
            <a:pPr lvl="1"/>
            <a:r>
              <a:rPr lang="en-US" dirty="0">
                <a:latin typeface="+mn-lt"/>
                <a:cs typeface="Arial" panose="020B0604020202020204" pitchFamily="34" charset="0"/>
              </a:rPr>
              <a:t>Undo</a:t>
            </a:r>
          </a:p>
          <a:p>
            <a:pPr lvl="1"/>
            <a:r>
              <a:rPr lang="en-US" dirty="0">
                <a:latin typeface="+mn-lt"/>
                <a:cs typeface="Arial" panose="020B0604020202020204" pitchFamily="34" charset="0"/>
              </a:rPr>
              <a:t>Delete a field</a:t>
            </a:r>
          </a:p>
          <a:p>
            <a:pPr lvl="1"/>
            <a:r>
              <a:rPr lang="en-US" dirty="0">
                <a:latin typeface="+mn-lt"/>
                <a:cs typeface="Arial" panose="020B0604020202020204" pitchFamily="34" charset="0"/>
              </a:rPr>
              <a:t>Change the name of a field</a:t>
            </a:r>
          </a:p>
          <a:p>
            <a:pPr lvl="1"/>
            <a:r>
              <a:rPr lang="en-US" dirty="0">
                <a:latin typeface="+mn-lt"/>
                <a:cs typeface="Arial" panose="020B0604020202020204" pitchFamily="34" charset="0"/>
              </a:rPr>
              <a:t>Insert a field as the last field</a:t>
            </a:r>
          </a:p>
          <a:p>
            <a:pPr lvl="1"/>
            <a:r>
              <a:rPr lang="en-US" dirty="0">
                <a:latin typeface="+mn-lt"/>
                <a:cs typeface="Arial" panose="020B0604020202020204" pitchFamily="34" charset="0"/>
              </a:rPr>
              <a:t>Insert a field between existing fields</a:t>
            </a:r>
          </a:p>
          <a:p>
            <a:pPr lvl="1"/>
            <a:r>
              <a:rPr lang="en-US" dirty="0">
                <a:latin typeface="+mn-lt"/>
                <a:cs typeface="Arial" panose="020B0604020202020204" pitchFamily="34" charset="0"/>
              </a:rPr>
              <a:t>Move a field</a:t>
            </a:r>
          </a:p>
        </p:txBody>
      </p:sp>
    </p:spTree>
    <p:extLst>
      <p:ext uri="{BB962C8B-B14F-4D97-AF65-F5344CB8AC3E}">
        <p14:creationId xmlns:p14="http://schemas.microsoft.com/office/powerpoint/2010/main" val="216329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Your best quote that reflects your approach… “It’s one small step for man, one giant leap for mankind.”</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a:solidFill>
                  <a:srgbClr val="FFFFFF"/>
                </a:solidFill>
              </a:rPr>
              <a:t>- Neil Armstrong</a:t>
            </a:r>
          </a:p>
        </p:txBody>
      </p:sp>
    </p:spTree>
    <p:extLst>
      <p:ext uri="{BB962C8B-B14F-4D97-AF65-F5344CB8AC3E}">
        <p14:creationId xmlns:p14="http://schemas.microsoft.com/office/powerpoint/2010/main" val="19171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ED9F8494-EC12-46E0-B0CC-72E89A795F4B}"/>
              </a:ext>
            </a:extLst>
          </p:cNvPr>
          <p:cNvSpPr>
            <a:spLocks noGrp="1"/>
          </p:cNvSpPr>
          <p:nvPr>
            <p:ph type="title"/>
          </p:nvPr>
        </p:nvSpPr>
        <p:spPr>
          <a:xfrm>
            <a:off x="2298700" y="306793"/>
            <a:ext cx="8216900" cy="475066"/>
          </a:xfrm>
        </p:spPr>
        <p:txBody>
          <a:bodyPr>
            <a:noAutofit/>
          </a:bodyPr>
          <a:lstStyle/>
          <a:p>
            <a:r>
              <a:rPr lang="en-US" sz="3200" dirty="0">
                <a:latin typeface="+mn-lt"/>
                <a:cs typeface="Arial" panose="020B0604020202020204" pitchFamily="34" charset="0"/>
              </a:rPr>
              <a:t>Creating a Table in Datasheet View (5 of 17)</a:t>
            </a:r>
          </a:p>
        </p:txBody>
      </p:sp>
      <p:sp>
        <p:nvSpPr>
          <p:cNvPr id="2" name="Content Placeholder 1"/>
          <p:cNvSpPr>
            <a:spLocks noGrp="1"/>
          </p:cNvSpPr>
          <p:nvPr>
            <p:ph idx="1"/>
          </p:nvPr>
        </p:nvSpPr>
        <p:spPr>
          <a:xfrm>
            <a:off x="2133600" y="1254844"/>
            <a:ext cx="8382000" cy="2174157"/>
          </a:xfrm>
        </p:spPr>
        <p:txBody>
          <a:bodyPr/>
          <a:lstStyle/>
          <a:p>
            <a:r>
              <a:rPr lang="en-US" dirty="0">
                <a:latin typeface="+mn-lt"/>
                <a:cs typeface="Arial" panose="020B0604020202020204" pitchFamily="34" charset="0"/>
              </a:rPr>
              <a:t>To Save a Table</a:t>
            </a:r>
          </a:p>
          <a:p>
            <a:pPr lvl="1"/>
            <a:r>
              <a:rPr lang="en-US" dirty="0">
                <a:latin typeface="+mn-lt"/>
                <a:cs typeface="Arial" panose="020B0604020202020204" pitchFamily="34" charset="0"/>
              </a:rPr>
              <a:t>Click the Save button on the Quick Access Toolbar to display the Save As dialog box</a:t>
            </a:r>
          </a:p>
          <a:p>
            <a:pPr lvl="1"/>
            <a:r>
              <a:rPr lang="en-US" dirty="0">
                <a:latin typeface="+mn-lt"/>
                <a:cs typeface="Arial" panose="020B0604020202020204" pitchFamily="34" charset="0"/>
              </a:rPr>
              <a:t>Type the desired table name</a:t>
            </a:r>
          </a:p>
          <a:p>
            <a:pPr lvl="1"/>
            <a:r>
              <a:rPr lang="en-US" dirty="0">
                <a:latin typeface="+mn-lt"/>
                <a:cs typeface="Arial" panose="020B0604020202020204" pitchFamily="34" charset="0"/>
              </a:rPr>
              <a:t>Click the OK button (Save As dialog box) to save the table</a:t>
            </a:r>
          </a:p>
        </p:txBody>
      </p:sp>
      <p:pic>
        <p:nvPicPr>
          <p:cNvPr id="6" name="Content Placeholder 5" descr="The table name has been changed to Owners, as shown on the table's Object tab and in the Navigation Pane. The View arrow in the Views group on the Table Tools Fields tab is called out.">
            <a:extLst>
              <a:ext uri="{FF2B5EF4-FFF2-40B4-BE49-F238E27FC236}">
                <a16:creationId xmlns:a16="http://schemas.microsoft.com/office/drawing/2014/main" id="{FD4AC00B-3D8D-4CA9-A2C9-A55A3B1AC5E0}"/>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2578294" y="3581401"/>
            <a:ext cx="7035410" cy="2473145"/>
          </a:xfrm>
          <a:prstGeom prst="rect">
            <a:avLst/>
          </a:prstGeom>
        </p:spPr>
      </p:pic>
    </p:spTree>
    <p:extLst>
      <p:ext uri="{BB962C8B-B14F-4D97-AF65-F5344CB8AC3E}">
        <p14:creationId xmlns:p14="http://schemas.microsoft.com/office/powerpoint/2010/main" val="2775558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47BE5A14-0BAB-4704-982E-736BA10A204D}"/>
              </a:ext>
            </a:extLst>
          </p:cNvPr>
          <p:cNvSpPr>
            <a:spLocks noGrp="1"/>
          </p:cNvSpPr>
          <p:nvPr>
            <p:ph type="title"/>
          </p:nvPr>
        </p:nvSpPr>
        <p:spPr>
          <a:xfrm>
            <a:off x="2298700" y="306793"/>
            <a:ext cx="8140700" cy="475066"/>
          </a:xfrm>
        </p:spPr>
        <p:txBody>
          <a:bodyPr>
            <a:noAutofit/>
          </a:bodyPr>
          <a:lstStyle/>
          <a:p>
            <a:r>
              <a:rPr lang="en-US" sz="3200" dirty="0">
                <a:latin typeface="+mn-lt"/>
                <a:cs typeface="Arial" panose="020B0604020202020204" pitchFamily="34" charset="0"/>
              </a:rPr>
              <a:t>Creating a Table in Datasheet View (6 of 17)</a:t>
            </a:r>
          </a:p>
        </p:txBody>
      </p:sp>
      <p:sp>
        <p:nvSpPr>
          <p:cNvPr id="2" name="Content Placeholder 1"/>
          <p:cNvSpPr>
            <a:spLocks noGrp="1"/>
          </p:cNvSpPr>
          <p:nvPr>
            <p:ph idx="1"/>
          </p:nvPr>
        </p:nvSpPr>
        <p:spPr/>
        <p:txBody>
          <a:bodyPr/>
          <a:lstStyle/>
          <a:p>
            <a:r>
              <a:rPr lang="en-US" dirty="0">
                <a:latin typeface="+mn-lt"/>
                <a:cs typeface="Arial" panose="020B0604020202020204" pitchFamily="34" charset="0"/>
              </a:rPr>
              <a:t>To View the Table in Design View</a:t>
            </a:r>
          </a:p>
          <a:p>
            <a:pPr lvl="1"/>
            <a:r>
              <a:rPr lang="en-US" dirty="0">
                <a:latin typeface="+mn-lt"/>
                <a:cs typeface="Arial" panose="020B0604020202020204" pitchFamily="34" charset="0"/>
              </a:rPr>
              <a:t>Click the View button arrow to display the View menu</a:t>
            </a:r>
          </a:p>
          <a:p>
            <a:pPr lvl="1"/>
            <a:r>
              <a:rPr lang="en-US" dirty="0">
                <a:latin typeface="+mn-lt"/>
                <a:cs typeface="Arial" panose="020B0604020202020204" pitchFamily="34" charset="0"/>
              </a:rPr>
              <a:t>Click Design View on the View menu to view the table in Design view</a:t>
            </a:r>
          </a:p>
        </p:txBody>
      </p:sp>
      <p:pic>
        <p:nvPicPr>
          <p:cNvPr id="6" name="Content Placeholder 5" descr="The Owners table appears in Design view. The OwnerID field is selected. A key symbol appears next to the OwnerID field, indicating that it is the primary key. The Primary Key button in the Tools group is selected. The field names appear in a column. The data type for each field appears in a Data Type column. All fields have the data type, Short Text. A Description column appears to the right of the Data Type column. Only the OwnerID field has a description. The bottom of the window shows field properties for the current field, OwnerID. Field properties are characteristics of a field that can be changed. The field size is 5, and the caption is O_ID. The View buttons on the stats bar are called out.">
            <a:extLst>
              <a:ext uri="{FF2B5EF4-FFF2-40B4-BE49-F238E27FC236}">
                <a16:creationId xmlns:a16="http://schemas.microsoft.com/office/drawing/2014/main" id="{E95BB449-5C34-48D8-AAB7-8825F6DF43FE}"/>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3505201" y="3093838"/>
            <a:ext cx="5466045" cy="3078363"/>
          </a:xfrm>
          <a:prstGeom prst="rect">
            <a:avLst/>
          </a:prstGeom>
        </p:spPr>
      </p:pic>
    </p:spTree>
    <p:extLst>
      <p:ext uri="{BB962C8B-B14F-4D97-AF65-F5344CB8AC3E}">
        <p14:creationId xmlns:p14="http://schemas.microsoft.com/office/powerpoint/2010/main" val="1282127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1CAB9A53-779E-4849-A5F3-B2359889A0AB}"/>
              </a:ext>
            </a:extLst>
          </p:cNvPr>
          <p:cNvSpPr>
            <a:spLocks noGrp="1"/>
          </p:cNvSpPr>
          <p:nvPr>
            <p:ph type="title"/>
          </p:nvPr>
        </p:nvSpPr>
        <p:spPr>
          <a:xfrm>
            <a:off x="1002560" y="1150172"/>
            <a:ext cx="8140700" cy="475066"/>
          </a:xfrm>
        </p:spPr>
        <p:txBody>
          <a:bodyPr>
            <a:normAutofit fontScale="90000"/>
          </a:bodyPr>
          <a:lstStyle/>
          <a:p>
            <a:r>
              <a:rPr lang="en-US" dirty="0">
                <a:latin typeface="+mn-lt"/>
                <a:cs typeface="Arial" panose="020B0604020202020204" pitchFamily="34" charset="0"/>
              </a:rPr>
              <a:t>Creating a Table in Datasheet View (7 of 17)</a:t>
            </a:r>
          </a:p>
        </p:txBody>
      </p:sp>
      <p:sp>
        <p:nvSpPr>
          <p:cNvPr id="2" name="Content Placeholder 1"/>
          <p:cNvSpPr>
            <a:spLocks noGrp="1"/>
          </p:cNvSpPr>
          <p:nvPr>
            <p:ph idx="1"/>
          </p:nvPr>
        </p:nvSpPr>
        <p:spPr/>
        <p:txBody>
          <a:bodyPr/>
          <a:lstStyle/>
          <a:p>
            <a:r>
              <a:rPr lang="en-US" dirty="0">
                <a:latin typeface="+mn-lt"/>
                <a:cs typeface="Arial" panose="020B0604020202020204" pitchFamily="34" charset="0"/>
              </a:rPr>
              <a:t>Checking the Structure in Design View</a:t>
            </a:r>
          </a:p>
          <a:p>
            <a:pPr lvl="1"/>
            <a:r>
              <a:rPr lang="en-US" dirty="0">
                <a:latin typeface="+mn-lt"/>
                <a:cs typeface="Arial" panose="020B0604020202020204" pitchFamily="34" charset="0"/>
              </a:rPr>
              <a:t>Carefully check the entries made</a:t>
            </a:r>
          </a:p>
          <a:p>
            <a:pPr lvl="1"/>
            <a:r>
              <a:rPr lang="en-US" dirty="0">
                <a:latin typeface="+mn-lt"/>
                <a:cs typeface="Arial" panose="020B0604020202020204" pitchFamily="34" charset="0"/>
              </a:rPr>
              <a:t>Use the row selector to display properties</a:t>
            </a:r>
          </a:p>
          <a:p>
            <a:pPr lvl="1"/>
            <a:r>
              <a:rPr lang="en-US" dirty="0">
                <a:latin typeface="+mn-lt"/>
                <a:cs typeface="Arial" panose="020B0604020202020204" pitchFamily="34" charset="0"/>
              </a:rPr>
              <a:t>Make necessary changes</a:t>
            </a:r>
          </a:p>
          <a:p>
            <a:pPr lvl="1"/>
            <a:r>
              <a:rPr lang="en-US" dirty="0">
                <a:latin typeface="+mn-lt"/>
                <a:cs typeface="Arial" panose="020B0604020202020204" pitchFamily="34" charset="0"/>
              </a:rPr>
              <a:t>Remember to save</a:t>
            </a:r>
          </a:p>
        </p:txBody>
      </p:sp>
    </p:spTree>
    <p:extLst>
      <p:ext uri="{BB962C8B-B14F-4D97-AF65-F5344CB8AC3E}">
        <p14:creationId xmlns:p14="http://schemas.microsoft.com/office/powerpoint/2010/main" val="1166331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00059E60-2EC2-493D-B0F5-D854A1DC9020}"/>
              </a:ext>
            </a:extLst>
          </p:cNvPr>
          <p:cNvSpPr>
            <a:spLocks noGrp="1"/>
          </p:cNvSpPr>
          <p:nvPr>
            <p:ph type="title"/>
          </p:nvPr>
        </p:nvSpPr>
        <p:spPr>
          <a:xfrm>
            <a:off x="2298700" y="306793"/>
            <a:ext cx="8216900" cy="475066"/>
          </a:xfrm>
        </p:spPr>
        <p:txBody>
          <a:bodyPr>
            <a:noAutofit/>
          </a:bodyPr>
          <a:lstStyle/>
          <a:p>
            <a:r>
              <a:rPr lang="en-US" sz="3200" dirty="0">
                <a:latin typeface="+mn-lt"/>
                <a:cs typeface="Arial" panose="020B0604020202020204" pitchFamily="34" charset="0"/>
              </a:rPr>
              <a:t>Creating a Table in Datasheet View (8 of 17)</a:t>
            </a:r>
          </a:p>
        </p:txBody>
      </p:sp>
      <p:sp>
        <p:nvSpPr>
          <p:cNvPr id="2" name="Content Placeholder 1"/>
          <p:cNvSpPr>
            <a:spLocks noGrp="1"/>
          </p:cNvSpPr>
          <p:nvPr>
            <p:ph idx="1"/>
          </p:nvPr>
        </p:nvSpPr>
        <p:spPr>
          <a:xfrm>
            <a:off x="2133600" y="1254844"/>
            <a:ext cx="8382000" cy="936253"/>
          </a:xfrm>
        </p:spPr>
        <p:txBody>
          <a:bodyPr/>
          <a:lstStyle/>
          <a:p>
            <a:r>
              <a:rPr lang="en-US" dirty="0">
                <a:latin typeface="+mn-lt"/>
                <a:cs typeface="Arial" panose="020B0604020202020204" pitchFamily="34" charset="0"/>
              </a:rPr>
              <a:t>To Close the Table</a:t>
            </a:r>
          </a:p>
          <a:p>
            <a:pPr lvl="1"/>
            <a:r>
              <a:rPr lang="en-US" dirty="0">
                <a:latin typeface="+mn-lt"/>
                <a:cs typeface="Arial" panose="020B0604020202020204" pitchFamily="34" charset="0"/>
              </a:rPr>
              <a:t>Click the Close button for the open table to close the table</a:t>
            </a:r>
          </a:p>
        </p:txBody>
      </p:sp>
      <p:pic>
        <p:nvPicPr>
          <p:cNvPr id="6" name="Content Placeholder 5" descr="The table's Close button is called out. The Save button on the Quick Access Toolbar is called out.">
            <a:extLst>
              <a:ext uri="{FF2B5EF4-FFF2-40B4-BE49-F238E27FC236}">
                <a16:creationId xmlns:a16="http://schemas.microsoft.com/office/drawing/2014/main" id="{89981732-41DD-4AC7-A16B-19E14FC58D50}"/>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3733801" y="2378452"/>
            <a:ext cx="4754463" cy="3793749"/>
          </a:xfrm>
          <a:prstGeom prst="rect">
            <a:avLst/>
          </a:prstGeom>
        </p:spPr>
      </p:pic>
    </p:spTree>
    <p:extLst>
      <p:ext uri="{BB962C8B-B14F-4D97-AF65-F5344CB8AC3E}">
        <p14:creationId xmlns:p14="http://schemas.microsoft.com/office/powerpoint/2010/main" val="4059530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3611DFB-23BB-4B6C-B4FB-3C2586DA713A}"/>
              </a:ext>
            </a:extLst>
          </p:cNvPr>
          <p:cNvSpPr>
            <a:spLocks noGrp="1"/>
          </p:cNvSpPr>
          <p:nvPr>
            <p:ph type="title"/>
          </p:nvPr>
        </p:nvSpPr>
        <p:spPr>
          <a:xfrm>
            <a:off x="1508587" y="785844"/>
            <a:ext cx="8216900" cy="475066"/>
          </a:xfrm>
        </p:spPr>
        <p:txBody>
          <a:bodyPr>
            <a:normAutofit fontScale="90000"/>
          </a:bodyPr>
          <a:lstStyle/>
          <a:p>
            <a:r>
              <a:rPr lang="en-US" dirty="0">
                <a:latin typeface="+mn-lt"/>
                <a:cs typeface="Arial" panose="020B0604020202020204" pitchFamily="34" charset="0"/>
              </a:rPr>
              <a:t>Creating a Table in Datasheet View (9 of 17)</a:t>
            </a:r>
          </a:p>
        </p:txBody>
      </p:sp>
      <p:sp>
        <p:nvSpPr>
          <p:cNvPr id="2" name="Content Placeholder 1"/>
          <p:cNvSpPr>
            <a:spLocks noGrp="1"/>
          </p:cNvSpPr>
          <p:nvPr>
            <p:ph idx="1"/>
          </p:nvPr>
        </p:nvSpPr>
        <p:spPr>
          <a:xfrm>
            <a:off x="2133600" y="1260910"/>
            <a:ext cx="8382000" cy="4758891"/>
          </a:xfrm>
        </p:spPr>
        <p:txBody>
          <a:bodyPr/>
          <a:lstStyle/>
          <a:p>
            <a:r>
              <a:rPr lang="en-US" dirty="0">
                <a:latin typeface="+mn-lt"/>
                <a:cs typeface="Arial" panose="020B0604020202020204" pitchFamily="34" charset="0"/>
              </a:rPr>
              <a:t>To Add Records to a Table</a:t>
            </a:r>
          </a:p>
          <a:p>
            <a:pPr lvl="1"/>
            <a:r>
              <a:rPr lang="en-US" dirty="0">
                <a:latin typeface="+mn-lt"/>
                <a:cs typeface="Arial" panose="020B0604020202020204" pitchFamily="34" charset="0"/>
              </a:rPr>
              <a:t>Run Access</a:t>
            </a:r>
          </a:p>
          <a:p>
            <a:pPr lvl="1"/>
            <a:r>
              <a:rPr lang="en-US" dirty="0">
                <a:latin typeface="+mn-lt"/>
                <a:cs typeface="Arial" panose="020B0604020202020204" pitchFamily="34" charset="0"/>
              </a:rPr>
              <a:t>Open desired database</a:t>
            </a:r>
          </a:p>
          <a:p>
            <a:pPr lvl="1"/>
            <a:r>
              <a:rPr lang="en-US" dirty="0">
                <a:latin typeface="+mn-lt"/>
                <a:cs typeface="Arial" panose="020B0604020202020204" pitchFamily="34" charset="0"/>
              </a:rPr>
              <a:t>Open the Navigation Pane</a:t>
            </a:r>
          </a:p>
          <a:p>
            <a:pPr lvl="1"/>
            <a:r>
              <a:rPr lang="en-US" dirty="0">
                <a:latin typeface="+mn-lt"/>
                <a:cs typeface="Arial" panose="020B0604020202020204" pitchFamily="34" charset="0"/>
              </a:rPr>
              <a:t>Click Open on the shortcut menu to open the table in Datasheet view</a:t>
            </a:r>
          </a:p>
          <a:p>
            <a:pPr lvl="1"/>
            <a:r>
              <a:rPr lang="en-US" dirty="0">
                <a:latin typeface="+mn-lt"/>
                <a:cs typeface="Arial" panose="020B0604020202020204" pitchFamily="34" charset="0"/>
              </a:rPr>
              <a:t>Click the “Shutter Bar Open/Close Button” to close the Navigation Pane</a:t>
            </a:r>
          </a:p>
          <a:p>
            <a:pPr lvl="1"/>
            <a:r>
              <a:rPr lang="en-US" dirty="0">
                <a:latin typeface="+mn-lt"/>
                <a:cs typeface="Arial" panose="020B0604020202020204" pitchFamily="34" charset="0"/>
              </a:rPr>
              <a:t>Click the first row to enter data, pencil icon indicates record is being edited, but not saved yet</a:t>
            </a:r>
          </a:p>
          <a:p>
            <a:pPr lvl="1"/>
            <a:r>
              <a:rPr lang="en-US" dirty="0">
                <a:latin typeface="+mn-lt"/>
                <a:cs typeface="Arial" panose="020B0604020202020204" pitchFamily="34" charset="0"/>
              </a:rPr>
              <a:t>Enter data, use the TAB key to move to the next field</a:t>
            </a:r>
          </a:p>
          <a:p>
            <a:pPr lvl="1"/>
            <a:r>
              <a:rPr lang="en-US" dirty="0">
                <a:latin typeface="+mn-lt"/>
                <a:cs typeface="Arial" panose="020B0604020202020204" pitchFamily="34" charset="0"/>
              </a:rPr>
              <a:t>Close the table</a:t>
            </a:r>
          </a:p>
        </p:txBody>
      </p:sp>
    </p:spTree>
    <p:extLst>
      <p:ext uri="{BB962C8B-B14F-4D97-AF65-F5344CB8AC3E}">
        <p14:creationId xmlns:p14="http://schemas.microsoft.com/office/powerpoint/2010/main" val="4290426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4559B93-79F8-49FD-AF66-5818CB9671E3}"/>
              </a:ext>
            </a:extLst>
          </p:cNvPr>
          <p:cNvSpPr>
            <a:spLocks noGrp="1"/>
          </p:cNvSpPr>
          <p:nvPr>
            <p:ph type="title"/>
          </p:nvPr>
        </p:nvSpPr>
        <p:spPr>
          <a:xfrm>
            <a:off x="922661" y="692782"/>
            <a:ext cx="8369300" cy="945965"/>
          </a:xfrm>
        </p:spPr>
        <p:txBody>
          <a:bodyPr>
            <a:normAutofit fontScale="90000"/>
          </a:bodyPr>
          <a:lstStyle/>
          <a:p>
            <a:r>
              <a:rPr lang="en-US" dirty="0">
                <a:latin typeface="+mn-lt"/>
                <a:cs typeface="Arial" panose="020B0604020202020204" pitchFamily="34" charset="0"/>
              </a:rPr>
              <a:t>Creating a Table in Datasheet View (10 of 17)</a:t>
            </a:r>
          </a:p>
        </p:txBody>
      </p:sp>
      <p:sp>
        <p:nvSpPr>
          <p:cNvPr id="2" name="Content Placeholder 1"/>
          <p:cNvSpPr>
            <a:spLocks noGrp="1"/>
          </p:cNvSpPr>
          <p:nvPr>
            <p:ph idx="1"/>
          </p:nvPr>
        </p:nvSpPr>
        <p:spPr/>
        <p:txBody>
          <a:bodyPr/>
          <a:lstStyle/>
          <a:p>
            <a:r>
              <a:rPr lang="en-US" dirty="0">
                <a:latin typeface="+mn-lt"/>
                <a:cs typeface="Arial" panose="020B0604020202020204" pitchFamily="34" charset="0"/>
              </a:rPr>
              <a:t>Making Changes to the Data</a:t>
            </a:r>
          </a:p>
          <a:p>
            <a:pPr lvl="1"/>
            <a:r>
              <a:rPr lang="en-US" dirty="0">
                <a:latin typeface="+mn-lt"/>
                <a:cs typeface="Arial" panose="020B0604020202020204" pitchFamily="34" charset="0"/>
              </a:rPr>
              <a:t>Undo</a:t>
            </a:r>
          </a:p>
          <a:p>
            <a:pPr lvl="1"/>
            <a:r>
              <a:rPr lang="en-US" dirty="0">
                <a:latin typeface="+mn-lt"/>
                <a:cs typeface="Arial" panose="020B0604020202020204" pitchFamily="34" charset="0"/>
              </a:rPr>
              <a:t>Add a record</a:t>
            </a:r>
          </a:p>
          <a:p>
            <a:pPr lvl="1"/>
            <a:r>
              <a:rPr lang="en-US" dirty="0">
                <a:latin typeface="+mn-lt"/>
                <a:cs typeface="Arial" panose="020B0604020202020204" pitchFamily="34" charset="0"/>
              </a:rPr>
              <a:t>Delete a record</a:t>
            </a:r>
          </a:p>
          <a:p>
            <a:pPr lvl="1"/>
            <a:r>
              <a:rPr lang="en-US" dirty="0">
                <a:latin typeface="+mn-lt"/>
                <a:cs typeface="Arial" panose="020B0604020202020204" pitchFamily="34" charset="0"/>
              </a:rPr>
              <a:t>Change the contents of a field</a:t>
            </a:r>
          </a:p>
        </p:txBody>
      </p:sp>
    </p:spTree>
    <p:extLst>
      <p:ext uri="{BB962C8B-B14F-4D97-AF65-F5344CB8AC3E}">
        <p14:creationId xmlns:p14="http://schemas.microsoft.com/office/powerpoint/2010/main" val="3256867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2CDDCC59-A7ED-4AE5-81BD-8091CE39C7AA}"/>
              </a:ext>
            </a:extLst>
          </p:cNvPr>
          <p:cNvSpPr>
            <a:spLocks noGrp="1"/>
          </p:cNvSpPr>
          <p:nvPr>
            <p:ph type="title"/>
          </p:nvPr>
        </p:nvSpPr>
        <p:spPr>
          <a:xfrm>
            <a:off x="2298700" y="306793"/>
            <a:ext cx="8369300" cy="475066"/>
          </a:xfrm>
        </p:spPr>
        <p:txBody>
          <a:bodyPr>
            <a:noAutofit/>
          </a:bodyPr>
          <a:lstStyle/>
          <a:p>
            <a:r>
              <a:rPr lang="en-US" sz="3200" dirty="0">
                <a:latin typeface="+mn-lt"/>
                <a:cs typeface="Arial" panose="020B0604020202020204" pitchFamily="34" charset="0"/>
              </a:rPr>
              <a:t>Creating a Table in Datasheet View (11 of 17)</a:t>
            </a:r>
          </a:p>
        </p:txBody>
      </p:sp>
      <p:sp>
        <p:nvSpPr>
          <p:cNvPr id="6" name="Content Placeholder 5">
            <a:extLst>
              <a:ext uri="{FF2B5EF4-FFF2-40B4-BE49-F238E27FC236}">
                <a16:creationId xmlns:a16="http://schemas.microsoft.com/office/drawing/2014/main" id="{FCABD2E1-9DB9-460E-AE38-69EA92C2B72F}"/>
              </a:ext>
            </a:extLst>
          </p:cNvPr>
          <p:cNvSpPr>
            <a:spLocks noGrp="1"/>
          </p:cNvSpPr>
          <p:nvPr>
            <p:ph idx="1"/>
          </p:nvPr>
        </p:nvSpPr>
        <p:spPr>
          <a:xfrm>
            <a:off x="2133600" y="1254844"/>
            <a:ext cx="8382000" cy="497757"/>
          </a:xfrm>
        </p:spPr>
        <p:txBody>
          <a:bodyPr>
            <a:normAutofit fontScale="92500"/>
          </a:bodyPr>
          <a:lstStyle/>
          <a:p>
            <a:pPr marL="0" indent="0">
              <a:buNone/>
            </a:pPr>
            <a:r>
              <a:rPr lang="en-US" sz="2800" dirty="0">
                <a:solidFill>
                  <a:schemeClr val="tx1"/>
                </a:solidFill>
                <a:cs typeface="Arial" panose="020B0604020202020204" pitchFamily="34" charset="0"/>
              </a:rPr>
              <a:t>Table 1-4 Navigation Buttons in Datasheet View</a:t>
            </a:r>
            <a:endParaRPr lang="en-IN" sz="2800" dirty="0">
              <a:solidFill>
                <a:schemeClr val="tx1"/>
              </a:solidFill>
            </a:endParaRPr>
          </a:p>
        </p:txBody>
      </p:sp>
      <p:graphicFrame>
        <p:nvGraphicFramePr>
          <p:cNvPr id="10" name="Content Placeholder 3" descr="Table is accessible to screen readers.">
            <a:extLst>
              <a:ext uri="{FF2B5EF4-FFF2-40B4-BE49-F238E27FC236}">
                <a16:creationId xmlns:a16="http://schemas.microsoft.com/office/drawing/2014/main" id="{52ED7E1F-2A9B-4B63-AFA5-7F020ED32841}"/>
              </a:ext>
            </a:extLst>
          </p:cNvPr>
          <p:cNvGraphicFramePr>
            <a:graphicFrameLocks noGrp="1"/>
          </p:cNvGraphicFramePr>
          <p:nvPr>
            <p:ph idx="10"/>
          </p:nvPr>
        </p:nvGraphicFramePr>
        <p:xfrm>
          <a:off x="1905000" y="2133600"/>
          <a:ext cx="8382000" cy="2466708"/>
        </p:xfrm>
        <a:graphic>
          <a:graphicData uri="http://schemas.openxmlformats.org/drawingml/2006/table">
            <a:tbl>
              <a:tblPr firstRow="1"/>
              <a:tblGrid>
                <a:gridCol w="4191000">
                  <a:extLst>
                    <a:ext uri="{9D8B030D-6E8A-4147-A177-3AD203B41FA5}">
                      <a16:colId xmlns:a16="http://schemas.microsoft.com/office/drawing/2014/main" val="2304766827"/>
                    </a:ext>
                  </a:extLst>
                </a:gridCol>
                <a:gridCol w="4191000">
                  <a:extLst>
                    <a:ext uri="{9D8B030D-6E8A-4147-A177-3AD203B41FA5}">
                      <a16:colId xmlns:a16="http://schemas.microsoft.com/office/drawing/2014/main" val="1890130900"/>
                    </a:ext>
                  </a:extLst>
                </a:gridCol>
              </a:tblGrid>
              <a:tr h="198844">
                <a:tc>
                  <a:txBody>
                    <a:bodyPr/>
                    <a:lstStyle/>
                    <a:p>
                      <a:r>
                        <a:rPr lang="en-US" sz="1800" b="1" dirty="0">
                          <a:latin typeface="+mn-lt"/>
                          <a:cs typeface="Arial" panose="020B0604020202020204" pitchFamily="34" charset="0"/>
                        </a:rPr>
                        <a:t>Button</a:t>
                      </a:r>
                    </a:p>
                  </a:txBody>
                  <a:tcPr marL="91078" marR="91078" marT="45539" marB="455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latin typeface="+mn-lt"/>
                          <a:cs typeface="Arial" panose="020B0604020202020204" pitchFamily="34" charset="0"/>
                        </a:rPr>
                        <a:t>Purpose</a:t>
                      </a:r>
                    </a:p>
                  </a:txBody>
                  <a:tcPr marL="91078" marR="91078" marT="45539" marB="455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390306"/>
                  </a:ext>
                </a:extLst>
              </a:tr>
              <a:tr h="364311">
                <a:tc>
                  <a:txBody>
                    <a:bodyPr/>
                    <a:lstStyle/>
                    <a:p>
                      <a:r>
                        <a:rPr lang="en-US" sz="1800" dirty="0">
                          <a:latin typeface="+mn-lt"/>
                          <a:cs typeface="Arial" panose="020B0604020202020204" pitchFamily="34" charset="0"/>
                        </a:rPr>
                        <a:t>First record</a:t>
                      </a:r>
                    </a:p>
                  </a:txBody>
                  <a:tcPr marL="91078" marR="91078" marT="45539" marB="455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mn-lt"/>
                          <a:cs typeface="Arial" panose="020B0604020202020204" pitchFamily="34" charset="0"/>
                        </a:rPr>
                        <a:t>Moves to the first record in the table</a:t>
                      </a:r>
                    </a:p>
                  </a:txBody>
                  <a:tcPr marL="91078" marR="91078" marT="45539" marB="455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2374950"/>
                  </a:ext>
                </a:extLst>
              </a:tr>
              <a:tr h="364311">
                <a:tc>
                  <a:txBody>
                    <a:bodyPr/>
                    <a:lstStyle/>
                    <a:p>
                      <a:r>
                        <a:rPr lang="en-US" sz="1800" dirty="0">
                          <a:latin typeface="+mn-lt"/>
                          <a:cs typeface="Arial" panose="020B0604020202020204" pitchFamily="34" charset="0"/>
                        </a:rPr>
                        <a:t>Previous record</a:t>
                      </a:r>
                    </a:p>
                  </a:txBody>
                  <a:tcPr marL="91078" marR="91078" marT="45539" marB="455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mn-lt"/>
                          <a:cs typeface="Arial" panose="020B0604020202020204" pitchFamily="34" charset="0"/>
                        </a:rPr>
                        <a:t>Moves to the previous record</a:t>
                      </a:r>
                    </a:p>
                  </a:txBody>
                  <a:tcPr marL="91078" marR="91078" marT="45539" marB="455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6791994"/>
                  </a:ext>
                </a:extLst>
              </a:tr>
              <a:tr h="364311">
                <a:tc>
                  <a:txBody>
                    <a:bodyPr/>
                    <a:lstStyle/>
                    <a:p>
                      <a:r>
                        <a:rPr lang="en-US" sz="1800" dirty="0">
                          <a:latin typeface="+mn-lt"/>
                          <a:cs typeface="Arial" panose="020B0604020202020204" pitchFamily="34" charset="0"/>
                        </a:rPr>
                        <a:t>Next record</a:t>
                      </a:r>
                    </a:p>
                  </a:txBody>
                  <a:tcPr marL="91078" marR="91078" marT="45539" marB="455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mn-lt"/>
                          <a:cs typeface="Arial" panose="020B0604020202020204" pitchFamily="34" charset="0"/>
                        </a:rPr>
                        <a:t>Moves to the next record</a:t>
                      </a:r>
                    </a:p>
                  </a:txBody>
                  <a:tcPr marL="91078" marR="91078" marT="45539" marB="455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8287568"/>
                  </a:ext>
                </a:extLst>
              </a:tr>
              <a:tr h="364311">
                <a:tc>
                  <a:txBody>
                    <a:bodyPr/>
                    <a:lstStyle/>
                    <a:p>
                      <a:r>
                        <a:rPr lang="en-US" sz="1800" dirty="0">
                          <a:latin typeface="+mn-lt"/>
                          <a:cs typeface="Arial" panose="020B0604020202020204" pitchFamily="34" charset="0"/>
                        </a:rPr>
                        <a:t>Last record</a:t>
                      </a:r>
                    </a:p>
                  </a:txBody>
                  <a:tcPr marL="91078" marR="91078" marT="45539" marB="455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mn-lt"/>
                          <a:cs typeface="Arial" panose="020B0604020202020204" pitchFamily="34" charset="0"/>
                        </a:rPr>
                        <a:t>Moves to the last record in the table</a:t>
                      </a:r>
                    </a:p>
                  </a:txBody>
                  <a:tcPr marL="91078" marR="91078" marT="45539" marB="455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598352"/>
                  </a:ext>
                </a:extLst>
              </a:tr>
              <a:tr h="637544">
                <a:tc>
                  <a:txBody>
                    <a:bodyPr/>
                    <a:lstStyle/>
                    <a:p>
                      <a:r>
                        <a:rPr lang="en-US" sz="1800" dirty="0">
                          <a:latin typeface="+mn-lt"/>
                          <a:cs typeface="Arial" panose="020B0604020202020204" pitchFamily="34" charset="0"/>
                        </a:rPr>
                        <a:t>New (blank) record</a:t>
                      </a:r>
                    </a:p>
                  </a:txBody>
                  <a:tcPr marL="91078" marR="91078" marT="45539" marB="455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mn-lt"/>
                          <a:cs typeface="Arial" panose="020B0604020202020204" pitchFamily="34" charset="0"/>
                        </a:rPr>
                        <a:t>Moves to the end of the table to a position for entering a new record</a:t>
                      </a:r>
                    </a:p>
                  </a:txBody>
                  <a:tcPr marL="91078" marR="91078" marT="45539" marB="455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547009"/>
                  </a:ext>
                </a:extLst>
              </a:tr>
            </a:tbl>
          </a:graphicData>
        </a:graphic>
      </p:graphicFrame>
    </p:spTree>
    <p:extLst>
      <p:ext uri="{BB962C8B-B14F-4D97-AF65-F5344CB8AC3E}">
        <p14:creationId xmlns:p14="http://schemas.microsoft.com/office/powerpoint/2010/main" val="2883692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68D17EC4-8F01-4553-A933-D498F5918A74}"/>
              </a:ext>
            </a:extLst>
          </p:cNvPr>
          <p:cNvSpPr>
            <a:spLocks noGrp="1"/>
          </p:cNvSpPr>
          <p:nvPr>
            <p:ph type="title"/>
          </p:nvPr>
        </p:nvSpPr>
        <p:spPr>
          <a:xfrm>
            <a:off x="1097280" y="1256704"/>
            <a:ext cx="8369300" cy="475066"/>
          </a:xfrm>
        </p:spPr>
        <p:txBody>
          <a:bodyPr>
            <a:normAutofit fontScale="90000"/>
          </a:bodyPr>
          <a:lstStyle/>
          <a:p>
            <a:r>
              <a:rPr lang="en-US" dirty="0">
                <a:latin typeface="+mn-lt"/>
                <a:cs typeface="Arial" panose="020B0604020202020204" pitchFamily="34" charset="0"/>
              </a:rPr>
              <a:t>Creating a Table in Datasheet View (12 of 17)</a:t>
            </a:r>
          </a:p>
        </p:txBody>
      </p:sp>
      <p:sp>
        <p:nvSpPr>
          <p:cNvPr id="2" name="Content Placeholder 1"/>
          <p:cNvSpPr>
            <a:spLocks noGrp="1"/>
          </p:cNvSpPr>
          <p:nvPr>
            <p:ph idx="1"/>
          </p:nvPr>
        </p:nvSpPr>
        <p:spPr/>
        <p:txBody>
          <a:bodyPr>
            <a:noAutofit/>
          </a:bodyPr>
          <a:lstStyle/>
          <a:p>
            <a:r>
              <a:rPr lang="en-US" dirty="0">
                <a:latin typeface="+mn-lt"/>
                <a:cs typeface="Arial" panose="020B0604020202020204" pitchFamily="34" charset="0"/>
              </a:rPr>
              <a:t>To Create a Table in Design View</a:t>
            </a:r>
          </a:p>
          <a:p>
            <a:pPr lvl="1"/>
            <a:r>
              <a:rPr lang="en-US" dirty="0">
                <a:latin typeface="+mn-lt"/>
                <a:cs typeface="Arial" panose="020B0604020202020204" pitchFamily="34" charset="0"/>
              </a:rPr>
              <a:t>Display the Create tab then click the Table Design button to display the table in Design view</a:t>
            </a:r>
          </a:p>
          <a:p>
            <a:pPr lvl="1"/>
            <a:r>
              <a:rPr lang="en-US" dirty="0">
                <a:latin typeface="+mn-lt"/>
                <a:cs typeface="Arial" panose="020B0604020202020204" pitchFamily="34" charset="0"/>
              </a:rPr>
              <a:t>Click the empty field and enter the desired data</a:t>
            </a:r>
          </a:p>
          <a:p>
            <a:pPr lvl="1"/>
            <a:r>
              <a:rPr lang="en-US" dirty="0">
                <a:latin typeface="+mn-lt"/>
                <a:cs typeface="Arial" panose="020B0604020202020204" pitchFamily="34" charset="0"/>
              </a:rPr>
              <a:t>Click the row selector, if necessary, then click Primary Key</a:t>
            </a:r>
          </a:p>
          <a:p>
            <a:pPr lvl="1"/>
            <a:r>
              <a:rPr lang="en-US" dirty="0">
                <a:latin typeface="+mn-lt"/>
                <a:cs typeface="Arial" panose="020B0604020202020204" pitchFamily="34" charset="0"/>
              </a:rPr>
              <a:t>Click the Save button</a:t>
            </a:r>
          </a:p>
        </p:txBody>
      </p:sp>
    </p:spTree>
    <p:extLst>
      <p:ext uri="{BB962C8B-B14F-4D97-AF65-F5344CB8AC3E}">
        <p14:creationId xmlns:p14="http://schemas.microsoft.com/office/powerpoint/2010/main" val="2490490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54E1ABF3-5A12-4C8F-98EF-ECB8F7190733}"/>
              </a:ext>
            </a:extLst>
          </p:cNvPr>
          <p:cNvSpPr>
            <a:spLocks noGrp="1"/>
          </p:cNvSpPr>
          <p:nvPr>
            <p:ph type="title"/>
          </p:nvPr>
        </p:nvSpPr>
        <p:spPr>
          <a:xfrm>
            <a:off x="904906" y="1256704"/>
            <a:ext cx="8369300" cy="475066"/>
          </a:xfrm>
        </p:spPr>
        <p:txBody>
          <a:bodyPr>
            <a:normAutofit fontScale="90000"/>
          </a:bodyPr>
          <a:lstStyle/>
          <a:p>
            <a:r>
              <a:rPr lang="en-US" dirty="0">
                <a:latin typeface="+mn-lt"/>
                <a:cs typeface="Arial" panose="020B0604020202020204" pitchFamily="34" charset="0"/>
              </a:rPr>
              <a:t>Creating a Table in Datasheet View (13 of 17)</a:t>
            </a:r>
          </a:p>
        </p:txBody>
      </p:sp>
      <p:sp>
        <p:nvSpPr>
          <p:cNvPr id="2" name="Content Placeholder 1"/>
          <p:cNvSpPr>
            <a:spLocks noGrp="1"/>
          </p:cNvSpPr>
          <p:nvPr>
            <p:ph idx="1"/>
          </p:nvPr>
        </p:nvSpPr>
        <p:spPr/>
        <p:txBody>
          <a:bodyPr>
            <a:noAutofit/>
          </a:bodyPr>
          <a:lstStyle/>
          <a:p>
            <a:r>
              <a:rPr lang="en-US" dirty="0">
                <a:latin typeface="+mn-lt"/>
                <a:cs typeface="Arial" panose="020B0604020202020204" pitchFamily="34" charset="0"/>
              </a:rPr>
              <a:t>Correcting Errors in the Structure</a:t>
            </a:r>
          </a:p>
          <a:p>
            <a:pPr lvl="1"/>
            <a:r>
              <a:rPr lang="en-US" dirty="0">
                <a:latin typeface="+mn-lt"/>
                <a:cs typeface="Arial" panose="020B0604020202020204" pitchFamily="34" charset="0"/>
              </a:rPr>
              <a:t>Accidental additions</a:t>
            </a:r>
          </a:p>
          <a:p>
            <a:pPr lvl="1"/>
            <a:r>
              <a:rPr lang="en-US" dirty="0">
                <a:latin typeface="+mn-lt"/>
                <a:cs typeface="Arial" panose="020B0604020202020204" pitchFamily="34" charset="0"/>
              </a:rPr>
              <a:t>Desired additions</a:t>
            </a:r>
          </a:p>
          <a:p>
            <a:pPr lvl="1"/>
            <a:r>
              <a:rPr lang="en-US" dirty="0">
                <a:latin typeface="+mn-lt"/>
                <a:cs typeface="Arial" panose="020B0604020202020204" pitchFamily="34" charset="0"/>
              </a:rPr>
              <a:t>Correcting primary keys</a:t>
            </a:r>
          </a:p>
          <a:p>
            <a:pPr lvl="1"/>
            <a:r>
              <a:rPr lang="en-US" dirty="0">
                <a:latin typeface="+mn-lt"/>
                <a:cs typeface="Arial" panose="020B0604020202020204" pitchFamily="34" charset="0"/>
              </a:rPr>
              <a:t>Moving fields</a:t>
            </a:r>
          </a:p>
        </p:txBody>
      </p:sp>
    </p:spTree>
    <p:extLst>
      <p:ext uri="{BB962C8B-B14F-4D97-AF65-F5344CB8AC3E}">
        <p14:creationId xmlns:p14="http://schemas.microsoft.com/office/powerpoint/2010/main" val="3133537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36A600BC-9C15-44E4-8E3A-3D818DF00A08}"/>
              </a:ext>
            </a:extLst>
          </p:cNvPr>
          <p:cNvSpPr>
            <a:spLocks noGrp="1"/>
          </p:cNvSpPr>
          <p:nvPr>
            <p:ph type="title"/>
          </p:nvPr>
        </p:nvSpPr>
        <p:spPr>
          <a:xfrm>
            <a:off x="2298700" y="306793"/>
            <a:ext cx="8369300" cy="475066"/>
          </a:xfrm>
        </p:spPr>
        <p:txBody>
          <a:bodyPr>
            <a:noAutofit/>
          </a:bodyPr>
          <a:lstStyle/>
          <a:p>
            <a:r>
              <a:rPr lang="en-US" sz="3200" dirty="0">
                <a:latin typeface="+mn-lt"/>
                <a:cs typeface="Arial" panose="020B0604020202020204" pitchFamily="34" charset="0"/>
              </a:rPr>
              <a:t>Creating a Table in Datasheet View (14 of 17)</a:t>
            </a:r>
          </a:p>
        </p:txBody>
      </p:sp>
      <p:sp>
        <p:nvSpPr>
          <p:cNvPr id="2" name="Content Placeholder 1"/>
          <p:cNvSpPr>
            <a:spLocks noGrp="1"/>
          </p:cNvSpPr>
          <p:nvPr>
            <p:ph idx="1"/>
          </p:nvPr>
        </p:nvSpPr>
        <p:spPr>
          <a:xfrm>
            <a:off x="2133600" y="1254844"/>
            <a:ext cx="8382000" cy="1312145"/>
          </a:xfrm>
        </p:spPr>
        <p:txBody>
          <a:bodyPr>
            <a:noAutofit/>
          </a:bodyPr>
          <a:lstStyle/>
          <a:p>
            <a:r>
              <a:rPr lang="en-US" dirty="0">
                <a:latin typeface="+mn-lt"/>
                <a:cs typeface="Arial" panose="020B0604020202020204" pitchFamily="34" charset="0"/>
              </a:rPr>
              <a:t>Populating the Patients Table</a:t>
            </a:r>
          </a:p>
          <a:p>
            <a:pPr lvl="1"/>
            <a:r>
              <a:rPr lang="en-US" dirty="0">
                <a:latin typeface="+mn-lt"/>
                <a:cs typeface="Arial" panose="020B0604020202020204" pitchFamily="34" charset="0"/>
              </a:rPr>
              <a:t>Click the View button to change to Datasheet view</a:t>
            </a:r>
          </a:p>
          <a:p>
            <a:pPr lvl="1"/>
            <a:r>
              <a:rPr lang="en-US" dirty="0">
                <a:latin typeface="+mn-lt"/>
                <a:cs typeface="Arial" panose="020B0604020202020204" pitchFamily="34" charset="0"/>
              </a:rPr>
              <a:t>Enter patient data </a:t>
            </a:r>
          </a:p>
        </p:txBody>
      </p:sp>
      <p:sp>
        <p:nvSpPr>
          <p:cNvPr id="9" name="Content Placeholder 8">
            <a:extLst>
              <a:ext uri="{FF2B5EF4-FFF2-40B4-BE49-F238E27FC236}">
                <a16:creationId xmlns:a16="http://schemas.microsoft.com/office/drawing/2014/main" id="{3A6C86AD-2E17-43FA-AA6F-396E2B3F979E}"/>
              </a:ext>
            </a:extLst>
          </p:cNvPr>
          <p:cNvSpPr>
            <a:spLocks noGrp="1"/>
          </p:cNvSpPr>
          <p:nvPr>
            <p:ph idx="4294967295"/>
          </p:nvPr>
        </p:nvSpPr>
        <p:spPr>
          <a:xfrm>
            <a:off x="2133600" y="2727325"/>
            <a:ext cx="3200400" cy="350838"/>
          </a:xfrm>
        </p:spPr>
        <p:txBody>
          <a:bodyPr>
            <a:normAutofit fontScale="70000" lnSpcReduction="20000"/>
          </a:bodyPr>
          <a:lstStyle/>
          <a:p>
            <a:pPr marL="0" indent="0">
              <a:buNone/>
            </a:pPr>
            <a:r>
              <a:rPr lang="en-IN" sz="2400" dirty="0">
                <a:solidFill>
                  <a:schemeClr val="tx1"/>
                </a:solidFill>
                <a:cs typeface="Arial" panose="020B0604020202020204" pitchFamily="34" charset="0"/>
              </a:rPr>
              <a:t>Figure 1–32: Patients</a:t>
            </a:r>
          </a:p>
        </p:txBody>
      </p:sp>
      <p:graphicFrame>
        <p:nvGraphicFramePr>
          <p:cNvPr id="16" name="Content Placeholder 15" descr="Table is accessible to screen readers.">
            <a:extLst>
              <a:ext uri="{FF2B5EF4-FFF2-40B4-BE49-F238E27FC236}">
                <a16:creationId xmlns:a16="http://schemas.microsoft.com/office/drawing/2014/main" id="{39D2A8E1-A2AF-4F3E-841F-75AC53947930}"/>
              </a:ext>
            </a:extLst>
          </p:cNvPr>
          <p:cNvGraphicFramePr>
            <a:graphicFrameLocks noGrp="1"/>
          </p:cNvGraphicFramePr>
          <p:nvPr>
            <p:ph idx="10"/>
          </p:nvPr>
        </p:nvGraphicFramePr>
        <p:xfrm>
          <a:off x="2133600" y="3238500"/>
          <a:ext cx="8153400" cy="1584960"/>
        </p:xfrm>
        <a:graphic>
          <a:graphicData uri="http://schemas.openxmlformats.org/drawingml/2006/table">
            <a:tbl>
              <a:tblPr firstRow="1" bandRow="1"/>
              <a:tblGrid>
                <a:gridCol w="1459849">
                  <a:extLst>
                    <a:ext uri="{9D8B030D-6E8A-4147-A177-3AD203B41FA5}">
                      <a16:colId xmlns:a16="http://schemas.microsoft.com/office/drawing/2014/main" val="1265001397"/>
                    </a:ext>
                  </a:extLst>
                </a:gridCol>
                <a:gridCol w="1887925">
                  <a:extLst>
                    <a:ext uri="{9D8B030D-6E8A-4147-A177-3AD203B41FA5}">
                      <a16:colId xmlns:a16="http://schemas.microsoft.com/office/drawing/2014/main" val="1353235218"/>
                    </a:ext>
                  </a:extLst>
                </a:gridCol>
                <a:gridCol w="1802110">
                  <a:extLst>
                    <a:ext uri="{9D8B030D-6E8A-4147-A177-3AD203B41FA5}">
                      <a16:colId xmlns:a16="http://schemas.microsoft.com/office/drawing/2014/main" val="37768683"/>
                    </a:ext>
                  </a:extLst>
                </a:gridCol>
                <a:gridCol w="1373036">
                  <a:extLst>
                    <a:ext uri="{9D8B030D-6E8A-4147-A177-3AD203B41FA5}">
                      <a16:colId xmlns:a16="http://schemas.microsoft.com/office/drawing/2014/main" val="276276618"/>
                    </a:ext>
                  </a:extLst>
                </a:gridCol>
                <a:gridCol w="1630480">
                  <a:extLst>
                    <a:ext uri="{9D8B030D-6E8A-4147-A177-3AD203B41FA5}">
                      <a16:colId xmlns:a16="http://schemas.microsoft.com/office/drawing/2014/main" val="3339525504"/>
                    </a:ext>
                  </a:extLst>
                </a:gridCol>
              </a:tblGrid>
              <a:tr h="370840">
                <a:tc>
                  <a:txBody>
                    <a:bodyPr/>
                    <a:lstStyle/>
                    <a:p>
                      <a:r>
                        <a:rPr lang="en-IN" sz="2000" b="1" dirty="0"/>
                        <a:t>Patient ID</a:t>
                      </a:r>
                      <a:endParaRPr lang="en-IN" sz="2000" b="1" dirty="0">
                        <a:latin typeface="Arial" panose="020B0604020202020204" pitchFamily="34" charset="0"/>
                        <a:cs typeface="Arial" panose="020B0604020202020204" pitchFamily="34" charset="0"/>
                      </a:endParaRPr>
                    </a:p>
                  </a:txBody>
                  <a:tcPr marL="105855" marR="105855"/>
                </a:tc>
                <a:tc>
                  <a:txBody>
                    <a:bodyPr/>
                    <a:lstStyle/>
                    <a:p>
                      <a:r>
                        <a:rPr lang="en-IN" sz="2000" b="1" dirty="0"/>
                        <a:t>Patient Name</a:t>
                      </a:r>
                      <a:endParaRPr lang="en-IN" sz="2000" b="1" dirty="0">
                        <a:latin typeface="Arial" panose="020B0604020202020204" pitchFamily="34" charset="0"/>
                        <a:cs typeface="Arial" panose="020B0604020202020204" pitchFamily="34" charset="0"/>
                      </a:endParaRPr>
                    </a:p>
                  </a:txBody>
                  <a:tcPr marL="105855" marR="105855"/>
                </a:tc>
                <a:tc>
                  <a:txBody>
                    <a:bodyPr/>
                    <a:lstStyle/>
                    <a:p>
                      <a:r>
                        <a:rPr lang="en-IN" sz="2000" b="1" dirty="0"/>
                        <a:t>Animal Type</a:t>
                      </a:r>
                      <a:endParaRPr lang="en-IN" sz="2000" b="1" dirty="0">
                        <a:latin typeface="Arial" panose="020B0604020202020204" pitchFamily="34" charset="0"/>
                        <a:cs typeface="Arial" panose="020B0604020202020204" pitchFamily="34" charset="0"/>
                      </a:endParaRPr>
                    </a:p>
                  </a:txBody>
                  <a:tcPr marL="105855" marR="105855"/>
                </a:tc>
                <a:tc>
                  <a:txBody>
                    <a:bodyPr/>
                    <a:lstStyle/>
                    <a:p>
                      <a:r>
                        <a:rPr lang="en-IN" sz="2000" b="1" dirty="0"/>
                        <a:t>Breed</a:t>
                      </a:r>
                      <a:endParaRPr lang="en-IN" sz="2000" b="1" dirty="0">
                        <a:latin typeface="Arial" panose="020B0604020202020204" pitchFamily="34" charset="0"/>
                        <a:cs typeface="Arial" panose="020B0604020202020204" pitchFamily="34" charset="0"/>
                      </a:endParaRPr>
                    </a:p>
                  </a:txBody>
                  <a:tcPr marL="105855" marR="105855"/>
                </a:tc>
                <a:tc>
                  <a:txBody>
                    <a:bodyPr/>
                    <a:lstStyle/>
                    <a:p>
                      <a:r>
                        <a:rPr lang="en-IN" sz="2000" b="1" dirty="0"/>
                        <a:t>Owner ID</a:t>
                      </a:r>
                      <a:endParaRPr lang="en-IN" sz="2000" b="1" dirty="0">
                        <a:latin typeface="Arial" panose="020B0604020202020204" pitchFamily="34" charset="0"/>
                        <a:cs typeface="Arial" panose="020B0604020202020204" pitchFamily="34" charset="0"/>
                      </a:endParaRPr>
                    </a:p>
                  </a:txBody>
                  <a:tcPr marL="105855" marR="105855"/>
                </a:tc>
                <a:extLst>
                  <a:ext uri="{0D108BD9-81ED-4DB2-BD59-A6C34878D82A}">
                    <a16:rowId xmlns:a16="http://schemas.microsoft.com/office/drawing/2014/main" val="1332168653"/>
                  </a:ext>
                </a:extLst>
              </a:tr>
              <a:tr h="370840">
                <a:tc>
                  <a:txBody>
                    <a:bodyPr/>
                    <a:lstStyle/>
                    <a:p>
                      <a:r>
                        <a:rPr lang="en-IN" sz="2000" dirty="0"/>
                        <a:t>C-1</a:t>
                      </a:r>
                      <a:endParaRPr lang="en-IN" sz="2000" dirty="0">
                        <a:latin typeface="Arial" panose="020B0604020202020204" pitchFamily="34" charset="0"/>
                        <a:cs typeface="Arial" panose="020B0604020202020204" pitchFamily="34" charset="0"/>
                      </a:endParaRPr>
                    </a:p>
                  </a:txBody>
                  <a:tcPr marL="105855" marR="105855"/>
                </a:tc>
                <a:tc>
                  <a:txBody>
                    <a:bodyPr/>
                    <a:lstStyle/>
                    <a:p>
                      <a:r>
                        <a:rPr lang="en-IN" sz="2000" dirty="0"/>
                        <a:t>Paws</a:t>
                      </a:r>
                      <a:endParaRPr lang="en-IN" sz="2000" dirty="0">
                        <a:latin typeface="Arial" panose="020B0604020202020204" pitchFamily="34" charset="0"/>
                        <a:cs typeface="Arial" panose="020B0604020202020204" pitchFamily="34" charset="0"/>
                      </a:endParaRPr>
                    </a:p>
                  </a:txBody>
                  <a:tcPr marL="105855" marR="105855"/>
                </a:tc>
                <a:tc>
                  <a:txBody>
                    <a:bodyPr/>
                    <a:lstStyle/>
                    <a:p>
                      <a:r>
                        <a:rPr lang="en-IN" sz="2000" dirty="0"/>
                        <a:t>Feline</a:t>
                      </a:r>
                      <a:endParaRPr lang="en-IN" sz="2000" dirty="0">
                        <a:latin typeface="Arial" panose="020B0604020202020204" pitchFamily="34" charset="0"/>
                        <a:cs typeface="Arial" panose="020B0604020202020204" pitchFamily="34" charset="0"/>
                      </a:endParaRPr>
                    </a:p>
                  </a:txBody>
                  <a:tcPr marL="105855" marR="105855"/>
                </a:tc>
                <a:tc>
                  <a:txBody>
                    <a:bodyPr/>
                    <a:lstStyle/>
                    <a:p>
                      <a:r>
                        <a:rPr lang="en-IN" sz="2000" dirty="0"/>
                        <a:t>Calico</a:t>
                      </a:r>
                      <a:endParaRPr lang="en-IN" sz="2000" dirty="0">
                        <a:latin typeface="Arial" panose="020B0604020202020204" pitchFamily="34" charset="0"/>
                        <a:cs typeface="Arial" panose="020B0604020202020204" pitchFamily="34" charset="0"/>
                      </a:endParaRPr>
                    </a:p>
                  </a:txBody>
                  <a:tcPr marL="105855" marR="105855"/>
                </a:tc>
                <a:tc>
                  <a:txBody>
                    <a:bodyPr/>
                    <a:lstStyle/>
                    <a:p>
                      <a:r>
                        <a:rPr lang="en-IN" sz="2000" dirty="0"/>
                        <a:t>O-2</a:t>
                      </a:r>
                      <a:endParaRPr lang="en-IN" sz="2000" dirty="0">
                        <a:latin typeface="Arial" panose="020B0604020202020204" pitchFamily="34" charset="0"/>
                        <a:cs typeface="Arial" panose="020B0604020202020204" pitchFamily="34" charset="0"/>
                      </a:endParaRPr>
                    </a:p>
                  </a:txBody>
                  <a:tcPr marL="105855" marR="105855"/>
                </a:tc>
                <a:extLst>
                  <a:ext uri="{0D108BD9-81ED-4DB2-BD59-A6C34878D82A}">
                    <a16:rowId xmlns:a16="http://schemas.microsoft.com/office/drawing/2014/main" val="3985673246"/>
                  </a:ext>
                </a:extLst>
              </a:tr>
              <a:tr h="370840">
                <a:tc>
                  <a:txBody>
                    <a:bodyPr/>
                    <a:lstStyle/>
                    <a:p>
                      <a:r>
                        <a:rPr lang="en-IN" sz="2000" dirty="0"/>
                        <a:t>C-2</a:t>
                      </a:r>
                      <a:endParaRPr lang="en-IN" sz="2000" dirty="0">
                        <a:latin typeface="Arial" panose="020B0604020202020204" pitchFamily="34" charset="0"/>
                        <a:cs typeface="Arial" panose="020B0604020202020204" pitchFamily="34" charset="0"/>
                      </a:endParaRPr>
                    </a:p>
                  </a:txBody>
                  <a:tcPr marL="105855" marR="105855"/>
                </a:tc>
                <a:tc>
                  <a:txBody>
                    <a:bodyPr/>
                    <a:lstStyle/>
                    <a:p>
                      <a:r>
                        <a:rPr lang="en-IN" sz="2000" dirty="0"/>
                        <a:t>Ranger</a:t>
                      </a:r>
                      <a:endParaRPr lang="en-IN" sz="2000" dirty="0">
                        <a:latin typeface="Arial" panose="020B0604020202020204" pitchFamily="34" charset="0"/>
                        <a:cs typeface="Arial" panose="020B0604020202020204" pitchFamily="34" charset="0"/>
                      </a:endParaRPr>
                    </a:p>
                  </a:txBody>
                  <a:tcPr marL="105855" marR="105855"/>
                </a:tc>
                <a:tc>
                  <a:txBody>
                    <a:bodyPr/>
                    <a:lstStyle/>
                    <a:p>
                      <a:r>
                        <a:rPr lang="en-IN" sz="2000" dirty="0"/>
                        <a:t>Canine</a:t>
                      </a:r>
                      <a:endParaRPr lang="en-IN" sz="2000" dirty="0">
                        <a:latin typeface="Arial" panose="020B0604020202020204" pitchFamily="34" charset="0"/>
                        <a:cs typeface="Arial" panose="020B0604020202020204" pitchFamily="34" charset="0"/>
                      </a:endParaRPr>
                    </a:p>
                  </a:txBody>
                  <a:tcPr marL="105855" marR="105855"/>
                </a:tc>
                <a:tc>
                  <a:txBody>
                    <a:bodyPr/>
                    <a:lstStyle/>
                    <a:p>
                      <a:r>
                        <a:rPr lang="en-IN" sz="2000" dirty="0"/>
                        <a:t>Labrador</a:t>
                      </a:r>
                      <a:endParaRPr lang="en-IN" sz="2000" dirty="0">
                        <a:latin typeface="Arial" panose="020B0604020202020204" pitchFamily="34" charset="0"/>
                        <a:cs typeface="Arial" panose="020B0604020202020204" pitchFamily="34" charset="0"/>
                      </a:endParaRPr>
                    </a:p>
                  </a:txBody>
                  <a:tcPr marL="105855" marR="105855"/>
                </a:tc>
                <a:tc>
                  <a:txBody>
                    <a:bodyPr/>
                    <a:lstStyle/>
                    <a:p>
                      <a:r>
                        <a:rPr lang="en-IN" sz="2000" dirty="0"/>
                        <a:t>O-1</a:t>
                      </a:r>
                      <a:endParaRPr lang="en-IN" sz="2000" dirty="0">
                        <a:latin typeface="Arial" panose="020B0604020202020204" pitchFamily="34" charset="0"/>
                        <a:cs typeface="Arial" panose="020B0604020202020204" pitchFamily="34" charset="0"/>
                      </a:endParaRPr>
                    </a:p>
                  </a:txBody>
                  <a:tcPr marL="105855" marR="105855"/>
                </a:tc>
                <a:extLst>
                  <a:ext uri="{0D108BD9-81ED-4DB2-BD59-A6C34878D82A}">
                    <a16:rowId xmlns:a16="http://schemas.microsoft.com/office/drawing/2014/main" val="1840596861"/>
                  </a:ext>
                </a:extLst>
              </a:tr>
              <a:tr h="370840">
                <a:tc>
                  <a:txBody>
                    <a:bodyPr/>
                    <a:lstStyle/>
                    <a:p>
                      <a:r>
                        <a:rPr lang="en-IN" sz="2000" dirty="0"/>
                        <a:t>F-1</a:t>
                      </a:r>
                      <a:endParaRPr lang="en-IN" sz="2000" dirty="0">
                        <a:latin typeface="Arial" panose="020B0604020202020204" pitchFamily="34" charset="0"/>
                        <a:cs typeface="Arial" panose="020B0604020202020204" pitchFamily="34" charset="0"/>
                      </a:endParaRPr>
                    </a:p>
                  </a:txBody>
                  <a:tcPr marL="105855" marR="105855"/>
                </a:tc>
                <a:tc>
                  <a:txBody>
                    <a:bodyPr/>
                    <a:lstStyle/>
                    <a:p>
                      <a:r>
                        <a:rPr lang="en-IN" sz="2000" dirty="0"/>
                        <a:t>Fluffy</a:t>
                      </a:r>
                      <a:endParaRPr lang="en-IN" sz="2000" dirty="0">
                        <a:latin typeface="Arial" panose="020B0604020202020204" pitchFamily="34" charset="0"/>
                        <a:cs typeface="Arial" panose="020B0604020202020204" pitchFamily="34" charset="0"/>
                      </a:endParaRPr>
                    </a:p>
                  </a:txBody>
                  <a:tcPr marL="105855" marR="105855"/>
                </a:tc>
                <a:tc>
                  <a:txBody>
                    <a:bodyPr/>
                    <a:lstStyle/>
                    <a:p>
                      <a:r>
                        <a:rPr lang="en-IN" sz="2000" dirty="0"/>
                        <a:t>Feline</a:t>
                      </a:r>
                      <a:endParaRPr lang="en-IN" sz="2000" dirty="0">
                        <a:latin typeface="Arial" panose="020B0604020202020204" pitchFamily="34" charset="0"/>
                        <a:cs typeface="Arial" panose="020B0604020202020204" pitchFamily="34" charset="0"/>
                      </a:endParaRPr>
                    </a:p>
                  </a:txBody>
                  <a:tcPr marL="105855" marR="105855"/>
                </a:tc>
                <a:tc>
                  <a:txBody>
                    <a:bodyPr/>
                    <a:lstStyle/>
                    <a:p>
                      <a:r>
                        <a:rPr lang="en-IN" sz="2000" dirty="0"/>
                        <a:t>Tabby</a:t>
                      </a:r>
                      <a:endParaRPr lang="en-IN" sz="2000" dirty="0">
                        <a:latin typeface="Arial" panose="020B0604020202020204" pitchFamily="34" charset="0"/>
                        <a:cs typeface="Arial" panose="020B0604020202020204" pitchFamily="34" charset="0"/>
                      </a:endParaRPr>
                    </a:p>
                  </a:txBody>
                  <a:tcPr marL="105855" marR="105855"/>
                </a:tc>
                <a:tc>
                  <a:txBody>
                    <a:bodyPr/>
                    <a:lstStyle/>
                    <a:p>
                      <a:r>
                        <a:rPr lang="en-IN" sz="2000" dirty="0"/>
                        <a:t>O-1</a:t>
                      </a:r>
                      <a:endParaRPr lang="en-IN" sz="2000" dirty="0">
                        <a:latin typeface="Arial" panose="020B0604020202020204" pitchFamily="34" charset="0"/>
                        <a:cs typeface="Arial" panose="020B0604020202020204" pitchFamily="34" charset="0"/>
                      </a:endParaRPr>
                    </a:p>
                  </a:txBody>
                  <a:tcPr marL="105855" marR="105855"/>
                </a:tc>
                <a:extLst>
                  <a:ext uri="{0D108BD9-81ED-4DB2-BD59-A6C34878D82A}">
                    <a16:rowId xmlns:a16="http://schemas.microsoft.com/office/drawing/2014/main" val="3958235303"/>
                  </a:ext>
                </a:extLst>
              </a:tr>
            </a:tbl>
          </a:graphicData>
        </a:graphic>
      </p:graphicFrame>
    </p:spTree>
    <p:extLst>
      <p:ext uri="{BB962C8B-B14F-4D97-AF65-F5344CB8AC3E}">
        <p14:creationId xmlns:p14="http://schemas.microsoft.com/office/powerpoint/2010/main" val="1751317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CA844-7402-4066-91A3-00D18C8EE55C}"/>
              </a:ext>
            </a:extLst>
          </p:cNvPr>
          <p:cNvSpPr>
            <a:spLocks noGrp="1"/>
          </p:cNvSpPr>
          <p:nvPr>
            <p:ph type="title"/>
          </p:nvPr>
        </p:nvSpPr>
        <p:spPr/>
        <p:txBody>
          <a:bodyPr/>
          <a:lstStyle/>
          <a:p>
            <a:r>
              <a:rPr lang="en-US" dirty="0"/>
              <a:t>The history</a:t>
            </a:r>
          </a:p>
        </p:txBody>
      </p:sp>
      <p:sp>
        <p:nvSpPr>
          <p:cNvPr id="3" name="Content Placeholder 2">
            <a:extLst>
              <a:ext uri="{FF2B5EF4-FFF2-40B4-BE49-F238E27FC236}">
                <a16:creationId xmlns:a16="http://schemas.microsoft.com/office/drawing/2014/main" id="{D8678187-A6AF-4857-B184-89DC5E5206B8}"/>
              </a:ext>
            </a:extLst>
          </p:cNvPr>
          <p:cNvSpPr>
            <a:spLocks noGrp="1"/>
          </p:cNvSpPr>
          <p:nvPr>
            <p:ph idx="1"/>
          </p:nvPr>
        </p:nvSpPr>
        <p:spPr/>
        <p:txBody>
          <a:bodyPr/>
          <a:lstStyle/>
          <a:p>
            <a:pPr marL="0" marR="0" indent="0">
              <a:lnSpc>
                <a:spcPct val="107000"/>
              </a:lnSpc>
              <a:spcBef>
                <a:spcPts val="0"/>
              </a:spcBef>
              <a:spcAft>
                <a:spcPts val="0"/>
              </a:spcAft>
              <a:buNone/>
            </a:pPr>
            <a:r>
              <a:rPr lang="en-US" sz="1800" dirty="0">
                <a:solidFill>
                  <a:srgbClr val="000000"/>
                </a:solidFill>
                <a:effectLst/>
                <a:latin typeface="Tinos"/>
                <a:ea typeface="Calibri" panose="020F0502020204030204" pitchFamily="34" charset="0"/>
                <a:cs typeface="Tinos"/>
              </a:rPr>
              <a:t>The relational data model was introduced by C. F. Codd in 1970. Currently, it is the most widely used data model.</a:t>
            </a:r>
          </a:p>
          <a:p>
            <a:pPr marL="0" marR="0">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Tinos"/>
                <a:ea typeface="Calibri" panose="020F0502020204030204" pitchFamily="34" charset="0"/>
                <a:cs typeface="Tinos"/>
              </a:rPr>
              <a:t>The relational model has provided the basis for: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inos"/>
                <a:ea typeface="Calibri" panose="020F0502020204030204" pitchFamily="34" charset="0"/>
                <a:cs typeface="Tinos"/>
              </a:rPr>
              <a:t>• Research on the theory of data/relationship/constraint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inos"/>
                <a:ea typeface="Calibri" panose="020F0502020204030204" pitchFamily="34" charset="0"/>
                <a:cs typeface="Tinos"/>
              </a:rPr>
              <a:t>• Numerous database design methodologies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inos"/>
                <a:ea typeface="Calibri" panose="020F0502020204030204" pitchFamily="34" charset="0"/>
                <a:cs typeface="Tinos"/>
              </a:rPr>
              <a:t>• The standard database access language called s</a:t>
            </a:r>
            <a:r>
              <a:rPr lang="en-US" sz="1800" i="1" dirty="0">
                <a:solidFill>
                  <a:srgbClr val="000000"/>
                </a:solidFill>
                <a:effectLst/>
                <a:latin typeface="Tinos-Italic"/>
                <a:ea typeface="Tinos"/>
                <a:cs typeface="Tinos-Italic"/>
              </a:rPr>
              <a:t>tructured query language (SQL)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inos"/>
                <a:ea typeface="Calibri" panose="020F0502020204030204" pitchFamily="34" charset="0"/>
                <a:cs typeface="Tinos"/>
              </a:rPr>
              <a:t>• Almost all modern commercial database management systems</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inos"/>
                <a:ea typeface="Calibri" panose="020F0502020204030204" pitchFamily="34" charset="0"/>
                <a:cs typeface="Tinos"/>
              </a:rPr>
              <a:t>The relational data model describes the world as “a collection of inter-related relations (or tables).”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90006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99F21668-1A84-42DB-A57E-9A8847776B0E}"/>
              </a:ext>
            </a:extLst>
          </p:cNvPr>
          <p:cNvSpPr>
            <a:spLocks noGrp="1"/>
          </p:cNvSpPr>
          <p:nvPr>
            <p:ph type="title"/>
          </p:nvPr>
        </p:nvSpPr>
        <p:spPr>
          <a:xfrm>
            <a:off x="2298700" y="306793"/>
            <a:ext cx="8369300" cy="475066"/>
          </a:xfrm>
        </p:spPr>
        <p:txBody>
          <a:bodyPr>
            <a:noAutofit/>
          </a:bodyPr>
          <a:lstStyle/>
          <a:p>
            <a:r>
              <a:rPr lang="en-US" sz="3200" dirty="0">
                <a:latin typeface="+mn-lt"/>
                <a:cs typeface="Arial" panose="020B0604020202020204" pitchFamily="34" charset="0"/>
              </a:rPr>
              <a:t>Creating a Table in Datasheet View (15 of 17)</a:t>
            </a:r>
          </a:p>
        </p:txBody>
      </p:sp>
      <p:sp>
        <p:nvSpPr>
          <p:cNvPr id="2" name="Content Placeholder 1"/>
          <p:cNvSpPr>
            <a:spLocks noGrp="1"/>
          </p:cNvSpPr>
          <p:nvPr>
            <p:ph idx="1"/>
          </p:nvPr>
        </p:nvSpPr>
        <p:spPr>
          <a:xfrm>
            <a:off x="2133600" y="1254844"/>
            <a:ext cx="8382000" cy="1107357"/>
          </a:xfrm>
        </p:spPr>
        <p:txBody>
          <a:bodyPr/>
          <a:lstStyle/>
          <a:p>
            <a:pPr>
              <a:spcBef>
                <a:spcPts val="1000"/>
              </a:spcBef>
            </a:pPr>
            <a:r>
              <a:rPr lang="en-US" dirty="0">
                <a:latin typeface="+mn-lt"/>
                <a:cs typeface="Arial" panose="020B0604020202020204" pitchFamily="34" charset="0"/>
              </a:rPr>
              <a:t>To Close the Table</a:t>
            </a:r>
          </a:p>
          <a:p>
            <a:pPr lvl="1">
              <a:spcBef>
                <a:spcPts val="1000"/>
              </a:spcBef>
            </a:pPr>
            <a:r>
              <a:rPr lang="en-US" dirty="0">
                <a:latin typeface="+mn-lt"/>
                <a:cs typeface="Arial" panose="020B0604020202020204" pitchFamily="34" charset="0"/>
              </a:rPr>
              <a:t>Click the Close button for the open table to close the table</a:t>
            </a:r>
          </a:p>
        </p:txBody>
      </p:sp>
      <p:pic>
        <p:nvPicPr>
          <p:cNvPr id="10" name="Content Placeholder 9" descr="The data for the Patients table has been entered. The table's Close button is called out.">
            <a:extLst>
              <a:ext uri="{FF2B5EF4-FFF2-40B4-BE49-F238E27FC236}">
                <a16:creationId xmlns:a16="http://schemas.microsoft.com/office/drawing/2014/main" id="{AAC522CA-A027-4A62-A84B-2A0F0818664D}"/>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2378066" y="2743200"/>
            <a:ext cx="7893068" cy="2194792"/>
          </a:xfrm>
          <a:prstGeom prst="rect">
            <a:avLst/>
          </a:prstGeom>
        </p:spPr>
      </p:pic>
    </p:spTree>
    <p:extLst>
      <p:ext uri="{BB962C8B-B14F-4D97-AF65-F5344CB8AC3E}">
        <p14:creationId xmlns:p14="http://schemas.microsoft.com/office/powerpoint/2010/main" val="754486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AAC2E06B-D69B-4F5D-99F5-0F5DD4DA926E}"/>
              </a:ext>
            </a:extLst>
          </p:cNvPr>
          <p:cNvSpPr>
            <a:spLocks noGrp="1"/>
          </p:cNvSpPr>
          <p:nvPr>
            <p:ph type="title"/>
          </p:nvPr>
        </p:nvSpPr>
        <p:spPr>
          <a:xfrm>
            <a:off x="1097280" y="1283337"/>
            <a:ext cx="8369300" cy="475066"/>
          </a:xfrm>
        </p:spPr>
        <p:txBody>
          <a:bodyPr>
            <a:normAutofit fontScale="90000"/>
          </a:bodyPr>
          <a:lstStyle/>
          <a:p>
            <a:r>
              <a:rPr lang="en-US" dirty="0">
                <a:latin typeface="+mn-lt"/>
                <a:cs typeface="Arial" panose="020B0604020202020204" pitchFamily="34" charset="0"/>
              </a:rPr>
              <a:t>Creating a Table in Datasheet View (16 of 17)</a:t>
            </a:r>
          </a:p>
        </p:txBody>
      </p:sp>
      <p:sp>
        <p:nvSpPr>
          <p:cNvPr id="2" name="Content Placeholder 1"/>
          <p:cNvSpPr>
            <a:spLocks noGrp="1"/>
          </p:cNvSpPr>
          <p:nvPr>
            <p:ph idx="1"/>
          </p:nvPr>
        </p:nvSpPr>
        <p:spPr/>
        <p:txBody>
          <a:bodyPr>
            <a:noAutofit/>
          </a:bodyPr>
          <a:lstStyle/>
          <a:p>
            <a:r>
              <a:rPr lang="en-US" dirty="0">
                <a:latin typeface="+mn-lt"/>
                <a:cs typeface="Arial" panose="020B0604020202020204" pitchFamily="34" charset="0"/>
              </a:rPr>
              <a:t>To Resize Columns in a Datasheet</a:t>
            </a:r>
          </a:p>
          <a:p>
            <a:pPr lvl="1"/>
            <a:r>
              <a:rPr lang="en-US" dirty="0">
                <a:latin typeface="+mn-lt"/>
                <a:cs typeface="Arial" panose="020B0604020202020204" pitchFamily="34" charset="0"/>
              </a:rPr>
              <a:t>Double-click the right boundary of the field selector to resize the field so that it best fits the data</a:t>
            </a:r>
          </a:p>
          <a:p>
            <a:pPr lvl="1"/>
            <a:r>
              <a:rPr lang="en-US" dirty="0">
                <a:latin typeface="+mn-lt"/>
                <a:cs typeface="Arial" panose="020B0604020202020204" pitchFamily="34" charset="0"/>
              </a:rPr>
              <a:t>Save the changes to the layout by clicking the Save button on the Quick Access Toolbar</a:t>
            </a:r>
          </a:p>
          <a:p>
            <a:pPr lvl="1"/>
            <a:r>
              <a:rPr lang="en-US" dirty="0">
                <a:latin typeface="+mn-lt"/>
                <a:cs typeface="Arial" panose="020B0604020202020204" pitchFamily="34" charset="0"/>
              </a:rPr>
              <a:t>Click the table’s Close button to close the table</a:t>
            </a:r>
          </a:p>
        </p:txBody>
      </p:sp>
    </p:spTree>
    <p:extLst>
      <p:ext uri="{BB962C8B-B14F-4D97-AF65-F5344CB8AC3E}">
        <p14:creationId xmlns:p14="http://schemas.microsoft.com/office/powerpoint/2010/main" val="1977679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F235248D-8146-4B1C-BD10-228948D64A60}"/>
              </a:ext>
            </a:extLst>
          </p:cNvPr>
          <p:cNvSpPr>
            <a:spLocks noGrp="1"/>
          </p:cNvSpPr>
          <p:nvPr>
            <p:ph type="title"/>
          </p:nvPr>
        </p:nvSpPr>
        <p:spPr>
          <a:xfrm>
            <a:off x="1097280" y="1238948"/>
            <a:ext cx="8369300" cy="475066"/>
          </a:xfrm>
        </p:spPr>
        <p:txBody>
          <a:bodyPr>
            <a:normAutofit fontScale="90000"/>
          </a:bodyPr>
          <a:lstStyle/>
          <a:p>
            <a:r>
              <a:rPr lang="en-US" dirty="0">
                <a:latin typeface="+mn-lt"/>
                <a:cs typeface="Arial" panose="020B0604020202020204" pitchFamily="34" charset="0"/>
              </a:rPr>
              <a:t>Creating a Table in Datasheet View (17 of 17)</a:t>
            </a:r>
          </a:p>
        </p:txBody>
      </p:sp>
      <p:sp>
        <p:nvSpPr>
          <p:cNvPr id="2" name="Content Placeholder 1"/>
          <p:cNvSpPr>
            <a:spLocks noGrp="1"/>
          </p:cNvSpPr>
          <p:nvPr>
            <p:ph idx="1"/>
          </p:nvPr>
        </p:nvSpPr>
        <p:spPr/>
        <p:txBody>
          <a:bodyPr>
            <a:normAutofit fontScale="85000" lnSpcReduction="10000"/>
          </a:bodyPr>
          <a:lstStyle/>
          <a:p>
            <a:pPr>
              <a:spcBef>
                <a:spcPts val="1000"/>
              </a:spcBef>
            </a:pPr>
            <a:r>
              <a:rPr lang="en-US" dirty="0">
                <a:latin typeface="+mn-lt"/>
                <a:cs typeface="Arial" panose="020B0604020202020204" pitchFamily="34" charset="0"/>
              </a:rPr>
              <a:t>Importing Additional Access Database Tables into an Existing Database</a:t>
            </a:r>
          </a:p>
          <a:p>
            <a:pPr lvl="1">
              <a:spcBef>
                <a:spcPts val="1000"/>
              </a:spcBef>
            </a:pPr>
            <a:r>
              <a:rPr lang="en-US" dirty="0">
                <a:latin typeface="+mn-lt"/>
                <a:cs typeface="Arial" panose="020B0604020202020204" pitchFamily="34" charset="0"/>
              </a:rPr>
              <a:t>Open the desired database</a:t>
            </a:r>
          </a:p>
          <a:p>
            <a:pPr lvl="1">
              <a:spcBef>
                <a:spcPts val="1000"/>
              </a:spcBef>
            </a:pPr>
            <a:r>
              <a:rPr lang="en-US" dirty="0">
                <a:latin typeface="+mn-lt"/>
                <a:cs typeface="Arial" panose="020B0604020202020204" pitchFamily="34" charset="0"/>
              </a:rPr>
              <a:t>Click on External data on the ribbon to display the External Data tab</a:t>
            </a:r>
          </a:p>
          <a:p>
            <a:pPr lvl="1">
              <a:spcBef>
                <a:spcPts val="1000"/>
              </a:spcBef>
            </a:pPr>
            <a:r>
              <a:rPr lang="en-US" dirty="0">
                <a:latin typeface="+mn-lt"/>
                <a:cs typeface="Arial" panose="020B0604020202020204" pitchFamily="34" charset="0"/>
              </a:rPr>
              <a:t>Click the “New Data Source” button</a:t>
            </a:r>
          </a:p>
          <a:p>
            <a:pPr lvl="1">
              <a:spcBef>
                <a:spcPts val="1000"/>
              </a:spcBef>
            </a:pPr>
            <a:r>
              <a:rPr lang="en-US" dirty="0">
                <a:latin typeface="+mn-lt"/>
                <a:cs typeface="Arial" panose="020B0604020202020204" pitchFamily="34" charset="0"/>
              </a:rPr>
              <a:t>Point to From Database to display a menu and then click Access to display the Get External Data, Access Database dialog box</a:t>
            </a:r>
          </a:p>
          <a:p>
            <a:pPr lvl="1">
              <a:spcBef>
                <a:spcPts val="1000"/>
              </a:spcBef>
            </a:pPr>
            <a:r>
              <a:rPr lang="en-US" dirty="0">
                <a:latin typeface="+mn-lt"/>
                <a:cs typeface="Arial" panose="020B0604020202020204" pitchFamily="34" charset="0"/>
              </a:rPr>
              <a:t>Click the Browse button and navigate to the desired source file</a:t>
            </a:r>
          </a:p>
          <a:p>
            <a:pPr lvl="1">
              <a:spcBef>
                <a:spcPts val="1000"/>
              </a:spcBef>
            </a:pPr>
            <a:r>
              <a:rPr lang="en-US" dirty="0">
                <a:latin typeface="+mn-lt"/>
                <a:cs typeface="Arial" panose="020B0604020202020204" pitchFamily="34" charset="0"/>
              </a:rPr>
              <a:t>Click “Import tables, queries, forms, reports, macros, and modules into the current database” option box</a:t>
            </a:r>
          </a:p>
          <a:p>
            <a:pPr lvl="1">
              <a:spcBef>
                <a:spcPts val="1000"/>
              </a:spcBef>
            </a:pPr>
            <a:r>
              <a:rPr lang="en-US" dirty="0">
                <a:latin typeface="+mn-lt"/>
                <a:cs typeface="Arial" panose="020B0604020202020204" pitchFamily="34" charset="0"/>
              </a:rPr>
              <a:t>Click OK, then Select All, then OK</a:t>
            </a:r>
          </a:p>
          <a:p>
            <a:pPr lvl="1">
              <a:spcBef>
                <a:spcPts val="1000"/>
              </a:spcBef>
            </a:pPr>
            <a:r>
              <a:rPr lang="en-US" dirty="0">
                <a:latin typeface="+mn-lt"/>
                <a:cs typeface="Arial" panose="020B0604020202020204" pitchFamily="34" charset="0"/>
              </a:rPr>
              <a:t>Click Close</a:t>
            </a:r>
          </a:p>
          <a:p>
            <a:pPr lvl="1">
              <a:spcBef>
                <a:spcPts val="1000"/>
              </a:spcBef>
            </a:pPr>
            <a:r>
              <a:rPr lang="en-US" dirty="0">
                <a:latin typeface="+mn-lt"/>
                <a:cs typeface="Arial" panose="020B0604020202020204" pitchFamily="34" charset="0"/>
              </a:rPr>
              <a:t>Open the table and explore the data</a:t>
            </a:r>
          </a:p>
        </p:txBody>
      </p:sp>
    </p:spTree>
    <p:extLst>
      <p:ext uri="{BB962C8B-B14F-4D97-AF65-F5344CB8AC3E}">
        <p14:creationId xmlns:p14="http://schemas.microsoft.com/office/powerpoint/2010/main" val="664162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1D72AE-DF72-426B-AA91-AF9CA0FBA53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36248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2359-7AAE-4024-8690-C28A80B82D50}"/>
              </a:ext>
            </a:extLst>
          </p:cNvPr>
          <p:cNvSpPr>
            <a:spLocks noGrp="1"/>
          </p:cNvSpPr>
          <p:nvPr>
            <p:ph type="title"/>
          </p:nvPr>
        </p:nvSpPr>
        <p:spPr/>
        <p:txBody>
          <a:bodyPr/>
          <a:lstStyle/>
          <a:p>
            <a:r>
              <a:rPr lang="en-US" dirty="0"/>
              <a:t>Relation/Table pt.1</a:t>
            </a:r>
          </a:p>
        </p:txBody>
      </p:sp>
      <p:sp>
        <p:nvSpPr>
          <p:cNvPr id="3" name="Content Placeholder 2">
            <a:extLst>
              <a:ext uri="{FF2B5EF4-FFF2-40B4-BE49-F238E27FC236}">
                <a16:creationId xmlns:a16="http://schemas.microsoft.com/office/drawing/2014/main" id="{37E3D8B1-D3F4-470B-9ECB-9F19251165E7}"/>
              </a:ext>
            </a:extLst>
          </p:cNvPr>
          <p:cNvSpPr>
            <a:spLocks noGrp="1"/>
          </p:cNvSpPr>
          <p:nvPr>
            <p:ph idx="1"/>
          </p:nvPr>
        </p:nvSpPr>
        <p:spPr/>
        <p:txBody>
          <a:bodyPr/>
          <a:lstStyle/>
          <a:p>
            <a:pPr marL="0" marR="0">
              <a:lnSpc>
                <a:spcPct val="107000"/>
              </a:lnSpc>
              <a:spcBef>
                <a:spcPts val="0"/>
              </a:spcBef>
              <a:spcAft>
                <a:spcPts val="0"/>
              </a:spcAft>
            </a:pPr>
            <a:r>
              <a:rPr lang="en-US" sz="1800" dirty="0">
                <a:solidFill>
                  <a:srgbClr val="000000"/>
                </a:solidFill>
                <a:effectLst/>
                <a:latin typeface="Tinos"/>
                <a:ea typeface="Calibri" panose="020F0502020204030204" pitchFamily="34" charset="0"/>
                <a:cs typeface="Tinos"/>
              </a:rPr>
              <a:t>A </a:t>
            </a:r>
            <a:r>
              <a:rPr lang="en-US" sz="1800" i="1" dirty="0">
                <a:solidFill>
                  <a:srgbClr val="000000"/>
                </a:solidFill>
                <a:effectLst/>
                <a:latin typeface="Tinos-Italic"/>
                <a:ea typeface="Tinos"/>
                <a:cs typeface="Tinos-Italic"/>
              </a:rPr>
              <a:t>relation, </a:t>
            </a:r>
            <a:r>
              <a:rPr lang="en-US" sz="1800" dirty="0">
                <a:solidFill>
                  <a:srgbClr val="000000"/>
                </a:solidFill>
                <a:effectLst/>
                <a:latin typeface="Tinos"/>
                <a:ea typeface="Calibri" panose="020F0502020204030204" pitchFamily="34" charset="0"/>
                <a:cs typeface="Tinos"/>
              </a:rPr>
              <a:t>also known as a </a:t>
            </a:r>
            <a:r>
              <a:rPr lang="en-US" sz="1800" i="1" dirty="0">
                <a:solidFill>
                  <a:srgbClr val="000000"/>
                </a:solidFill>
                <a:effectLst/>
                <a:latin typeface="Tinos-Italic"/>
                <a:ea typeface="Tinos"/>
                <a:cs typeface="Tinos-Italic"/>
              </a:rPr>
              <a:t>table </a:t>
            </a:r>
            <a:r>
              <a:rPr lang="en-US" sz="1800" dirty="0">
                <a:solidFill>
                  <a:srgbClr val="000000"/>
                </a:solidFill>
                <a:effectLst/>
                <a:latin typeface="Tinos"/>
                <a:ea typeface="Calibri" panose="020F0502020204030204" pitchFamily="34" charset="0"/>
                <a:cs typeface="Tinos"/>
              </a:rPr>
              <a:t>or </a:t>
            </a:r>
            <a:r>
              <a:rPr lang="en-US" sz="1800" i="1" dirty="0">
                <a:solidFill>
                  <a:srgbClr val="000000"/>
                </a:solidFill>
                <a:effectLst/>
                <a:latin typeface="Tinos-Italic"/>
                <a:ea typeface="Tinos"/>
                <a:cs typeface="Tinos-Italic"/>
              </a:rPr>
              <a:t>file</a:t>
            </a:r>
            <a:r>
              <a:rPr lang="en-US" sz="1800" dirty="0">
                <a:solidFill>
                  <a:srgbClr val="000000"/>
                </a:solidFill>
                <a:effectLst/>
                <a:latin typeface="Tinos"/>
                <a:ea typeface="Calibri" panose="020F0502020204030204" pitchFamily="34" charset="0"/>
                <a:cs typeface="Tinos"/>
              </a:rPr>
              <a:t>, is a subset of the Cartesian product of a list of domains characterized by a name. And within a table, each row represents a group of related data values. </a:t>
            </a:r>
          </a:p>
          <a:p>
            <a:pPr marL="0" marR="0">
              <a:lnSpc>
                <a:spcPct val="107000"/>
              </a:lnSpc>
              <a:spcBef>
                <a:spcPts val="0"/>
              </a:spcBef>
              <a:spcAft>
                <a:spcPts val="0"/>
              </a:spcAft>
            </a:pPr>
            <a:endParaRPr lang="en-US" sz="1800" dirty="0">
              <a:solidFill>
                <a:srgbClr val="000000"/>
              </a:solidFill>
              <a:latin typeface="Tinos"/>
              <a:ea typeface="Calibri" panose="020F0502020204030204" pitchFamily="34" charset="0"/>
              <a:cs typeface="Tinos"/>
            </a:endParaRPr>
          </a:p>
          <a:p>
            <a:pPr marR="0">
              <a:lnSpc>
                <a:spcPct val="107000"/>
              </a:lnSpc>
              <a:spcBef>
                <a:spcPts val="0"/>
              </a:spcBef>
              <a:spcAft>
                <a:spcPts val="0"/>
              </a:spcAft>
              <a:buFont typeface="Wingdings" panose="05000000000000000000" pitchFamily="2" charset="2"/>
              <a:buChar char="§"/>
            </a:pPr>
            <a:r>
              <a:rPr lang="en-US" sz="1800" dirty="0">
                <a:solidFill>
                  <a:srgbClr val="000000"/>
                </a:solidFill>
                <a:effectLst/>
                <a:latin typeface="Tinos"/>
                <a:ea typeface="Calibri" panose="020F0502020204030204" pitchFamily="34" charset="0"/>
                <a:cs typeface="Tinos"/>
              </a:rPr>
              <a:t>A </a:t>
            </a:r>
            <a:r>
              <a:rPr lang="en-US" sz="1800" i="1" dirty="0">
                <a:solidFill>
                  <a:srgbClr val="000000"/>
                </a:solidFill>
                <a:effectLst/>
                <a:latin typeface="Tinos-Italic"/>
                <a:ea typeface="Tinos"/>
                <a:cs typeface="Tinos-Italic"/>
              </a:rPr>
              <a:t>row</a:t>
            </a:r>
            <a:r>
              <a:rPr lang="en-US" sz="1800" dirty="0">
                <a:solidFill>
                  <a:srgbClr val="000000"/>
                </a:solidFill>
                <a:effectLst/>
                <a:latin typeface="Tinos"/>
                <a:ea typeface="Calibri" panose="020F0502020204030204" pitchFamily="34" charset="0"/>
                <a:cs typeface="Tinos"/>
              </a:rPr>
              <a:t>, or record, is also known as a </a:t>
            </a:r>
            <a:r>
              <a:rPr lang="en-US" sz="1800" i="1" dirty="0">
                <a:solidFill>
                  <a:srgbClr val="000000"/>
                </a:solidFill>
                <a:effectLst/>
                <a:latin typeface="Tinos-Italic"/>
                <a:ea typeface="Tinos"/>
                <a:cs typeface="Tinos-Italic"/>
              </a:rPr>
              <a:t>tuple</a:t>
            </a:r>
            <a:r>
              <a:rPr lang="en-US" sz="1800" dirty="0">
                <a:solidFill>
                  <a:srgbClr val="000000"/>
                </a:solidFill>
                <a:effectLst/>
                <a:latin typeface="Tinos"/>
                <a:ea typeface="Calibri" panose="020F0502020204030204" pitchFamily="34" charset="0"/>
                <a:cs typeface="Tinos"/>
              </a:rPr>
              <a:t>. </a:t>
            </a:r>
          </a:p>
          <a:p>
            <a:pPr marL="194310" marR="0" indent="-285750">
              <a:lnSpc>
                <a:spcPct val="107000"/>
              </a:lnSpc>
              <a:spcBef>
                <a:spcPts val="0"/>
              </a:spcBef>
              <a:spcAft>
                <a:spcPts val="0"/>
              </a:spcAft>
              <a:buFont typeface="Wingdings" panose="05000000000000000000" pitchFamily="2" charset="2"/>
              <a:buChar char="§"/>
            </a:pPr>
            <a:endParaRPr lang="en-US" sz="1800" dirty="0">
              <a:solidFill>
                <a:srgbClr val="000000"/>
              </a:solidFill>
              <a:latin typeface="Tinos"/>
              <a:ea typeface="Calibri" panose="020F0502020204030204" pitchFamily="34" charset="0"/>
              <a:cs typeface="Tinos"/>
            </a:endParaRPr>
          </a:p>
          <a:p>
            <a:pPr marR="0">
              <a:lnSpc>
                <a:spcPct val="107000"/>
              </a:lnSpc>
              <a:spcBef>
                <a:spcPts val="0"/>
              </a:spcBef>
              <a:spcAft>
                <a:spcPts val="0"/>
              </a:spcAft>
              <a:buFont typeface="Wingdings" panose="05000000000000000000" pitchFamily="2" charset="2"/>
              <a:buChar char="§"/>
            </a:pPr>
            <a:r>
              <a:rPr lang="en-US" sz="1800" dirty="0">
                <a:solidFill>
                  <a:srgbClr val="000000"/>
                </a:solidFill>
                <a:effectLst/>
                <a:latin typeface="Tinos"/>
                <a:ea typeface="Calibri" panose="020F0502020204030204" pitchFamily="34" charset="0"/>
                <a:cs typeface="Tinos"/>
              </a:rPr>
              <a:t>The columns in a table are a field and is also referred to as an attribute. </a:t>
            </a:r>
          </a:p>
          <a:p>
            <a:pPr marR="0">
              <a:lnSpc>
                <a:spcPct val="107000"/>
              </a:lnSpc>
              <a:spcBef>
                <a:spcPts val="0"/>
              </a:spcBef>
              <a:spcAft>
                <a:spcPts val="0"/>
              </a:spcAft>
              <a:buFont typeface="Wingdings" panose="05000000000000000000" pitchFamily="2" charset="2"/>
              <a:buChar char="§"/>
            </a:pPr>
            <a:endParaRPr lang="en-US" sz="1800" dirty="0">
              <a:solidFill>
                <a:srgbClr val="000000"/>
              </a:solidFill>
              <a:latin typeface="Tinos"/>
              <a:ea typeface="Calibri" panose="020F0502020204030204" pitchFamily="34" charset="0"/>
              <a:cs typeface="Tinos"/>
            </a:endParaRPr>
          </a:p>
          <a:p>
            <a:pPr marR="0">
              <a:lnSpc>
                <a:spcPct val="107000"/>
              </a:lnSpc>
              <a:spcBef>
                <a:spcPts val="0"/>
              </a:spcBef>
              <a:spcAft>
                <a:spcPts val="0"/>
              </a:spcAft>
              <a:buFont typeface="Wingdings" panose="05000000000000000000" pitchFamily="2" charset="2"/>
              <a:buChar char="§"/>
            </a:pPr>
            <a:r>
              <a:rPr lang="en-US" sz="1800" dirty="0">
                <a:solidFill>
                  <a:srgbClr val="000000"/>
                </a:solidFill>
                <a:effectLst/>
                <a:latin typeface="Tinos"/>
                <a:ea typeface="Calibri" panose="020F0502020204030204" pitchFamily="34" charset="0"/>
                <a:cs typeface="Tinos"/>
              </a:rPr>
              <a:t>You can also think of it this way: an attribute is used to define the record and a record contains a set of attributes.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43323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AEEA-3C0D-426E-81BD-F003DD44DA6B}"/>
              </a:ext>
            </a:extLst>
          </p:cNvPr>
          <p:cNvSpPr>
            <a:spLocks noGrp="1"/>
          </p:cNvSpPr>
          <p:nvPr>
            <p:ph type="title"/>
          </p:nvPr>
        </p:nvSpPr>
        <p:spPr/>
        <p:txBody>
          <a:bodyPr/>
          <a:lstStyle/>
          <a:p>
            <a:r>
              <a:rPr lang="en-US" dirty="0"/>
              <a:t>Relation/Table pt. 2</a:t>
            </a:r>
          </a:p>
        </p:txBody>
      </p:sp>
      <p:sp>
        <p:nvSpPr>
          <p:cNvPr id="3" name="Content Placeholder 2">
            <a:extLst>
              <a:ext uri="{FF2B5EF4-FFF2-40B4-BE49-F238E27FC236}">
                <a16:creationId xmlns:a16="http://schemas.microsoft.com/office/drawing/2014/main" id="{8D471F87-3501-449C-BCF9-BFE7A455D5B4}"/>
              </a:ext>
            </a:extLst>
          </p:cNvPr>
          <p:cNvSpPr>
            <a:spLocks noGrp="1"/>
          </p:cNvSpPr>
          <p:nvPr>
            <p:ph idx="1"/>
          </p:nvPr>
        </p:nvSpPr>
        <p:spPr/>
        <p:txBody>
          <a:bodyPr/>
          <a:lstStyle/>
          <a:p>
            <a:pPr marL="0" marR="0">
              <a:lnSpc>
                <a:spcPct val="107000"/>
              </a:lnSpc>
              <a:spcBef>
                <a:spcPts val="0"/>
              </a:spcBef>
              <a:spcAft>
                <a:spcPts val="0"/>
              </a:spcAft>
            </a:pPr>
            <a:r>
              <a:rPr lang="en-US" sz="1800" i="1" dirty="0">
                <a:solidFill>
                  <a:srgbClr val="000000"/>
                </a:solidFill>
                <a:effectLst/>
                <a:latin typeface="RobotoCondensed-Italic"/>
                <a:ea typeface="Tinos"/>
                <a:cs typeface="RobotoCondensed-Italic"/>
              </a:rPr>
              <a:t>Table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inos"/>
                <a:ea typeface="Calibri" panose="020F0502020204030204" pitchFamily="34" charset="0"/>
                <a:cs typeface="Tinos"/>
              </a:rPr>
              <a:t>A database is composed of multiple tables and each table holds the data. The following shows a database that contains three tables.</a:t>
            </a:r>
          </a:p>
          <a:p>
            <a:pPr marL="0" marR="0">
              <a:lnSpc>
                <a:spcPct val="107000"/>
              </a:lnSpc>
              <a:spcBef>
                <a:spcPts val="0"/>
              </a:spcBef>
              <a:spcAft>
                <a:spcPts val="0"/>
              </a:spcAft>
            </a:pPr>
            <a:endParaRPr lang="en-US" sz="1800" dirty="0">
              <a:solidFill>
                <a:srgbClr val="000000"/>
              </a:solidFill>
              <a:latin typeface="Tinos"/>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solidFill>
                <a:srgbClr val="000000"/>
              </a:solidFill>
              <a:effectLst/>
              <a:latin typeface="Tinos"/>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solidFill>
                <a:srgbClr val="000000"/>
              </a:solidFill>
              <a:latin typeface="Tinos"/>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solidFill>
                <a:srgbClr val="000000"/>
              </a:solidFill>
              <a:latin typeface="Tinos"/>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solidFill>
                <a:srgbClr val="000000"/>
              </a:solidFill>
              <a:latin typeface="Tinos"/>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solidFill>
                <a:srgbClr val="000000"/>
              </a:solidFill>
              <a:latin typeface="Tinos"/>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8B7AAEB8-666B-42F6-9D56-DA3EBD177925}"/>
              </a:ext>
            </a:extLst>
          </p:cNvPr>
          <p:cNvPicPr>
            <a:picLocks noChangeAspect="1"/>
          </p:cNvPicPr>
          <p:nvPr/>
        </p:nvPicPr>
        <p:blipFill>
          <a:blip r:embed="rId2"/>
          <a:stretch>
            <a:fillRect/>
          </a:stretch>
        </p:blipFill>
        <p:spPr>
          <a:xfrm>
            <a:off x="4641676" y="2762250"/>
            <a:ext cx="3566075" cy="2581275"/>
          </a:xfrm>
          <a:prstGeom prst="rect">
            <a:avLst/>
          </a:prstGeom>
        </p:spPr>
      </p:pic>
    </p:spTree>
    <p:extLst>
      <p:ext uri="{BB962C8B-B14F-4D97-AF65-F5344CB8AC3E}">
        <p14:creationId xmlns:p14="http://schemas.microsoft.com/office/powerpoint/2010/main" val="4195155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A7B02-D97A-4F01-A771-44BB4535F68A}"/>
              </a:ext>
            </a:extLst>
          </p:cNvPr>
          <p:cNvSpPr>
            <a:spLocks noGrp="1"/>
          </p:cNvSpPr>
          <p:nvPr>
            <p:ph type="title"/>
          </p:nvPr>
        </p:nvSpPr>
        <p:spPr/>
        <p:txBody>
          <a:bodyPr/>
          <a:lstStyle/>
          <a:p>
            <a:r>
              <a:rPr lang="en-US" dirty="0"/>
              <a:t>Column</a:t>
            </a:r>
          </a:p>
        </p:txBody>
      </p:sp>
      <p:sp>
        <p:nvSpPr>
          <p:cNvPr id="3" name="Content Placeholder 2">
            <a:extLst>
              <a:ext uri="{FF2B5EF4-FFF2-40B4-BE49-F238E27FC236}">
                <a16:creationId xmlns:a16="http://schemas.microsoft.com/office/drawing/2014/main" id="{E6F4705C-CE08-47EC-829B-5CAFFA984783}"/>
              </a:ext>
            </a:extLst>
          </p:cNvPr>
          <p:cNvSpPr>
            <a:spLocks noGrp="1"/>
          </p:cNvSpPr>
          <p:nvPr>
            <p:ph idx="1"/>
          </p:nvPr>
        </p:nvSpPr>
        <p:spPr/>
        <p:txBody>
          <a:bodyPr/>
          <a:lstStyle/>
          <a:p>
            <a:pPr marL="0" marR="0">
              <a:lnSpc>
                <a:spcPct val="107000"/>
              </a:lnSpc>
              <a:spcBef>
                <a:spcPts val="0"/>
              </a:spcBef>
              <a:spcAft>
                <a:spcPts val="0"/>
              </a:spcAft>
            </a:pPr>
            <a:r>
              <a:rPr lang="en-US" sz="1800" dirty="0">
                <a:solidFill>
                  <a:srgbClr val="000000"/>
                </a:solidFill>
                <a:effectLst/>
                <a:latin typeface="Tinos"/>
                <a:ea typeface="Calibri" panose="020F0502020204030204" pitchFamily="34" charset="0"/>
                <a:cs typeface="Tinos"/>
              </a:rPr>
              <a:t>A database stores pieces of information or facts in an organized way. Understanding how to use and get the most out of databases requires us to understand that method of organization.</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effectLst/>
                <a:latin typeface="Tinos"/>
                <a:ea typeface="Calibri" panose="020F0502020204030204" pitchFamily="34" charset="0"/>
                <a:cs typeface="Tinos"/>
              </a:rPr>
              <a:t>The principal storage units are called </a:t>
            </a:r>
            <a:r>
              <a:rPr lang="en-US" sz="1800" i="1" dirty="0">
                <a:solidFill>
                  <a:srgbClr val="000000"/>
                </a:solidFill>
                <a:effectLst/>
                <a:latin typeface="Tinos-Italic"/>
                <a:ea typeface="Tinos"/>
                <a:cs typeface="Tinos-Italic"/>
              </a:rPr>
              <a:t>columns </a:t>
            </a:r>
            <a:r>
              <a:rPr lang="en-US" sz="1800" dirty="0">
                <a:solidFill>
                  <a:srgbClr val="000000"/>
                </a:solidFill>
                <a:effectLst/>
                <a:latin typeface="Tinos"/>
                <a:ea typeface="Calibri" panose="020F0502020204030204" pitchFamily="34" charset="0"/>
                <a:cs typeface="Tinos"/>
              </a:rPr>
              <a:t>or </a:t>
            </a:r>
            <a:r>
              <a:rPr lang="en-US" sz="1800" i="1" dirty="0">
                <a:solidFill>
                  <a:srgbClr val="000000"/>
                </a:solidFill>
                <a:effectLst/>
                <a:latin typeface="Tinos-Italic"/>
                <a:ea typeface="Tinos"/>
                <a:cs typeface="Tinos-Italic"/>
              </a:rPr>
              <a:t>fields </a:t>
            </a:r>
            <a:r>
              <a:rPr lang="en-US" sz="1800" dirty="0">
                <a:solidFill>
                  <a:srgbClr val="000000"/>
                </a:solidFill>
                <a:effectLst/>
                <a:latin typeface="Tinos"/>
                <a:ea typeface="Calibri" panose="020F0502020204030204" pitchFamily="34" charset="0"/>
                <a:cs typeface="Tinos"/>
              </a:rPr>
              <a:t>or </a:t>
            </a:r>
            <a:r>
              <a:rPr lang="en-US" sz="1800" i="1" dirty="0">
                <a:solidFill>
                  <a:srgbClr val="000000"/>
                </a:solidFill>
                <a:effectLst/>
                <a:latin typeface="Tinos-Italic"/>
                <a:ea typeface="Tinos"/>
                <a:cs typeface="Tinos-Italic"/>
              </a:rPr>
              <a:t>attributes</a:t>
            </a:r>
            <a:r>
              <a:rPr lang="en-US" sz="1800" dirty="0">
                <a:solidFill>
                  <a:srgbClr val="000000"/>
                </a:solidFill>
                <a:effectLst/>
                <a:latin typeface="Tinos"/>
                <a:ea typeface="Calibri" panose="020F0502020204030204" pitchFamily="34" charset="0"/>
                <a:cs typeface="Tinos"/>
              </a:rPr>
              <a:t>. These house the basic components of data into which your content can be broken down. </a:t>
            </a:r>
          </a:p>
          <a:p>
            <a:pPr marL="0" marR="0" indent="0">
              <a:lnSpc>
                <a:spcPct val="107000"/>
              </a:lnSpc>
              <a:spcBef>
                <a:spcPts val="0"/>
              </a:spcBef>
              <a:spcAft>
                <a:spcPts val="0"/>
              </a:spcAft>
              <a:buNone/>
            </a:pPr>
            <a:endParaRPr lang="en-US" sz="1800" dirty="0">
              <a:solidFill>
                <a:srgbClr val="000000"/>
              </a:solidFill>
              <a:latin typeface="Tinos"/>
              <a:ea typeface="Calibri" panose="020F0502020204030204" pitchFamily="34" charset="0"/>
              <a:cs typeface="Tinos"/>
            </a:endParaRPr>
          </a:p>
          <a:p>
            <a:pPr marL="0" marR="0" indent="0">
              <a:lnSpc>
                <a:spcPct val="107000"/>
              </a:lnSpc>
              <a:spcBef>
                <a:spcPts val="0"/>
              </a:spcBef>
              <a:spcAft>
                <a:spcPts val="0"/>
              </a:spcAft>
              <a:buNone/>
            </a:pPr>
            <a:r>
              <a:rPr lang="en-US" sz="1800" dirty="0">
                <a:solidFill>
                  <a:srgbClr val="000000"/>
                </a:solidFill>
                <a:effectLst/>
                <a:latin typeface="Tinos"/>
                <a:ea typeface="Calibri" panose="020F0502020204030204" pitchFamily="34" charset="0"/>
                <a:cs typeface="Tinos"/>
              </a:rPr>
              <a:t>When deciding which fields to create, you need to think generically about your information, for example, drawing out the common components of the information that you will store in the database and avoiding the specifics that distinguish one item from another.</a:t>
            </a: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11008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C6BD-C125-4576-A5F9-00B0635B4CE0}"/>
              </a:ext>
            </a:extLst>
          </p:cNvPr>
          <p:cNvSpPr>
            <a:spLocks noGrp="1"/>
          </p:cNvSpPr>
          <p:nvPr>
            <p:ph type="title"/>
          </p:nvPr>
        </p:nvSpPr>
        <p:spPr/>
        <p:txBody>
          <a:bodyPr>
            <a:normAutofit fontScale="90000"/>
          </a:bodyPr>
          <a:lstStyle/>
          <a:p>
            <a:r>
              <a:rPr lang="en-US" sz="4800" dirty="0">
                <a:solidFill>
                  <a:srgbClr val="000000"/>
                </a:solidFill>
                <a:effectLst/>
                <a:latin typeface="Tinos"/>
                <a:ea typeface="Calibri" panose="020F0502020204030204" pitchFamily="34" charset="0"/>
                <a:cs typeface="Tinos"/>
              </a:rPr>
              <a:t>Example of an ID card </a:t>
            </a:r>
            <a:r>
              <a:rPr lang="en-US" sz="4800" dirty="0">
                <a:solidFill>
                  <a:srgbClr val="000000"/>
                </a:solidFill>
                <a:latin typeface="Tinos"/>
                <a:ea typeface="Calibri" panose="020F0502020204030204" pitchFamily="34" charset="0"/>
                <a:cs typeface="Tinos"/>
              </a:rPr>
              <a:t>and the</a:t>
            </a:r>
            <a:r>
              <a:rPr lang="en-US" sz="4800" dirty="0">
                <a:solidFill>
                  <a:srgbClr val="000000"/>
                </a:solidFill>
                <a:effectLst/>
                <a:latin typeface="Tinos"/>
                <a:ea typeface="Calibri" panose="020F0502020204030204" pitchFamily="34" charset="0"/>
                <a:cs typeface="Tinos"/>
              </a:rPr>
              <a:t> relationship between fields and their data.</a:t>
            </a:r>
            <a:endParaRPr lang="en-US" dirty="0"/>
          </a:p>
        </p:txBody>
      </p:sp>
      <p:pic>
        <p:nvPicPr>
          <p:cNvPr id="4" name="Picture 3">
            <a:extLst>
              <a:ext uri="{FF2B5EF4-FFF2-40B4-BE49-F238E27FC236}">
                <a16:creationId xmlns:a16="http://schemas.microsoft.com/office/drawing/2014/main" id="{1764F9BE-C1C6-49C9-A9FF-B3A6A7993E20}"/>
              </a:ext>
            </a:extLst>
          </p:cNvPr>
          <p:cNvPicPr>
            <a:picLocks noChangeAspect="1"/>
          </p:cNvPicPr>
          <p:nvPr/>
        </p:nvPicPr>
        <p:blipFill>
          <a:blip r:embed="rId2"/>
          <a:stretch>
            <a:fillRect/>
          </a:stretch>
        </p:blipFill>
        <p:spPr>
          <a:xfrm>
            <a:off x="3264671" y="2110527"/>
            <a:ext cx="5467350" cy="3400425"/>
          </a:xfrm>
          <a:prstGeom prst="rect">
            <a:avLst/>
          </a:prstGeom>
        </p:spPr>
      </p:pic>
    </p:spTree>
    <p:extLst>
      <p:ext uri="{BB962C8B-B14F-4D97-AF65-F5344CB8AC3E}">
        <p14:creationId xmlns:p14="http://schemas.microsoft.com/office/powerpoint/2010/main" val="3854205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3E30-3990-42A5-BBE1-E611B8FEE8C0}"/>
              </a:ext>
            </a:extLst>
          </p:cNvPr>
          <p:cNvSpPr>
            <a:spLocks noGrp="1"/>
          </p:cNvSpPr>
          <p:nvPr>
            <p:ph type="title"/>
          </p:nvPr>
        </p:nvSpPr>
        <p:spPr/>
        <p:txBody>
          <a:bodyPr/>
          <a:lstStyle/>
          <a:p>
            <a:r>
              <a:rPr lang="en-US" dirty="0"/>
              <a:t>Domain</a:t>
            </a:r>
          </a:p>
        </p:txBody>
      </p:sp>
      <p:sp>
        <p:nvSpPr>
          <p:cNvPr id="3" name="Content Placeholder 2">
            <a:extLst>
              <a:ext uri="{FF2B5EF4-FFF2-40B4-BE49-F238E27FC236}">
                <a16:creationId xmlns:a16="http://schemas.microsoft.com/office/drawing/2014/main" id="{BCA05E1A-22C2-4571-900C-0EE4D8CB6068}"/>
              </a:ext>
            </a:extLst>
          </p:cNvPr>
          <p:cNvSpPr>
            <a:spLocks noGrp="1"/>
          </p:cNvSpPr>
          <p:nvPr>
            <p:ph idx="1"/>
          </p:nvPr>
        </p:nvSpPr>
        <p:spPr/>
        <p:txBody>
          <a:bodyPr/>
          <a:lstStyle/>
          <a:p>
            <a:pPr marL="0" marR="0">
              <a:lnSpc>
                <a:spcPct val="107000"/>
              </a:lnSpc>
              <a:spcBef>
                <a:spcPts val="0"/>
              </a:spcBef>
              <a:spcAft>
                <a:spcPts val="0"/>
              </a:spcAft>
            </a:pPr>
            <a:r>
              <a:rPr lang="en-US" sz="1800" dirty="0">
                <a:solidFill>
                  <a:srgbClr val="000000"/>
                </a:solidFill>
                <a:effectLst/>
                <a:latin typeface="Tinos"/>
                <a:ea typeface="Calibri" panose="020F0502020204030204" pitchFamily="34" charset="0"/>
                <a:cs typeface="Tinos"/>
              </a:rPr>
              <a:t>A </a:t>
            </a:r>
            <a:r>
              <a:rPr lang="en-US" sz="1800" i="1" dirty="0">
                <a:solidFill>
                  <a:srgbClr val="000000"/>
                </a:solidFill>
                <a:effectLst/>
                <a:latin typeface="Tinos-Italic"/>
                <a:ea typeface="Tinos"/>
                <a:cs typeface="Tinos-Italic"/>
              </a:rPr>
              <a:t>domain </a:t>
            </a:r>
            <a:r>
              <a:rPr lang="en-US" sz="1800" dirty="0">
                <a:solidFill>
                  <a:srgbClr val="000000"/>
                </a:solidFill>
                <a:effectLst/>
                <a:latin typeface="Tinos"/>
                <a:ea typeface="Calibri" panose="020F0502020204030204" pitchFamily="34" charset="0"/>
                <a:cs typeface="Tinos"/>
              </a:rPr>
              <a:t>is the original sets of atomic values used to model data. By </a:t>
            </a:r>
            <a:r>
              <a:rPr lang="en-US" sz="1800" i="1" dirty="0">
                <a:solidFill>
                  <a:srgbClr val="000000"/>
                </a:solidFill>
                <a:effectLst/>
                <a:latin typeface="Tinos-Italic"/>
                <a:ea typeface="Tinos"/>
                <a:cs typeface="Tinos-Italic"/>
              </a:rPr>
              <a:t>atomic value</a:t>
            </a:r>
            <a:r>
              <a:rPr lang="en-US" sz="1800" dirty="0">
                <a:solidFill>
                  <a:srgbClr val="000000"/>
                </a:solidFill>
                <a:effectLst/>
                <a:latin typeface="Tinos"/>
                <a:ea typeface="Calibri" panose="020F0502020204030204" pitchFamily="34" charset="0"/>
                <a:cs typeface="Tinos"/>
              </a:rPr>
              <a:t>, we mean that each value in the domain is indivisible as far as the relational model is concerned. </a:t>
            </a:r>
          </a:p>
          <a:p>
            <a:pPr marL="0" marR="0" indent="0">
              <a:lnSpc>
                <a:spcPct val="107000"/>
              </a:lnSpc>
              <a:spcBef>
                <a:spcPts val="0"/>
              </a:spcBef>
              <a:spcAft>
                <a:spcPts val="0"/>
              </a:spcAft>
              <a:buNone/>
            </a:pPr>
            <a:endParaRPr lang="en-US" sz="1800" dirty="0">
              <a:solidFill>
                <a:srgbClr val="000000"/>
              </a:solidFill>
              <a:latin typeface="Tinos"/>
              <a:ea typeface="Calibri" panose="020F0502020204030204" pitchFamily="34" charset="0"/>
              <a:cs typeface="Tinos"/>
            </a:endParaRPr>
          </a:p>
          <a:p>
            <a:pPr marL="0" marR="0" indent="0">
              <a:lnSpc>
                <a:spcPct val="107000"/>
              </a:lnSpc>
              <a:spcBef>
                <a:spcPts val="0"/>
              </a:spcBef>
              <a:spcAft>
                <a:spcPts val="0"/>
              </a:spcAft>
              <a:buNone/>
            </a:pPr>
            <a:r>
              <a:rPr lang="en-US" sz="1800" b="1" dirty="0">
                <a:solidFill>
                  <a:srgbClr val="000000"/>
                </a:solidFill>
                <a:effectLst/>
                <a:latin typeface="Tinos"/>
                <a:ea typeface="Calibri" panose="020F0502020204030204" pitchFamily="34" charset="0"/>
                <a:cs typeface="Tinos"/>
              </a:rPr>
              <a:t>For example: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inos"/>
                <a:ea typeface="Calibri" panose="020F0502020204030204" pitchFamily="34" charset="0"/>
                <a:cs typeface="Tinos"/>
              </a:rPr>
              <a:t>• The domain of Marital Status has a set of possibilities: Married, Single, Divorced.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inos"/>
                <a:ea typeface="Calibri" panose="020F0502020204030204" pitchFamily="34" charset="0"/>
                <a:cs typeface="Tinos"/>
              </a:rPr>
              <a:t>• The domain of Shift has the set of all possible days: {Mon, Tue, Wed…}.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inos"/>
                <a:ea typeface="Calibri" panose="020F0502020204030204" pitchFamily="34" charset="0"/>
                <a:cs typeface="Tinos"/>
              </a:rPr>
              <a:t>• The domain of Salary is the set of all floating-point numbers greater than 0 and less than 200,000.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inos"/>
                <a:ea typeface="Calibri" panose="020F0502020204030204" pitchFamily="34" charset="0"/>
                <a:cs typeface="Tinos"/>
              </a:rPr>
              <a:t>• The domain of First Name is the set of character strings that represents names of people.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solidFill>
                <a:srgbClr val="000000"/>
              </a:solidFill>
              <a:effectLst/>
              <a:latin typeface="Tinos"/>
              <a:ea typeface="Calibri" panose="020F0502020204030204" pitchFamily="34" charset="0"/>
              <a:cs typeface="Tinos"/>
            </a:endParaRPr>
          </a:p>
          <a:p>
            <a:pPr marL="0" marR="0" indent="0">
              <a:lnSpc>
                <a:spcPct val="107000"/>
              </a:lnSpc>
              <a:spcBef>
                <a:spcPts val="0"/>
              </a:spcBef>
              <a:spcAft>
                <a:spcPts val="0"/>
              </a:spcAft>
              <a:buNone/>
            </a:pPr>
            <a:r>
              <a:rPr lang="en-US" sz="1800" dirty="0">
                <a:solidFill>
                  <a:srgbClr val="000000"/>
                </a:solidFill>
                <a:effectLst/>
                <a:latin typeface="Tinos"/>
                <a:ea typeface="Calibri" panose="020F0502020204030204" pitchFamily="34" charset="0"/>
                <a:cs typeface="Tinos"/>
              </a:rPr>
              <a:t>In summary, a domain is a set of acceptable values that a column can contain. This is based on various </a:t>
            </a:r>
            <a:r>
              <a:rPr lang="en-US" sz="1800" dirty="0">
                <a:solidFill>
                  <a:srgbClr val="000000"/>
                </a:solidFill>
                <a:effectLst/>
                <a:latin typeface="Tinos"/>
                <a:cs typeface="Tinos"/>
              </a:rPr>
              <a:t>properties and the data type for the column. </a:t>
            </a:r>
            <a:endParaRPr lang="en-US" dirty="0"/>
          </a:p>
        </p:txBody>
      </p:sp>
    </p:spTree>
    <p:extLst>
      <p:ext uri="{BB962C8B-B14F-4D97-AF65-F5344CB8AC3E}">
        <p14:creationId xmlns:p14="http://schemas.microsoft.com/office/powerpoint/2010/main" val="346193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3BCA1-B8B1-4A1E-AB0F-48B823DAE7C6}"/>
              </a:ext>
            </a:extLst>
          </p:cNvPr>
          <p:cNvSpPr>
            <a:spLocks noGrp="1"/>
          </p:cNvSpPr>
          <p:nvPr>
            <p:ph type="title"/>
          </p:nvPr>
        </p:nvSpPr>
        <p:spPr/>
        <p:txBody>
          <a:bodyPr/>
          <a:lstStyle/>
          <a:p>
            <a:r>
              <a:rPr lang="en-US" dirty="0"/>
              <a:t>Record</a:t>
            </a:r>
          </a:p>
        </p:txBody>
      </p:sp>
      <p:sp>
        <p:nvSpPr>
          <p:cNvPr id="3" name="Content Placeholder 2">
            <a:extLst>
              <a:ext uri="{FF2B5EF4-FFF2-40B4-BE49-F238E27FC236}">
                <a16:creationId xmlns:a16="http://schemas.microsoft.com/office/drawing/2014/main" id="{24ADD416-C86C-4772-B6F5-A8A8AF8CBBE8}"/>
              </a:ext>
            </a:extLst>
          </p:cNvPr>
          <p:cNvSpPr>
            <a:spLocks noGrp="1"/>
          </p:cNvSpPr>
          <p:nvPr>
            <p:ph idx="1"/>
          </p:nvPr>
        </p:nvSpPr>
        <p:spPr/>
        <p:txBody>
          <a:bodyPr/>
          <a:lstStyle/>
          <a:p>
            <a:pPr marL="0" marR="0" indent="0">
              <a:lnSpc>
                <a:spcPct val="107000"/>
              </a:lnSpc>
              <a:spcBef>
                <a:spcPts val="0"/>
              </a:spcBef>
              <a:spcAft>
                <a:spcPts val="0"/>
              </a:spcAft>
              <a:buNone/>
            </a:pPr>
            <a:r>
              <a:rPr lang="en-US" sz="1800" dirty="0">
                <a:solidFill>
                  <a:srgbClr val="000000"/>
                </a:solidFill>
                <a:effectLst/>
                <a:latin typeface="Tinos"/>
                <a:ea typeface="Calibri" panose="020F0502020204030204" pitchFamily="34" charset="0"/>
                <a:cs typeface="Tinos"/>
              </a:rPr>
              <a:t>Just as the content of any one document or item needs to be broken down into its constituent bits of data for storage in the fields, the link between them also needs to be available so that they can be reconstituted into their whole form. </a:t>
            </a:r>
          </a:p>
          <a:p>
            <a:pPr marL="0" marR="0">
              <a:lnSpc>
                <a:spcPct val="107000"/>
              </a:lnSpc>
              <a:spcBef>
                <a:spcPts val="0"/>
              </a:spcBef>
              <a:spcAft>
                <a:spcPts val="0"/>
              </a:spcAft>
            </a:pPr>
            <a:endParaRPr lang="en-US" sz="1800" dirty="0">
              <a:solidFill>
                <a:srgbClr val="000000"/>
              </a:solidFill>
              <a:latin typeface="Tinos"/>
              <a:ea typeface="Calibri" panose="020F0502020204030204" pitchFamily="34" charset="0"/>
              <a:cs typeface="Tinos"/>
            </a:endParaRPr>
          </a:p>
          <a:p>
            <a:pPr marL="0" marR="0" indent="0">
              <a:lnSpc>
                <a:spcPct val="107000"/>
              </a:lnSpc>
              <a:spcBef>
                <a:spcPts val="0"/>
              </a:spcBef>
              <a:spcAft>
                <a:spcPts val="0"/>
              </a:spcAft>
              <a:buNone/>
            </a:pPr>
            <a:r>
              <a:rPr lang="en-US" sz="1800" i="1" dirty="0">
                <a:solidFill>
                  <a:srgbClr val="000000"/>
                </a:solidFill>
                <a:effectLst/>
                <a:latin typeface="Tinos-Italic"/>
                <a:ea typeface="Tinos"/>
                <a:cs typeface="Tinos-Italic"/>
              </a:rPr>
              <a:t>Records </a:t>
            </a:r>
            <a:r>
              <a:rPr lang="en-US" sz="1800" dirty="0">
                <a:solidFill>
                  <a:srgbClr val="000000"/>
                </a:solidFill>
                <a:effectLst/>
                <a:latin typeface="Tinos"/>
                <a:ea typeface="Calibri" panose="020F0502020204030204" pitchFamily="34" charset="0"/>
                <a:cs typeface="Tinos"/>
              </a:rPr>
              <a:t>contain fields that are related, such as a customer or an employee. As noted earlier, a tuple is another term used for record. Records and fields form the basis of all databases. A simple table gives us the clearest picture of how records and fields work together in a database storage project.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74642724"/>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{7A4FD6F2-A417-4CAC-88CA-E4289BD618E5}tf56160789_win32</Template>
  <TotalTime>40</TotalTime>
  <Words>2134</Words>
  <Application>Microsoft Office PowerPoint</Application>
  <PresentationFormat>Widescreen</PresentationFormat>
  <Paragraphs>247</Paragraphs>
  <Slides>33</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Bookman Old Style</vt:lpstr>
      <vt:lpstr>Calibri</vt:lpstr>
      <vt:lpstr>Franklin Gothic Book</vt:lpstr>
      <vt:lpstr>RobotoCondensed-Italic</vt:lpstr>
      <vt:lpstr>Times New Roman</vt:lpstr>
      <vt:lpstr>Tinos</vt:lpstr>
      <vt:lpstr>Tinos-Italic</vt:lpstr>
      <vt:lpstr>Wingdings</vt:lpstr>
      <vt:lpstr>1_RetrospectVTI</vt:lpstr>
      <vt:lpstr>The Relational Database Model</vt:lpstr>
      <vt:lpstr>Your best quote that reflects your approach… “It’s one small step for man, one giant leap for mankind.”</vt:lpstr>
      <vt:lpstr>The history</vt:lpstr>
      <vt:lpstr>Relation/Table pt.1</vt:lpstr>
      <vt:lpstr>Relation/Table pt. 2</vt:lpstr>
      <vt:lpstr>Column</vt:lpstr>
      <vt:lpstr>Example of an ID card and the relationship between fields and their data.</vt:lpstr>
      <vt:lpstr>Domain</vt:lpstr>
      <vt:lpstr>Record</vt:lpstr>
      <vt:lpstr>Simple Table</vt:lpstr>
      <vt:lpstr>Simple Table Continued</vt:lpstr>
      <vt:lpstr>Degree and Properties of A table</vt:lpstr>
      <vt:lpstr>The Access Window</vt:lpstr>
      <vt:lpstr>Determining Tables and Fields (1 of 2)</vt:lpstr>
      <vt:lpstr>Determining Tables and Fields (2 of 2)</vt:lpstr>
      <vt:lpstr>Creating a Table in Datasheet View (1 of 17)</vt:lpstr>
      <vt:lpstr>Creating a Table in Datasheet View (2 of 17)</vt:lpstr>
      <vt:lpstr>Creating a Table in Datasheet View (3 of 17)</vt:lpstr>
      <vt:lpstr>Creating a Table in Datasheet View (4 of 17)</vt:lpstr>
      <vt:lpstr>Creating a Table in Datasheet View (5 of 17)</vt:lpstr>
      <vt:lpstr>Creating a Table in Datasheet View (6 of 17)</vt:lpstr>
      <vt:lpstr>Creating a Table in Datasheet View (7 of 17)</vt:lpstr>
      <vt:lpstr>Creating a Table in Datasheet View (8 of 17)</vt:lpstr>
      <vt:lpstr>Creating a Table in Datasheet View (9 of 17)</vt:lpstr>
      <vt:lpstr>Creating a Table in Datasheet View (10 of 17)</vt:lpstr>
      <vt:lpstr>Creating a Table in Datasheet View (11 of 17)</vt:lpstr>
      <vt:lpstr>Creating a Table in Datasheet View (12 of 17)</vt:lpstr>
      <vt:lpstr>Creating a Table in Datasheet View (13 of 17)</vt:lpstr>
      <vt:lpstr>Creating a Table in Datasheet View (14 of 17)</vt:lpstr>
      <vt:lpstr>Creating a Table in Datasheet View (15 of 17)</vt:lpstr>
      <vt:lpstr>Creating a Table in Datasheet View (16 of 17)</vt:lpstr>
      <vt:lpstr>Creating a Table in Datasheet View (17 of 17)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Carl Rebman</dc:creator>
  <cp:lastModifiedBy>Carl Rebman</cp:lastModifiedBy>
  <cp:revision>5</cp:revision>
  <dcterms:created xsi:type="dcterms:W3CDTF">2021-02-02T20:45:51Z</dcterms:created>
  <dcterms:modified xsi:type="dcterms:W3CDTF">2021-02-02T21:26:08Z</dcterms:modified>
</cp:coreProperties>
</file>