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9"/>
  </p:notesMasterIdLst>
  <p:sldIdLst>
    <p:sldId id="274" r:id="rId5"/>
    <p:sldId id="307" r:id="rId6"/>
    <p:sldId id="308" r:id="rId7"/>
    <p:sldId id="309" r:id="rId8"/>
    <p:sldId id="310"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accent2_2" csCatId="accent2" phldr="1"/>
      <dgm:spPr/>
      <dgm:t>
        <a:bodyPr/>
        <a:lstStyle/>
        <a:p>
          <a:endParaRPr lang="en-US"/>
        </a:p>
      </dgm:t>
    </dgm:pt>
    <dgm:pt modelId="{40FC4FFE-8987-4A26-B7F4-8A516F18ADAE}">
      <dgm:prSet/>
      <dgm:spPr/>
      <dgm:t>
        <a:bodyPr/>
        <a:lstStyle/>
        <a:p>
          <a:pPr>
            <a:lnSpc>
              <a:spcPct val="100000"/>
            </a:lnSpc>
            <a:defRPr cap="all"/>
          </a:pPr>
          <a:r>
            <a:rPr lang="en-US" dirty="0"/>
            <a:t>Insert </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en-US" dirty="0"/>
            <a:t>update</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dirty="0"/>
            <a:t>delete</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a:solidFill>
          <a:schemeClr val="accent1"/>
        </a:solidFill>
      </dgm:spPr>
    </dgm:pt>
    <dgm:pt modelId="{7C175B98-93F4-4D7C-BB95-1514AB879CD5}" type="pres">
      <dgm:prSet presAssocID="{40FC4FFE-8987-4A26-B7F4-8A516F18ADAE}"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g"/>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a:solidFill>
          <a:schemeClr val="accent1"/>
        </a:solidFill>
      </dgm:spPr>
    </dgm:pt>
    <dgm:pt modelId="{DB4CA7C4-FCA1-4127-B20A-2A5C031A3CF4}"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aw prints"/>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dgm:presLayoutVars>
          <dgm:chMax val="1"/>
          <dgm:chPref val="1"/>
        </dgm:presLayoutVars>
      </dgm:prSet>
      <dgm:spPr/>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a:solidFill>
          <a:schemeClr val="accent1"/>
        </a:solidFill>
      </dgm:spPr>
    </dgm:pt>
    <dgm:pt modelId="{39509775-983E-4110-B989-EE2CD6514BE0}" type="pres">
      <dgm:prSet presAssocID="{1C383F32-22E8-4F62-A3E0-BDC3D5F48992}"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Veterinarian"/>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1496FC70-DB8B-48D4-98DE-DD2856E389EE}" type="presOf" srcId="{1C383F32-22E8-4F62-A3E0-BDC3D5F48992}" destId="{1AEDC777-00B3-41D7-9AE1-23D741E941C3}" srcOrd="0" destOrd="0" presId="urn:microsoft.com/office/officeart/2018/5/layout/IconCircleLabelList"/>
    <dgm:cxn modelId="{C4CCE57E-E871-46D6-BAD5-880252C95D22}" srcId="{01A66772-F185-4D58-B8BB-E9370D7A7A2B}" destId="{1C383F32-22E8-4F62-A3E0-BDC3D5F48992}" srcOrd="2" destOrd="0" parTransId="{A7920A2F-3244-4159-AF04-6A1D38B7B317}" sibTransId="{8500F72A-2C6D-4FDF-9C1D-CA691380EB0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686474" y="151893"/>
          <a:ext cx="1990125" cy="1990125"/>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1110599" y="576018"/>
          <a:ext cx="1141875" cy="114187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50287" y="2761893"/>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kern="1200" dirty="0"/>
            <a:t>Insert </a:t>
          </a:r>
        </a:p>
      </dsp:txBody>
      <dsp:txXfrm>
        <a:off x="50287" y="2761893"/>
        <a:ext cx="3262500" cy="720000"/>
      </dsp:txXfrm>
    </dsp:sp>
    <dsp:sp modelId="{BCD8CDD9-0C56-4401-ADB1-8B48DAB2C96F}">
      <dsp:nvSpPr>
        <dsp:cNvPr id="0" name=""/>
        <dsp:cNvSpPr/>
      </dsp:nvSpPr>
      <dsp:spPr>
        <a:xfrm>
          <a:off x="4519912" y="151893"/>
          <a:ext cx="1990125" cy="1990125"/>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4944037" y="576018"/>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3883725" y="2761893"/>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kern="1200" dirty="0"/>
            <a:t>update</a:t>
          </a:r>
        </a:p>
      </dsp:txBody>
      <dsp:txXfrm>
        <a:off x="3883725" y="2761893"/>
        <a:ext cx="3262500" cy="720000"/>
      </dsp:txXfrm>
    </dsp:sp>
    <dsp:sp modelId="{FF93E135-77D6-48A0-8871-9BC93D705D06}">
      <dsp:nvSpPr>
        <dsp:cNvPr id="0" name=""/>
        <dsp:cNvSpPr/>
      </dsp:nvSpPr>
      <dsp:spPr>
        <a:xfrm>
          <a:off x="8353350" y="151893"/>
          <a:ext cx="1990125" cy="1990125"/>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8777475" y="576018"/>
          <a:ext cx="1141875" cy="114187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717162" y="2761893"/>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kern="1200" dirty="0"/>
            <a:t>delete</a:t>
          </a:r>
        </a:p>
      </dsp:txBody>
      <dsp:txXfrm>
        <a:off x="7717162" y="2761893"/>
        <a:ext cx="32625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DDDEA-63BC-40A0-8BC0-D6413F38691F}" type="datetimeFigureOut">
              <a:rPr lang="en-US" smtClean="0"/>
              <a:t>4/29/2021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6F76E-E60C-4C54-B47A-C2C406EC8F72}" type="slidenum">
              <a:rPr lang="en-US" smtClean="0"/>
              <a:t>‹#›</a:t>
            </a:fld>
            <a:endParaRPr lang="en-US" dirty="0"/>
          </a:p>
        </p:txBody>
      </p:sp>
    </p:spTree>
    <p:extLst>
      <p:ext uri="{BB962C8B-B14F-4D97-AF65-F5344CB8AC3E}">
        <p14:creationId xmlns:p14="http://schemas.microsoft.com/office/powerpoint/2010/main" val="2987483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689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4/29/2021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357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4/29/2021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156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4/29/2021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485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23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4/29/2021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9114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4/29/2021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277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158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4/29/2021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3153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4/29/2021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58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4/29/2021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65219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cobhomepages.cob.isu.edu/parkerkr/Protected/INFO4407/notes/demos/login.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hp.net/manual/en/mysqli.real-escape-string.php" TargetMode="External"/><Relationship Id="rId2" Type="http://schemas.openxmlformats.org/officeDocument/2006/relationships/hyperlink" Target="http://www.sitepoint.com/mysql-3-getting-started-ph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php.net/manual/en/function.ctype-digit.ph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hyperlink" Target="https://www.ryadel.com/en/php-disable-error-log-display-errors-reporting-programmaitcally-single-page/" TargetMode="External"/><Relationship Id="rId2" Type="http://schemas.openxmlformats.org/officeDocument/2006/relationships/hyperlink" Target="http://www.sqlinjection.net/error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sitepoint.com/guide-url-rewritin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tackoverflow.com/questions/332365/how-does-the-sql-injection-from-the-bobby-tables-xkcd-comic-work" TargetMode="External"/><Relationship Id="rId2" Type="http://schemas.openxmlformats.org/officeDocument/2006/relationships/hyperlink" Target="https://medium.com/@johnteckert/how-little-bobby-tables-ruined-the-internet-d714c20d2ce0" TargetMode="External"/><Relationship Id="rId1" Type="http://schemas.openxmlformats.org/officeDocument/2006/relationships/slideLayout" Target="../slideLayouts/slideLayout2.xml"/><Relationship Id="rId5" Type="http://schemas.openxmlformats.org/officeDocument/2006/relationships/hyperlink" Target="https://bobby-tables.com/" TargetMode="External"/><Relationship Id="rId4" Type="http://schemas.openxmlformats.org/officeDocument/2006/relationships/hyperlink" Target="https://www.laserfiche.com/ecmblog/the-sad-story-of-mr-null-and-little-bobby-tabl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7">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pic>
        <p:nvPicPr>
          <p:cNvPr id="8" name="Picture 7" descr="A dog looking at the camera">
            <a:extLst>
              <a:ext uri="{FF2B5EF4-FFF2-40B4-BE49-F238E27FC236}">
                <a16:creationId xmlns:a16="http://schemas.microsoft.com/office/drawing/2014/main" id="{F0B92F21-44D0-49F2-B59D-6723737D9B5C}"/>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965201" y="1020431"/>
            <a:ext cx="10225530" cy="1475013"/>
          </a:xfrm>
        </p:spPr>
        <p:txBody>
          <a:bodyPr>
            <a:normAutofit/>
          </a:bodyPr>
          <a:lstStyle/>
          <a:p>
            <a:r>
              <a:rPr lang="en-US" sz="4000" dirty="0">
                <a:solidFill>
                  <a:schemeClr val="tx1"/>
                </a:solidFill>
              </a:rPr>
              <a:t>Triggers</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965200" y="2495445"/>
            <a:ext cx="10225530" cy="590321"/>
          </a:xfrm>
        </p:spPr>
        <p:txBody>
          <a:bodyPr>
            <a:normAutofit/>
          </a:bodyPr>
          <a:lstStyle/>
          <a:p>
            <a:r>
              <a:rPr lang="en-US" sz="1600" dirty="0">
                <a:solidFill>
                  <a:schemeClr val="tx1"/>
                </a:solidFill>
              </a:rPr>
              <a:t>An </a:t>
            </a:r>
            <a:r>
              <a:rPr lang="en-US" sz="1600" dirty="0" err="1">
                <a:solidFill>
                  <a:schemeClr val="tx1"/>
                </a:solidFill>
              </a:rPr>
              <a:t>sql</a:t>
            </a:r>
            <a:r>
              <a:rPr lang="en-US" sz="1600" dirty="0">
                <a:solidFill>
                  <a:schemeClr val="tx1"/>
                </a:solidFill>
              </a:rPr>
              <a:t> concept of create, insert, update</a:t>
            </a:r>
          </a:p>
        </p:txBody>
      </p:sp>
    </p:spTree>
    <p:extLst>
      <p:ext uri="{BB962C8B-B14F-4D97-AF65-F5344CB8AC3E}">
        <p14:creationId xmlns:p14="http://schemas.microsoft.com/office/powerpoint/2010/main" val="12052488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69A0853-74AA-4A82-9B5E-27EA501B5810}"/>
              </a:ext>
            </a:extLst>
          </p:cNvPr>
          <p:cNvSpPr>
            <a:spLocks noGrp="1"/>
          </p:cNvSpPr>
          <p:nvPr>
            <p:ph type="title"/>
          </p:nvPr>
        </p:nvSpPr>
        <p:spPr/>
        <p:txBody>
          <a:bodyPr/>
          <a:lstStyle/>
          <a:p>
            <a:r>
              <a:rPr lang="en-US" dirty="0"/>
              <a:t>SQL Injection overview</a:t>
            </a:r>
          </a:p>
        </p:txBody>
      </p:sp>
      <p:sp>
        <p:nvSpPr>
          <p:cNvPr id="3" name="Content Placeholder 2">
            <a:extLst>
              <a:ext uri="{FF2B5EF4-FFF2-40B4-BE49-F238E27FC236}">
                <a16:creationId xmlns:a16="http://schemas.microsoft.com/office/drawing/2014/main" id="{9082AD9A-A540-4C9B-8486-B16D195186A2}"/>
              </a:ext>
            </a:extLst>
          </p:cNvPr>
          <p:cNvSpPr>
            <a:spLocks noGrp="1"/>
          </p:cNvSpPr>
          <p:nvPr>
            <p:ph sz="half" idx="1"/>
          </p:nvPr>
        </p:nvSpPr>
        <p:spPr/>
        <p:txBody>
          <a:bodyPr>
            <a:normAutofit fontScale="92500" lnSpcReduction="10000"/>
          </a:bodyPr>
          <a:lstStyle/>
          <a:p>
            <a:r>
              <a:rPr lang="en-US" dirty="0"/>
              <a:t>SQL injection is an attack technique used to exploit code by altering back-end SQL statements through manipulating input.</a:t>
            </a:r>
          </a:p>
          <a:p>
            <a:r>
              <a:rPr lang="en-US" dirty="0"/>
              <a:t>A SQL injection attack "injects" or manipulates SQL code. By adding unexpected SQL to a query, it is possible to manipulate a database in ways initially not thought of by the database administrator/developer.</a:t>
            </a:r>
          </a:p>
          <a:p>
            <a:r>
              <a:rPr lang="en-US" dirty="0"/>
              <a:t>A SQL injection attack involves entering malformed or unexpected data so that the back-end SQL database running behind the website or application executes SQL commands that the programmer never intended to permit, possibly allowing an intruder to break into or damage the database.</a:t>
            </a:r>
          </a:p>
          <a:p>
            <a:endParaRPr lang="en-US" dirty="0"/>
          </a:p>
        </p:txBody>
      </p:sp>
      <p:sp>
        <p:nvSpPr>
          <p:cNvPr id="11" name="Content Placeholder 10">
            <a:extLst>
              <a:ext uri="{FF2B5EF4-FFF2-40B4-BE49-F238E27FC236}">
                <a16:creationId xmlns:a16="http://schemas.microsoft.com/office/drawing/2014/main" id="{AD1A761A-1B6E-46E3-9C00-4AB3DF404452}"/>
              </a:ext>
            </a:extLst>
          </p:cNvPr>
          <p:cNvSpPr>
            <a:spLocks noGrp="1"/>
          </p:cNvSpPr>
          <p:nvPr>
            <p:ph sz="half" idx="2"/>
          </p:nvPr>
        </p:nvSpPr>
        <p:spPr/>
        <p:txBody>
          <a:bodyPr>
            <a:normAutofit fontScale="92500" lnSpcReduction="10000"/>
          </a:bodyPr>
          <a:lstStyle/>
          <a:p>
            <a:endParaRPr lang="en-US"/>
          </a:p>
        </p:txBody>
      </p:sp>
      <p:pic>
        <p:nvPicPr>
          <p:cNvPr id="9" name="Picture 8">
            <a:extLst>
              <a:ext uri="{FF2B5EF4-FFF2-40B4-BE49-F238E27FC236}">
                <a16:creationId xmlns:a16="http://schemas.microsoft.com/office/drawing/2014/main" id="{FF60E17F-986B-4EFF-9AD2-18BE058CE31B}"/>
              </a:ext>
            </a:extLst>
          </p:cNvPr>
          <p:cNvPicPr>
            <a:picLocks noChangeAspect="1"/>
          </p:cNvPicPr>
          <p:nvPr/>
        </p:nvPicPr>
        <p:blipFill>
          <a:blip r:embed="rId2"/>
          <a:stretch>
            <a:fillRect/>
          </a:stretch>
        </p:blipFill>
        <p:spPr>
          <a:xfrm>
            <a:off x="6005344" y="1756090"/>
            <a:ext cx="5605463" cy="4359805"/>
          </a:xfrm>
          <a:prstGeom prst="rect">
            <a:avLst/>
          </a:prstGeom>
        </p:spPr>
      </p:pic>
    </p:spTree>
    <p:extLst>
      <p:ext uri="{BB962C8B-B14F-4D97-AF65-F5344CB8AC3E}">
        <p14:creationId xmlns:p14="http://schemas.microsoft.com/office/powerpoint/2010/main" val="1329990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9A23-9DB4-4D91-9D05-5B348B4D3A0B}"/>
              </a:ext>
            </a:extLst>
          </p:cNvPr>
          <p:cNvSpPr>
            <a:spLocks noGrp="1"/>
          </p:cNvSpPr>
          <p:nvPr>
            <p:ph type="title"/>
          </p:nvPr>
        </p:nvSpPr>
        <p:spPr/>
        <p:txBody>
          <a:bodyPr/>
          <a:lstStyle/>
          <a:p>
            <a:r>
              <a:rPr lang="en-US" dirty="0" err="1"/>
              <a:t>CONsequences</a:t>
            </a:r>
            <a:endParaRPr lang="en-US" dirty="0"/>
          </a:p>
        </p:txBody>
      </p:sp>
      <p:sp>
        <p:nvSpPr>
          <p:cNvPr id="3" name="Content Placeholder 2">
            <a:extLst>
              <a:ext uri="{FF2B5EF4-FFF2-40B4-BE49-F238E27FC236}">
                <a16:creationId xmlns:a16="http://schemas.microsoft.com/office/drawing/2014/main" id="{855523BA-E3D7-41B0-B163-A42505A58812}"/>
              </a:ext>
            </a:extLst>
          </p:cNvPr>
          <p:cNvSpPr>
            <a:spLocks noGrp="1"/>
          </p:cNvSpPr>
          <p:nvPr>
            <p:ph idx="1"/>
          </p:nvPr>
        </p:nvSpPr>
        <p:spPr/>
        <p:txBody>
          <a:bodyPr/>
          <a:lstStyle/>
          <a:p>
            <a:pPr algn="l">
              <a:buFont typeface="Arial" panose="020B0604020202020204" pitchFamily="34" charset="0"/>
              <a:buChar char="•"/>
            </a:pPr>
            <a:r>
              <a:rPr lang="en-US" b="0" i="0" dirty="0">
                <a:solidFill>
                  <a:srgbClr val="000000"/>
                </a:solidFill>
                <a:effectLst/>
                <a:latin typeface="Arial" panose="020B0604020202020204" pitchFamily="34" charset="0"/>
              </a:rPr>
              <a:t>Attacker gains unauthorized access to confidential data in the database</a:t>
            </a:r>
          </a:p>
          <a:p>
            <a:pPr algn="l">
              <a:buFont typeface="Arial" panose="020B0604020202020204" pitchFamily="34" charset="0"/>
              <a:buChar char="•"/>
            </a:pPr>
            <a:r>
              <a:rPr lang="en-US" b="0" i="0" dirty="0">
                <a:solidFill>
                  <a:srgbClr val="000000"/>
                </a:solidFill>
                <a:effectLst/>
                <a:latin typeface="Arial" panose="020B0604020202020204" pitchFamily="34" charset="0"/>
              </a:rPr>
              <a:t>Attacker changes or deletes data in the database</a:t>
            </a:r>
          </a:p>
          <a:p>
            <a:pPr algn="l">
              <a:buFont typeface="Arial" panose="020B0604020202020204" pitchFamily="34" charset="0"/>
              <a:buChar char="•"/>
            </a:pPr>
            <a:r>
              <a:rPr lang="en-US" b="0" i="0" dirty="0">
                <a:solidFill>
                  <a:srgbClr val="000000"/>
                </a:solidFill>
                <a:effectLst/>
                <a:latin typeface="Arial" panose="020B0604020202020204" pitchFamily="34" charset="0"/>
              </a:rPr>
              <a:t>Attacker gains unauthorized access to the server file system</a:t>
            </a:r>
          </a:p>
          <a:p>
            <a:pPr algn="l">
              <a:buFont typeface="Arial" panose="020B0604020202020204" pitchFamily="34" charset="0"/>
              <a:buChar char="•"/>
            </a:pPr>
            <a:r>
              <a:rPr lang="en-US" b="0" i="0" dirty="0">
                <a:solidFill>
                  <a:srgbClr val="000000"/>
                </a:solidFill>
                <a:effectLst/>
                <a:latin typeface="Arial" panose="020B0604020202020204" pitchFamily="34" charset="0"/>
              </a:rPr>
              <a:t>Attacker changes the appearance of the website</a:t>
            </a:r>
          </a:p>
          <a:p>
            <a:pPr algn="l">
              <a:buFont typeface="Arial" panose="020B0604020202020204" pitchFamily="34" charset="0"/>
              <a:buChar char="•"/>
            </a:pPr>
            <a:r>
              <a:rPr lang="en-US" b="0" i="0" dirty="0">
                <a:solidFill>
                  <a:srgbClr val="000000"/>
                </a:solidFill>
                <a:effectLst/>
                <a:latin typeface="Arial" panose="020B0604020202020204" pitchFamily="34" charset="0"/>
              </a:rPr>
              <a:t>Possible identity theft</a:t>
            </a:r>
          </a:p>
          <a:p>
            <a:pPr algn="l">
              <a:buFont typeface="Arial" panose="020B0604020202020204" pitchFamily="34" charset="0"/>
              <a:buChar char="•"/>
            </a:pPr>
            <a:r>
              <a:rPr lang="en-US" b="0" i="0" dirty="0">
                <a:solidFill>
                  <a:srgbClr val="000000"/>
                </a:solidFill>
                <a:effectLst/>
                <a:latin typeface="Arial" panose="020B0604020202020204" pitchFamily="34" charset="0"/>
              </a:rPr>
              <a:t>Loss of customer trust in the website</a:t>
            </a:r>
          </a:p>
          <a:p>
            <a:endParaRPr lang="en-US" dirty="0"/>
          </a:p>
        </p:txBody>
      </p:sp>
    </p:spTree>
    <p:extLst>
      <p:ext uri="{BB962C8B-B14F-4D97-AF65-F5344CB8AC3E}">
        <p14:creationId xmlns:p14="http://schemas.microsoft.com/office/powerpoint/2010/main" val="4035621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FC388-B61E-4343-BCA8-FA7CAF6E4A3E}"/>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481F02E2-8ACE-4E3D-98DB-09D0EE2D7C3B}"/>
              </a:ext>
            </a:extLst>
          </p:cNvPr>
          <p:cNvSpPr>
            <a:spLocks noGrp="1"/>
          </p:cNvSpPr>
          <p:nvPr>
            <p:ph idx="1"/>
          </p:nvPr>
        </p:nvSpPr>
        <p:spPr/>
        <p:txBody>
          <a:bodyPr>
            <a:normAutofit fontScale="92500" lnSpcReduction="20000"/>
          </a:bodyPr>
          <a:lstStyle/>
          <a:p>
            <a:pPr algn="l"/>
            <a:r>
              <a:rPr lang="en-US" b="0" i="0" dirty="0">
                <a:solidFill>
                  <a:srgbClr val="000000"/>
                </a:solidFill>
                <a:effectLst/>
                <a:latin typeface="Arial" panose="020B0604020202020204" pitchFamily="34" charset="0"/>
              </a:rPr>
              <a:t>One of the most popular ways to validate a user on a web site is by providing them with a HTML form through which they can enter their username and password. Let's assume that we have the following simple HTML </a:t>
            </a:r>
            <a:r>
              <a:rPr lang="en-US" b="0" i="0" dirty="0">
                <a:solidFill>
                  <a:srgbClr val="000000"/>
                </a:solidFill>
                <a:effectLst/>
                <a:latin typeface="Arial" panose="020B0604020202020204" pitchFamily="34" charset="0"/>
                <a:hlinkClick r:id="rId2"/>
              </a:rPr>
              <a:t>form</a:t>
            </a:r>
            <a:r>
              <a:rPr lang="en-US" b="0" i="0" dirty="0">
                <a:solidFill>
                  <a:srgbClr val="000000"/>
                </a:solidFill>
                <a:effectLst/>
                <a:latin typeface="Arial" panose="020B0604020202020204" pitchFamily="34" charset="0"/>
              </a:rPr>
              <a:t>:</a:t>
            </a:r>
          </a:p>
          <a:p>
            <a:pPr algn="l"/>
            <a:r>
              <a:rPr lang="en-US" sz="1800" b="0" i="0" dirty="0">
                <a:solidFill>
                  <a:srgbClr val="D2691E"/>
                </a:solidFill>
                <a:effectLst/>
                <a:latin typeface="Palatino Linotype" panose="02040502050505030304" pitchFamily="18" charset="0"/>
              </a:rPr>
              <a:t>&lt;form name="</a:t>
            </a:r>
            <a:r>
              <a:rPr lang="en-US" sz="1800" b="0" i="0" dirty="0" err="1">
                <a:solidFill>
                  <a:srgbClr val="D2691E"/>
                </a:solidFill>
                <a:effectLst/>
                <a:latin typeface="Palatino Linotype" panose="02040502050505030304" pitchFamily="18" charset="0"/>
              </a:rPr>
              <a:t>frmLogin</a:t>
            </a:r>
            <a:r>
              <a:rPr lang="en-US" sz="1800" b="0" i="0" dirty="0">
                <a:solidFill>
                  <a:srgbClr val="D2691E"/>
                </a:solidFill>
                <a:effectLst/>
                <a:latin typeface="Palatino Linotype" panose="02040502050505030304" pitchFamily="18" charset="0"/>
              </a:rPr>
              <a:t>" action="</a:t>
            </a:r>
            <a:r>
              <a:rPr lang="en-US" sz="1800" b="0" i="0" dirty="0" err="1">
                <a:solidFill>
                  <a:srgbClr val="D2691E"/>
                </a:solidFill>
                <a:effectLst/>
                <a:latin typeface="Palatino Linotype" panose="02040502050505030304" pitchFamily="18" charset="0"/>
              </a:rPr>
              <a:t>login.php</a:t>
            </a:r>
            <a:r>
              <a:rPr lang="en-US" sz="1800" b="0" i="0" dirty="0">
                <a:solidFill>
                  <a:srgbClr val="D2691E"/>
                </a:solidFill>
                <a:effectLst/>
                <a:latin typeface="Palatino Linotype" panose="02040502050505030304" pitchFamily="18" charset="0"/>
              </a:rPr>
              <a:t>" method="post"&gt;</a:t>
            </a:r>
            <a:br>
              <a:rPr lang="en-US" sz="1800" b="0" i="0" dirty="0">
                <a:solidFill>
                  <a:srgbClr val="D2691E"/>
                </a:solidFill>
                <a:effectLst/>
                <a:latin typeface="Palatino Linotype" panose="02040502050505030304" pitchFamily="18" charset="0"/>
              </a:rPr>
            </a:br>
            <a:r>
              <a:rPr lang="en-US" sz="1800" b="0" i="0" dirty="0">
                <a:solidFill>
                  <a:srgbClr val="D2691E"/>
                </a:solidFill>
                <a:effectLst/>
                <a:latin typeface="Palatino Linotype" panose="02040502050505030304" pitchFamily="18" charset="0"/>
              </a:rPr>
              <a:t>&lt;label class="</a:t>
            </a:r>
            <a:r>
              <a:rPr lang="en-US" sz="1800" b="0" i="0" dirty="0" err="1">
                <a:solidFill>
                  <a:srgbClr val="D2691E"/>
                </a:solidFill>
                <a:effectLst/>
                <a:latin typeface="Palatino Linotype" panose="02040502050505030304" pitchFamily="18" charset="0"/>
              </a:rPr>
              <a:t>newLine</a:t>
            </a:r>
            <a:r>
              <a:rPr lang="en-US" sz="1800" b="0" i="0" dirty="0">
                <a:solidFill>
                  <a:srgbClr val="D2691E"/>
                </a:solidFill>
                <a:effectLst/>
                <a:latin typeface="Palatino Linotype" panose="02040502050505030304" pitchFamily="18" charset="0"/>
              </a:rPr>
              <a:t>"&gt;Username:</a:t>
            </a:r>
            <a:br>
              <a:rPr lang="en-US" sz="1800" b="0" i="0" dirty="0">
                <a:solidFill>
                  <a:srgbClr val="D2691E"/>
                </a:solidFill>
                <a:effectLst/>
                <a:latin typeface="Palatino Linotype" panose="02040502050505030304" pitchFamily="18" charset="0"/>
              </a:rPr>
            </a:br>
            <a:r>
              <a:rPr lang="en-US" sz="1800" b="0" i="0" dirty="0">
                <a:solidFill>
                  <a:srgbClr val="D2691E"/>
                </a:solidFill>
                <a:effectLst/>
                <a:latin typeface="Palatino Linotype" panose="02040502050505030304" pitchFamily="18" charset="0"/>
              </a:rPr>
              <a:t>&lt;input class="</a:t>
            </a:r>
            <a:r>
              <a:rPr lang="en-US" sz="1800" b="0" i="0" dirty="0" err="1">
                <a:solidFill>
                  <a:srgbClr val="D2691E"/>
                </a:solidFill>
                <a:effectLst/>
                <a:latin typeface="Palatino Linotype" panose="02040502050505030304" pitchFamily="18" charset="0"/>
              </a:rPr>
              <a:t>newLine</a:t>
            </a:r>
            <a:r>
              <a:rPr lang="en-US" sz="1800" b="0" i="0" dirty="0">
                <a:solidFill>
                  <a:srgbClr val="D2691E"/>
                </a:solidFill>
                <a:effectLst/>
                <a:latin typeface="Palatino Linotype" panose="02040502050505030304" pitchFamily="18" charset="0"/>
              </a:rPr>
              <a:t>" type="text" name="</a:t>
            </a:r>
            <a:r>
              <a:rPr lang="en-US" sz="1800" b="0" i="0" dirty="0" err="1">
                <a:solidFill>
                  <a:srgbClr val="D2691E"/>
                </a:solidFill>
                <a:effectLst/>
                <a:latin typeface="Palatino Linotype" panose="02040502050505030304" pitchFamily="18" charset="0"/>
              </a:rPr>
              <a:t>userName</a:t>
            </a:r>
            <a:r>
              <a:rPr lang="en-US" sz="1800" b="0" i="0" dirty="0">
                <a:solidFill>
                  <a:srgbClr val="D2691E"/>
                </a:solidFill>
                <a:effectLst/>
                <a:latin typeface="Palatino Linotype" panose="02040502050505030304" pitchFamily="18" charset="0"/>
              </a:rPr>
              <a:t>"/&gt;</a:t>
            </a:r>
            <a:br>
              <a:rPr lang="en-US" sz="1800" b="0" i="0" dirty="0">
                <a:solidFill>
                  <a:srgbClr val="D2691E"/>
                </a:solidFill>
                <a:effectLst/>
                <a:latin typeface="Palatino Linotype" panose="02040502050505030304" pitchFamily="18" charset="0"/>
              </a:rPr>
            </a:br>
            <a:r>
              <a:rPr lang="en-US" sz="1800" b="0" i="0" dirty="0">
                <a:solidFill>
                  <a:srgbClr val="D2691E"/>
                </a:solidFill>
                <a:effectLst/>
                <a:latin typeface="Palatino Linotype" panose="02040502050505030304" pitchFamily="18" charset="0"/>
              </a:rPr>
              <a:t>&lt;/label&gt;</a:t>
            </a:r>
            <a:br>
              <a:rPr lang="en-US" sz="1800" b="0" i="0" dirty="0">
                <a:solidFill>
                  <a:srgbClr val="D2691E"/>
                </a:solidFill>
                <a:effectLst/>
                <a:latin typeface="Palatino Linotype" panose="02040502050505030304" pitchFamily="18" charset="0"/>
              </a:rPr>
            </a:br>
            <a:r>
              <a:rPr lang="en-US" sz="1800" b="0" i="0" dirty="0">
                <a:solidFill>
                  <a:srgbClr val="D2691E"/>
                </a:solidFill>
                <a:effectLst/>
                <a:latin typeface="Palatino Linotype" panose="02040502050505030304" pitchFamily="18" charset="0"/>
              </a:rPr>
              <a:t>&lt;label class="</a:t>
            </a:r>
            <a:r>
              <a:rPr lang="en-US" sz="1800" b="0" i="0" dirty="0" err="1">
                <a:solidFill>
                  <a:srgbClr val="D2691E"/>
                </a:solidFill>
                <a:effectLst/>
                <a:latin typeface="Palatino Linotype" panose="02040502050505030304" pitchFamily="18" charset="0"/>
              </a:rPr>
              <a:t>newLine</a:t>
            </a:r>
            <a:r>
              <a:rPr lang="en-US" sz="1800" b="0" i="0" dirty="0">
                <a:solidFill>
                  <a:srgbClr val="D2691E"/>
                </a:solidFill>
                <a:effectLst/>
                <a:latin typeface="Palatino Linotype" panose="02040502050505030304" pitchFamily="18" charset="0"/>
              </a:rPr>
              <a:t>"&gt;Password:</a:t>
            </a:r>
            <a:br>
              <a:rPr lang="en-US" sz="1800" b="0" i="0" dirty="0">
                <a:solidFill>
                  <a:srgbClr val="D2691E"/>
                </a:solidFill>
                <a:effectLst/>
                <a:latin typeface="Palatino Linotype" panose="02040502050505030304" pitchFamily="18" charset="0"/>
              </a:rPr>
            </a:br>
            <a:r>
              <a:rPr lang="en-US" sz="1800" b="0" i="0" dirty="0">
                <a:solidFill>
                  <a:srgbClr val="D2691E"/>
                </a:solidFill>
                <a:effectLst/>
                <a:latin typeface="Palatino Linotype" panose="02040502050505030304" pitchFamily="18" charset="0"/>
              </a:rPr>
              <a:t>&lt;input class="</a:t>
            </a:r>
            <a:r>
              <a:rPr lang="en-US" sz="1800" b="0" i="0" dirty="0" err="1">
                <a:solidFill>
                  <a:srgbClr val="D2691E"/>
                </a:solidFill>
                <a:effectLst/>
                <a:latin typeface="Palatino Linotype" panose="02040502050505030304" pitchFamily="18" charset="0"/>
              </a:rPr>
              <a:t>newLine</a:t>
            </a:r>
            <a:r>
              <a:rPr lang="en-US" sz="1800" b="0" i="0" dirty="0">
                <a:solidFill>
                  <a:srgbClr val="D2691E"/>
                </a:solidFill>
                <a:effectLst/>
                <a:latin typeface="Palatino Linotype" panose="02040502050505030304" pitchFamily="18" charset="0"/>
              </a:rPr>
              <a:t>" type="password" name="password"/&gt;</a:t>
            </a:r>
            <a:br>
              <a:rPr lang="en-US" sz="1800" b="0" i="0" dirty="0">
                <a:solidFill>
                  <a:srgbClr val="D2691E"/>
                </a:solidFill>
                <a:effectLst/>
                <a:latin typeface="Palatino Linotype" panose="02040502050505030304" pitchFamily="18" charset="0"/>
              </a:rPr>
            </a:br>
            <a:r>
              <a:rPr lang="en-US" sz="1800" b="0" i="0" dirty="0">
                <a:solidFill>
                  <a:srgbClr val="D2691E"/>
                </a:solidFill>
                <a:effectLst/>
                <a:latin typeface="Palatino Linotype" panose="02040502050505030304" pitchFamily="18" charset="0"/>
              </a:rPr>
              <a:t>&lt;/label&gt;</a:t>
            </a:r>
            <a:br>
              <a:rPr lang="en-US" sz="1800" b="0" i="0" dirty="0">
                <a:solidFill>
                  <a:srgbClr val="D2691E"/>
                </a:solidFill>
                <a:effectLst/>
                <a:latin typeface="Palatino Linotype" panose="02040502050505030304" pitchFamily="18" charset="0"/>
              </a:rPr>
            </a:br>
            <a:r>
              <a:rPr lang="en-US" sz="1800" b="0" i="0" dirty="0">
                <a:solidFill>
                  <a:srgbClr val="D2691E"/>
                </a:solidFill>
                <a:effectLst/>
                <a:latin typeface="Palatino Linotype" panose="02040502050505030304" pitchFamily="18" charset="0"/>
              </a:rPr>
              <a:t>&lt;input title="Log in." type="submit" value="Log in" /&gt;</a:t>
            </a:r>
            <a:br>
              <a:rPr lang="en-US" sz="1800" b="0" i="0" dirty="0">
                <a:solidFill>
                  <a:srgbClr val="D2691E"/>
                </a:solidFill>
                <a:effectLst/>
                <a:latin typeface="Palatino Linotype" panose="02040502050505030304" pitchFamily="18" charset="0"/>
              </a:rPr>
            </a:br>
            <a:r>
              <a:rPr lang="en-US" sz="1800" b="0" i="0" dirty="0">
                <a:solidFill>
                  <a:srgbClr val="D2691E"/>
                </a:solidFill>
                <a:effectLst/>
                <a:latin typeface="Palatino Linotype" panose="02040502050505030304" pitchFamily="18" charset="0"/>
              </a:rPr>
              <a:t>&lt;/form&gt;</a:t>
            </a:r>
          </a:p>
          <a:p>
            <a:pPr algn="l"/>
            <a:r>
              <a:rPr lang="en-US" b="0" i="0" dirty="0">
                <a:solidFill>
                  <a:srgbClr val="000000"/>
                </a:solidFill>
                <a:effectLst/>
                <a:latin typeface="Arial" panose="020B0604020202020204" pitchFamily="34" charset="0"/>
              </a:rPr>
              <a:t>When the </a:t>
            </a:r>
            <a:r>
              <a:rPr lang="en-US" b="0" i="0" dirty="0">
                <a:solidFill>
                  <a:srgbClr val="000000"/>
                </a:solidFill>
                <a:effectLst/>
                <a:latin typeface="Arial" panose="020B0604020202020204" pitchFamily="34" charset="0"/>
                <a:hlinkClick r:id="rId2"/>
              </a:rPr>
              <a:t>form</a:t>
            </a:r>
            <a:r>
              <a:rPr lang="en-US" b="0" i="0" dirty="0">
                <a:solidFill>
                  <a:srgbClr val="000000"/>
                </a:solidFill>
                <a:effectLst/>
                <a:latin typeface="Arial" panose="020B0604020202020204" pitchFamily="34" charset="0"/>
              </a:rPr>
              <a:t> is submitted, the contents of the username and password fields are passed to the </a:t>
            </a:r>
            <a:r>
              <a:rPr lang="en-US" b="0" i="0" dirty="0" err="1">
                <a:solidFill>
                  <a:srgbClr val="000000"/>
                </a:solidFill>
                <a:effectLst/>
                <a:latin typeface="Arial" panose="020B0604020202020204" pitchFamily="34" charset="0"/>
              </a:rPr>
              <a:t>login.php</a:t>
            </a:r>
            <a:r>
              <a:rPr lang="en-US" b="0" i="0" dirty="0">
                <a:solidFill>
                  <a:srgbClr val="000000"/>
                </a:solidFill>
                <a:effectLst/>
                <a:latin typeface="Arial" panose="020B0604020202020204" pitchFamily="34" charset="0"/>
              </a:rPr>
              <a:t> script and are available to that script through the request methods like GET or POST.</a:t>
            </a:r>
          </a:p>
          <a:p>
            <a:endParaRPr lang="en-US" dirty="0"/>
          </a:p>
        </p:txBody>
      </p:sp>
    </p:spTree>
    <p:extLst>
      <p:ext uri="{BB962C8B-B14F-4D97-AF65-F5344CB8AC3E}">
        <p14:creationId xmlns:p14="http://schemas.microsoft.com/office/powerpoint/2010/main" val="3152515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D464D-DEE5-4961-B7F5-9AF4978BF8E9}"/>
              </a:ext>
            </a:extLst>
          </p:cNvPr>
          <p:cNvSpPr>
            <a:spLocks noGrp="1"/>
          </p:cNvSpPr>
          <p:nvPr>
            <p:ph type="title"/>
          </p:nvPr>
        </p:nvSpPr>
        <p:spPr/>
        <p:txBody>
          <a:bodyPr/>
          <a:lstStyle/>
          <a:p>
            <a:r>
              <a:rPr lang="en-US" dirty="0"/>
              <a:t>Example continued</a:t>
            </a:r>
          </a:p>
        </p:txBody>
      </p:sp>
      <p:sp>
        <p:nvSpPr>
          <p:cNvPr id="3" name="Content Placeholder 2">
            <a:extLst>
              <a:ext uri="{FF2B5EF4-FFF2-40B4-BE49-F238E27FC236}">
                <a16:creationId xmlns:a16="http://schemas.microsoft.com/office/drawing/2014/main" id="{4A7228CF-E861-445D-B7DF-07D2BD3B94F6}"/>
              </a:ext>
            </a:extLst>
          </p:cNvPr>
          <p:cNvSpPr>
            <a:spLocks noGrp="1"/>
          </p:cNvSpPr>
          <p:nvPr>
            <p:ph idx="1"/>
          </p:nvPr>
        </p:nvSpPr>
        <p:spPr>
          <a:xfrm>
            <a:off x="581192" y="2521358"/>
            <a:ext cx="11029615" cy="3634486"/>
          </a:xfrm>
        </p:spPr>
        <p:txBody>
          <a:bodyPr>
            <a:normAutofit fontScale="85000" lnSpcReduction="20000"/>
          </a:bodyPr>
          <a:lstStyle/>
          <a:p>
            <a:pPr algn="l"/>
            <a:r>
              <a:rPr lang="en-US" dirty="0">
                <a:solidFill>
                  <a:srgbClr val="000000"/>
                </a:solidFill>
                <a:latin typeface="Arial" panose="020B0604020202020204" pitchFamily="34" charset="0"/>
              </a:rPr>
              <a:t>S</a:t>
            </a:r>
            <a:r>
              <a:rPr lang="en-US" b="0" i="0" dirty="0">
                <a:solidFill>
                  <a:srgbClr val="000000"/>
                </a:solidFill>
                <a:effectLst/>
                <a:latin typeface="Arial" panose="020B0604020202020204" pitchFamily="34" charset="0"/>
              </a:rPr>
              <a:t>o, if the user entered a username of john and password of doe, then he or she would be presented with the text "Logged In". The query would look something like this:</a:t>
            </a:r>
          </a:p>
          <a:p>
            <a:pPr algn="l"/>
            <a:r>
              <a:rPr lang="en-US" sz="1800" b="0" i="0" dirty="0">
                <a:solidFill>
                  <a:srgbClr val="008000"/>
                </a:solidFill>
                <a:effectLst/>
                <a:latin typeface="Lucida Console" panose="020B0609040504020204" pitchFamily="49" charset="0"/>
              </a:rPr>
              <a:t>select count(*) from users where </a:t>
            </a:r>
            <a:r>
              <a:rPr lang="en-US" sz="1800" b="0" i="0" dirty="0" err="1">
                <a:solidFill>
                  <a:srgbClr val="008000"/>
                </a:solidFill>
                <a:effectLst/>
                <a:latin typeface="Lucida Console" panose="020B0609040504020204" pitchFamily="49" charset="0"/>
              </a:rPr>
              <a:t>userName</a:t>
            </a:r>
            <a:r>
              <a:rPr lang="en-US" sz="1800" b="0" i="0" dirty="0">
                <a:solidFill>
                  <a:srgbClr val="008000"/>
                </a:solidFill>
                <a:effectLst/>
                <a:latin typeface="Lucida Console" panose="020B0609040504020204" pitchFamily="49" charset="0"/>
              </a:rPr>
              <a:t>=</a:t>
            </a:r>
            <a:r>
              <a:rPr lang="en-US" sz="1800" b="0" i="0" dirty="0" err="1">
                <a:solidFill>
                  <a:srgbClr val="008000"/>
                </a:solidFill>
                <a:effectLst/>
                <a:latin typeface="Lucida Console" panose="020B0609040504020204" pitchFamily="49" charset="0"/>
              </a:rPr>
              <a:t>'john</a:t>
            </a:r>
            <a:r>
              <a:rPr lang="en-US" sz="1800" b="0" i="0" dirty="0">
                <a:solidFill>
                  <a:srgbClr val="008000"/>
                </a:solidFill>
                <a:effectLst/>
                <a:latin typeface="Lucida Console" panose="020B0609040504020204" pitchFamily="49" charset="0"/>
              </a:rPr>
              <a:t>' and </a:t>
            </a:r>
            <a:r>
              <a:rPr lang="en-US" sz="1800" b="0" i="0" dirty="0" err="1">
                <a:solidFill>
                  <a:srgbClr val="008000"/>
                </a:solidFill>
                <a:effectLst/>
                <a:latin typeface="Lucida Console" panose="020B0609040504020204" pitchFamily="49" charset="0"/>
              </a:rPr>
              <a:t>userPass</a:t>
            </a:r>
            <a:r>
              <a:rPr lang="en-US" sz="1800" b="0" i="0" dirty="0">
                <a:solidFill>
                  <a:srgbClr val="008000"/>
                </a:solidFill>
                <a:effectLst/>
                <a:latin typeface="Lucida Console" panose="020B0609040504020204" pitchFamily="49" charset="0"/>
              </a:rPr>
              <a:t>='doe’</a:t>
            </a:r>
          </a:p>
          <a:p>
            <a:pPr marL="0" marR="0" indent="0">
              <a:lnSpc>
                <a:spcPct val="107000"/>
              </a:lnSpc>
              <a:spcBef>
                <a:spcPts val="0"/>
              </a:spcBef>
              <a:spcAft>
                <a:spcPts val="800"/>
              </a:spcAft>
              <a:buNone/>
            </a:pP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There’s nothing unsecure or dangerous about the above query.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However, there are ways of manipulating the underlying SQL code using SQL comments. To see how comments are entered in queries, see the aside. Now, if a user entered the following: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525" marR="0" indent="-9525">
              <a:lnSpc>
                <a:spcPct val="107000"/>
              </a:lnSpc>
              <a:spcBef>
                <a:spcPts val="0"/>
              </a:spcBef>
              <a:spcAft>
                <a:spcPts val="800"/>
              </a:spcAft>
            </a:pPr>
            <a:r>
              <a:rPr lang="en-US" sz="1800" dirty="0">
                <a:solidFill>
                  <a:srgbClr val="D2691E"/>
                </a:solidFill>
                <a:effectLst/>
                <a:latin typeface="Palatino Linotype" panose="02040502050505030304" pitchFamily="18" charset="0"/>
                <a:ea typeface="Times New Roman" panose="02020603050405020304" pitchFamily="18" charset="0"/>
                <a:cs typeface="Times New Roman" panose="02020603050405020304" pitchFamily="18" charset="0"/>
              </a:rPr>
              <a:t>Username: john</a:t>
            </a:r>
            <a:br>
              <a:rPr lang="en-US" sz="1800" dirty="0">
                <a:solidFill>
                  <a:srgbClr val="D2691E"/>
                </a:solidFill>
                <a:effectLst/>
                <a:latin typeface="Palatino Linotype" panose="02040502050505030304" pitchFamily="18" charset="0"/>
                <a:ea typeface="Times New Roman" panose="02020603050405020304" pitchFamily="18" charset="0"/>
                <a:cs typeface="Times New Roman" panose="02020603050405020304" pitchFamily="18" charset="0"/>
              </a:rPr>
            </a:br>
            <a:r>
              <a:rPr lang="en-US" sz="1800" dirty="0">
                <a:solidFill>
                  <a:srgbClr val="D2691E"/>
                </a:solidFill>
                <a:effectLst/>
                <a:latin typeface="Palatino Linotype" panose="02040502050505030304" pitchFamily="18" charset="0"/>
                <a:ea typeface="Times New Roman" panose="02020603050405020304" pitchFamily="18" charset="0"/>
                <a:cs typeface="Times New Roman" panose="02020603050405020304" pitchFamily="18" charset="0"/>
              </a:rPr>
              <a:t>Password: ' or 1=1 --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resulting query would become: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525" marR="0" indent="-9525">
              <a:lnSpc>
                <a:spcPct val="107000"/>
              </a:lnSpc>
              <a:spcBef>
                <a:spcPts val="0"/>
              </a:spcBef>
              <a:spcAft>
                <a:spcPts val="800"/>
              </a:spcAft>
            </a:pPr>
            <a:r>
              <a:rPr lang="en-US" sz="1800" dirty="0">
                <a:solidFill>
                  <a:srgbClr val="D2691E"/>
                </a:solidFill>
                <a:effectLst/>
                <a:latin typeface="Palatino Linotype" panose="02040502050505030304" pitchFamily="18" charset="0"/>
                <a:ea typeface="Times New Roman" panose="02020603050405020304" pitchFamily="18" charset="0"/>
                <a:cs typeface="Times New Roman" panose="02020603050405020304" pitchFamily="18" charset="0"/>
              </a:rPr>
              <a:t>select count(*) from users where </a:t>
            </a:r>
            <a:r>
              <a:rPr lang="en-US" sz="1800" dirty="0" err="1">
                <a:solidFill>
                  <a:srgbClr val="D2691E"/>
                </a:solidFill>
                <a:effectLst/>
                <a:latin typeface="Palatino Linotype" panose="02040502050505030304" pitchFamily="18" charset="0"/>
                <a:ea typeface="Times New Roman" panose="02020603050405020304" pitchFamily="18" charset="0"/>
                <a:cs typeface="Times New Roman" panose="02020603050405020304" pitchFamily="18" charset="0"/>
              </a:rPr>
              <a:t>userName</a:t>
            </a:r>
            <a:r>
              <a:rPr lang="en-US" sz="1800" dirty="0">
                <a:solidFill>
                  <a:srgbClr val="D2691E"/>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lang="en-US" sz="1800" dirty="0" err="1">
                <a:solidFill>
                  <a:srgbClr val="D2691E"/>
                </a:solidFill>
                <a:effectLst/>
                <a:latin typeface="Palatino Linotype" panose="02040502050505030304" pitchFamily="18" charset="0"/>
                <a:ea typeface="Times New Roman" panose="02020603050405020304" pitchFamily="18" charset="0"/>
                <a:cs typeface="Times New Roman" panose="02020603050405020304" pitchFamily="18" charset="0"/>
              </a:rPr>
              <a:t>'john</a:t>
            </a:r>
            <a:r>
              <a:rPr lang="en-US" sz="1800" dirty="0">
                <a:solidFill>
                  <a:srgbClr val="D2691E"/>
                </a:solidFill>
                <a:effectLst/>
                <a:latin typeface="Palatino Linotype" panose="02040502050505030304" pitchFamily="18" charset="0"/>
                <a:ea typeface="Times New Roman" panose="02020603050405020304" pitchFamily="18" charset="0"/>
                <a:cs typeface="Times New Roman" panose="02020603050405020304" pitchFamily="18" charset="0"/>
              </a:rPr>
              <a:t>' and </a:t>
            </a:r>
            <a:r>
              <a:rPr lang="en-US" sz="1800" dirty="0" err="1">
                <a:solidFill>
                  <a:srgbClr val="D2691E"/>
                </a:solidFill>
                <a:effectLst/>
                <a:latin typeface="Palatino Linotype" panose="02040502050505030304" pitchFamily="18" charset="0"/>
                <a:ea typeface="Times New Roman" panose="02020603050405020304" pitchFamily="18" charset="0"/>
                <a:cs typeface="Times New Roman" panose="02020603050405020304" pitchFamily="18" charset="0"/>
              </a:rPr>
              <a:t>userPass</a:t>
            </a:r>
            <a:r>
              <a:rPr lang="en-US" sz="1800" dirty="0">
                <a:solidFill>
                  <a:srgbClr val="D2691E"/>
                </a:solidFill>
                <a:effectLst/>
                <a:latin typeface="Palatino Linotype" panose="02040502050505030304" pitchFamily="18" charset="0"/>
                <a:ea typeface="Times New Roman" panose="02020603050405020304" pitchFamily="18" charset="0"/>
                <a:cs typeface="Times New Roman" panose="02020603050405020304" pitchFamily="18" charset="0"/>
              </a:rPr>
              <a:t>='' or 1=1 --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 evaluates to TRUE, and anything OR TRUE evaluates to TRUE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1800" b="0" i="0" dirty="0">
              <a:solidFill>
                <a:srgbClr val="008000"/>
              </a:solidFill>
              <a:effectLst/>
              <a:latin typeface="Lucida Console" panose="020B0609040504020204" pitchFamily="49" charset="0"/>
            </a:endParaRPr>
          </a:p>
        </p:txBody>
      </p:sp>
    </p:spTree>
    <p:extLst>
      <p:ext uri="{BB962C8B-B14F-4D97-AF65-F5344CB8AC3E}">
        <p14:creationId xmlns:p14="http://schemas.microsoft.com/office/powerpoint/2010/main" val="1928818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4CA29-9000-487F-AF07-7428CD3A983A}"/>
              </a:ext>
            </a:extLst>
          </p:cNvPr>
          <p:cNvSpPr>
            <a:spLocks noGrp="1"/>
          </p:cNvSpPr>
          <p:nvPr>
            <p:ph type="title"/>
          </p:nvPr>
        </p:nvSpPr>
        <p:spPr/>
        <p:txBody>
          <a:bodyPr/>
          <a:lstStyle/>
          <a:p>
            <a:r>
              <a:rPr lang="en-US" dirty="0"/>
              <a:t>Results of attack</a:t>
            </a:r>
          </a:p>
        </p:txBody>
      </p:sp>
      <p:sp>
        <p:nvSpPr>
          <p:cNvPr id="5" name="TextBox 4">
            <a:extLst>
              <a:ext uri="{FF2B5EF4-FFF2-40B4-BE49-F238E27FC236}">
                <a16:creationId xmlns:a16="http://schemas.microsoft.com/office/drawing/2014/main" id="{2397CC64-1918-4E5B-9030-7C1DF4FE14A7}"/>
              </a:ext>
            </a:extLst>
          </p:cNvPr>
          <p:cNvSpPr txBox="1"/>
          <p:nvPr/>
        </p:nvSpPr>
        <p:spPr>
          <a:xfrm>
            <a:off x="719091" y="2442148"/>
            <a:ext cx="10022889" cy="3416320"/>
          </a:xfrm>
          <a:prstGeom prst="rect">
            <a:avLst/>
          </a:prstGeom>
          <a:noFill/>
        </p:spPr>
        <p:txBody>
          <a:bodyPr wrap="square">
            <a:spAutoFit/>
          </a:bodyPr>
          <a:lstStyle/>
          <a:p>
            <a:pPr algn="l"/>
            <a:r>
              <a:rPr lang="en-US" b="0" i="0" dirty="0">
                <a:solidFill>
                  <a:srgbClr val="000000"/>
                </a:solidFill>
                <a:effectLst/>
                <a:latin typeface="Arial" panose="020B0604020202020204" pitchFamily="34" charset="0"/>
              </a:rPr>
              <a:t>So, as a result of the injection attack, the query now only checks for any user with a username field of john.</a:t>
            </a:r>
          </a:p>
          <a:p>
            <a:pPr algn="l"/>
            <a:endParaRPr lang="en-US" b="0" i="0" dirty="0">
              <a:solidFill>
                <a:srgbClr val="000000"/>
              </a:solidFill>
              <a:effectLst/>
              <a:latin typeface="Arial" panose="020B0604020202020204" pitchFamily="34" charset="0"/>
            </a:endParaRPr>
          </a:p>
          <a:p>
            <a:pPr algn="l">
              <a:buFont typeface="Arial" panose="020B0604020202020204" pitchFamily="34" charset="0"/>
              <a:buChar char="•"/>
            </a:pPr>
            <a:r>
              <a:rPr lang="en-US" b="0" i="0" dirty="0">
                <a:solidFill>
                  <a:srgbClr val="000000"/>
                </a:solidFill>
                <a:effectLst/>
                <a:latin typeface="Arial" panose="020B0604020202020204" pitchFamily="34" charset="0"/>
              </a:rPr>
              <a:t>Instead of checking for a matching password, it now checks for an empty password </a:t>
            </a:r>
            <a:r>
              <a:rPr lang="en-US" b="0" i="1" dirty="0">
                <a:solidFill>
                  <a:srgbClr val="000000"/>
                </a:solidFill>
                <a:effectLst/>
                <a:latin typeface="Arial" panose="020B0604020202020204" pitchFamily="34" charset="0"/>
              </a:rPr>
              <a:t>or</a:t>
            </a:r>
            <a:r>
              <a:rPr lang="en-US" b="0" i="0" dirty="0">
                <a:solidFill>
                  <a:srgbClr val="000000"/>
                </a:solidFill>
                <a:effectLst/>
                <a:latin typeface="Arial" panose="020B0604020202020204" pitchFamily="34" charset="0"/>
              </a:rPr>
              <a:t> the conditional equation of 1=1, meaning that if the password field is empty OR 1 equals 1 (which it does), then a valid entry has been found in the users table.</a:t>
            </a:r>
          </a:p>
          <a:p>
            <a:pPr algn="l">
              <a:buFont typeface="Arial" panose="020B0604020202020204" pitchFamily="34" charset="0"/>
              <a:buChar char="•"/>
            </a:pPr>
            <a:endParaRPr lang="en-US" b="0" i="0" dirty="0">
              <a:solidFill>
                <a:srgbClr val="000000"/>
              </a:solidFill>
              <a:effectLst/>
              <a:latin typeface="Arial" panose="020B0604020202020204" pitchFamily="34" charset="0"/>
            </a:endParaRPr>
          </a:p>
          <a:p>
            <a:pPr algn="l"/>
            <a:r>
              <a:rPr lang="en-US" b="0" i="0" dirty="0">
                <a:solidFill>
                  <a:srgbClr val="FF0000"/>
                </a:solidFill>
                <a:effectLst/>
                <a:latin typeface="Arial" panose="020B0604020202020204" pitchFamily="34" charset="0"/>
              </a:rPr>
              <a:t>Notice how the last quote is commented out with a single-line comment delimiter (-- ). This stops </a:t>
            </a:r>
            <a:r>
              <a:rPr lang="en-US" b="0" i="0" dirty="0" err="1">
                <a:solidFill>
                  <a:srgbClr val="FF0000"/>
                </a:solidFill>
                <a:effectLst/>
                <a:latin typeface="Arial" panose="020B0604020202020204" pitchFamily="34" charset="0"/>
              </a:rPr>
              <a:t>servercode</a:t>
            </a:r>
            <a:r>
              <a:rPr lang="en-US" b="0" i="0" dirty="0">
                <a:solidFill>
                  <a:srgbClr val="FF0000"/>
                </a:solidFill>
                <a:effectLst/>
                <a:latin typeface="Arial" panose="020B0604020202020204" pitchFamily="34" charset="0"/>
              </a:rPr>
              <a:t> from spitting an error about any unclosed quotations.</a:t>
            </a:r>
          </a:p>
          <a:p>
            <a:pPr algn="l"/>
            <a:endParaRPr lang="en-US" b="0" i="0" dirty="0">
              <a:solidFill>
                <a:srgbClr val="FF0000"/>
              </a:solidFill>
              <a:effectLst/>
              <a:latin typeface="Arial" panose="020B0604020202020204" pitchFamily="34" charset="0"/>
            </a:endParaRPr>
          </a:p>
          <a:p>
            <a:pPr algn="l"/>
            <a:r>
              <a:rPr lang="en-US" b="0" i="0" dirty="0">
                <a:solidFill>
                  <a:srgbClr val="000000"/>
                </a:solidFill>
                <a:effectLst/>
                <a:latin typeface="Arial" panose="020B0604020202020204" pitchFamily="34" charset="0"/>
              </a:rPr>
              <a:t>So, with the login script we created above, one row would be returned, and the text "Logged in" would be displayed.</a:t>
            </a:r>
          </a:p>
        </p:txBody>
      </p:sp>
    </p:spTree>
    <p:extLst>
      <p:ext uri="{BB962C8B-B14F-4D97-AF65-F5344CB8AC3E}">
        <p14:creationId xmlns:p14="http://schemas.microsoft.com/office/powerpoint/2010/main" val="2565840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B233-64B0-4436-AD51-8BC1A2508AC8}"/>
              </a:ext>
            </a:extLst>
          </p:cNvPr>
          <p:cNvSpPr>
            <a:spLocks noGrp="1"/>
          </p:cNvSpPr>
          <p:nvPr>
            <p:ph type="title"/>
          </p:nvPr>
        </p:nvSpPr>
        <p:spPr/>
        <p:txBody>
          <a:bodyPr/>
          <a:lstStyle/>
          <a:p>
            <a:r>
              <a:rPr lang="en-US" dirty="0"/>
              <a:t>Going a step further</a:t>
            </a:r>
          </a:p>
        </p:txBody>
      </p:sp>
      <p:sp>
        <p:nvSpPr>
          <p:cNvPr id="3" name="Content Placeholder 2">
            <a:extLst>
              <a:ext uri="{FF2B5EF4-FFF2-40B4-BE49-F238E27FC236}">
                <a16:creationId xmlns:a16="http://schemas.microsoft.com/office/drawing/2014/main" id="{EFBF8E7B-6DE2-498C-BA3D-CCB1533320B4}"/>
              </a:ext>
            </a:extLst>
          </p:cNvPr>
          <p:cNvSpPr>
            <a:spLocks noGrp="1"/>
          </p:cNvSpPr>
          <p:nvPr>
            <p:ph idx="1"/>
          </p:nvPr>
        </p:nvSpPr>
        <p:spPr/>
        <p:txBody>
          <a:bodyPr/>
          <a:lstStyle/>
          <a:p>
            <a:pPr algn="l"/>
            <a:r>
              <a:rPr lang="en-US" b="0" i="0" dirty="0">
                <a:solidFill>
                  <a:srgbClr val="000000"/>
                </a:solidFill>
                <a:effectLst/>
                <a:latin typeface="Arial" panose="020B0604020202020204" pitchFamily="34" charset="0"/>
              </a:rPr>
              <a:t>We could take this a bit further by doing the same thing to the username field, like this:</a:t>
            </a:r>
          </a:p>
          <a:p>
            <a:pPr algn="l"/>
            <a:r>
              <a:rPr lang="en-US" sz="1800" b="0" i="0" dirty="0">
                <a:solidFill>
                  <a:srgbClr val="D2691E"/>
                </a:solidFill>
                <a:effectLst/>
                <a:latin typeface="Palatino Linotype" panose="02040502050505030304" pitchFamily="18" charset="0"/>
              </a:rPr>
              <a:t>Username: ' or 1=1 --</a:t>
            </a:r>
            <a:br>
              <a:rPr lang="en-US" sz="1800" b="0" i="0" dirty="0">
                <a:solidFill>
                  <a:srgbClr val="D2691E"/>
                </a:solidFill>
                <a:effectLst/>
                <a:latin typeface="Palatino Linotype" panose="02040502050505030304" pitchFamily="18" charset="0"/>
              </a:rPr>
            </a:br>
            <a:r>
              <a:rPr lang="en-US" sz="1800" b="0" i="0" dirty="0">
                <a:solidFill>
                  <a:srgbClr val="D2691E"/>
                </a:solidFill>
                <a:effectLst/>
                <a:latin typeface="Palatino Linotype" panose="02040502050505030304" pitchFamily="18" charset="0"/>
              </a:rPr>
              <a:t>Password: [empty]</a:t>
            </a:r>
          </a:p>
          <a:p>
            <a:pPr algn="l"/>
            <a:r>
              <a:rPr lang="en-US" b="0" i="0" dirty="0">
                <a:solidFill>
                  <a:srgbClr val="000000"/>
                </a:solidFill>
                <a:effectLst/>
                <a:latin typeface="Arial" panose="020B0604020202020204" pitchFamily="34" charset="0"/>
              </a:rPr>
              <a:t>This would result in the following query being executed against the users table:</a:t>
            </a:r>
          </a:p>
          <a:p>
            <a:pPr algn="l"/>
            <a:r>
              <a:rPr lang="en-US" sz="1800" b="0" i="0" dirty="0">
                <a:solidFill>
                  <a:srgbClr val="008000"/>
                </a:solidFill>
                <a:effectLst/>
                <a:latin typeface="Lucida Console" panose="020B0609040504020204" pitchFamily="49" charset="0"/>
              </a:rPr>
              <a:t>select count(*) from users where </a:t>
            </a:r>
            <a:r>
              <a:rPr lang="en-US" sz="1800" b="0" i="0" dirty="0" err="1">
                <a:solidFill>
                  <a:srgbClr val="008000"/>
                </a:solidFill>
                <a:effectLst/>
                <a:latin typeface="Lucida Console" panose="020B0609040504020204" pitchFamily="49" charset="0"/>
              </a:rPr>
              <a:t>userName</a:t>
            </a:r>
            <a:r>
              <a:rPr lang="en-US" sz="1800" b="0" i="0" dirty="0">
                <a:solidFill>
                  <a:srgbClr val="008000"/>
                </a:solidFill>
                <a:effectLst/>
                <a:latin typeface="Lucida Console" panose="020B0609040504020204" pitchFamily="49" charset="0"/>
              </a:rPr>
              <a:t>='' or 1=1 -- ' and </a:t>
            </a:r>
            <a:r>
              <a:rPr lang="en-US" sz="1800" b="0" i="0" dirty="0" err="1">
                <a:solidFill>
                  <a:srgbClr val="008000"/>
                </a:solidFill>
                <a:effectLst/>
                <a:latin typeface="Lucida Console" panose="020B0609040504020204" pitchFamily="49" charset="0"/>
              </a:rPr>
              <a:t>userPass</a:t>
            </a:r>
            <a:r>
              <a:rPr lang="en-US" sz="1800" b="0" i="0" dirty="0">
                <a:solidFill>
                  <a:srgbClr val="008000"/>
                </a:solidFill>
                <a:effectLst/>
                <a:latin typeface="Lucida Console" panose="020B0609040504020204" pitchFamily="49" charset="0"/>
              </a:rPr>
              <a:t>=''</a:t>
            </a:r>
          </a:p>
          <a:p>
            <a:pPr algn="l"/>
            <a:r>
              <a:rPr lang="en-US" b="0" i="0" dirty="0">
                <a:solidFill>
                  <a:srgbClr val="000000"/>
                </a:solidFill>
                <a:effectLst/>
                <a:latin typeface="Arial" panose="020B0604020202020204" pitchFamily="34" charset="0"/>
              </a:rPr>
              <a:t>The query above returns a count of all rows in the user table.</a:t>
            </a:r>
          </a:p>
          <a:p>
            <a:pPr algn="l">
              <a:buFont typeface="Arial" panose="020B0604020202020204" pitchFamily="34" charset="0"/>
              <a:buChar char="•"/>
            </a:pPr>
            <a:r>
              <a:rPr lang="en-US" b="0" i="0" dirty="0">
                <a:solidFill>
                  <a:srgbClr val="000000"/>
                </a:solidFill>
                <a:effectLst/>
                <a:latin typeface="Arial" panose="020B0604020202020204" pitchFamily="34" charset="0"/>
              </a:rPr>
              <a:t>This is an example of a SQL injection attack: adding code that manipulates the contents of a query to perform an undesired result.</a:t>
            </a:r>
          </a:p>
          <a:p>
            <a:endParaRPr lang="en-US" dirty="0"/>
          </a:p>
        </p:txBody>
      </p:sp>
    </p:spTree>
    <p:extLst>
      <p:ext uri="{BB962C8B-B14F-4D97-AF65-F5344CB8AC3E}">
        <p14:creationId xmlns:p14="http://schemas.microsoft.com/office/powerpoint/2010/main" val="1383457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30E0-38ED-41CF-8158-26C9497213E9}"/>
              </a:ext>
            </a:extLst>
          </p:cNvPr>
          <p:cNvSpPr>
            <a:spLocks noGrp="1"/>
          </p:cNvSpPr>
          <p:nvPr>
            <p:ph type="title"/>
          </p:nvPr>
        </p:nvSpPr>
        <p:spPr/>
        <p:txBody>
          <a:bodyPr/>
          <a:lstStyle/>
          <a:p>
            <a:r>
              <a:rPr lang="en-US" dirty="0"/>
              <a:t>SQL INJECTION PREVENTION</a:t>
            </a:r>
          </a:p>
        </p:txBody>
      </p:sp>
      <p:sp>
        <p:nvSpPr>
          <p:cNvPr id="3" name="Content Placeholder 2">
            <a:extLst>
              <a:ext uri="{FF2B5EF4-FFF2-40B4-BE49-F238E27FC236}">
                <a16:creationId xmlns:a16="http://schemas.microsoft.com/office/drawing/2014/main" id="{ECF64161-51DD-4273-B393-F9EA223990CD}"/>
              </a:ext>
            </a:extLst>
          </p:cNvPr>
          <p:cNvSpPr>
            <a:spLocks noGrp="1"/>
          </p:cNvSpPr>
          <p:nvPr>
            <p:ph idx="1"/>
          </p:nvPr>
        </p:nvSpPr>
        <p:spPr/>
        <p:txBody>
          <a:bodyPr>
            <a:normAutofit fontScale="92500"/>
          </a:bodyPr>
          <a:lstStyle/>
          <a:p>
            <a:pPr algn="l"/>
            <a:r>
              <a:rPr lang="en-US" b="0" i="0" dirty="0">
                <a:solidFill>
                  <a:srgbClr val="000000"/>
                </a:solidFill>
                <a:effectLst/>
                <a:latin typeface="Arial" panose="020B0604020202020204" pitchFamily="34" charset="0"/>
              </a:rPr>
              <a:t>The first thing to do is to protect SQL queries by implementing sanitization techniques for all input received from any request object.</a:t>
            </a:r>
          </a:p>
          <a:p>
            <a:pPr algn="l">
              <a:buFont typeface="Arial" panose="020B0604020202020204" pitchFamily="34" charset="0"/>
              <a:buChar char="•"/>
            </a:pPr>
            <a:r>
              <a:rPr lang="en-US" b="0" i="0" dirty="0">
                <a:solidFill>
                  <a:srgbClr val="000000"/>
                </a:solidFill>
                <a:effectLst/>
                <a:latin typeface="Arial" panose="020B0604020202020204" pitchFamily="34" charset="0"/>
              </a:rPr>
              <a:t>Sanitization routines vary based on the DBMS, but the following examples were developed using MySQL and MariaDB.</a:t>
            </a:r>
          </a:p>
          <a:p>
            <a:pPr algn="l"/>
            <a:r>
              <a:rPr lang="en-US" b="0" i="0" dirty="0">
                <a:solidFill>
                  <a:srgbClr val="000000"/>
                </a:solidFill>
                <a:effectLst/>
                <a:latin typeface="Arial" panose="020B0604020202020204" pitchFamily="34" charset="0"/>
              </a:rPr>
              <a:t>Some of the following examples use PHP, one of the most widely used server-side languages. Comparable server-side languages typically provide similar features.</a:t>
            </a:r>
          </a:p>
          <a:p>
            <a:pPr algn="l"/>
            <a:r>
              <a:rPr lang="en-US" b="0" i="0" dirty="0">
                <a:solidFill>
                  <a:srgbClr val="000000"/>
                </a:solidFill>
                <a:effectLst/>
                <a:latin typeface="Arial" panose="020B0604020202020204" pitchFamily="34" charset="0"/>
              </a:rPr>
              <a:t>If you want to know more about PHP, here is a thorough "</a:t>
            </a:r>
            <a:r>
              <a:rPr lang="en-US" b="0" i="0" dirty="0">
                <a:solidFill>
                  <a:srgbClr val="000000"/>
                </a:solidFill>
                <a:effectLst/>
                <a:latin typeface="Arial" panose="020B0604020202020204" pitchFamily="34" charset="0"/>
                <a:hlinkClick r:id="rId2"/>
              </a:rPr>
              <a:t>Introduction to PHP</a:t>
            </a:r>
            <a:r>
              <a:rPr lang="en-US" b="0" i="0" dirty="0">
                <a:solidFill>
                  <a:srgbClr val="000000"/>
                </a:solidFill>
                <a:effectLst/>
                <a:latin typeface="Arial" panose="020B0604020202020204" pitchFamily="34" charset="0"/>
              </a:rPr>
              <a:t>".</a:t>
            </a:r>
          </a:p>
          <a:p>
            <a:pPr algn="l"/>
            <a:r>
              <a:rPr lang="en-US" b="0" i="0" dirty="0">
                <a:solidFill>
                  <a:srgbClr val="000000"/>
                </a:solidFill>
                <a:effectLst/>
                <a:latin typeface="Arial" panose="020B0604020202020204" pitchFamily="34" charset="0"/>
              </a:rPr>
              <a:t>Injection attacks against PHP coded sites can be mitigated by simply running any user input that can come in contact with the database through sanitization routines like PHP's built-in function called </a:t>
            </a:r>
            <a:r>
              <a:rPr lang="en-US" b="0" i="0" dirty="0" err="1">
                <a:solidFill>
                  <a:srgbClr val="000000"/>
                </a:solidFill>
                <a:effectLst/>
                <a:latin typeface="Arial" panose="020B0604020202020204" pitchFamily="34" charset="0"/>
                <a:hlinkClick r:id="rId3"/>
              </a:rPr>
              <a:t>mysqli_real_escape_string</a:t>
            </a:r>
            <a:r>
              <a:rPr lang="en-US" b="0" i="0" dirty="0">
                <a:solidFill>
                  <a:srgbClr val="000000"/>
                </a:solidFill>
                <a:effectLst/>
                <a:latin typeface="Arial" panose="020B0604020202020204" pitchFamily="34" charset="0"/>
              </a:rPr>
              <a:t>.</a:t>
            </a:r>
          </a:p>
          <a:p>
            <a:pPr algn="l">
              <a:buFont typeface="Arial" panose="020B0604020202020204" pitchFamily="34" charset="0"/>
              <a:buChar char="•"/>
            </a:pPr>
            <a:r>
              <a:rPr lang="en-US" b="0" i="0" dirty="0">
                <a:solidFill>
                  <a:srgbClr val="000000"/>
                </a:solidFill>
                <a:effectLst/>
                <a:latin typeface="Arial" panose="020B0604020202020204" pitchFamily="34" charset="0"/>
              </a:rPr>
              <a:t>This function will escape any special characters in a string, preventing them from being used as a potential </a:t>
            </a:r>
            <a:r>
              <a:rPr lang="en-US" b="0" i="0" dirty="0" err="1">
                <a:solidFill>
                  <a:srgbClr val="000000"/>
                </a:solidFill>
                <a:effectLst/>
                <a:latin typeface="Arial" panose="020B0604020202020204" pitchFamily="34" charset="0"/>
              </a:rPr>
              <a:t>attac</a:t>
            </a:r>
            <a:endParaRPr lang="en-US" b="0" i="0"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667260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C526A-9335-42FE-8F01-26BCFBED687F}"/>
              </a:ext>
            </a:extLst>
          </p:cNvPr>
          <p:cNvSpPr>
            <a:spLocks noGrp="1"/>
          </p:cNvSpPr>
          <p:nvPr>
            <p:ph type="title"/>
          </p:nvPr>
        </p:nvSpPr>
        <p:spPr/>
        <p:txBody>
          <a:bodyPr/>
          <a:lstStyle/>
          <a:p>
            <a:r>
              <a:rPr lang="en-US" dirty="0"/>
              <a:t>SQL Injection </a:t>
            </a:r>
            <a:r>
              <a:rPr lang="en-US" dirty="0" err="1"/>
              <a:t>PReVENTION</a:t>
            </a:r>
            <a:r>
              <a:rPr lang="en-US" dirty="0"/>
              <a:t> CONTINUED</a:t>
            </a:r>
          </a:p>
        </p:txBody>
      </p:sp>
      <p:sp>
        <p:nvSpPr>
          <p:cNvPr id="3" name="Content Placeholder 2">
            <a:extLst>
              <a:ext uri="{FF2B5EF4-FFF2-40B4-BE49-F238E27FC236}">
                <a16:creationId xmlns:a16="http://schemas.microsoft.com/office/drawing/2014/main" id="{B687BF0E-7C51-4B2A-AF05-D9E2DC987B21}"/>
              </a:ext>
            </a:extLst>
          </p:cNvPr>
          <p:cNvSpPr>
            <a:spLocks noGrp="1"/>
          </p:cNvSpPr>
          <p:nvPr>
            <p:ph idx="1"/>
          </p:nvPr>
        </p:nvSpPr>
        <p:spPr/>
        <p:txBody>
          <a:bodyPr/>
          <a:lstStyle/>
          <a:p>
            <a:pPr algn="l"/>
            <a:r>
              <a:rPr lang="en-US" b="0" i="0" dirty="0">
                <a:solidFill>
                  <a:srgbClr val="000000"/>
                </a:solidFill>
                <a:effectLst/>
                <a:latin typeface="Arial" panose="020B0604020202020204" pitchFamily="34" charset="0"/>
              </a:rPr>
              <a:t>The original PHP code looked like this:</a:t>
            </a:r>
          </a:p>
          <a:p>
            <a:pPr algn="l"/>
            <a:r>
              <a:rPr lang="en-US" sz="1800" b="0" i="0" dirty="0">
                <a:solidFill>
                  <a:srgbClr val="D2691E"/>
                </a:solidFill>
                <a:effectLst/>
                <a:latin typeface="Palatino Linotype" panose="02040502050505030304" pitchFamily="18" charset="0"/>
              </a:rPr>
              <a:t>$</a:t>
            </a:r>
            <a:r>
              <a:rPr lang="en-US" sz="1800" b="0" i="0" dirty="0" err="1">
                <a:solidFill>
                  <a:srgbClr val="D2691E"/>
                </a:solidFill>
                <a:effectLst/>
                <a:latin typeface="Palatino Linotype" panose="02040502050505030304" pitchFamily="18" charset="0"/>
              </a:rPr>
              <a:t>userName</a:t>
            </a:r>
            <a:r>
              <a:rPr lang="en-US" sz="1800" b="0" i="0" dirty="0">
                <a:solidFill>
                  <a:srgbClr val="D2691E"/>
                </a:solidFill>
                <a:effectLst/>
                <a:latin typeface="Palatino Linotype" panose="02040502050505030304" pitchFamily="18" charset="0"/>
              </a:rPr>
              <a:t> = $_POST['</a:t>
            </a:r>
            <a:r>
              <a:rPr lang="en-US" sz="1800" b="0" i="0" dirty="0" err="1">
                <a:solidFill>
                  <a:srgbClr val="D2691E"/>
                </a:solidFill>
                <a:effectLst/>
                <a:latin typeface="Palatino Linotype" panose="02040502050505030304" pitchFamily="18" charset="0"/>
              </a:rPr>
              <a:t>userName</a:t>
            </a:r>
            <a:r>
              <a:rPr lang="en-US" sz="1800" b="0" i="0" dirty="0">
                <a:solidFill>
                  <a:srgbClr val="D2691E"/>
                </a:solidFill>
                <a:effectLst/>
                <a:latin typeface="Palatino Linotype" panose="02040502050505030304" pitchFamily="18" charset="0"/>
              </a:rPr>
              <a:t>'];</a:t>
            </a:r>
            <a:br>
              <a:rPr lang="en-US" sz="1800" b="0" i="0" dirty="0">
                <a:solidFill>
                  <a:srgbClr val="D2691E"/>
                </a:solidFill>
                <a:effectLst/>
                <a:latin typeface="Palatino Linotype" panose="02040502050505030304" pitchFamily="18" charset="0"/>
              </a:rPr>
            </a:br>
            <a:r>
              <a:rPr lang="en-US" sz="1800" b="0" i="0" dirty="0">
                <a:solidFill>
                  <a:srgbClr val="D2691E"/>
                </a:solidFill>
                <a:effectLst/>
                <a:latin typeface="Palatino Linotype" panose="02040502050505030304" pitchFamily="18" charset="0"/>
              </a:rPr>
              <a:t>$password = $_POST['password'];</a:t>
            </a:r>
            <a:br>
              <a:rPr lang="en-US" sz="1800" b="0" i="0" dirty="0">
                <a:solidFill>
                  <a:srgbClr val="D2691E"/>
                </a:solidFill>
                <a:effectLst/>
                <a:latin typeface="Palatino Linotype" panose="02040502050505030304" pitchFamily="18" charset="0"/>
              </a:rPr>
            </a:br>
            <a:endParaRPr lang="en-US" sz="1800" b="0" i="0" dirty="0">
              <a:solidFill>
                <a:srgbClr val="D2691E"/>
              </a:solidFill>
              <a:effectLst/>
              <a:latin typeface="Palatino Linotype" panose="02040502050505030304" pitchFamily="18" charset="0"/>
            </a:endParaRPr>
          </a:p>
          <a:p>
            <a:pPr algn="l"/>
            <a:r>
              <a:rPr lang="en-US" b="0" i="0" dirty="0">
                <a:solidFill>
                  <a:srgbClr val="000000"/>
                </a:solidFill>
                <a:effectLst/>
                <a:latin typeface="Arial" panose="020B0604020202020204" pitchFamily="34" charset="0"/>
              </a:rPr>
              <a:t>Applying </a:t>
            </a:r>
            <a:r>
              <a:rPr lang="en-US" b="0" i="0" dirty="0" err="1">
                <a:solidFill>
                  <a:srgbClr val="000000"/>
                </a:solidFill>
                <a:effectLst/>
                <a:latin typeface="Arial" panose="020B0604020202020204" pitchFamily="34" charset="0"/>
              </a:rPr>
              <a:t>mysqli_real_escape_string</a:t>
            </a:r>
            <a:r>
              <a:rPr lang="en-US" b="0" i="0" dirty="0">
                <a:solidFill>
                  <a:srgbClr val="000000"/>
                </a:solidFill>
                <a:effectLst/>
                <a:latin typeface="Arial" panose="020B0604020202020204" pitchFamily="34" charset="0"/>
              </a:rPr>
              <a:t> results in these changes:</a:t>
            </a:r>
          </a:p>
          <a:p>
            <a:pPr algn="l"/>
            <a:r>
              <a:rPr lang="en-US" sz="1800" b="0" i="0" dirty="0">
                <a:solidFill>
                  <a:srgbClr val="D2691E"/>
                </a:solidFill>
                <a:effectLst/>
                <a:latin typeface="Palatino Linotype" panose="02040502050505030304" pitchFamily="18" charset="0"/>
              </a:rPr>
              <a:t>$</a:t>
            </a:r>
            <a:r>
              <a:rPr lang="en-US" sz="1800" b="0" i="0" dirty="0" err="1">
                <a:solidFill>
                  <a:srgbClr val="D2691E"/>
                </a:solidFill>
                <a:effectLst/>
                <a:latin typeface="Palatino Linotype" panose="02040502050505030304" pitchFamily="18" charset="0"/>
              </a:rPr>
              <a:t>userName</a:t>
            </a:r>
            <a:r>
              <a:rPr lang="en-US" sz="1800" b="0" i="0" dirty="0">
                <a:solidFill>
                  <a:srgbClr val="D2691E"/>
                </a:solidFill>
                <a:effectLst/>
                <a:latin typeface="Palatino Linotype" panose="02040502050505030304" pitchFamily="18" charset="0"/>
              </a:rPr>
              <a:t> = </a:t>
            </a:r>
            <a:r>
              <a:rPr lang="en-US" sz="1800" b="0" i="0" dirty="0" err="1">
                <a:solidFill>
                  <a:srgbClr val="D2691E"/>
                </a:solidFill>
                <a:effectLst/>
                <a:latin typeface="Palatino Linotype" panose="02040502050505030304" pitchFamily="18" charset="0"/>
              </a:rPr>
              <a:t>mysqli_real_escape_string</a:t>
            </a:r>
            <a:r>
              <a:rPr lang="en-US" sz="1800" b="0" i="0" dirty="0">
                <a:solidFill>
                  <a:srgbClr val="D2691E"/>
                </a:solidFill>
                <a:effectLst/>
                <a:latin typeface="Palatino Linotype" panose="02040502050505030304" pitchFamily="18" charset="0"/>
              </a:rPr>
              <a:t>($connection, $_POST['</a:t>
            </a:r>
            <a:r>
              <a:rPr lang="en-US" sz="1800" b="0" i="0" dirty="0" err="1">
                <a:solidFill>
                  <a:srgbClr val="D2691E"/>
                </a:solidFill>
                <a:effectLst/>
                <a:latin typeface="Palatino Linotype" panose="02040502050505030304" pitchFamily="18" charset="0"/>
              </a:rPr>
              <a:t>userName</a:t>
            </a:r>
            <a:r>
              <a:rPr lang="en-US" sz="1800" b="0" i="0" dirty="0">
                <a:solidFill>
                  <a:srgbClr val="D2691E"/>
                </a:solidFill>
                <a:effectLst/>
                <a:latin typeface="Palatino Linotype" panose="02040502050505030304" pitchFamily="18" charset="0"/>
              </a:rPr>
              <a:t>']);</a:t>
            </a:r>
            <a:br>
              <a:rPr lang="en-US" sz="1800" b="0" i="0" dirty="0">
                <a:solidFill>
                  <a:srgbClr val="D2691E"/>
                </a:solidFill>
                <a:effectLst/>
                <a:latin typeface="Palatino Linotype" panose="02040502050505030304" pitchFamily="18" charset="0"/>
              </a:rPr>
            </a:br>
            <a:r>
              <a:rPr lang="en-US" sz="1800" b="0" i="0" dirty="0">
                <a:solidFill>
                  <a:srgbClr val="D2691E"/>
                </a:solidFill>
                <a:effectLst/>
                <a:latin typeface="Palatino Linotype" panose="02040502050505030304" pitchFamily="18" charset="0"/>
              </a:rPr>
              <a:t>$password = </a:t>
            </a:r>
            <a:r>
              <a:rPr lang="en-US" sz="1800" b="0" i="0" dirty="0" err="1">
                <a:solidFill>
                  <a:srgbClr val="D2691E"/>
                </a:solidFill>
                <a:effectLst/>
                <a:latin typeface="Palatino Linotype" panose="02040502050505030304" pitchFamily="18" charset="0"/>
              </a:rPr>
              <a:t>mysqli_real_escape_string</a:t>
            </a:r>
            <a:r>
              <a:rPr lang="en-US" sz="1800" b="0" i="0" dirty="0">
                <a:solidFill>
                  <a:srgbClr val="D2691E"/>
                </a:solidFill>
                <a:effectLst/>
                <a:latin typeface="Palatino Linotype" panose="02040502050505030304" pitchFamily="18" charset="0"/>
              </a:rPr>
              <a:t>($connection, $_POST['password']);</a:t>
            </a:r>
          </a:p>
          <a:p>
            <a:pPr algn="l"/>
            <a:r>
              <a:rPr lang="en-US" b="0" i="0" dirty="0">
                <a:solidFill>
                  <a:srgbClr val="000000"/>
                </a:solidFill>
                <a:effectLst/>
                <a:latin typeface="Arial" panose="020B0604020202020204" pitchFamily="34" charset="0"/>
              </a:rPr>
              <a:t>The first argument is a connection identifier returned by </a:t>
            </a:r>
            <a:r>
              <a:rPr lang="en-US" b="0" i="0" dirty="0" err="1">
                <a:solidFill>
                  <a:srgbClr val="000000"/>
                </a:solidFill>
                <a:effectLst/>
                <a:latin typeface="Arial" panose="020B0604020202020204" pitchFamily="34" charset="0"/>
              </a:rPr>
              <a:t>mysqli_connect</a:t>
            </a:r>
            <a:r>
              <a:rPr lang="en-US" b="0" i="0" dirty="0">
                <a:solidFill>
                  <a:srgbClr val="000000"/>
                </a:solidFill>
                <a:effectLst/>
                <a:latin typeface="Arial" panose="020B0604020202020204" pitchFamily="34" charset="0"/>
              </a:rPr>
              <a:t>().</a:t>
            </a:r>
          </a:p>
          <a:p>
            <a:endParaRPr lang="en-US" dirty="0"/>
          </a:p>
        </p:txBody>
      </p:sp>
    </p:spTree>
    <p:extLst>
      <p:ext uri="{BB962C8B-B14F-4D97-AF65-F5344CB8AC3E}">
        <p14:creationId xmlns:p14="http://schemas.microsoft.com/office/powerpoint/2010/main" val="799165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6713B-E8FF-4FCE-B2EB-DA5C1D8F1B03}"/>
              </a:ext>
            </a:extLst>
          </p:cNvPr>
          <p:cNvSpPr>
            <a:spLocks noGrp="1"/>
          </p:cNvSpPr>
          <p:nvPr>
            <p:ph type="title"/>
          </p:nvPr>
        </p:nvSpPr>
        <p:spPr/>
        <p:txBody>
          <a:bodyPr/>
          <a:lstStyle/>
          <a:p>
            <a:r>
              <a:rPr lang="en-US" dirty="0"/>
              <a:t>Other approaches</a:t>
            </a:r>
          </a:p>
        </p:txBody>
      </p:sp>
      <p:sp>
        <p:nvSpPr>
          <p:cNvPr id="3" name="Content Placeholder 2">
            <a:extLst>
              <a:ext uri="{FF2B5EF4-FFF2-40B4-BE49-F238E27FC236}">
                <a16:creationId xmlns:a16="http://schemas.microsoft.com/office/drawing/2014/main" id="{4E7A8B83-5D30-47AD-AC4C-A5DAD9E8EE28}"/>
              </a:ext>
            </a:extLst>
          </p:cNvPr>
          <p:cNvSpPr>
            <a:spLocks noGrp="1"/>
          </p:cNvSpPr>
          <p:nvPr>
            <p:ph idx="1"/>
          </p:nvPr>
        </p:nvSpPr>
        <p:spPr/>
        <p:txBody>
          <a:bodyPr>
            <a:normAutofit fontScale="92500" lnSpcReduction="20000"/>
          </a:bodyPr>
          <a:lstStyle/>
          <a:p>
            <a:pPr marL="0" indent="0" algn="l">
              <a:buNone/>
            </a:pPr>
            <a:r>
              <a:rPr lang="en-US" b="1" i="1" dirty="0">
                <a:solidFill>
                  <a:srgbClr val="008B8B"/>
                </a:solidFill>
                <a:effectLst/>
                <a:latin typeface="Arial" panose="020B0604020202020204" pitchFamily="34" charset="0"/>
              </a:rPr>
              <a:t>Limit the Length of User Input</a:t>
            </a:r>
          </a:p>
          <a:p>
            <a:pPr algn="l"/>
            <a:r>
              <a:rPr lang="en-US" b="0" i="0" dirty="0">
                <a:solidFill>
                  <a:srgbClr val="000000"/>
                </a:solidFill>
                <a:effectLst/>
                <a:latin typeface="Arial" panose="020B0604020202020204" pitchFamily="34" charset="0"/>
              </a:rPr>
              <a:t>It makes no sense to have a text box on a form that can accept 50 characters if the field it is compared against can only accept 10.</a:t>
            </a:r>
          </a:p>
          <a:p>
            <a:pPr algn="l">
              <a:buFont typeface="Arial" panose="020B0604020202020204" pitchFamily="34" charset="0"/>
              <a:buChar char="•"/>
            </a:pPr>
            <a:r>
              <a:rPr lang="en-US" b="0" i="0" dirty="0">
                <a:solidFill>
                  <a:srgbClr val="000000"/>
                </a:solidFill>
                <a:effectLst/>
                <a:latin typeface="Arial" panose="020B0604020202020204" pitchFamily="34" charset="0"/>
              </a:rPr>
              <a:t>Keeping all text boxes and form fields as short as possible takes away the number of characters that can be used to formulate a SQL injection attack.</a:t>
            </a:r>
          </a:p>
          <a:p>
            <a:pPr algn="l">
              <a:buFont typeface="Arial" panose="020B0604020202020204" pitchFamily="34" charset="0"/>
              <a:buChar char="•"/>
            </a:pPr>
            <a:r>
              <a:rPr lang="en-US" b="0" i="0" dirty="0">
                <a:solidFill>
                  <a:srgbClr val="000000"/>
                </a:solidFill>
                <a:effectLst/>
                <a:latin typeface="Arial" panose="020B0604020202020204" pitchFamily="34" charset="0"/>
              </a:rPr>
              <a:t>To specify the maximum number of characters allowed in the &lt;input&gt; element, use the </a:t>
            </a:r>
            <a:r>
              <a:rPr lang="en-US" b="0" i="0" dirty="0" err="1">
                <a:solidFill>
                  <a:srgbClr val="000000"/>
                </a:solidFill>
                <a:effectLst/>
                <a:latin typeface="Arial" panose="020B0604020202020204" pitchFamily="34" charset="0"/>
              </a:rPr>
              <a:t>maxlength</a:t>
            </a:r>
            <a:r>
              <a:rPr lang="en-US" b="0" i="0" dirty="0">
                <a:solidFill>
                  <a:srgbClr val="000000"/>
                </a:solidFill>
                <a:effectLst/>
                <a:latin typeface="Arial" panose="020B0604020202020204" pitchFamily="34" charset="0"/>
              </a:rPr>
              <a:t> attribute.</a:t>
            </a:r>
          </a:p>
          <a:p>
            <a:pPr algn="l"/>
            <a:r>
              <a:rPr lang="en-US" b="0" i="0" dirty="0">
                <a:solidFill>
                  <a:srgbClr val="000000"/>
                </a:solidFill>
                <a:effectLst/>
                <a:latin typeface="Arial" panose="020B0604020202020204" pitchFamily="34" charset="0"/>
              </a:rPr>
              <a:t>If you're accepting a </a:t>
            </a:r>
            <a:r>
              <a:rPr lang="en-US" b="0" i="0" dirty="0" err="1">
                <a:solidFill>
                  <a:srgbClr val="000000"/>
                </a:solidFill>
                <a:effectLst/>
                <a:latin typeface="Arial" panose="020B0604020202020204" pitchFamily="34" charset="0"/>
              </a:rPr>
              <a:t>querystring</a:t>
            </a:r>
            <a:r>
              <a:rPr lang="en-US" b="0" i="0" dirty="0">
                <a:solidFill>
                  <a:srgbClr val="000000"/>
                </a:solidFill>
                <a:effectLst/>
                <a:latin typeface="Arial" panose="020B0604020202020204" pitchFamily="34" charset="0"/>
              </a:rPr>
              <a:t> value for a product ID or the like, always use a function to check if the value is actually numeric, such as the </a:t>
            </a:r>
            <a:r>
              <a:rPr lang="en-US" b="0" i="0" dirty="0" err="1">
                <a:solidFill>
                  <a:srgbClr val="000000"/>
                </a:solidFill>
                <a:effectLst/>
                <a:latin typeface="Arial" panose="020B0604020202020204" pitchFamily="34" charset="0"/>
                <a:hlinkClick r:id="rId2"/>
              </a:rPr>
              <a:t>ctype_digit</a:t>
            </a:r>
            <a:r>
              <a:rPr lang="en-US" b="0" i="0" dirty="0">
                <a:solidFill>
                  <a:srgbClr val="000000"/>
                </a:solidFill>
                <a:effectLst/>
                <a:latin typeface="Arial" panose="020B0604020202020204" pitchFamily="34" charset="0"/>
                <a:hlinkClick r:id="rId2"/>
              </a:rPr>
              <a:t>() function</a:t>
            </a:r>
            <a:r>
              <a:rPr lang="en-US" b="0" i="0" dirty="0">
                <a:solidFill>
                  <a:srgbClr val="000000"/>
                </a:solidFill>
                <a:effectLst/>
                <a:latin typeface="Arial" panose="020B0604020202020204" pitchFamily="34" charset="0"/>
              </a:rPr>
              <a:t> for PHP.</a:t>
            </a:r>
          </a:p>
          <a:p>
            <a:pPr algn="l">
              <a:buFont typeface="Arial" panose="020B0604020202020204" pitchFamily="34" charset="0"/>
              <a:buChar char="•"/>
            </a:pPr>
            <a:r>
              <a:rPr lang="en-US" b="0" i="0" dirty="0">
                <a:solidFill>
                  <a:srgbClr val="000000"/>
                </a:solidFill>
                <a:effectLst/>
                <a:latin typeface="Arial" panose="020B0604020202020204" pitchFamily="34" charset="0"/>
              </a:rPr>
              <a:t>If the function returns FALSE, meaning that not every character in the string text is a decimal digit, then either raise an error or redirect the user to another page where they can choose a product.</a:t>
            </a:r>
          </a:p>
          <a:p>
            <a:pPr algn="l"/>
            <a:r>
              <a:rPr lang="en-US" b="0" i="0" dirty="0">
                <a:solidFill>
                  <a:srgbClr val="000000"/>
                </a:solidFill>
                <a:effectLst/>
                <a:latin typeface="Arial" panose="020B0604020202020204" pitchFamily="34" charset="0"/>
              </a:rPr>
              <a:t>Also, always try to post your forms with the method attribute set to POST, so nefarious users don't get any ideas – they might if they saw your form variables tacked onto the end of the URL. </a:t>
            </a:r>
            <a:endParaRPr lang="en-US" dirty="0"/>
          </a:p>
        </p:txBody>
      </p:sp>
    </p:spTree>
    <p:extLst>
      <p:ext uri="{BB962C8B-B14F-4D97-AF65-F5344CB8AC3E}">
        <p14:creationId xmlns:p14="http://schemas.microsoft.com/office/powerpoint/2010/main" val="1779202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DDEE8-A2AA-4235-BFB1-FB70523D9F8E}"/>
              </a:ext>
            </a:extLst>
          </p:cNvPr>
          <p:cNvSpPr>
            <a:spLocks noGrp="1"/>
          </p:cNvSpPr>
          <p:nvPr>
            <p:ph type="title"/>
          </p:nvPr>
        </p:nvSpPr>
        <p:spPr/>
        <p:txBody>
          <a:bodyPr/>
          <a:lstStyle/>
          <a:p>
            <a:r>
              <a:rPr lang="en-US" dirty="0"/>
              <a:t>Stored procedures</a:t>
            </a:r>
          </a:p>
        </p:txBody>
      </p:sp>
      <p:sp>
        <p:nvSpPr>
          <p:cNvPr id="3" name="Content Placeholder 2">
            <a:extLst>
              <a:ext uri="{FF2B5EF4-FFF2-40B4-BE49-F238E27FC236}">
                <a16:creationId xmlns:a16="http://schemas.microsoft.com/office/drawing/2014/main" id="{72DDEE68-2640-43EA-8C5C-DBEDA16D8354}"/>
              </a:ext>
            </a:extLst>
          </p:cNvPr>
          <p:cNvSpPr>
            <a:spLocks noGrp="1"/>
          </p:cNvSpPr>
          <p:nvPr>
            <p:ph idx="1"/>
          </p:nvPr>
        </p:nvSpPr>
        <p:spPr/>
        <p:txBody>
          <a:bodyPr>
            <a:normAutofit lnSpcReduction="10000"/>
          </a:bodyPr>
          <a:lstStyle/>
          <a:p>
            <a:pPr marL="0" indent="0" algn="l">
              <a:buNone/>
            </a:pPr>
            <a:r>
              <a:rPr lang="en-US" b="1" i="1" dirty="0">
                <a:solidFill>
                  <a:srgbClr val="008B8B"/>
                </a:solidFill>
                <a:effectLst/>
                <a:latin typeface="Arial" panose="020B0604020202020204" pitchFamily="34" charset="0"/>
              </a:rPr>
              <a:t>Stored Procedures</a:t>
            </a:r>
          </a:p>
          <a:p>
            <a:pPr algn="l"/>
            <a:r>
              <a:rPr lang="en-US" b="0" i="0" dirty="0">
                <a:solidFill>
                  <a:srgbClr val="000000"/>
                </a:solidFill>
                <a:effectLst/>
                <a:latin typeface="Arial" panose="020B0604020202020204" pitchFamily="34" charset="0"/>
              </a:rPr>
              <a:t>One method of preventing SQL injection is to avoid the use of dynamically generated SQL in your code.</a:t>
            </a:r>
          </a:p>
          <a:p>
            <a:pPr algn="l">
              <a:buFont typeface="Arial" panose="020B0604020202020204" pitchFamily="34" charset="0"/>
              <a:buChar char="•"/>
            </a:pPr>
            <a:r>
              <a:rPr lang="en-US" b="0" i="0" dirty="0">
                <a:solidFill>
                  <a:srgbClr val="000000"/>
                </a:solidFill>
                <a:effectLst/>
                <a:latin typeface="Arial" panose="020B0604020202020204" pitchFamily="34" charset="0"/>
              </a:rPr>
              <a:t>Stored procedures can secure your database by restricting objects within the database to specific accounts, and permitting the accounts to just execute stored procedures.</a:t>
            </a:r>
          </a:p>
          <a:p>
            <a:pPr algn="l">
              <a:buFont typeface="Arial" panose="020B0604020202020204" pitchFamily="34" charset="0"/>
              <a:buChar char="•"/>
            </a:pPr>
            <a:r>
              <a:rPr lang="en-US" b="0" i="0" dirty="0">
                <a:solidFill>
                  <a:srgbClr val="000000"/>
                </a:solidFill>
                <a:effectLst/>
                <a:latin typeface="Arial" panose="020B0604020202020204" pitchFamily="34" charset="0"/>
              </a:rPr>
              <a:t>Your code then performs all database access using this one account that only has access to execute stored procedures.</a:t>
            </a:r>
          </a:p>
          <a:p>
            <a:pPr algn="l">
              <a:buFont typeface="Arial" panose="020B0604020202020204" pitchFamily="34" charset="0"/>
              <a:buChar char="•"/>
            </a:pPr>
            <a:r>
              <a:rPr lang="en-US" b="0" i="0" dirty="0">
                <a:solidFill>
                  <a:srgbClr val="000000"/>
                </a:solidFill>
                <a:effectLst/>
                <a:latin typeface="Arial" panose="020B0604020202020204" pitchFamily="34" charset="0"/>
              </a:rPr>
              <a:t>You do not provide this account any other permissions, such as write, which would allow an attacker to enter SQL statements to execute against your database.</a:t>
            </a:r>
          </a:p>
          <a:p>
            <a:pPr algn="l">
              <a:buFont typeface="Arial" panose="020B0604020202020204" pitchFamily="34" charset="0"/>
              <a:buChar char="•"/>
            </a:pPr>
            <a:r>
              <a:rPr lang="en-US" b="0" i="0" dirty="0">
                <a:solidFill>
                  <a:srgbClr val="000000"/>
                </a:solidFill>
                <a:effectLst/>
                <a:latin typeface="Arial" panose="020B0604020202020204" pitchFamily="34" charset="0"/>
              </a:rPr>
              <a:t>Any interaction to your database would have to be done using a stored procedure that you wrote and that is in the database itself, which is usually inaccessible elsewhere.</a:t>
            </a:r>
          </a:p>
          <a:p>
            <a:endParaRPr lang="en-US" dirty="0"/>
          </a:p>
        </p:txBody>
      </p:sp>
    </p:spTree>
    <p:extLst>
      <p:ext uri="{BB962C8B-B14F-4D97-AF65-F5344CB8AC3E}">
        <p14:creationId xmlns:p14="http://schemas.microsoft.com/office/powerpoint/2010/main" val="2766595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p:txBody>
          <a:bodyPr/>
          <a:lstStyle/>
          <a:p>
            <a:r>
              <a:rPr lang="en-US" dirty="0"/>
              <a:t>The triggers</a:t>
            </a:r>
          </a:p>
        </p:txBody>
      </p:sp>
      <p:graphicFrame>
        <p:nvGraphicFramePr>
          <p:cNvPr id="5" name="Content Placeholder 2" descr="SmartArt graphic">
            <a:extLst>
              <a:ext uri="{FF2B5EF4-FFF2-40B4-BE49-F238E27FC236}">
                <a16:creationId xmlns:a16="http://schemas.microsoft.com/office/drawing/2014/main" id="{65AA958D-239A-4E9F-9880-A6024BBB0D68}"/>
              </a:ext>
            </a:extLst>
          </p:cNvPr>
          <p:cNvGraphicFramePr>
            <a:graphicFrameLocks noGrp="1"/>
          </p:cNvGraphicFramePr>
          <p:nvPr>
            <p:ph idx="1"/>
            <p:extLst>
              <p:ext uri="{D42A27DB-BD31-4B8C-83A1-F6EECF244321}">
                <p14:modId xmlns:p14="http://schemas.microsoft.com/office/powerpoint/2010/main" val="187567387"/>
              </p:ext>
            </p:extLst>
          </p:nvPr>
        </p:nvGraphicFramePr>
        <p:xfrm>
          <a:off x="581025" y="2341563"/>
          <a:ext cx="11029950" cy="36337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33271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1E1A-55B6-48F2-ADC9-9E627EE960E2}"/>
              </a:ext>
            </a:extLst>
          </p:cNvPr>
          <p:cNvSpPr>
            <a:spLocks noGrp="1"/>
          </p:cNvSpPr>
          <p:nvPr>
            <p:ph type="title"/>
          </p:nvPr>
        </p:nvSpPr>
        <p:spPr/>
        <p:txBody>
          <a:bodyPr/>
          <a:lstStyle/>
          <a:p>
            <a:r>
              <a:rPr lang="en-US" dirty="0"/>
              <a:t>MINIMIZE INFORMATION EXPOSURE</a:t>
            </a:r>
          </a:p>
        </p:txBody>
      </p:sp>
      <p:sp>
        <p:nvSpPr>
          <p:cNvPr id="3" name="Content Placeholder 2">
            <a:extLst>
              <a:ext uri="{FF2B5EF4-FFF2-40B4-BE49-F238E27FC236}">
                <a16:creationId xmlns:a16="http://schemas.microsoft.com/office/drawing/2014/main" id="{32D2B356-9D8D-435E-89FD-C720EB48781B}"/>
              </a:ext>
            </a:extLst>
          </p:cNvPr>
          <p:cNvSpPr>
            <a:spLocks noGrp="1"/>
          </p:cNvSpPr>
          <p:nvPr>
            <p:ph idx="1"/>
          </p:nvPr>
        </p:nvSpPr>
        <p:spPr/>
        <p:txBody>
          <a:bodyPr/>
          <a:lstStyle/>
          <a:p>
            <a:pPr algn="l"/>
            <a:r>
              <a:rPr lang="en-US" b="0" i="0" dirty="0">
                <a:solidFill>
                  <a:srgbClr val="000000"/>
                </a:solidFill>
                <a:effectLst/>
                <a:latin typeface="Arial" panose="020B0604020202020204" pitchFamily="34" charset="0"/>
              </a:rPr>
              <a:t>To further reduce the risk of SQL injection, be sure to remove any technical information from client-delivered error messages.</a:t>
            </a:r>
          </a:p>
          <a:p>
            <a:pPr algn="l">
              <a:buFont typeface="Arial" panose="020B0604020202020204" pitchFamily="34" charset="0"/>
              <a:buChar char="•"/>
            </a:pPr>
            <a:r>
              <a:rPr lang="en-US" b="0" i="0" dirty="0">
                <a:solidFill>
                  <a:srgbClr val="000000"/>
                </a:solidFill>
                <a:effectLst/>
                <a:latin typeface="Arial" panose="020B0604020202020204" pitchFamily="34" charset="0"/>
              </a:rPr>
              <a:t>Allow minimal information to the user when an error does occur.</a:t>
            </a:r>
          </a:p>
          <a:p>
            <a:pPr algn="l">
              <a:buFont typeface="Arial" panose="020B0604020202020204" pitchFamily="34" charset="0"/>
              <a:buChar char="•"/>
            </a:pPr>
            <a:r>
              <a:rPr lang="en-US" b="0" i="0" dirty="0">
                <a:solidFill>
                  <a:srgbClr val="000000"/>
                </a:solidFill>
                <a:effectLst/>
                <a:latin typeface="Arial" panose="020B0604020202020204" pitchFamily="34" charset="0"/>
              </a:rPr>
              <a:t>Error messages often reveal technical details that can enable an attacker to reveal vulnerable entry points.</a:t>
            </a:r>
          </a:p>
          <a:p>
            <a:pPr algn="l">
              <a:buFont typeface="Arial" panose="020B0604020202020204" pitchFamily="34" charset="0"/>
              <a:buChar char="•"/>
            </a:pPr>
            <a:r>
              <a:rPr lang="en-US" b="0" i="0" dirty="0">
                <a:solidFill>
                  <a:srgbClr val="000000"/>
                </a:solidFill>
                <a:effectLst/>
                <a:latin typeface="Arial" panose="020B0604020202020204" pitchFamily="34" charset="0"/>
              </a:rPr>
              <a:t>This includes any custom messages your application generates as well as server- or environment-generated errors.</a:t>
            </a:r>
          </a:p>
          <a:p>
            <a:pPr algn="l">
              <a:buFont typeface="Arial" panose="020B0604020202020204" pitchFamily="34" charset="0"/>
              <a:buChar char="•"/>
            </a:pPr>
            <a:r>
              <a:rPr lang="en-US" b="0" i="0" dirty="0">
                <a:solidFill>
                  <a:srgbClr val="000000"/>
                </a:solidFill>
                <a:effectLst/>
                <a:latin typeface="Arial" panose="020B0604020202020204" pitchFamily="34" charset="0"/>
              </a:rPr>
              <a:t>Always try to provide the least amount of information possible to the users.</a:t>
            </a:r>
          </a:p>
          <a:p>
            <a:pPr algn="l">
              <a:buFont typeface="Arial" panose="020B0604020202020204" pitchFamily="34" charset="0"/>
              <a:buChar char="•"/>
            </a:pPr>
            <a:r>
              <a:rPr lang="en-US" b="0" i="0" dirty="0">
                <a:solidFill>
                  <a:srgbClr val="000000"/>
                </a:solidFill>
                <a:effectLst/>
                <a:latin typeface="Arial" panose="020B0604020202020204" pitchFamily="34" charset="0"/>
              </a:rPr>
              <a:t>Here is a </a:t>
            </a:r>
            <a:r>
              <a:rPr lang="en-US" b="0" i="0" dirty="0">
                <a:solidFill>
                  <a:srgbClr val="000000"/>
                </a:solidFill>
                <a:effectLst/>
                <a:latin typeface="Arial" panose="020B0604020202020204" pitchFamily="34" charset="0"/>
                <a:hlinkClick r:id="rId2"/>
              </a:rPr>
              <a:t>link</a:t>
            </a:r>
            <a:r>
              <a:rPr lang="en-US" b="0" i="0" dirty="0">
                <a:solidFill>
                  <a:srgbClr val="000000"/>
                </a:solidFill>
                <a:effectLst/>
                <a:latin typeface="Arial" panose="020B0604020202020204" pitchFamily="34" charset="0"/>
              </a:rPr>
              <a:t> that discusses the danger and </a:t>
            </a:r>
            <a:r>
              <a:rPr lang="en-US" b="0" i="0" dirty="0">
                <a:solidFill>
                  <a:srgbClr val="000000"/>
                </a:solidFill>
                <a:effectLst/>
                <a:latin typeface="Arial" panose="020B0604020202020204" pitchFamily="34" charset="0"/>
                <a:hlinkClick r:id="rId3"/>
              </a:rPr>
              <a:t>another</a:t>
            </a:r>
            <a:r>
              <a:rPr lang="en-US" b="0" i="0" dirty="0">
                <a:solidFill>
                  <a:srgbClr val="000000"/>
                </a:solidFill>
                <a:effectLst/>
                <a:latin typeface="Arial" panose="020B0604020202020204" pitchFamily="34" charset="0"/>
              </a:rPr>
              <a:t> that tells you how to modify error reporting in PHP.</a:t>
            </a:r>
          </a:p>
          <a:p>
            <a:endParaRPr lang="en-US" dirty="0"/>
          </a:p>
        </p:txBody>
      </p:sp>
    </p:spTree>
    <p:extLst>
      <p:ext uri="{BB962C8B-B14F-4D97-AF65-F5344CB8AC3E}">
        <p14:creationId xmlns:p14="http://schemas.microsoft.com/office/powerpoint/2010/main" val="1242959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C7199-E390-4C7D-BEED-94C5805EC496}"/>
              </a:ext>
            </a:extLst>
          </p:cNvPr>
          <p:cNvSpPr>
            <a:spLocks noGrp="1"/>
          </p:cNvSpPr>
          <p:nvPr>
            <p:ph type="title"/>
          </p:nvPr>
        </p:nvSpPr>
        <p:spPr/>
        <p:txBody>
          <a:bodyPr/>
          <a:lstStyle/>
          <a:p>
            <a:r>
              <a:rPr lang="en-US" dirty="0"/>
              <a:t>URLS</a:t>
            </a:r>
          </a:p>
        </p:txBody>
      </p:sp>
      <p:sp>
        <p:nvSpPr>
          <p:cNvPr id="3" name="Content Placeholder 2">
            <a:extLst>
              <a:ext uri="{FF2B5EF4-FFF2-40B4-BE49-F238E27FC236}">
                <a16:creationId xmlns:a16="http://schemas.microsoft.com/office/drawing/2014/main" id="{BAEA10F6-0547-4115-B5B1-9A347A799D66}"/>
              </a:ext>
            </a:extLst>
          </p:cNvPr>
          <p:cNvSpPr>
            <a:spLocks noGrp="1"/>
          </p:cNvSpPr>
          <p:nvPr>
            <p:ph idx="1"/>
          </p:nvPr>
        </p:nvSpPr>
        <p:spPr>
          <a:xfrm>
            <a:off x="368127" y="2092290"/>
            <a:ext cx="11029615" cy="3634486"/>
          </a:xfrm>
        </p:spPr>
        <p:txBody>
          <a:bodyPr>
            <a:normAutofit/>
          </a:bodyPr>
          <a:lstStyle/>
          <a:p>
            <a:pPr algn="l"/>
            <a:r>
              <a:rPr lang="en-US" b="0" i="0" dirty="0">
                <a:solidFill>
                  <a:srgbClr val="000000"/>
                </a:solidFill>
                <a:effectLst/>
                <a:latin typeface="Arial" panose="020B0604020202020204" pitchFamily="34" charset="0"/>
              </a:rPr>
              <a:t>Another variation of the SQL injection attack exists when receiving </a:t>
            </a:r>
            <a:r>
              <a:rPr lang="en-US" b="0" i="0" dirty="0" err="1">
                <a:solidFill>
                  <a:srgbClr val="000000"/>
                </a:solidFill>
                <a:effectLst/>
                <a:latin typeface="Arial" panose="020B0604020202020204" pitchFamily="34" charset="0"/>
              </a:rPr>
              <a:t>querystring</a:t>
            </a:r>
            <a:r>
              <a:rPr lang="en-US" b="0" i="0" dirty="0">
                <a:solidFill>
                  <a:srgbClr val="000000"/>
                </a:solidFill>
                <a:effectLst/>
                <a:latin typeface="Arial" panose="020B0604020202020204" pitchFamily="34" charset="0"/>
              </a:rPr>
              <a:t> parameters to generate dynamic pages, such as </a:t>
            </a:r>
            <a:r>
              <a:rPr lang="en-US" b="0" i="0" dirty="0" err="1">
                <a:solidFill>
                  <a:srgbClr val="000000"/>
                </a:solidFill>
                <a:effectLst/>
                <a:latin typeface="Arial" panose="020B0604020202020204" pitchFamily="34" charset="0"/>
              </a:rPr>
              <a:t>myapp.php?target</a:t>
            </a:r>
            <a:r>
              <a:rPr lang="en-US" b="0" i="0" dirty="0">
                <a:solidFill>
                  <a:srgbClr val="000000"/>
                </a:solidFill>
                <a:effectLst/>
                <a:latin typeface="Arial" panose="020B0604020202020204" pitchFamily="34" charset="0"/>
              </a:rPr>
              <a:t>=</a:t>
            </a:r>
            <a:r>
              <a:rPr lang="en-US" b="0" i="0" dirty="0" err="1">
                <a:solidFill>
                  <a:srgbClr val="000000"/>
                </a:solidFill>
                <a:effectLst/>
                <a:latin typeface="Arial" panose="020B0604020202020204" pitchFamily="34" charset="0"/>
              </a:rPr>
              <a:t>showproducts&amp;categoryid</a:t>
            </a:r>
            <a:r>
              <a:rPr lang="en-US" b="0" i="0" dirty="0">
                <a:solidFill>
                  <a:srgbClr val="000000"/>
                </a:solidFill>
                <a:effectLst/>
                <a:latin typeface="Arial" panose="020B0604020202020204" pitchFamily="34" charset="0"/>
              </a:rPr>
              <a:t>=123</a:t>
            </a:r>
          </a:p>
          <a:p>
            <a:pPr algn="l"/>
            <a:r>
              <a:rPr lang="en-US" b="0" i="0" dirty="0">
                <a:solidFill>
                  <a:srgbClr val="000000"/>
                </a:solidFill>
                <a:effectLst/>
                <a:latin typeface="Arial" panose="020B0604020202020204" pitchFamily="34" charset="0"/>
              </a:rPr>
              <a:t>This code opens itself to a SQL injection attack because a malicious user could substitute the valid </a:t>
            </a:r>
            <a:r>
              <a:rPr lang="en-US" b="0" i="0" dirty="0" err="1">
                <a:solidFill>
                  <a:srgbClr val="000000"/>
                </a:solidFill>
                <a:effectLst/>
                <a:latin typeface="Arial" panose="020B0604020202020204" pitchFamily="34" charset="0"/>
              </a:rPr>
              <a:t>categoryid</a:t>
            </a:r>
            <a:r>
              <a:rPr lang="en-US" b="0" i="0" dirty="0">
                <a:solidFill>
                  <a:srgbClr val="000000"/>
                </a:solidFill>
                <a:effectLst/>
                <a:latin typeface="Arial" panose="020B0604020202020204" pitchFamily="34" charset="0"/>
              </a:rPr>
              <a:t> for an unauthorized SQL command by passing into the </a:t>
            </a:r>
            <a:r>
              <a:rPr lang="en-US" b="0" i="0" dirty="0" err="1">
                <a:solidFill>
                  <a:srgbClr val="000000"/>
                </a:solidFill>
                <a:effectLst/>
                <a:latin typeface="Arial" panose="020B0604020202020204" pitchFamily="34" charset="0"/>
              </a:rPr>
              <a:t>categoryid</a:t>
            </a:r>
            <a:r>
              <a:rPr lang="en-US" b="0" i="0" dirty="0">
                <a:solidFill>
                  <a:srgbClr val="000000"/>
                </a:solidFill>
                <a:effectLst/>
                <a:latin typeface="Arial" panose="020B0604020202020204" pitchFamily="34" charset="0"/>
              </a:rPr>
              <a:t> something like: 0 or 1=1 (i.e., http://www.example.com/myapp.php?target=showproducts&amp;categoryid==0 or 1=1).</a:t>
            </a:r>
          </a:p>
          <a:p>
            <a:pPr algn="l"/>
            <a:r>
              <a:rPr lang="en-US" b="0" i="0" dirty="0">
                <a:solidFill>
                  <a:srgbClr val="000000"/>
                </a:solidFill>
                <a:effectLst/>
                <a:latin typeface="Arial" panose="020B0604020202020204" pitchFamily="34" charset="0"/>
              </a:rPr>
              <a:t>In this example, the script expects a variable (</a:t>
            </a:r>
            <a:r>
              <a:rPr lang="en-US" b="0" i="0" dirty="0" err="1">
                <a:solidFill>
                  <a:srgbClr val="000000"/>
                </a:solidFill>
                <a:effectLst/>
                <a:latin typeface="Arial" panose="020B0604020202020204" pitchFamily="34" charset="0"/>
              </a:rPr>
              <a:t>categoryid</a:t>
            </a:r>
            <a:r>
              <a:rPr lang="en-US" b="0" i="0" dirty="0">
                <a:solidFill>
                  <a:srgbClr val="000000"/>
                </a:solidFill>
                <a:effectLst/>
                <a:latin typeface="Arial" panose="020B0604020202020204" pitchFamily="34" charset="0"/>
              </a:rPr>
              <a:t>) of type long integer to be passed. Unauthorized SQL commands can be executed by appending SQL to the ID parameter.</a:t>
            </a:r>
          </a:p>
          <a:p>
            <a:pPr algn="l"/>
            <a:r>
              <a:rPr lang="en-US" b="0" i="0" dirty="0">
                <a:solidFill>
                  <a:srgbClr val="000000"/>
                </a:solidFill>
                <a:effectLst/>
                <a:latin typeface="Arial" panose="020B0604020202020204" pitchFamily="34" charset="0"/>
                <a:hlinkClick r:id="rId2"/>
              </a:rPr>
              <a:t>A Beginner’s Guide to URL Rewriting</a:t>
            </a:r>
            <a:r>
              <a:rPr lang="en-US" b="0" i="0" dirty="0">
                <a:solidFill>
                  <a:srgbClr val="000000"/>
                </a:solidFill>
                <a:effectLst/>
                <a:latin typeface="Arial" panose="020B0604020202020204" pitchFamily="34" charset="0"/>
              </a:rPr>
              <a:t> discusses similar topics.</a:t>
            </a:r>
          </a:p>
          <a:p>
            <a:endParaRPr lang="en-US" dirty="0"/>
          </a:p>
        </p:txBody>
      </p:sp>
    </p:spTree>
    <p:extLst>
      <p:ext uri="{BB962C8B-B14F-4D97-AF65-F5344CB8AC3E}">
        <p14:creationId xmlns:p14="http://schemas.microsoft.com/office/powerpoint/2010/main" val="3013533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95FA4-E9CE-4754-88BE-E99175DC6D0E}"/>
              </a:ext>
            </a:extLst>
          </p:cNvPr>
          <p:cNvSpPr>
            <a:spLocks noGrp="1"/>
          </p:cNvSpPr>
          <p:nvPr>
            <p:ph type="title"/>
          </p:nvPr>
        </p:nvSpPr>
        <p:spPr/>
        <p:txBody>
          <a:bodyPr/>
          <a:lstStyle/>
          <a:p>
            <a:r>
              <a:rPr lang="en-US" dirty="0"/>
              <a:t>PERMISSIONS</a:t>
            </a:r>
          </a:p>
        </p:txBody>
      </p:sp>
      <p:sp>
        <p:nvSpPr>
          <p:cNvPr id="3" name="Content Placeholder 2">
            <a:extLst>
              <a:ext uri="{FF2B5EF4-FFF2-40B4-BE49-F238E27FC236}">
                <a16:creationId xmlns:a16="http://schemas.microsoft.com/office/drawing/2014/main" id="{E528F49E-B0A5-475C-AC72-92B0362138B5}"/>
              </a:ext>
            </a:extLst>
          </p:cNvPr>
          <p:cNvSpPr>
            <a:spLocks noGrp="1"/>
          </p:cNvSpPr>
          <p:nvPr>
            <p:ph idx="1"/>
          </p:nvPr>
        </p:nvSpPr>
        <p:spPr/>
        <p:txBody>
          <a:bodyPr/>
          <a:lstStyle/>
          <a:p>
            <a:pPr algn="l"/>
            <a:r>
              <a:rPr lang="en-US" b="0" i="0" dirty="0">
                <a:solidFill>
                  <a:srgbClr val="000000"/>
                </a:solidFill>
                <a:effectLst/>
                <a:latin typeface="Arial" panose="020B0604020202020204" pitchFamily="34" charset="0"/>
              </a:rPr>
              <a:t>Finally, to limit the scope of a SQL injection attack, the network or database administrator should limit the permissions granted to the database user account the web application is using. The less permission granted to your database the better!</a:t>
            </a:r>
          </a:p>
          <a:p>
            <a:pPr algn="l">
              <a:buFont typeface="Arial" panose="020B0604020202020204" pitchFamily="34" charset="0"/>
              <a:buChar char="•"/>
            </a:pPr>
            <a:r>
              <a:rPr lang="en-US" b="0" i="0" dirty="0">
                <a:solidFill>
                  <a:srgbClr val="000000"/>
                </a:solidFill>
                <a:effectLst/>
                <a:latin typeface="Arial" panose="020B0604020202020204" pitchFamily="34" charset="0"/>
              </a:rPr>
              <a:t>Do not assign administrator rights to PHP or ASP.NET application accounts</a:t>
            </a:r>
          </a:p>
          <a:p>
            <a:pPr algn="l">
              <a:buFont typeface="Arial" panose="020B0604020202020204" pitchFamily="34" charset="0"/>
              <a:buChar char="•"/>
            </a:pPr>
            <a:r>
              <a:rPr lang="en-US" b="0" i="0" dirty="0">
                <a:solidFill>
                  <a:srgbClr val="000000"/>
                </a:solidFill>
                <a:effectLst/>
                <a:latin typeface="Arial" panose="020B0604020202020204" pitchFamily="34" charset="0"/>
              </a:rPr>
              <a:t>Limit write access to tables</a:t>
            </a:r>
          </a:p>
          <a:p>
            <a:pPr algn="l">
              <a:buFont typeface="Arial" panose="020B0604020202020204" pitchFamily="34" charset="0"/>
              <a:buChar char="•"/>
            </a:pPr>
            <a:r>
              <a:rPr lang="en-US" b="0" i="0" dirty="0">
                <a:solidFill>
                  <a:srgbClr val="000000"/>
                </a:solidFill>
                <a:effectLst/>
                <a:latin typeface="Arial" panose="020B0604020202020204" pitchFamily="34" charset="0"/>
              </a:rPr>
              <a:t>Do not allow execution of DDL statements (CREATE, ALTER, DROP) by the application account</a:t>
            </a:r>
          </a:p>
          <a:p>
            <a:endParaRPr lang="en-US" dirty="0"/>
          </a:p>
        </p:txBody>
      </p:sp>
    </p:spTree>
    <p:extLst>
      <p:ext uri="{BB962C8B-B14F-4D97-AF65-F5344CB8AC3E}">
        <p14:creationId xmlns:p14="http://schemas.microsoft.com/office/powerpoint/2010/main" val="2312192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AC781-D41B-4BC2-8B3A-B58ACFC48BB8}"/>
              </a:ext>
            </a:extLst>
          </p:cNvPr>
          <p:cNvSpPr>
            <a:spLocks noGrp="1"/>
          </p:cNvSpPr>
          <p:nvPr>
            <p:ph type="title"/>
          </p:nvPr>
        </p:nvSpPr>
        <p:spPr/>
        <p:txBody>
          <a:bodyPr/>
          <a:lstStyle/>
          <a:p>
            <a:r>
              <a:rPr lang="en-US" dirty="0"/>
              <a:t>Bobby tables</a:t>
            </a:r>
          </a:p>
        </p:txBody>
      </p:sp>
      <p:pic>
        <p:nvPicPr>
          <p:cNvPr id="5" name="Content Placeholder 4">
            <a:extLst>
              <a:ext uri="{FF2B5EF4-FFF2-40B4-BE49-F238E27FC236}">
                <a16:creationId xmlns:a16="http://schemas.microsoft.com/office/drawing/2014/main" id="{C02302B9-9B56-4484-96E4-3B150DAC06CB}"/>
              </a:ext>
            </a:extLst>
          </p:cNvPr>
          <p:cNvPicPr>
            <a:picLocks noGrp="1" noChangeAspect="1"/>
          </p:cNvPicPr>
          <p:nvPr>
            <p:ph idx="1"/>
          </p:nvPr>
        </p:nvPicPr>
        <p:blipFill>
          <a:blip r:embed="rId2"/>
          <a:stretch>
            <a:fillRect/>
          </a:stretch>
        </p:blipFill>
        <p:spPr>
          <a:xfrm>
            <a:off x="1776412" y="2715419"/>
            <a:ext cx="8639175" cy="2886075"/>
          </a:xfrm>
        </p:spPr>
      </p:pic>
    </p:spTree>
    <p:extLst>
      <p:ext uri="{BB962C8B-B14F-4D97-AF65-F5344CB8AC3E}">
        <p14:creationId xmlns:p14="http://schemas.microsoft.com/office/powerpoint/2010/main" val="3268521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99CE5-7524-4CED-ADA7-49BFF549BB28}"/>
              </a:ext>
            </a:extLst>
          </p:cNvPr>
          <p:cNvSpPr>
            <a:spLocks noGrp="1"/>
          </p:cNvSpPr>
          <p:nvPr>
            <p:ph type="title"/>
          </p:nvPr>
        </p:nvSpPr>
        <p:spPr/>
        <p:txBody>
          <a:bodyPr/>
          <a:lstStyle/>
          <a:p>
            <a:r>
              <a:rPr lang="en-US" dirty="0"/>
              <a:t>MORE ON BOBBY TABLES</a:t>
            </a:r>
          </a:p>
        </p:txBody>
      </p:sp>
      <p:sp>
        <p:nvSpPr>
          <p:cNvPr id="3" name="Content Placeholder 2">
            <a:extLst>
              <a:ext uri="{FF2B5EF4-FFF2-40B4-BE49-F238E27FC236}">
                <a16:creationId xmlns:a16="http://schemas.microsoft.com/office/drawing/2014/main" id="{66548C7C-0BAD-4083-BE68-2C9F338DB0C5}"/>
              </a:ext>
            </a:extLst>
          </p:cNvPr>
          <p:cNvSpPr>
            <a:spLocks noGrp="1"/>
          </p:cNvSpPr>
          <p:nvPr>
            <p:ph idx="1"/>
          </p:nvPr>
        </p:nvSpPr>
        <p:spPr/>
        <p:txBody>
          <a:bodyPr>
            <a:normAutofit fontScale="92500" lnSpcReduction="20000"/>
          </a:bodyPr>
          <a:lstStyle/>
          <a:p>
            <a:pPr algn="l"/>
            <a:r>
              <a:rPr lang="en-US" b="0" i="0" dirty="0">
                <a:solidFill>
                  <a:srgbClr val="000000"/>
                </a:solidFill>
                <a:effectLst/>
                <a:latin typeface="Arial" panose="020B0604020202020204" pitchFamily="34" charset="0"/>
              </a:rPr>
              <a:t>We can assume a SQL statement like:</a:t>
            </a:r>
          </a:p>
          <a:p>
            <a:pPr algn="l"/>
            <a:r>
              <a:rPr lang="en-US" sz="1800" b="0" i="0" dirty="0">
                <a:solidFill>
                  <a:srgbClr val="008000"/>
                </a:solidFill>
                <a:effectLst/>
                <a:latin typeface="Lucida Console" panose="020B0609040504020204" pitchFamily="49" charset="0"/>
              </a:rPr>
              <a:t>INSERT INTO students (name) VALUES ('');</a:t>
            </a:r>
          </a:p>
          <a:p>
            <a:pPr algn="l"/>
            <a:r>
              <a:rPr lang="en-US" b="0" i="0" dirty="0">
                <a:solidFill>
                  <a:srgbClr val="000000"/>
                </a:solidFill>
                <a:effectLst/>
                <a:latin typeface="Arial" panose="020B0604020202020204" pitchFamily="34" charset="0"/>
              </a:rPr>
              <a:t>And when we insert "Robert'); DROP TABLE students;-- "</a:t>
            </a:r>
          </a:p>
          <a:p>
            <a:pPr algn="l"/>
            <a:r>
              <a:rPr lang="en-US" sz="1800" b="0" i="0" dirty="0">
                <a:solidFill>
                  <a:srgbClr val="008000"/>
                </a:solidFill>
                <a:effectLst/>
                <a:latin typeface="Lucida Console" panose="020B0609040504020204" pitchFamily="49" charset="0"/>
              </a:rPr>
              <a:t>INSERT INTO students (name) VALUES ('Robert'); DROP TABLE students;-- ');</a:t>
            </a:r>
          </a:p>
          <a:p>
            <a:pPr algn="l"/>
            <a:r>
              <a:rPr lang="en-US" b="0" i="0" dirty="0">
                <a:solidFill>
                  <a:srgbClr val="000000"/>
                </a:solidFill>
                <a:effectLst/>
                <a:latin typeface="Arial" panose="020B0604020202020204" pitchFamily="34" charset="0"/>
              </a:rPr>
              <a:t>Since Bobby’s name contains the ");" the VALUES argument is closed in the middle of his name and the text that follows – "DROP TABLE students;" – is a new SQL statement that deletes the entire table. Finally the "-- " at the end comments out the remaining SQL, essentially ignoring the rest of the original code and making sure no error occurs.</a:t>
            </a:r>
          </a:p>
          <a:p>
            <a:pPr algn="l">
              <a:buFont typeface="Arial" panose="020B0604020202020204" pitchFamily="34" charset="0"/>
              <a:buChar char="•"/>
            </a:pPr>
            <a:r>
              <a:rPr lang="en-US" b="0" i="0" dirty="0">
                <a:solidFill>
                  <a:srgbClr val="000000"/>
                </a:solidFill>
                <a:effectLst/>
                <a:latin typeface="Arial" panose="020B0604020202020204" pitchFamily="34" charset="0"/>
                <a:hlinkClick r:id="rId2"/>
              </a:rPr>
              <a:t>How Little Bobby Tables Ruined the Internet</a:t>
            </a:r>
            <a:endParaRPr lang="en-US" b="0" i="0" dirty="0">
              <a:solidFill>
                <a:srgbClr val="000000"/>
              </a:solidFill>
              <a:effectLst/>
              <a:latin typeface="Arial" panose="020B0604020202020204" pitchFamily="34" charset="0"/>
            </a:endParaRPr>
          </a:p>
          <a:p>
            <a:pPr algn="l">
              <a:buFont typeface="Arial" panose="020B0604020202020204" pitchFamily="34" charset="0"/>
              <a:buChar char="•"/>
            </a:pPr>
            <a:r>
              <a:rPr lang="en-US" b="0" i="0" dirty="0">
                <a:solidFill>
                  <a:srgbClr val="000000"/>
                </a:solidFill>
                <a:effectLst/>
                <a:latin typeface="Arial" panose="020B0604020202020204" pitchFamily="34" charset="0"/>
                <a:hlinkClick r:id="rId3"/>
              </a:rPr>
              <a:t>How does the SQL injection from the "Bobby Tables" XKCD comic work?</a:t>
            </a:r>
            <a:endParaRPr lang="en-US" b="0" i="0" dirty="0">
              <a:solidFill>
                <a:srgbClr val="000000"/>
              </a:solidFill>
              <a:effectLst/>
              <a:latin typeface="Arial" panose="020B0604020202020204" pitchFamily="34" charset="0"/>
            </a:endParaRPr>
          </a:p>
          <a:p>
            <a:pPr algn="l">
              <a:buFont typeface="Arial" panose="020B0604020202020204" pitchFamily="34" charset="0"/>
              <a:buChar char="•"/>
            </a:pPr>
            <a:r>
              <a:rPr lang="en-US" b="0" i="0" dirty="0">
                <a:solidFill>
                  <a:srgbClr val="000000"/>
                </a:solidFill>
                <a:effectLst/>
                <a:latin typeface="Arial" panose="020B0604020202020204" pitchFamily="34" charset="0"/>
                <a:hlinkClick r:id="rId4"/>
              </a:rPr>
              <a:t>The Sad Story of Mr. Null and Little Bobby Tables</a:t>
            </a:r>
            <a:endParaRPr lang="en-US" b="0" i="0" dirty="0">
              <a:solidFill>
                <a:srgbClr val="000000"/>
              </a:solidFill>
              <a:effectLst/>
              <a:latin typeface="Arial" panose="020B0604020202020204" pitchFamily="34" charset="0"/>
            </a:endParaRPr>
          </a:p>
          <a:p>
            <a:pPr algn="l">
              <a:buFont typeface="Arial" panose="020B0604020202020204" pitchFamily="34" charset="0"/>
              <a:buChar char="•"/>
            </a:pPr>
            <a:r>
              <a:rPr lang="en-US" b="0" i="0" dirty="0">
                <a:solidFill>
                  <a:srgbClr val="000000"/>
                </a:solidFill>
                <a:effectLst/>
                <a:latin typeface="Arial" panose="020B0604020202020204" pitchFamily="34" charset="0"/>
                <a:hlinkClick r:id="rId5"/>
              </a:rPr>
              <a:t>Bobby Tables: A guide to preventing SQL injection</a:t>
            </a:r>
            <a:endParaRPr lang="en-US" b="0" i="0"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5053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5AAB5-D0B1-4907-ABA2-A26733868C0B}"/>
              </a:ext>
            </a:extLst>
          </p:cNvPr>
          <p:cNvSpPr>
            <a:spLocks noGrp="1"/>
          </p:cNvSpPr>
          <p:nvPr>
            <p:ph type="title"/>
          </p:nvPr>
        </p:nvSpPr>
        <p:spPr/>
        <p:txBody>
          <a:bodyPr/>
          <a:lstStyle/>
          <a:p>
            <a:r>
              <a:rPr lang="en-US" dirty="0"/>
              <a:t>Intro to trigger</a:t>
            </a:r>
          </a:p>
        </p:txBody>
      </p:sp>
      <p:sp>
        <p:nvSpPr>
          <p:cNvPr id="3" name="Content Placeholder 2">
            <a:extLst>
              <a:ext uri="{FF2B5EF4-FFF2-40B4-BE49-F238E27FC236}">
                <a16:creationId xmlns:a16="http://schemas.microsoft.com/office/drawing/2014/main" id="{F4562F86-0FFC-4399-B01B-CDB70E545A2F}"/>
              </a:ext>
            </a:extLst>
          </p:cNvPr>
          <p:cNvSpPr>
            <a:spLocks noGrp="1"/>
          </p:cNvSpPr>
          <p:nvPr>
            <p:ph idx="1"/>
          </p:nvPr>
        </p:nvSpPr>
        <p:spPr/>
        <p:txBody>
          <a:bodyPr>
            <a:normAutofit/>
          </a:bodyPr>
          <a:lstStyle/>
          <a:p>
            <a:pPr algn="l"/>
            <a:endParaRPr lang="en-US" b="0" i="0" dirty="0">
              <a:solidFill>
                <a:srgbClr val="000000"/>
              </a:solidFill>
              <a:effectLst/>
              <a:latin typeface="Arial" panose="020B0604020202020204" pitchFamily="34" charset="0"/>
            </a:endParaRPr>
          </a:p>
          <a:p>
            <a:pPr algn="l"/>
            <a:r>
              <a:rPr lang="en-US" b="0" i="0" dirty="0">
                <a:solidFill>
                  <a:srgbClr val="000000"/>
                </a:solidFill>
                <a:effectLst/>
                <a:latin typeface="Arial" panose="020B0604020202020204" pitchFamily="34" charset="0"/>
              </a:rPr>
              <a:t>SQL Server triggers are special stored procedures that are executed automatically in response to the database object, database, and server events. SQL Server provides three type of triggers:</a:t>
            </a:r>
          </a:p>
          <a:p>
            <a:pPr lvl="1"/>
            <a:r>
              <a:rPr lang="en-US" b="0" i="0" dirty="0">
                <a:solidFill>
                  <a:srgbClr val="000000"/>
                </a:solidFill>
                <a:effectLst/>
                <a:latin typeface="Arial" panose="020B0604020202020204" pitchFamily="34" charset="0"/>
              </a:rPr>
              <a:t>Data manipulation language (DML) triggers which are invoked automatically in response to INSERT, UPDATE, and DELETE events against tables.</a:t>
            </a:r>
          </a:p>
          <a:p>
            <a:pPr lvl="1"/>
            <a:r>
              <a:rPr lang="en-US" b="0" i="0" dirty="0">
                <a:solidFill>
                  <a:srgbClr val="000000"/>
                </a:solidFill>
                <a:effectLst/>
                <a:latin typeface="Arial" panose="020B0604020202020204" pitchFamily="34" charset="0"/>
              </a:rPr>
              <a:t>Data definition language (DDL) triggers which fire in response to CREATE, ALTER , and DROP statements. DDL triggers also fire in response to some system stored procedures that perform DDL-like operations.</a:t>
            </a:r>
          </a:p>
          <a:p>
            <a:pPr lvl="1"/>
            <a:r>
              <a:rPr lang="en-US" b="0" i="0" dirty="0">
                <a:solidFill>
                  <a:srgbClr val="000000"/>
                </a:solidFill>
                <a:effectLst/>
                <a:latin typeface="Arial" panose="020B0604020202020204" pitchFamily="34" charset="0"/>
              </a:rPr>
              <a:t>Logon triggers which fire in response to LOGON events</a:t>
            </a:r>
          </a:p>
          <a:p>
            <a:pPr algn="l">
              <a:buFont typeface="Arial" panose="020B0604020202020204" pitchFamily="34" charset="0"/>
              <a:buChar char="•"/>
            </a:pPr>
            <a:r>
              <a:rPr lang="en-US" b="0" i="0" dirty="0">
                <a:solidFill>
                  <a:srgbClr val="000000"/>
                </a:solidFill>
                <a:effectLst/>
                <a:latin typeface="Arial" panose="020B0604020202020204" pitchFamily="34" charset="0"/>
              </a:rPr>
              <a:t>For example, a trigger could be defined to perform validation of values to be inserted or to perform calculations on values involved in an update.</a:t>
            </a:r>
          </a:p>
          <a:p>
            <a:endParaRPr lang="en-US" dirty="0"/>
          </a:p>
        </p:txBody>
      </p:sp>
    </p:spTree>
    <p:extLst>
      <p:ext uri="{BB962C8B-B14F-4D97-AF65-F5344CB8AC3E}">
        <p14:creationId xmlns:p14="http://schemas.microsoft.com/office/powerpoint/2010/main" val="937973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A5605-81F0-4D8E-BDC2-3170158E2FF3}"/>
              </a:ext>
            </a:extLst>
          </p:cNvPr>
          <p:cNvSpPr>
            <a:spLocks noGrp="1"/>
          </p:cNvSpPr>
          <p:nvPr>
            <p:ph type="title"/>
          </p:nvPr>
        </p:nvSpPr>
        <p:spPr/>
        <p:txBody>
          <a:bodyPr/>
          <a:lstStyle/>
          <a:p>
            <a:r>
              <a:rPr lang="en-US" dirty="0"/>
              <a:t>IUD defined</a:t>
            </a:r>
          </a:p>
        </p:txBody>
      </p:sp>
      <p:sp>
        <p:nvSpPr>
          <p:cNvPr id="3" name="Content Placeholder 2">
            <a:extLst>
              <a:ext uri="{FF2B5EF4-FFF2-40B4-BE49-F238E27FC236}">
                <a16:creationId xmlns:a16="http://schemas.microsoft.com/office/drawing/2014/main" id="{6FEFA9C9-E7A9-4396-BE7A-32792B78F5EB}"/>
              </a:ext>
            </a:extLst>
          </p:cNvPr>
          <p:cNvSpPr>
            <a:spLocks noGrp="1"/>
          </p:cNvSpPr>
          <p:nvPr>
            <p:ph idx="1"/>
          </p:nvPr>
        </p:nvSpPr>
        <p:spPr/>
        <p:txBody>
          <a:bodyPr>
            <a:normAutofit fontScale="85000" lnSpcReduction="10000"/>
          </a:bodyPr>
          <a:lstStyle/>
          <a:p>
            <a:pPr algn="l">
              <a:buFont typeface="Arial" panose="020B0604020202020204" pitchFamily="34" charset="0"/>
              <a:buChar char="•"/>
            </a:pPr>
            <a:r>
              <a:rPr lang="en-US" b="0" i="0" dirty="0">
                <a:solidFill>
                  <a:srgbClr val="000000"/>
                </a:solidFill>
                <a:effectLst/>
                <a:latin typeface="Arial" panose="020B0604020202020204" pitchFamily="34" charset="0"/>
              </a:rPr>
              <a:t>Insert triggers are fired whenever an insert operation is performed on a table.</a:t>
            </a:r>
          </a:p>
          <a:p>
            <a:pPr marL="742950" lvl="1" indent="-285750" algn="l">
              <a:buFont typeface="Arial" panose="020B0604020202020204" pitchFamily="34" charset="0"/>
              <a:buChar char="•"/>
            </a:pPr>
            <a:r>
              <a:rPr lang="en-US" b="0" i="0" dirty="0">
                <a:solidFill>
                  <a:srgbClr val="000000"/>
                </a:solidFill>
                <a:effectLst/>
                <a:latin typeface="Arial" panose="020B0604020202020204" pitchFamily="34" charset="0"/>
              </a:rPr>
              <a:t>They are often used to enforce referential integrity in situations where another type of constraint is not advisable, or to populate another table during an insert.</a:t>
            </a:r>
          </a:p>
          <a:p>
            <a:pPr algn="l">
              <a:buFont typeface="Arial" panose="020B0604020202020204" pitchFamily="34" charset="0"/>
              <a:buChar char="•"/>
            </a:pPr>
            <a:r>
              <a:rPr lang="en-US" b="0" i="0" dirty="0">
                <a:solidFill>
                  <a:srgbClr val="000000"/>
                </a:solidFill>
                <a:effectLst/>
                <a:latin typeface="Arial" panose="020B0604020202020204" pitchFamily="34" charset="0"/>
              </a:rPr>
              <a:t>An update trigger will fire each time any row (or rows!) is updated.</a:t>
            </a:r>
          </a:p>
          <a:p>
            <a:pPr marL="742950" lvl="1" indent="-285750" algn="l">
              <a:buFont typeface="Arial" panose="020B0604020202020204" pitchFamily="34" charset="0"/>
              <a:buChar char="•"/>
            </a:pPr>
            <a:r>
              <a:rPr lang="en-US" b="0" i="0" dirty="0">
                <a:solidFill>
                  <a:srgbClr val="000000"/>
                </a:solidFill>
                <a:effectLst/>
                <a:latin typeface="Arial" panose="020B0604020202020204" pitchFamily="34" charset="0"/>
              </a:rPr>
              <a:t>Update triggers can also be used to check field constraints and relationships.</a:t>
            </a:r>
          </a:p>
          <a:p>
            <a:pPr algn="l">
              <a:buFont typeface="Arial" panose="020B0604020202020204" pitchFamily="34" charset="0"/>
              <a:buChar char="•"/>
            </a:pPr>
            <a:r>
              <a:rPr lang="en-US" b="0" i="0" dirty="0">
                <a:solidFill>
                  <a:srgbClr val="000000"/>
                </a:solidFill>
                <a:effectLst/>
                <a:latin typeface="Arial" panose="020B0604020202020204" pitchFamily="34" charset="0"/>
              </a:rPr>
              <a:t>Delete triggers are fired whenever a delete operation is performed on a table. Delete triggers are typically used for two reasons:</a:t>
            </a:r>
          </a:p>
          <a:p>
            <a:pPr marL="742950" lvl="1" indent="-285750" algn="l">
              <a:buFont typeface="Arial" panose="020B0604020202020204" pitchFamily="34" charset="0"/>
              <a:buChar char="•"/>
            </a:pPr>
            <a:r>
              <a:rPr lang="en-US" b="0" i="0" dirty="0">
                <a:solidFill>
                  <a:srgbClr val="000000"/>
                </a:solidFill>
                <a:effectLst/>
                <a:latin typeface="Arial" panose="020B0604020202020204" pitchFamily="34" charset="0"/>
              </a:rPr>
              <a:t>The first reason is to prevent deletion of records that will cause data integrity problems if they indeed are deleted. An example of such records is those used as foreign keys to other tables.</a:t>
            </a:r>
          </a:p>
          <a:p>
            <a:pPr marL="742950" lvl="1" indent="-285750" algn="l">
              <a:buFont typeface="Arial" panose="020B0604020202020204" pitchFamily="34" charset="0"/>
              <a:buChar char="•"/>
            </a:pPr>
            <a:r>
              <a:rPr lang="en-US" b="0" i="0" dirty="0">
                <a:solidFill>
                  <a:srgbClr val="000000"/>
                </a:solidFill>
                <a:effectLst/>
                <a:latin typeface="Arial" panose="020B0604020202020204" pitchFamily="34" charset="0"/>
              </a:rPr>
              <a:t>The second reason for using a Delete trigger is to perform a cascading delete operation that deletes children records of a master record.</a:t>
            </a:r>
          </a:p>
          <a:p>
            <a:pPr algn="l"/>
            <a:r>
              <a:rPr lang="en-US" b="0" i="0" dirty="0">
                <a:solidFill>
                  <a:srgbClr val="000000"/>
                </a:solidFill>
                <a:effectLst/>
                <a:latin typeface="Arial" panose="020B0604020202020204" pitchFamily="34" charset="0"/>
              </a:rPr>
              <a:t>Insert and update triggers are particularly useful because they can enforce referential integrity constraints and ensure that your data is valid before it enters the table.</a:t>
            </a:r>
          </a:p>
          <a:p>
            <a:pPr algn="l"/>
            <a:r>
              <a:rPr lang="en-US" b="0" i="1" dirty="0">
                <a:solidFill>
                  <a:srgbClr val="990000"/>
                </a:solidFill>
                <a:effectLst/>
                <a:latin typeface="Arial" panose="020B0604020202020204" pitchFamily="34" charset="0"/>
              </a:rPr>
              <a:t>All triggers add some overhead, but overhead can accumulate quickly for statements that process large numbers of rows. Avoid placing expensive SQL statements in triggers.</a:t>
            </a:r>
          </a:p>
          <a:p>
            <a:endParaRPr lang="en-US" dirty="0"/>
          </a:p>
        </p:txBody>
      </p:sp>
    </p:spTree>
    <p:extLst>
      <p:ext uri="{BB962C8B-B14F-4D97-AF65-F5344CB8AC3E}">
        <p14:creationId xmlns:p14="http://schemas.microsoft.com/office/powerpoint/2010/main" val="1094346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2417D-A4B8-43E9-A125-B4F4A7F9DC8D}"/>
              </a:ext>
            </a:extLst>
          </p:cNvPr>
          <p:cNvSpPr>
            <a:spLocks noGrp="1"/>
          </p:cNvSpPr>
          <p:nvPr>
            <p:ph type="title"/>
          </p:nvPr>
        </p:nvSpPr>
        <p:spPr>
          <a:xfrm>
            <a:off x="581192" y="702156"/>
            <a:ext cx="11029616" cy="567351"/>
          </a:xfrm>
        </p:spPr>
        <p:txBody>
          <a:bodyPr/>
          <a:lstStyle/>
          <a:p>
            <a:r>
              <a:rPr lang="en-US" dirty="0"/>
              <a:t>creation</a:t>
            </a:r>
          </a:p>
        </p:txBody>
      </p:sp>
      <p:sp>
        <p:nvSpPr>
          <p:cNvPr id="3" name="Content Placeholder 2">
            <a:extLst>
              <a:ext uri="{FF2B5EF4-FFF2-40B4-BE49-F238E27FC236}">
                <a16:creationId xmlns:a16="http://schemas.microsoft.com/office/drawing/2014/main" id="{637529A2-EA23-4638-8DB8-99C8AD7E9B22}"/>
              </a:ext>
            </a:extLst>
          </p:cNvPr>
          <p:cNvSpPr>
            <a:spLocks noGrp="1"/>
          </p:cNvSpPr>
          <p:nvPr>
            <p:ph idx="1"/>
          </p:nvPr>
        </p:nvSpPr>
        <p:spPr>
          <a:xfrm>
            <a:off x="581192" y="1269507"/>
            <a:ext cx="11029615" cy="4705843"/>
          </a:xfrm>
        </p:spPr>
        <p:txBody>
          <a:bodyPr>
            <a:normAutofit fontScale="77500" lnSpcReduction="20000"/>
          </a:bodyPr>
          <a:lstStyle/>
          <a:p>
            <a:r>
              <a:rPr lang="en-US" sz="2900" dirty="0">
                <a:solidFill>
                  <a:schemeClr val="accent2"/>
                </a:solidFill>
              </a:rPr>
              <a:t>Declaration</a:t>
            </a:r>
            <a:endParaRPr lang="en-US" dirty="0">
              <a:solidFill>
                <a:schemeClr val="accent2"/>
              </a:solidFill>
            </a:endParaRPr>
          </a:p>
          <a:p>
            <a:r>
              <a:rPr lang="en-US" dirty="0"/>
              <a:t>Triggers are created using the CREATE TRIGGER syntax:</a:t>
            </a:r>
          </a:p>
          <a:p>
            <a:pPr lvl="1"/>
            <a:r>
              <a:rPr lang="en-US" dirty="0"/>
              <a:t>CREATE TRIGGER </a:t>
            </a:r>
            <a:r>
              <a:rPr lang="en-US" dirty="0" err="1"/>
              <a:t>trigger_name</a:t>
            </a:r>
            <a:r>
              <a:rPr lang="en-US" dirty="0"/>
              <a:t> [BEFORE | AFTER] [INSERT | UPDATE | DELETE] ON </a:t>
            </a:r>
            <a:r>
              <a:rPr lang="en-US" dirty="0" err="1"/>
              <a:t>table_name</a:t>
            </a:r>
            <a:endParaRPr lang="en-US" dirty="0"/>
          </a:p>
          <a:p>
            <a:pPr lvl="1"/>
            <a:r>
              <a:rPr lang="en-US" dirty="0"/>
              <a:t>FOR EACH ROW </a:t>
            </a:r>
            <a:r>
              <a:rPr lang="en-US" dirty="0" err="1"/>
              <a:t>trigger_body</a:t>
            </a:r>
            <a:endParaRPr lang="en-US" dirty="0"/>
          </a:p>
          <a:p>
            <a:r>
              <a:rPr lang="en-US" dirty="0"/>
              <a:t>Trigger declarations do not allow a parameter list.</a:t>
            </a:r>
          </a:p>
          <a:p>
            <a:endParaRPr lang="en-US" dirty="0"/>
          </a:p>
          <a:p>
            <a:r>
              <a:rPr lang="en-US" sz="3400" dirty="0"/>
              <a:t>Invocation</a:t>
            </a:r>
            <a:endParaRPr lang="en-US" dirty="0"/>
          </a:p>
          <a:p>
            <a:r>
              <a:rPr lang="en-US" dirty="0"/>
              <a:t>The set of statements that make up a trigger are run when an event occurs on a table. They cannot be invoked like procedure or function calls.</a:t>
            </a:r>
          </a:p>
          <a:p>
            <a:endParaRPr lang="en-US" dirty="0"/>
          </a:p>
          <a:p>
            <a:r>
              <a:rPr lang="en-US" sz="3000" dirty="0">
                <a:solidFill>
                  <a:schemeClr val="accent2"/>
                </a:solidFill>
              </a:rPr>
              <a:t>Body</a:t>
            </a:r>
            <a:endParaRPr lang="en-US" dirty="0">
              <a:solidFill>
                <a:schemeClr val="accent2"/>
              </a:solidFill>
            </a:endParaRPr>
          </a:p>
          <a:p>
            <a:r>
              <a:rPr lang="en-US" dirty="0"/>
              <a:t>Triggers are generally formed of regular SQL statements, although there are some differences.</a:t>
            </a:r>
          </a:p>
          <a:p>
            <a:r>
              <a:rPr lang="en-US" dirty="0"/>
              <a:t>Flow control constructs – specifically, IF, CASE, ITERATE, LEAVE, LOOP, WHILE, and REPEAT – may appear within triggers to control the order of statement execution.</a:t>
            </a:r>
          </a:p>
          <a:p>
            <a:r>
              <a:rPr lang="en-US" dirty="0"/>
              <a:t>There are restrictions on which SQL statements may appear in triggers.</a:t>
            </a:r>
          </a:p>
          <a:p>
            <a:r>
              <a:rPr lang="en-US" dirty="0"/>
              <a:t>Triggers may consist of multiple statements by using a BEGIN ... END compound statement block.</a:t>
            </a:r>
          </a:p>
        </p:txBody>
      </p:sp>
    </p:spTree>
    <p:extLst>
      <p:ext uri="{BB962C8B-B14F-4D97-AF65-F5344CB8AC3E}">
        <p14:creationId xmlns:p14="http://schemas.microsoft.com/office/powerpoint/2010/main" val="655631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92B05-2E24-4DCD-92A2-F0C1937B2D96}"/>
              </a:ext>
            </a:extLst>
          </p:cNvPr>
          <p:cNvSpPr>
            <a:spLocks noGrp="1"/>
          </p:cNvSpPr>
          <p:nvPr>
            <p:ph type="title"/>
          </p:nvPr>
        </p:nvSpPr>
        <p:spPr/>
        <p:txBody>
          <a:bodyPr/>
          <a:lstStyle/>
          <a:p>
            <a:r>
              <a:rPr lang="en-US" dirty="0"/>
              <a:t>RESTRICTIONS</a:t>
            </a:r>
            <a:br>
              <a:rPr lang="en-US" dirty="0"/>
            </a:br>
            <a:endParaRPr lang="en-US" dirty="0"/>
          </a:p>
        </p:txBody>
      </p:sp>
      <p:sp>
        <p:nvSpPr>
          <p:cNvPr id="3" name="Content Placeholder 2">
            <a:extLst>
              <a:ext uri="{FF2B5EF4-FFF2-40B4-BE49-F238E27FC236}">
                <a16:creationId xmlns:a16="http://schemas.microsoft.com/office/drawing/2014/main" id="{2690FD67-EB3E-403A-9951-FC19001780DB}"/>
              </a:ext>
            </a:extLst>
          </p:cNvPr>
          <p:cNvSpPr>
            <a:spLocks noGrp="1"/>
          </p:cNvSpPr>
          <p:nvPr>
            <p:ph idx="1"/>
          </p:nvPr>
        </p:nvSpPr>
        <p:spPr>
          <a:xfrm>
            <a:off x="581192" y="1553592"/>
            <a:ext cx="11029615" cy="4421758"/>
          </a:xfrm>
        </p:spPr>
        <p:txBody>
          <a:bodyPr>
            <a:normAutofit fontScale="77500" lnSpcReduction="20000"/>
          </a:bodyPr>
          <a:lstStyle/>
          <a:p>
            <a:r>
              <a:rPr lang="en-US" dirty="0"/>
              <a:t>Each trigger is associated with exactly one table</a:t>
            </a:r>
          </a:p>
          <a:p>
            <a:r>
              <a:rPr lang="en-US" dirty="0"/>
              <a:t>Each trigger is associated with exactly one time period (BEFORE or AFTER).</a:t>
            </a:r>
          </a:p>
          <a:p>
            <a:r>
              <a:rPr lang="en-US" dirty="0"/>
              <a:t>A BEFORE trigger is activated for each row in the set of affected rows before the trigger event executes.</a:t>
            </a:r>
          </a:p>
          <a:p>
            <a:r>
              <a:rPr lang="en-US" dirty="0"/>
              <a:t>An AFTER trigger is activated for each row in the set of affected rows or for the statement, depending on the trigger granularity, after the trigger event has been completed.</a:t>
            </a:r>
          </a:p>
          <a:p>
            <a:r>
              <a:rPr lang="en-US" dirty="0"/>
              <a:t>Each trigger is associated with exactly one event (INSERT, UPDATE, or DELETE).</a:t>
            </a:r>
          </a:p>
          <a:p>
            <a:r>
              <a:rPr lang="en-US" dirty="0"/>
              <a:t>Insert triggers are fired whenever an insert operation is performed on a table.</a:t>
            </a:r>
          </a:p>
          <a:p>
            <a:r>
              <a:rPr lang="en-US" dirty="0"/>
              <a:t>An update trigger will fire each time any row (or rows!) is updated.</a:t>
            </a:r>
          </a:p>
          <a:p>
            <a:r>
              <a:rPr lang="en-US" dirty="0"/>
              <a:t>Delete triggers are fired whenever a delete operation is performed on a table.</a:t>
            </a:r>
          </a:p>
          <a:p>
            <a:r>
              <a:rPr lang="en-US" dirty="0"/>
              <a:t>The trigger event (INSERT, UPDATE, or DELETE) represents the given type of table operation, not the literal SQL statement of the same name.</a:t>
            </a:r>
          </a:p>
          <a:p>
            <a:r>
              <a:rPr lang="en-US" dirty="0"/>
              <a:t>A single SQL statement may invoke multiple triggers, and triggers may also invoke other triggers.</a:t>
            </a:r>
          </a:p>
          <a:p>
            <a:r>
              <a:rPr lang="en-US" dirty="0"/>
              <a:t>For example, INSERT INTO ... ON DUPLICATE KEY UPDATE ... will invoke a BEFORE INSERT trigger for every row, followed by either an AFTER INSERT trigger or both the BEFORE UPDATE and AFTER UPDATE triggers, depending on whether there was a duplicate key for the row.</a:t>
            </a:r>
          </a:p>
          <a:p>
            <a:endParaRPr lang="en-US" dirty="0"/>
          </a:p>
          <a:p>
            <a:r>
              <a:rPr lang="en-US" dirty="0"/>
              <a:t>It is not possible to define multiple triggers for the same time period and event combination for a given table (e.g., only one BEFORE INSERT trigger per table); each table can have, at most, six triggers.</a:t>
            </a:r>
          </a:p>
        </p:txBody>
      </p:sp>
    </p:spTree>
    <p:extLst>
      <p:ext uri="{BB962C8B-B14F-4D97-AF65-F5344CB8AC3E}">
        <p14:creationId xmlns:p14="http://schemas.microsoft.com/office/powerpoint/2010/main" val="482825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04A8E-1883-4C77-9203-16DB1B3190B3}"/>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9CA95720-5233-45AE-A936-20D33ECCD097}"/>
              </a:ext>
            </a:extLst>
          </p:cNvPr>
          <p:cNvSpPr>
            <a:spLocks noGrp="1"/>
          </p:cNvSpPr>
          <p:nvPr>
            <p:ph idx="1"/>
          </p:nvPr>
        </p:nvSpPr>
        <p:spPr/>
        <p:txBody>
          <a:bodyPr/>
          <a:lstStyle/>
          <a:p>
            <a:r>
              <a:rPr lang="en-US" dirty="0"/>
              <a:t>Triggers cannot be created on views or temporary tables.</a:t>
            </a:r>
          </a:p>
          <a:p>
            <a:r>
              <a:rPr lang="en-US" dirty="0"/>
              <a:t>Triggers cannot start, commit or rollback transactions.</a:t>
            </a:r>
          </a:p>
          <a:p>
            <a:r>
              <a:rPr lang="en-US" dirty="0"/>
              <a:t>Triggers cannot return anything.</a:t>
            </a:r>
          </a:p>
          <a:p>
            <a:r>
              <a:rPr lang="en-US" dirty="0"/>
              <a:t>Triggers cannot (or should not) modify a table that is being used by the statement that invoked the trigger. In other words, do not, for example, issue an UPDATE query on the same table for which an UPDATE trigger is fired. In fact, you should not design a trigger that modifies the table it is defined on. This is referred to as a recursive query.</a:t>
            </a:r>
          </a:p>
          <a:p>
            <a:r>
              <a:rPr lang="en-US" dirty="0"/>
              <a:t>Triggers cannot use prepared statements.</a:t>
            </a:r>
          </a:p>
          <a:p>
            <a:r>
              <a:rPr lang="en-US" dirty="0"/>
              <a:t>Triggers may invoke stored procedures and stored functions that adhere to the restrictions for triggers.</a:t>
            </a:r>
          </a:p>
        </p:txBody>
      </p:sp>
    </p:spTree>
    <p:extLst>
      <p:ext uri="{BB962C8B-B14F-4D97-AF65-F5344CB8AC3E}">
        <p14:creationId xmlns:p14="http://schemas.microsoft.com/office/powerpoint/2010/main" val="4004678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9231-CF1A-4DB1-8EBB-4096C62A7BEC}"/>
              </a:ext>
            </a:extLst>
          </p:cNvPr>
          <p:cNvSpPr>
            <a:spLocks noGrp="1"/>
          </p:cNvSpPr>
          <p:nvPr>
            <p:ph type="title"/>
          </p:nvPr>
        </p:nvSpPr>
        <p:spPr/>
        <p:txBody>
          <a:bodyPr/>
          <a:lstStyle/>
          <a:p>
            <a:r>
              <a:rPr lang="en-US" b="1" i="0" dirty="0">
                <a:solidFill>
                  <a:srgbClr val="864313"/>
                </a:solidFill>
                <a:effectLst/>
                <a:latin typeface="Trebuchet MS" panose="020B0603020202020204" pitchFamily="34" charset="0"/>
              </a:rPr>
              <a:t>Examples</a:t>
            </a:r>
            <a:br>
              <a:rPr lang="en-US" b="1" i="0" dirty="0">
                <a:solidFill>
                  <a:srgbClr val="864313"/>
                </a:solidFill>
                <a:effectLst/>
                <a:latin typeface="Trebuchet MS" panose="020B0603020202020204" pitchFamily="34" charset="0"/>
              </a:rPr>
            </a:br>
            <a:endParaRPr lang="en-US" dirty="0"/>
          </a:p>
        </p:txBody>
      </p:sp>
      <p:sp>
        <p:nvSpPr>
          <p:cNvPr id="4" name="Rectangle 1">
            <a:extLst>
              <a:ext uri="{FF2B5EF4-FFF2-40B4-BE49-F238E27FC236}">
                <a16:creationId xmlns:a16="http://schemas.microsoft.com/office/drawing/2014/main" id="{F4C2D4CA-A07C-40D3-A550-FB55BC5D49DB}"/>
              </a:ext>
            </a:extLst>
          </p:cNvPr>
          <p:cNvSpPr>
            <a:spLocks noGrp="1" noChangeArrowheads="1"/>
          </p:cNvSpPr>
          <p:nvPr>
            <p:ph idx="1"/>
          </p:nvPr>
        </p:nvSpPr>
        <p:spPr bwMode="auto">
          <a:xfrm>
            <a:off x="1158240" y="1943979"/>
            <a:ext cx="8198824" cy="3970318"/>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Example: Year-To-Date Sales Calculation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As new sales are recorded and existing sales are modified or deleted in the sales table,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these triggers keep the year-to-date sales total current in the titles table.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Note again, that as changes are made in one table, the triggers make updates to </a:t>
            </a:r>
            <a:r>
              <a:rPr kumimoji="0" lang="en-US" altLang="en-US" sz="12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another</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table.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8000"/>
                </a:solidFill>
                <a:effectLst/>
                <a:latin typeface="Lucida Console" panose="020B0609040504020204" pitchFamily="49" charset="0"/>
              </a:rPr>
              <a:t>CREATE TRIGGER </a:t>
            </a:r>
            <a:r>
              <a:rPr kumimoji="0" lang="en-US" altLang="en-US" sz="1100" b="0" i="0" u="none" strike="noStrike" cap="none" normalizeH="0" baseline="0" dirty="0" err="1">
                <a:ln>
                  <a:noFill/>
                </a:ln>
                <a:solidFill>
                  <a:srgbClr val="008000"/>
                </a:solidFill>
                <a:effectLst/>
                <a:latin typeface="Lucida Console" panose="020B0609040504020204" pitchFamily="49" charset="0"/>
              </a:rPr>
              <a:t>YtdSalesInsert</a:t>
            </a:r>
            <a:r>
              <a:rPr kumimoji="0" lang="en-US" altLang="en-US" sz="1100" b="0" i="0" u="none" strike="noStrike" cap="none" normalizeH="0" baseline="0" dirty="0">
                <a:ln>
                  <a:noFill/>
                </a:ln>
                <a:solidFill>
                  <a:srgbClr val="008000"/>
                </a:solidFill>
                <a:effectLst/>
                <a:latin typeface="Lucida Console" panose="020B0609040504020204" pitchFamily="49" charset="0"/>
              </a:rPr>
              <a:t> BEFORE INSERT ON sales</a:t>
            </a:r>
            <a:br>
              <a:rPr kumimoji="0" lang="en-US" altLang="en-US" sz="1100" b="0" i="0" u="none" strike="noStrike" cap="none" normalizeH="0" baseline="0" dirty="0">
                <a:ln>
                  <a:noFill/>
                </a:ln>
                <a:solidFill>
                  <a:srgbClr val="008000"/>
                </a:solidFill>
                <a:effectLst/>
                <a:latin typeface="Lucida Console" panose="020B0609040504020204" pitchFamily="49" charset="0"/>
              </a:rPr>
            </a:br>
            <a:r>
              <a:rPr kumimoji="0" lang="en-US" altLang="en-US" sz="1100" b="0" i="0" u="none" strike="noStrike" cap="none" normalizeH="0" baseline="0" dirty="0">
                <a:ln>
                  <a:noFill/>
                </a:ln>
                <a:solidFill>
                  <a:srgbClr val="008000"/>
                </a:solidFill>
                <a:effectLst/>
                <a:latin typeface="Lucida Console" panose="020B0609040504020204" pitchFamily="49" charset="0"/>
              </a:rPr>
              <a:t>FOR EACH ROW</a:t>
            </a:r>
            <a:br>
              <a:rPr kumimoji="0" lang="en-US" altLang="en-US" sz="1100" b="0" i="0" u="none" strike="noStrike" cap="none" normalizeH="0" baseline="0" dirty="0">
                <a:ln>
                  <a:noFill/>
                </a:ln>
                <a:solidFill>
                  <a:srgbClr val="008000"/>
                </a:solidFill>
                <a:effectLst/>
                <a:latin typeface="Lucida Console" panose="020B0609040504020204" pitchFamily="49" charset="0"/>
              </a:rPr>
            </a:br>
            <a:r>
              <a:rPr kumimoji="0" lang="en-US" altLang="en-US" sz="1100" b="0" i="0" u="none" strike="noStrike" cap="none" normalizeH="0" baseline="0" dirty="0">
                <a:ln>
                  <a:noFill/>
                </a:ln>
                <a:solidFill>
                  <a:srgbClr val="008000"/>
                </a:solidFill>
                <a:effectLst/>
                <a:latin typeface="Lucida Console" panose="020B0609040504020204" pitchFamily="49" charset="0"/>
              </a:rPr>
              <a:t>UPDATE titles</a:t>
            </a:r>
            <a:br>
              <a:rPr kumimoji="0" lang="en-US" altLang="en-US" sz="1100" b="0" i="0" u="none" strike="noStrike" cap="none" normalizeH="0" baseline="0" dirty="0">
                <a:ln>
                  <a:noFill/>
                </a:ln>
                <a:solidFill>
                  <a:srgbClr val="008000"/>
                </a:solidFill>
                <a:effectLst/>
                <a:latin typeface="Lucida Console" panose="020B0609040504020204" pitchFamily="49" charset="0"/>
              </a:rPr>
            </a:br>
            <a:r>
              <a:rPr kumimoji="0" lang="en-US" altLang="en-US" sz="1100" b="0" i="0" u="none" strike="noStrike" cap="none" normalizeH="0" baseline="0" dirty="0">
                <a:ln>
                  <a:noFill/>
                </a:ln>
                <a:solidFill>
                  <a:srgbClr val="008000"/>
                </a:solidFill>
                <a:effectLst/>
                <a:latin typeface="Lucida Console" panose="020B0609040504020204" pitchFamily="49" charset="0"/>
              </a:rPr>
              <a:t>SET </a:t>
            </a:r>
            <a:r>
              <a:rPr kumimoji="0" lang="en-US" altLang="en-US" sz="1100" b="0" i="0" u="none" strike="noStrike" cap="none" normalizeH="0" baseline="0" dirty="0" err="1">
                <a:ln>
                  <a:noFill/>
                </a:ln>
                <a:solidFill>
                  <a:srgbClr val="008000"/>
                </a:solidFill>
                <a:effectLst/>
                <a:latin typeface="Lucida Console" panose="020B0609040504020204" pitchFamily="49" charset="0"/>
              </a:rPr>
              <a:t>ytd_sales</a:t>
            </a:r>
            <a:r>
              <a:rPr kumimoji="0" lang="en-US" altLang="en-US" sz="1100" b="0" i="0" u="none" strike="noStrike" cap="none" normalizeH="0" baseline="0" dirty="0">
                <a:ln>
                  <a:noFill/>
                </a:ln>
                <a:solidFill>
                  <a:srgbClr val="008000"/>
                </a:solidFill>
                <a:effectLst/>
                <a:latin typeface="Lucida Console" panose="020B0609040504020204" pitchFamily="49" charset="0"/>
              </a:rPr>
              <a:t> = </a:t>
            </a:r>
            <a:r>
              <a:rPr kumimoji="0" lang="en-US" altLang="en-US" sz="1100" b="0" i="0" u="none" strike="noStrike" cap="none" normalizeH="0" baseline="0" dirty="0" err="1">
                <a:ln>
                  <a:noFill/>
                </a:ln>
                <a:solidFill>
                  <a:srgbClr val="008000"/>
                </a:solidFill>
                <a:effectLst/>
                <a:latin typeface="Lucida Console" panose="020B0609040504020204" pitchFamily="49" charset="0"/>
              </a:rPr>
              <a:t>ytd_sales</a:t>
            </a:r>
            <a:r>
              <a:rPr kumimoji="0" lang="en-US" altLang="en-US" sz="1100" b="0" i="0" u="none" strike="noStrike" cap="none" normalizeH="0" baseline="0" dirty="0">
                <a:ln>
                  <a:noFill/>
                </a:ln>
                <a:solidFill>
                  <a:srgbClr val="008000"/>
                </a:solidFill>
                <a:effectLst/>
                <a:latin typeface="Lucida Console" panose="020B0609040504020204" pitchFamily="49" charset="0"/>
              </a:rPr>
              <a:t> + </a:t>
            </a:r>
            <a:r>
              <a:rPr kumimoji="0" lang="en-US" altLang="en-US" sz="1100" b="0" i="0" u="none" strike="noStrike" cap="none" normalizeH="0" baseline="0" dirty="0" err="1">
                <a:ln>
                  <a:noFill/>
                </a:ln>
                <a:solidFill>
                  <a:srgbClr val="008000"/>
                </a:solidFill>
                <a:effectLst/>
                <a:latin typeface="Lucida Console" panose="020B0609040504020204" pitchFamily="49" charset="0"/>
              </a:rPr>
              <a:t>NEW.qty</a:t>
            </a:r>
            <a:br>
              <a:rPr kumimoji="0" lang="en-US" altLang="en-US" sz="1100" b="0" i="0" u="none" strike="noStrike" cap="none" normalizeH="0" baseline="0" dirty="0">
                <a:ln>
                  <a:noFill/>
                </a:ln>
                <a:solidFill>
                  <a:srgbClr val="008000"/>
                </a:solidFill>
                <a:effectLst/>
                <a:latin typeface="Lucida Console" panose="020B0609040504020204" pitchFamily="49" charset="0"/>
              </a:rPr>
            </a:br>
            <a:r>
              <a:rPr kumimoji="0" lang="en-US" altLang="en-US" sz="1100" b="0" i="0" u="none" strike="noStrike" cap="none" normalizeH="0" baseline="0" dirty="0">
                <a:ln>
                  <a:noFill/>
                </a:ln>
                <a:solidFill>
                  <a:srgbClr val="008000"/>
                </a:solidFill>
                <a:effectLst/>
                <a:latin typeface="Lucida Console" panose="020B0609040504020204" pitchFamily="49" charset="0"/>
              </a:rPr>
              <a:t>WHERE </a:t>
            </a:r>
            <a:r>
              <a:rPr kumimoji="0" lang="en-US" altLang="en-US" sz="1100" b="0" i="0" u="none" strike="noStrike" cap="none" normalizeH="0" baseline="0" dirty="0" err="1">
                <a:ln>
                  <a:noFill/>
                </a:ln>
                <a:solidFill>
                  <a:srgbClr val="008000"/>
                </a:solidFill>
                <a:effectLst/>
                <a:latin typeface="Lucida Console" panose="020B0609040504020204" pitchFamily="49" charset="0"/>
              </a:rPr>
              <a:t>title_id</a:t>
            </a:r>
            <a:r>
              <a:rPr kumimoji="0" lang="en-US" altLang="en-US" sz="1100" b="0" i="0" u="none" strike="noStrike" cap="none" normalizeH="0" baseline="0" dirty="0">
                <a:ln>
                  <a:noFill/>
                </a:ln>
                <a:solidFill>
                  <a:srgbClr val="008000"/>
                </a:solidFill>
                <a:effectLst/>
                <a:latin typeface="Lucida Console" panose="020B0609040504020204" pitchFamily="49" charset="0"/>
              </a:rPr>
              <a:t> = </a:t>
            </a:r>
            <a:r>
              <a:rPr kumimoji="0" lang="en-US" altLang="en-US" sz="1100" b="0" i="0" u="none" strike="noStrike" cap="none" normalizeH="0" baseline="0" dirty="0" err="1">
                <a:ln>
                  <a:noFill/>
                </a:ln>
                <a:solidFill>
                  <a:srgbClr val="008000"/>
                </a:solidFill>
                <a:effectLst/>
                <a:latin typeface="Lucida Console" panose="020B0609040504020204" pitchFamily="49" charset="0"/>
              </a:rPr>
              <a:t>NEW.title_id</a:t>
            </a:r>
            <a:r>
              <a:rPr kumimoji="0" lang="en-US" altLang="en-US" sz="1100" b="0" i="0" u="none" strike="noStrike" cap="none" normalizeH="0" baseline="0" dirty="0">
                <a:ln>
                  <a:noFill/>
                </a:ln>
                <a:solidFill>
                  <a:srgbClr val="008000"/>
                </a:solidFill>
                <a:effectLst/>
                <a:latin typeface="Lucida Console" panose="020B0609040504020204" pitchFamily="49" charset="0"/>
              </a:rPr>
              <a:t>;</a:t>
            </a:r>
            <a:br>
              <a:rPr kumimoji="0" lang="en-US" altLang="en-US" sz="1100" b="0" i="0" u="none" strike="noStrike" cap="none" normalizeH="0" baseline="0" dirty="0">
                <a:ln>
                  <a:noFill/>
                </a:ln>
                <a:solidFill>
                  <a:srgbClr val="008000"/>
                </a:solidFill>
                <a:effectLst/>
                <a:latin typeface="Lucida Console" panose="020B0609040504020204" pitchFamily="49" charset="0"/>
              </a:rPr>
            </a:br>
            <a:br>
              <a:rPr kumimoji="0" lang="en-US" altLang="en-US" sz="1100" b="0" i="0" u="none" strike="noStrike" cap="none" normalizeH="0" baseline="0" dirty="0">
                <a:ln>
                  <a:noFill/>
                </a:ln>
                <a:solidFill>
                  <a:srgbClr val="008000"/>
                </a:solidFill>
                <a:effectLst/>
                <a:latin typeface="Lucida Console" panose="020B0609040504020204" pitchFamily="49" charset="0"/>
              </a:rPr>
            </a:br>
            <a:r>
              <a:rPr kumimoji="0" lang="en-US" altLang="en-US" sz="1100" b="0" i="0" u="none" strike="noStrike" cap="none" normalizeH="0" baseline="0" dirty="0">
                <a:ln>
                  <a:noFill/>
                </a:ln>
                <a:solidFill>
                  <a:srgbClr val="008000"/>
                </a:solidFill>
                <a:effectLst/>
                <a:latin typeface="Lucida Console" panose="020B0609040504020204" pitchFamily="49" charset="0"/>
              </a:rPr>
              <a:t>CREATE TRIGGER </a:t>
            </a:r>
            <a:r>
              <a:rPr kumimoji="0" lang="en-US" altLang="en-US" sz="1100" b="0" i="0" u="none" strike="noStrike" cap="none" normalizeH="0" baseline="0" dirty="0" err="1">
                <a:ln>
                  <a:noFill/>
                </a:ln>
                <a:solidFill>
                  <a:srgbClr val="008000"/>
                </a:solidFill>
                <a:effectLst/>
                <a:latin typeface="Lucida Console" panose="020B0609040504020204" pitchFamily="49" charset="0"/>
              </a:rPr>
              <a:t>YtdSalesDelete</a:t>
            </a:r>
            <a:r>
              <a:rPr kumimoji="0" lang="en-US" altLang="en-US" sz="1100" b="0" i="0" u="none" strike="noStrike" cap="none" normalizeH="0" baseline="0" dirty="0">
                <a:ln>
                  <a:noFill/>
                </a:ln>
                <a:solidFill>
                  <a:srgbClr val="008000"/>
                </a:solidFill>
                <a:effectLst/>
                <a:latin typeface="Lucida Console" panose="020B0609040504020204" pitchFamily="49" charset="0"/>
              </a:rPr>
              <a:t> BEFORE DELETE ON sales</a:t>
            </a:r>
            <a:br>
              <a:rPr kumimoji="0" lang="en-US" altLang="en-US" sz="1100" b="0" i="0" u="none" strike="noStrike" cap="none" normalizeH="0" baseline="0" dirty="0">
                <a:ln>
                  <a:noFill/>
                </a:ln>
                <a:solidFill>
                  <a:srgbClr val="008000"/>
                </a:solidFill>
                <a:effectLst/>
                <a:latin typeface="Lucida Console" panose="020B0609040504020204" pitchFamily="49" charset="0"/>
              </a:rPr>
            </a:br>
            <a:r>
              <a:rPr kumimoji="0" lang="en-US" altLang="en-US" sz="1100" b="0" i="0" u="none" strike="noStrike" cap="none" normalizeH="0" baseline="0" dirty="0">
                <a:ln>
                  <a:noFill/>
                </a:ln>
                <a:solidFill>
                  <a:srgbClr val="008000"/>
                </a:solidFill>
                <a:effectLst/>
                <a:latin typeface="Lucida Console" panose="020B0609040504020204" pitchFamily="49" charset="0"/>
              </a:rPr>
              <a:t>FOR EACH ROW</a:t>
            </a:r>
            <a:br>
              <a:rPr kumimoji="0" lang="en-US" altLang="en-US" sz="1100" b="0" i="0" u="none" strike="noStrike" cap="none" normalizeH="0" baseline="0" dirty="0">
                <a:ln>
                  <a:noFill/>
                </a:ln>
                <a:solidFill>
                  <a:srgbClr val="008000"/>
                </a:solidFill>
                <a:effectLst/>
                <a:latin typeface="Lucida Console" panose="020B0609040504020204" pitchFamily="49" charset="0"/>
              </a:rPr>
            </a:br>
            <a:r>
              <a:rPr kumimoji="0" lang="en-US" altLang="en-US" sz="1100" b="0" i="0" u="none" strike="noStrike" cap="none" normalizeH="0" baseline="0" dirty="0">
                <a:ln>
                  <a:noFill/>
                </a:ln>
                <a:solidFill>
                  <a:srgbClr val="008000"/>
                </a:solidFill>
                <a:effectLst/>
                <a:latin typeface="Lucida Console" panose="020B0609040504020204" pitchFamily="49" charset="0"/>
              </a:rPr>
              <a:t>UPDATE titles</a:t>
            </a:r>
            <a:br>
              <a:rPr kumimoji="0" lang="en-US" altLang="en-US" sz="1100" b="0" i="0" u="none" strike="noStrike" cap="none" normalizeH="0" baseline="0" dirty="0">
                <a:ln>
                  <a:noFill/>
                </a:ln>
                <a:solidFill>
                  <a:srgbClr val="008000"/>
                </a:solidFill>
                <a:effectLst/>
                <a:latin typeface="Lucida Console" panose="020B0609040504020204" pitchFamily="49" charset="0"/>
              </a:rPr>
            </a:br>
            <a:r>
              <a:rPr kumimoji="0" lang="en-US" altLang="en-US" sz="1100" b="0" i="0" u="none" strike="noStrike" cap="none" normalizeH="0" baseline="0" dirty="0">
                <a:ln>
                  <a:noFill/>
                </a:ln>
                <a:solidFill>
                  <a:srgbClr val="008000"/>
                </a:solidFill>
                <a:effectLst/>
                <a:latin typeface="Lucida Console" panose="020B0609040504020204" pitchFamily="49" charset="0"/>
              </a:rPr>
              <a:t>SET </a:t>
            </a:r>
            <a:r>
              <a:rPr kumimoji="0" lang="en-US" altLang="en-US" sz="1100" b="0" i="0" u="none" strike="noStrike" cap="none" normalizeH="0" baseline="0" dirty="0" err="1">
                <a:ln>
                  <a:noFill/>
                </a:ln>
                <a:solidFill>
                  <a:srgbClr val="008000"/>
                </a:solidFill>
                <a:effectLst/>
                <a:latin typeface="Lucida Console" panose="020B0609040504020204" pitchFamily="49" charset="0"/>
              </a:rPr>
              <a:t>ytd_sales</a:t>
            </a:r>
            <a:r>
              <a:rPr kumimoji="0" lang="en-US" altLang="en-US" sz="1100" b="0" i="0" u="none" strike="noStrike" cap="none" normalizeH="0" baseline="0" dirty="0">
                <a:ln>
                  <a:noFill/>
                </a:ln>
                <a:solidFill>
                  <a:srgbClr val="008000"/>
                </a:solidFill>
                <a:effectLst/>
                <a:latin typeface="Lucida Console" panose="020B0609040504020204" pitchFamily="49" charset="0"/>
              </a:rPr>
              <a:t> = </a:t>
            </a:r>
            <a:r>
              <a:rPr kumimoji="0" lang="en-US" altLang="en-US" sz="1100" b="0" i="0" u="none" strike="noStrike" cap="none" normalizeH="0" baseline="0" dirty="0" err="1">
                <a:ln>
                  <a:noFill/>
                </a:ln>
                <a:solidFill>
                  <a:srgbClr val="008000"/>
                </a:solidFill>
                <a:effectLst/>
                <a:latin typeface="Lucida Console" panose="020B0609040504020204" pitchFamily="49" charset="0"/>
              </a:rPr>
              <a:t>ytd_sales</a:t>
            </a:r>
            <a:r>
              <a:rPr kumimoji="0" lang="en-US" altLang="en-US" sz="1100" b="0" i="0" u="none" strike="noStrike" cap="none" normalizeH="0" baseline="0" dirty="0">
                <a:ln>
                  <a:noFill/>
                </a:ln>
                <a:solidFill>
                  <a:srgbClr val="008000"/>
                </a:solidFill>
                <a:effectLst/>
                <a:latin typeface="Lucida Console" panose="020B0609040504020204" pitchFamily="49" charset="0"/>
              </a:rPr>
              <a:t> - </a:t>
            </a:r>
            <a:r>
              <a:rPr kumimoji="0" lang="en-US" altLang="en-US" sz="1100" b="0" i="0" u="none" strike="noStrike" cap="none" normalizeH="0" baseline="0" dirty="0" err="1">
                <a:ln>
                  <a:noFill/>
                </a:ln>
                <a:solidFill>
                  <a:srgbClr val="008000"/>
                </a:solidFill>
                <a:effectLst/>
                <a:latin typeface="Lucida Console" panose="020B0609040504020204" pitchFamily="49" charset="0"/>
              </a:rPr>
              <a:t>OLD.qty</a:t>
            </a:r>
            <a:br>
              <a:rPr kumimoji="0" lang="en-US" altLang="en-US" sz="1100" b="0" i="0" u="none" strike="noStrike" cap="none" normalizeH="0" baseline="0" dirty="0">
                <a:ln>
                  <a:noFill/>
                </a:ln>
                <a:solidFill>
                  <a:srgbClr val="008000"/>
                </a:solidFill>
                <a:effectLst/>
                <a:latin typeface="Lucida Console" panose="020B0609040504020204" pitchFamily="49" charset="0"/>
              </a:rPr>
            </a:br>
            <a:r>
              <a:rPr kumimoji="0" lang="en-US" altLang="en-US" sz="1100" b="0" i="0" u="none" strike="noStrike" cap="none" normalizeH="0" baseline="0" dirty="0">
                <a:ln>
                  <a:noFill/>
                </a:ln>
                <a:solidFill>
                  <a:srgbClr val="008000"/>
                </a:solidFill>
                <a:effectLst/>
                <a:latin typeface="Lucida Console" panose="020B0609040504020204" pitchFamily="49" charset="0"/>
              </a:rPr>
              <a:t>WHERE </a:t>
            </a:r>
            <a:r>
              <a:rPr kumimoji="0" lang="en-US" altLang="en-US" sz="1100" b="0" i="0" u="none" strike="noStrike" cap="none" normalizeH="0" baseline="0" dirty="0" err="1">
                <a:ln>
                  <a:noFill/>
                </a:ln>
                <a:solidFill>
                  <a:srgbClr val="008000"/>
                </a:solidFill>
                <a:effectLst/>
                <a:latin typeface="Lucida Console" panose="020B0609040504020204" pitchFamily="49" charset="0"/>
              </a:rPr>
              <a:t>title_id</a:t>
            </a:r>
            <a:r>
              <a:rPr kumimoji="0" lang="en-US" altLang="en-US" sz="1100" b="0" i="0" u="none" strike="noStrike" cap="none" normalizeH="0" baseline="0" dirty="0">
                <a:ln>
                  <a:noFill/>
                </a:ln>
                <a:solidFill>
                  <a:srgbClr val="008000"/>
                </a:solidFill>
                <a:effectLst/>
                <a:latin typeface="Lucida Console" panose="020B0609040504020204" pitchFamily="49" charset="0"/>
              </a:rPr>
              <a:t> = </a:t>
            </a:r>
            <a:r>
              <a:rPr kumimoji="0" lang="en-US" altLang="en-US" sz="1100" b="0" i="0" u="none" strike="noStrike" cap="none" normalizeH="0" baseline="0" dirty="0" err="1">
                <a:ln>
                  <a:noFill/>
                </a:ln>
                <a:solidFill>
                  <a:srgbClr val="008000"/>
                </a:solidFill>
                <a:effectLst/>
                <a:latin typeface="Lucida Console" panose="020B0609040504020204" pitchFamily="49" charset="0"/>
              </a:rPr>
              <a:t>OLD.title_id</a:t>
            </a:r>
            <a:r>
              <a:rPr kumimoji="0" lang="en-US" altLang="en-US" sz="1100" b="0" i="0" u="none" strike="noStrike" cap="none" normalizeH="0" baseline="0" dirty="0">
                <a:ln>
                  <a:noFill/>
                </a:ln>
                <a:solidFill>
                  <a:srgbClr val="008000"/>
                </a:solidFill>
                <a:effectLst/>
                <a:latin typeface="Lucida Console" panose="020B0609040504020204" pitchFamily="49" charset="0"/>
              </a:rPr>
              <a:t>;</a:t>
            </a:r>
            <a:br>
              <a:rPr kumimoji="0" lang="en-US" altLang="en-US" sz="1100" b="0" i="0" u="none" strike="noStrike" cap="none" normalizeH="0" baseline="0" dirty="0">
                <a:ln>
                  <a:noFill/>
                </a:ln>
                <a:solidFill>
                  <a:srgbClr val="008000"/>
                </a:solidFill>
                <a:effectLst/>
                <a:latin typeface="Lucida Console" panose="020B0609040504020204" pitchFamily="49" charset="0"/>
              </a:rPr>
            </a:br>
            <a:br>
              <a:rPr kumimoji="0" lang="en-US" altLang="en-US" sz="1100" b="0" i="0" u="none" strike="noStrike" cap="none" normalizeH="0" baseline="0" dirty="0">
                <a:ln>
                  <a:noFill/>
                </a:ln>
                <a:solidFill>
                  <a:srgbClr val="008000"/>
                </a:solidFill>
                <a:effectLst/>
                <a:latin typeface="Lucida Console" panose="020B0609040504020204" pitchFamily="49" charset="0"/>
              </a:rPr>
            </a:br>
            <a:r>
              <a:rPr kumimoji="0" lang="en-US" altLang="en-US" sz="1100" b="0" i="0" u="none" strike="noStrike" cap="none" normalizeH="0" baseline="0" dirty="0">
                <a:ln>
                  <a:noFill/>
                </a:ln>
                <a:solidFill>
                  <a:srgbClr val="008000"/>
                </a:solidFill>
                <a:effectLst/>
                <a:latin typeface="Lucida Console" panose="020B0609040504020204" pitchFamily="49" charset="0"/>
              </a:rPr>
              <a:t>CREATE TRIGGER </a:t>
            </a:r>
            <a:r>
              <a:rPr kumimoji="0" lang="en-US" altLang="en-US" sz="1100" b="0" i="0" u="none" strike="noStrike" cap="none" normalizeH="0" baseline="0" dirty="0" err="1">
                <a:ln>
                  <a:noFill/>
                </a:ln>
                <a:solidFill>
                  <a:srgbClr val="008000"/>
                </a:solidFill>
                <a:effectLst/>
                <a:latin typeface="Lucida Console" panose="020B0609040504020204" pitchFamily="49" charset="0"/>
              </a:rPr>
              <a:t>YtdSalesUpdate</a:t>
            </a:r>
            <a:r>
              <a:rPr kumimoji="0" lang="en-US" altLang="en-US" sz="1100" b="0" i="0" u="none" strike="noStrike" cap="none" normalizeH="0" baseline="0" dirty="0">
                <a:ln>
                  <a:noFill/>
                </a:ln>
                <a:solidFill>
                  <a:srgbClr val="008000"/>
                </a:solidFill>
                <a:effectLst/>
                <a:latin typeface="Lucida Console" panose="020B0609040504020204" pitchFamily="49" charset="0"/>
              </a:rPr>
              <a:t> BEFORE UPDATE ON sales</a:t>
            </a:r>
            <a:br>
              <a:rPr kumimoji="0" lang="en-US" altLang="en-US" sz="1100" b="0" i="0" u="none" strike="noStrike" cap="none" normalizeH="0" baseline="0" dirty="0">
                <a:ln>
                  <a:noFill/>
                </a:ln>
                <a:solidFill>
                  <a:srgbClr val="008000"/>
                </a:solidFill>
                <a:effectLst/>
                <a:latin typeface="Lucida Console" panose="020B0609040504020204" pitchFamily="49" charset="0"/>
              </a:rPr>
            </a:br>
            <a:r>
              <a:rPr kumimoji="0" lang="en-US" altLang="en-US" sz="1100" b="0" i="0" u="none" strike="noStrike" cap="none" normalizeH="0" baseline="0" dirty="0">
                <a:ln>
                  <a:noFill/>
                </a:ln>
                <a:solidFill>
                  <a:srgbClr val="008000"/>
                </a:solidFill>
                <a:effectLst/>
                <a:latin typeface="Lucida Console" panose="020B0609040504020204" pitchFamily="49" charset="0"/>
              </a:rPr>
              <a:t>FOR EACH ROW</a:t>
            </a:r>
            <a:br>
              <a:rPr kumimoji="0" lang="en-US" altLang="en-US" sz="1100" b="0" i="0" u="none" strike="noStrike" cap="none" normalizeH="0" baseline="0" dirty="0">
                <a:ln>
                  <a:noFill/>
                </a:ln>
                <a:solidFill>
                  <a:srgbClr val="008000"/>
                </a:solidFill>
                <a:effectLst/>
                <a:latin typeface="Lucida Console" panose="020B0609040504020204" pitchFamily="49" charset="0"/>
              </a:rPr>
            </a:br>
            <a:r>
              <a:rPr kumimoji="0" lang="en-US" altLang="en-US" sz="1100" b="0" i="0" u="none" strike="noStrike" cap="none" normalizeH="0" baseline="0" dirty="0">
                <a:ln>
                  <a:noFill/>
                </a:ln>
                <a:solidFill>
                  <a:srgbClr val="008000"/>
                </a:solidFill>
                <a:effectLst/>
                <a:latin typeface="Lucida Console" panose="020B0609040504020204" pitchFamily="49" charset="0"/>
              </a:rPr>
              <a:t>UPDATE titles</a:t>
            </a:r>
            <a:br>
              <a:rPr kumimoji="0" lang="en-US" altLang="en-US" sz="1100" b="0" i="0" u="none" strike="noStrike" cap="none" normalizeH="0" baseline="0" dirty="0">
                <a:ln>
                  <a:noFill/>
                </a:ln>
                <a:solidFill>
                  <a:srgbClr val="008000"/>
                </a:solidFill>
                <a:effectLst/>
                <a:latin typeface="Lucida Console" panose="020B0609040504020204" pitchFamily="49" charset="0"/>
              </a:rPr>
            </a:br>
            <a:r>
              <a:rPr kumimoji="0" lang="en-US" altLang="en-US" sz="1100" b="0" i="0" u="none" strike="noStrike" cap="none" normalizeH="0" baseline="0" dirty="0">
                <a:ln>
                  <a:noFill/>
                </a:ln>
                <a:solidFill>
                  <a:srgbClr val="008000"/>
                </a:solidFill>
                <a:effectLst/>
                <a:latin typeface="Lucida Console" panose="020B0609040504020204" pitchFamily="49" charset="0"/>
              </a:rPr>
              <a:t>SET </a:t>
            </a:r>
            <a:r>
              <a:rPr kumimoji="0" lang="en-US" altLang="en-US" sz="1100" b="0" i="0" u="none" strike="noStrike" cap="none" normalizeH="0" baseline="0" dirty="0" err="1">
                <a:ln>
                  <a:noFill/>
                </a:ln>
                <a:solidFill>
                  <a:srgbClr val="008000"/>
                </a:solidFill>
                <a:effectLst/>
                <a:latin typeface="Lucida Console" panose="020B0609040504020204" pitchFamily="49" charset="0"/>
              </a:rPr>
              <a:t>ytd_sales</a:t>
            </a:r>
            <a:r>
              <a:rPr kumimoji="0" lang="en-US" altLang="en-US" sz="1100" b="0" i="0" u="none" strike="noStrike" cap="none" normalizeH="0" baseline="0" dirty="0">
                <a:ln>
                  <a:noFill/>
                </a:ln>
                <a:solidFill>
                  <a:srgbClr val="008000"/>
                </a:solidFill>
                <a:effectLst/>
                <a:latin typeface="Lucida Console" panose="020B0609040504020204" pitchFamily="49" charset="0"/>
              </a:rPr>
              <a:t> = </a:t>
            </a:r>
            <a:r>
              <a:rPr kumimoji="0" lang="en-US" altLang="en-US" sz="1100" b="0" i="0" u="none" strike="noStrike" cap="none" normalizeH="0" baseline="0" dirty="0" err="1">
                <a:ln>
                  <a:noFill/>
                </a:ln>
                <a:solidFill>
                  <a:srgbClr val="008000"/>
                </a:solidFill>
                <a:effectLst/>
                <a:latin typeface="Lucida Console" panose="020B0609040504020204" pitchFamily="49" charset="0"/>
              </a:rPr>
              <a:t>ytd_sales</a:t>
            </a:r>
            <a:r>
              <a:rPr kumimoji="0" lang="en-US" altLang="en-US" sz="1100" b="0" i="0" u="none" strike="noStrike" cap="none" normalizeH="0" baseline="0" dirty="0">
                <a:ln>
                  <a:noFill/>
                </a:ln>
                <a:solidFill>
                  <a:srgbClr val="008000"/>
                </a:solidFill>
                <a:effectLst/>
                <a:latin typeface="Lucida Console" panose="020B0609040504020204" pitchFamily="49" charset="0"/>
              </a:rPr>
              <a:t> - </a:t>
            </a:r>
            <a:r>
              <a:rPr kumimoji="0" lang="en-US" altLang="en-US" sz="1100" b="0" i="0" u="none" strike="noStrike" cap="none" normalizeH="0" baseline="0" dirty="0" err="1">
                <a:ln>
                  <a:noFill/>
                </a:ln>
                <a:solidFill>
                  <a:srgbClr val="008000"/>
                </a:solidFill>
                <a:effectLst/>
                <a:latin typeface="Lucida Console" panose="020B0609040504020204" pitchFamily="49" charset="0"/>
              </a:rPr>
              <a:t>OLD.qty</a:t>
            </a:r>
            <a:r>
              <a:rPr kumimoji="0" lang="en-US" altLang="en-US" sz="1100" b="0" i="0" u="none" strike="noStrike" cap="none" normalizeH="0" baseline="0" dirty="0">
                <a:ln>
                  <a:noFill/>
                </a:ln>
                <a:solidFill>
                  <a:srgbClr val="008000"/>
                </a:solidFill>
                <a:effectLst/>
                <a:latin typeface="Lucida Console" panose="020B0609040504020204" pitchFamily="49" charset="0"/>
              </a:rPr>
              <a:t> + </a:t>
            </a:r>
            <a:r>
              <a:rPr kumimoji="0" lang="en-US" altLang="en-US" sz="1100" b="0" i="0" u="none" strike="noStrike" cap="none" normalizeH="0" baseline="0" dirty="0" err="1">
                <a:ln>
                  <a:noFill/>
                </a:ln>
                <a:solidFill>
                  <a:srgbClr val="008000"/>
                </a:solidFill>
                <a:effectLst/>
                <a:latin typeface="Lucida Console" panose="020B0609040504020204" pitchFamily="49" charset="0"/>
              </a:rPr>
              <a:t>NEW.qty</a:t>
            </a:r>
            <a:br>
              <a:rPr kumimoji="0" lang="en-US" altLang="en-US" sz="1100" b="0" i="0" u="none" strike="noStrike" cap="none" normalizeH="0" baseline="0" dirty="0">
                <a:ln>
                  <a:noFill/>
                </a:ln>
                <a:solidFill>
                  <a:srgbClr val="008000"/>
                </a:solidFill>
                <a:effectLst/>
                <a:latin typeface="Lucida Console" panose="020B0609040504020204" pitchFamily="49" charset="0"/>
              </a:rPr>
            </a:br>
            <a:r>
              <a:rPr kumimoji="0" lang="en-US" altLang="en-US" sz="1100" b="0" i="0" u="none" strike="noStrike" cap="none" normalizeH="0" baseline="0" dirty="0">
                <a:ln>
                  <a:noFill/>
                </a:ln>
                <a:solidFill>
                  <a:srgbClr val="008000"/>
                </a:solidFill>
                <a:effectLst/>
                <a:latin typeface="Lucida Console" panose="020B0609040504020204" pitchFamily="49" charset="0"/>
              </a:rPr>
              <a:t>WHERE </a:t>
            </a:r>
            <a:r>
              <a:rPr kumimoji="0" lang="en-US" altLang="en-US" sz="1100" b="0" i="0" u="none" strike="noStrike" cap="none" normalizeH="0" baseline="0" dirty="0" err="1">
                <a:ln>
                  <a:noFill/>
                </a:ln>
                <a:solidFill>
                  <a:srgbClr val="008000"/>
                </a:solidFill>
                <a:effectLst/>
                <a:latin typeface="Lucida Console" panose="020B0609040504020204" pitchFamily="49" charset="0"/>
              </a:rPr>
              <a:t>title_id</a:t>
            </a:r>
            <a:r>
              <a:rPr kumimoji="0" lang="en-US" altLang="en-US" sz="1100" b="0" i="0" u="none" strike="noStrike" cap="none" normalizeH="0" baseline="0" dirty="0">
                <a:ln>
                  <a:noFill/>
                </a:ln>
                <a:solidFill>
                  <a:srgbClr val="008000"/>
                </a:solidFill>
                <a:effectLst/>
                <a:latin typeface="Lucida Console" panose="020B0609040504020204" pitchFamily="49" charset="0"/>
              </a:rPr>
              <a:t> = </a:t>
            </a:r>
            <a:r>
              <a:rPr kumimoji="0" lang="en-US" altLang="en-US" sz="1100" b="0" i="0" u="none" strike="noStrike" cap="none" normalizeH="0" baseline="0" dirty="0" err="1">
                <a:ln>
                  <a:noFill/>
                </a:ln>
                <a:solidFill>
                  <a:srgbClr val="008000"/>
                </a:solidFill>
                <a:effectLst/>
                <a:latin typeface="Lucida Console" panose="020B0609040504020204" pitchFamily="49" charset="0"/>
              </a:rPr>
              <a:t>OLD.title_id</a:t>
            </a:r>
            <a:r>
              <a:rPr kumimoji="0" lang="en-US" altLang="en-US" sz="1100" b="0" i="0" u="none" strike="noStrike" cap="none" normalizeH="0" baseline="0" dirty="0">
                <a:ln>
                  <a:noFill/>
                </a:ln>
                <a:solidFill>
                  <a:srgbClr val="008000"/>
                </a:solidFill>
                <a:effectLst/>
                <a:latin typeface="Lucida Console" panose="020B0609040504020204" pitchFamily="49" charset="0"/>
              </a:rPr>
              <a:t>;</a:t>
            </a:r>
            <a:br>
              <a:rPr kumimoji="0" lang="en-US" altLang="en-US" sz="1100" b="0" i="0" u="none" strike="noStrike" cap="none" normalizeH="0" baseline="0" dirty="0">
                <a:ln>
                  <a:noFill/>
                </a:ln>
                <a:solidFill>
                  <a:srgbClr val="008000"/>
                </a:solidFill>
                <a:effectLst/>
                <a:latin typeface="Lucida Console" panose="020B0609040504020204" pitchFamily="49" charset="0"/>
              </a:rPr>
            </a:b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99"/>
                </a:solidFill>
                <a:effectLst/>
                <a:latin typeface="Arial" panose="020B0604020202020204" pitchFamily="34" charset="0"/>
                <a:cs typeface="Arial" panose="020B0604020202020204" pitchFamily="34" charset="0"/>
              </a:rPr>
              <a:t>Notice the </a:t>
            </a:r>
            <a:r>
              <a:rPr kumimoji="0" lang="en-US" altLang="en-US" sz="1000" b="1" i="0" u="none" strike="noStrike" cap="none" normalizeH="0" baseline="0" dirty="0">
                <a:ln>
                  <a:noFill/>
                </a:ln>
                <a:solidFill>
                  <a:srgbClr val="333333"/>
                </a:solidFill>
                <a:effectLst/>
                <a:latin typeface="Consolas" panose="020B0609020204030204" pitchFamily="49" charset="0"/>
                <a:cs typeface="Arial" panose="020B0604020202020204" pitchFamily="34" charset="0"/>
              </a:rPr>
              <a:t>UPDATE</a:t>
            </a:r>
            <a:r>
              <a:rPr kumimoji="0" lang="en-US" altLang="en-US" sz="1200" b="0" i="1" u="none" strike="noStrike" cap="none" normalizeH="0" baseline="0" dirty="0">
                <a:ln>
                  <a:noFill/>
                </a:ln>
                <a:solidFill>
                  <a:srgbClr val="000099"/>
                </a:solidFill>
                <a:effectLst/>
                <a:latin typeface="Arial" panose="020B0604020202020204" pitchFamily="34" charset="0"/>
                <a:cs typeface="Arial" panose="020B0604020202020204" pitchFamily="34" charset="0"/>
              </a:rPr>
              <a:t> trigger uses both </a:t>
            </a:r>
            <a:r>
              <a:rPr kumimoji="0" lang="en-US" altLang="en-US" sz="1000" b="1" i="0" u="none" strike="noStrike" cap="none" normalizeH="0" baseline="0" dirty="0" err="1">
                <a:ln>
                  <a:noFill/>
                </a:ln>
                <a:solidFill>
                  <a:srgbClr val="333333"/>
                </a:solidFill>
                <a:effectLst/>
                <a:latin typeface="Consolas" panose="020B0609020204030204" pitchFamily="49" charset="0"/>
                <a:cs typeface="Arial" panose="020B0604020202020204" pitchFamily="34" charset="0"/>
              </a:rPr>
              <a:t>OLD.qty</a:t>
            </a:r>
            <a:r>
              <a:rPr kumimoji="0" lang="en-US" altLang="en-US" sz="1200" b="0" i="1" u="none" strike="noStrike" cap="none" normalizeH="0" baseline="0" dirty="0">
                <a:ln>
                  <a:noFill/>
                </a:ln>
                <a:solidFill>
                  <a:srgbClr val="000099"/>
                </a:solidFill>
                <a:effectLst/>
                <a:latin typeface="Arial" panose="020B0604020202020204" pitchFamily="34" charset="0"/>
                <a:cs typeface="Arial" panose="020B0604020202020204" pitchFamily="34" charset="0"/>
              </a:rPr>
              <a:t> and </a:t>
            </a:r>
            <a:r>
              <a:rPr kumimoji="0" lang="en-US" altLang="en-US" sz="1000" b="1" i="0" u="none" strike="noStrike" cap="none" normalizeH="0" baseline="0" dirty="0" err="1">
                <a:ln>
                  <a:noFill/>
                </a:ln>
                <a:solidFill>
                  <a:srgbClr val="333333"/>
                </a:solidFill>
                <a:effectLst/>
                <a:latin typeface="Consolas" panose="020B0609020204030204" pitchFamily="49" charset="0"/>
                <a:cs typeface="Arial" panose="020B0604020202020204" pitchFamily="34" charset="0"/>
              </a:rPr>
              <a:t>NEW.qty</a:t>
            </a:r>
            <a:r>
              <a:rPr kumimoji="0" lang="en-US" altLang="en-US" sz="1200" b="0" i="1" u="none" strike="noStrike" cap="none" normalizeH="0" baseline="0" dirty="0">
                <a:ln>
                  <a:noFill/>
                </a:ln>
                <a:solidFill>
                  <a:srgbClr val="000099"/>
                </a:solidFill>
                <a:effectLst/>
                <a:latin typeface="Arial" panose="020B0604020202020204" pitchFamily="34" charset="0"/>
                <a:cs typeface="Arial" panose="020B0604020202020204" pitchFamily="34" charset="0"/>
              </a:rPr>
              <a:t> to account for the </a:t>
            </a:r>
            <a:r>
              <a:rPr kumimoji="0" lang="en-US" altLang="en-US" sz="1200" b="1" i="1" u="none" strike="noStrike" cap="none" normalizeH="0" baseline="0" dirty="0">
                <a:ln>
                  <a:noFill/>
                </a:ln>
                <a:solidFill>
                  <a:srgbClr val="000099"/>
                </a:solidFill>
                <a:effectLst/>
                <a:latin typeface="Arial" panose="020B0604020202020204" pitchFamily="34" charset="0"/>
                <a:cs typeface="Arial" panose="020B0604020202020204" pitchFamily="34" charset="0"/>
              </a:rPr>
              <a:t>change in</a:t>
            </a:r>
            <a:r>
              <a:rPr kumimoji="0" lang="en-US" altLang="en-US" sz="1200" b="0" i="1" u="none" strike="noStrike" cap="none" normalizeH="0" baseline="0" dirty="0">
                <a:ln>
                  <a:noFill/>
                </a:ln>
                <a:solidFill>
                  <a:srgbClr val="000099"/>
                </a:solidFill>
                <a:effectLst/>
                <a:latin typeface="Arial" panose="020B0604020202020204" pitchFamily="34" charset="0"/>
                <a:cs typeface="Arial" panose="020B0604020202020204" pitchFamily="34" charset="0"/>
              </a:rPr>
              <a:t> quantity.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3081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BAD91-FCC7-4F65-A040-DE4A68F5A295}"/>
              </a:ext>
            </a:extLst>
          </p:cNvPr>
          <p:cNvSpPr>
            <a:spLocks noGrp="1"/>
          </p:cNvSpPr>
          <p:nvPr>
            <p:ph type="title"/>
          </p:nvPr>
        </p:nvSpPr>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Example 2</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45F0DDB-2E16-498F-A3CA-3EB74F1D41B6}"/>
              </a:ext>
            </a:extLst>
          </p:cNvPr>
          <p:cNvSpPr>
            <a:spLocks noGrp="1"/>
          </p:cNvSpPr>
          <p:nvPr>
            <p:ph idx="1"/>
          </p:nvPr>
        </p:nvSpPr>
        <p:spPr>
          <a:xfrm>
            <a:off x="695492" y="1560982"/>
            <a:ext cx="11029615" cy="659788"/>
          </a:xfrm>
        </p:spPr>
        <p:txBody>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Trigger that adds a default an appointment details entry for 1 dog day board into the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Appt_Details</a:t>
            </a:r>
            <a:r>
              <a:rPr lang="en-US" sz="1600" dirty="0">
                <a:effectLst/>
                <a:latin typeface="Calibri" panose="020F0502020204030204" pitchFamily="34" charset="0"/>
                <a:ea typeface="Calibri" panose="020F0502020204030204" pitchFamily="34" charset="0"/>
                <a:cs typeface="Times New Roman" panose="02020603050405020304" pitchFamily="18" charset="0"/>
              </a:rPr>
              <a:t> table when an appointment is added to the Appointment table.  The addition to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Appt_Details</a:t>
            </a:r>
            <a:r>
              <a:rPr lang="en-US" sz="1600" dirty="0">
                <a:effectLst/>
                <a:latin typeface="Calibri" panose="020F0502020204030204" pitchFamily="34" charset="0"/>
                <a:ea typeface="Calibri" panose="020F0502020204030204" pitchFamily="34" charset="0"/>
                <a:cs typeface="Times New Roman" panose="02020603050405020304" pitchFamily="18" charset="0"/>
              </a:rPr>
              <a:t> is displayed below.</a:t>
            </a:r>
            <a:endParaRPr lang="en-US" dirty="0"/>
          </a:p>
        </p:txBody>
      </p:sp>
      <p:pic>
        <p:nvPicPr>
          <p:cNvPr id="4" name="image13.png">
            <a:extLst>
              <a:ext uri="{FF2B5EF4-FFF2-40B4-BE49-F238E27FC236}">
                <a16:creationId xmlns:a16="http://schemas.microsoft.com/office/drawing/2014/main" id="{A34C10FB-F4D2-4C64-9EF6-3F38393A5939}"/>
              </a:ext>
            </a:extLst>
          </p:cNvPr>
          <p:cNvPicPr/>
          <p:nvPr/>
        </p:nvPicPr>
        <p:blipFill>
          <a:blip r:embed="rId2"/>
          <a:srcRect/>
          <a:stretch>
            <a:fillRect/>
          </a:stretch>
        </p:blipFill>
        <p:spPr>
          <a:xfrm>
            <a:off x="3470909" y="2308583"/>
            <a:ext cx="5478780" cy="4297680"/>
          </a:xfrm>
          <a:prstGeom prst="rect">
            <a:avLst/>
          </a:prstGeom>
          <a:ln/>
        </p:spPr>
      </p:pic>
    </p:spTree>
    <p:extLst>
      <p:ext uri="{BB962C8B-B14F-4D97-AF65-F5344CB8AC3E}">
        <p14:creationId xmlns:p14="http://schemas.microsoft.com/office/powerpoint/2010/main" val="742028391"/>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16C154-5A0F-4CDC-8C15-D2E21584649C}">
  <ds:schemaRefs>
    <ds:schemaRef ds:uri="http://schemas.microsoft.com/sharepoint/v3/contenttype/forms"/>
  </ds:schemaRefs>
</ds:datastoreItem>
</file>

<file path=customXml/itemProps2.xml><?xml version="1.0" encoding="utf-8"?>
<ds:datastoreItem xmlns:ds="http://schemas.openxmlformats.org/officeDocument/2006/customXml" ds:itemID="{3A6D3478-2986-4664-940C-67E0CAA21E04}">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56C3F92-CC28-42D8-BF09-077075551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{BBB2FAE6-4A23-4BAB-83A9-875FBB0DBDED}tf56535239_win32</Template>
  <TotalTime>4168</TotalTime>
  <Words>2919</Words>
  <Application>Microsoft Office PowerPoint</Application>
  <PresentationFormat>Widescreen</PresentationFormat>
  <Paragraphs>165</Paragraphs>
  <Slides>24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Consolas</vt:lpstr>
      <vt:lpstr>Franklin Gothic Book</vt:lpstr>
      <vt:lpstr>Franklin Gothic Demi</vt:lpstr>
      <vt:lpstr>Lucida Console</vt:lpstr>
      <vt:lpstr>Palatino Linotype</vt:lpstr>
      <vt:lpstr>Trebuchet MS</vt:lpstr>
      <vt:lpstr>Wingdings 2</vt:lpstr>
      <vt:lpstr>DividendVTI</vt:lpstr>
      <vt:lpstr>Triggers</vt:lpstr>
      <vt:lpstr>The triggers</vt:lpstr>
      <vt:lpstr>Intro to trigger</vt:lpstr>
      <vt:lpstr>IUD defined</vt:lpstr>
      <vt:lpstr>creation</vt:lpstr>
      <vt:lpstr>RESTRICTIONS </vt:lpstr>
      <vt:lpstr>LIMITATIONS</vt:lpstr>
      <vt:lpstr>Examples </vt:lpstr>
      <vt:lpstr>Example 2 </vt:lpstr>
      <vt:lpstr>SQL Injection overview</vt:lpstr>
      <vt:lpstr>CONsequences</vt:lpstr>
      <vt:lpstr>Examples</vt:lpstr>
      <vt:lpstr>Example continued</vt:lpstr>
      <vt:lpstr>Results of attack</vt:lpstr>
      <vt:lpstr>Going a step further</vt:lpstr>
      <vt:lpstr>SQL INJECTION PREVENTION</vt:lpstr>
      <vt:lpstr>SQL Injection PReVENTION CONTINUED</vt:lpstr>
      <vt:lpstr>Other approaches</vt:lpstr>
      <vt:lpstr>Stored procedures</vt:lpstr>
      <vt:lpstr>MINIMIZE INFORMATION EXPOSURE</vt:lpstr>
      <vt:lpstr>URLS</vt:lpstr>
      <vt:lpstr>PERMISSIONS</vt:lpstr>
      <vt:lpstr>Bobby tables</vt:lpstr>
      <vt:lpstr>MORE ON BOBBY TABLES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Triggers</dc:title>
  <dc:creator>Carl Rebman</dc:creator>
  <cp:lastModifiedBy>Carl Rebman</cp:lastModifiedBy>
  <cp:revision>12</cp:revision>
  <dcterms:created xsi:type="dcterms:W3CDTF">2021-04-26T23:56:00Z</dcterms:created>
  <dcterms:modified xsi:type="dcterms:W3CDTF">2021-04-29T23:46:52Z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