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sldIdLst>
    <p:sldId id="266" r:id="rId5"/>
    <p:sldId id="308" r:id="rId6"/>
    <p:sldId id="351" r:id="rId7"/>
    <p:sldId id="358" r:id="rId8"/>
    <p:sldId id="359" r:id="rId9"/>
    <p:sldId id="352" r:id="rId10"/>
    <p:sldId id="353" r:id="rId11"/>
    <p:sldId id="354" r:id="rId12"/>
    <p:sldId id="355" r:id="rId13"/>
    <p:sldId id="356" r:id="rId14"/>
    <p:sldId id="357" r:id="rId15"/>
    <p:sldId id="361" r:id="rId16"/>
    <p:sldId id="360" r:id="rId17"/>
    <p:sldId id="362" r:id="rId18"/>
    <p:sldId id="367" r:id="rId19"/>
    <p:sldId id="363" r:id="rId20"/>
    <p:sldId id="364" r:id="rId21"/>
    <p:sldId id="365" r:id="rId22"/>
    <p:sldId id="368" r:id="rId23"/>
    <p:sldId id="349" r:id="rId24"/>
    <p:sldId id="297" r:id="rId25"/>
    <p:sldId id="298" r:id="rId26"/>
    <p:sldId id="346" r:id="rId27"/>
    <p:sldId id="347" r:id="rId28"/>
    <p:sldId id="350"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B87291-1BAD-4AB8-8A51-B8FFBAA39F0C}">
          <p14:sldIdLst>
            <p14:sldId id="266"/>
            <p14:sldId id="308"/>
            <p14:sldId id="351"/>
            <p14:sldId id="358"/>
            <p14:sldId id="359"/>
            <p14:sldId id="352"/>
            <p14:sldId id="353"/>
            <p14:sldId id="354"/>
            <p14:sldId id="355"/>
            <p14:sldId id="356"/>
            <p14:sldId id="357"/>
            <p14:sldId id="361"/>
            <p14:sldId id="360"/>
            <p14:sldId id="362"/>
            <p14:sldId id="367"/>
            <p14:sldId id="363"/>
            <p14:sldId id="364"/>
            <p14:sldId id="365"/>
            <p14:sldId id="368"/>
          </p14:sldIdLst>
        </p14:section>
        <p14:section name="subqueries" id="{5D790F43-FE95-4377-A3D6-99DFD1EA9599}">
          <p14:sldIdLst>
            <p14:sldId id="349"/>
            <p14:sldId id="297"/>
            <p14:sldId id="298"/>
            <p14:sldId id="346"/>
            <p14:sldId id="347"/>
            <p14:sldId id="350"/>
            <p14:sldId id="369"/>
            <p14:sldId id="370"/>
            <p14:sldId id="371"/>
            <p14:sldId id="372"/>
            <p14:sldId id="373"/>
            <p14:sldId id="374"/>
            <p14:sldId id="375"/>
            <p14:sldId id="376"/>
            <p14:sldId id="377"/>
            <p14:sldId id="378"/>
            <p14:sldId id="379"/>
            <p14:sldId id="380"/>
            <p14:sldId id="381"/>
            <p14:sldId id="382"/>
            <p14:sldId id="383"/>
            <p14:sldId id="3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51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Views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SUBQUERIES	</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FUN</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Views			</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SUBQUERIES	</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FUN</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64693-8CDD-49B5-A163-02E5C67D8319}"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69FE4-37B1-433E-89D9-91AF1A33E393}" type="slidenum">
              <a:rPr lang="en-US" smtClean="0"/>
              <a:t>‹#›</a:t>
            </a:fld>
            <a:endParaRPr lang="en-US"/>
          </a:p>
        </p:txBody>
      </p:sp>
    </p:spTree>
    <p:extLst>
      <p:ext uri="{BB962C8B-B14F-4D97-AF65-F5344CB8AC3E}">
        <p14:creationId xmlns:p14="http://schemas.microsoft.com/office/powerpoint/2010/main" val="242532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07E8601-041C-4B32-AACB-09BBC9F4B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37499EA-B027-4FBA-B997-EFEB842A57B3}" type="slidenum">
              <a:rPr lang="en-US" altLang="en-US" sz="1200"/>
              <a:pPr/>
              <a:t>8</a:t>
            </a:fld>
            <a:endParaRPr lang="en-US" altLang="en-US" sz="1200"/>
          </a:p>
        </p:txBody>
      </p:sp>
      <p:sp>
        <p:nvSpPr>
          <p:cNvPr id="40963" name="Rectangle 2">
            <a:extLst>
              <a:ext uri="{FF2B5EF4-FFF2-40B4-BE49-F238E27FC236}">
                <a16:creationId xmlns:a16="http://schemas.microsoft.com/office/drawing/2014/main" id="{A8F89293-CBE5-4B02-87EB-AA1EFFBACBB0}"/>
              </a:ext>
            </a:extLst>
          </p:cNvPr>
          <p:cNvSpPr>
            <a:spLocks noGrp="1" noRot="1" noChangeAspect="1" noChangeArrowheads="1" noTextEdit="1"/>
          </p:cNvSpPr>
          <p:nvPr>
            <p:ph type="sldImg"/>
          </p:nvPr>
        </p:nvSpPr>
        <p:spPr>
          <a:xfrm>
            <a:off x="1177925" y="695325"/>
            <a:ext cx="4641850" cy="3481388"/>
          </a:xfrm>
          <a:ln/>
        </p:spPr>
      </p:sp>
      <p:sp>
        <p:nvSpPr>
          <p:cNvPr id="40964" name="Rectangle 3">
            <a:extLst>
              <a:ext uri="{FF2B5EF4-FFF2-40B4-BE49-F238E27FC236}">
                <a16:creationId xmlns:a16="http://schemas.microsoft.com/office/drawing/2014/main" id="{3ECED6D0-3EDB-4845-8E01-6DF747BBF833}"/>
              </a:ext>
            </a:extLst>
          </p:cNvPr>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7695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B4C64C1-73EC-4F81-8397-60F9F0FF1B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6B41117-B1E1-4C62-956E-39A1C2FF372A}" type="slidenum">
              <a:rPr lang="en-US" altLang="en-US" sz="1200"/>
              <a:pPr/>
              <a:t>9</a:t>
            </a:fld>
            <a:endParaRPr lang="en-US" altLang="en-US" sz="1200"/>
          </a:p>
        </p:txBody>
      </p:sp>
      <p:sp>
        <p:nvSpPr>
          <p:cNvPr id="43011" name="Rectangle 2">
            <a:extLst>
              <a:ext uri="{FF2B5EF4-FFF2-40B4-BE49-F238E27FC236}">
                <a16:creationId xmlns:a16="http://schemas.microsoft.com/office/drawing/2014/main" id="{FAB0F963-1CCF-4FC0-82DB-A723EFEEBE78}"/>
              </a:ext>
            </a:extLst>
          </p:cNvPr>
          <p:cNvSpPr>
            <a:spLocks noGrp="1" noRot="1" noChangeAspect="1" noChangeArrowheads="1" noTextEdit="1"/>
          </p:cNvSpPr>
          <p:nvPr>
            <p:ph type="sldImg"/>
          </p:nvPr>
        </p:nvSpPr>
        <p:spPr>
          <a:xfrm>
            <a:off x="404813" y="695325"/>
            <a:ext cx="6188075" cy="3481388"/>
          </a:xfrm>
          <a:ln/>
        </p:spPr>
      </p:sp>
      <p:sp>
        <p:nvSpPr>
          <p:cNvPr id="43012" name="Rectangle 3">
            <a:extLst>
              <a:ext uri="{FF2B5EF4-FFF2-40B4-BE49-F238E27FC236}">
                <a16:creationId xmlns:a16="http://schemas.microsoft.com/office/drawing/2014/main" id="{AE11EBDA-CDDB-4954-9228-A09523CB667E}"/>
              </a:ext>
            </a:extLst>
          </p:cNvPr>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1402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38ED44B-588F-4226-AB71-530129614893}"/>
              </a:ext>
            </a:extLst>
          </p:cNvPr>
          <p:cNvSpPr>
            <a:spLocks noGrp="1" noRot="1" noChangeAspect="1" noTextEdit="1"/>
          </p:cNvSpPr>
          <p:nvPr>
            <p:ph type="sldImg"/>
          </p:nvPr>
        </p:nvSpPr>
        <p:spPr>
          <a:xfrm>
            <a:off x="393700" y="692150"/>
            <a:ext cx="6070600" cy="3416300"/>
          </a:xfrm>
          <a:ln/>
        </p:spPr>
      </p:sp>
      <p:sp>
        <p:nvSpPr>
          <p:cNvPr id="37891" name="Notes Placeholder 2">
            <a:extLst>
              <a:ext uri="{FF2B5EF4-FFF2-40B4-BE49-F238E27FC236}">
                <a16:creationId xmlns:a16="http://schemas.microsoft.com/office/drawing/2014/main" id="{E42BAB1A-752A-4A09-A195-3D0208B5CBA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4/27/2021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Relational database	</a:t>
            </a:r>
          </a:p>
          <a:p>
            <a:r>
              <a:rPr lang="en-US" dirty="0"/>
              <a:t>Advanced SQL</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BD967B05-3614-4043-8006-57132A3BFF56}"/>
              </a:ext>
            </a:extLst>
          </p:cNvPr>
          <p:cNvSpPr>
            <a:spLocks noGrp="1" noChangeArrowheads="1"/>
          </p:cNvSpPr>
          <p:nvPr>
            <p:ph type="title"/>
          </p:nvPr>
        </p:nvSpPr>
        <p:spPr/>
        <p:txBody>
          <a:bodyPr/>
          <a:lstStyle/>
          <a:p>
            <a:pPr>
              <a:defRPr/>
            </a:pPr>
            <a:r>
              <a:rPr lang="en-US">
                <a:ea typeface="+mj-ea"/>
              </a:rPr>
              <a:t>Views Defined Using Other Views</a:t>
            </a:r>
          </a:p>
        </p:txBody>
      </p:sp>
      <p:sp>
        <p:nvSpPr>
          <p:cNvPr id="44035" name="Rectangle 3">
            <a:extLst>
              <a:ext uri="{FF2B5EF4-FFF2-40B4-BE49-F238E27FC236}">
                <a16:creationId xmlns:a16="http://schemas.microsoft.com/office/drawing/2014/main" id="{B418CAB5-F562-40CC-83A7-E629730D11AF}"/>
              </a:ext>
            </a:extLst>
          </p:cNvPr>
          <p:cNvSpPr>
            <a:spLocks noGrp="1" noChangeArrowheads="1"/>
          </p:cNvSpPr>
          <p:nvPr>
            <p:ph type="body" idx="1"/>
          </p:nvPr>
        </p:nvSpPr>
        <p:spPr/>
        <p:txBody>
          <a:bodyPr>
            <a:normAutofit lnSpcReduction="10000"/>
          </a:bodyPr>
          <a:lstStyle/>
          <a:p>
            <a:r>
              <a:rPr lang="en-US" altLang="en-US" b="1" dirty="0"/>
              <a:t>create view </a:t>
            </a:r>
            <a:r>
              <a:rPr lang="en-US" altLang="en-US" i="1" dirty="0">
                <a:solidFill>
                  <a:srgbClr val="000099"/>
                </a:solidFill>
              </a:rPr>
              <a:t>innov_ent_spring_2021</a:t>
            </a:r>
            <a:r>
              <a:rPr lang="en-US" altLang="en-US" i="1" dirty="0"/>
              <a:t> </a:t>
            </a:r>
            <a:r>
              <a:rPr lang="en-US" altLang="en-US" b="1" dirty="0"/>
              <a:t>as</a:t>
            </a:r>
            <a:br>
              <a:rPr lang="en-US" altLang="en-US" b="1" dirty="0"/>
            </a:br>
            <a:r>
              <a:rPr lang="en-US" altLang="en-US" b="1" dirty="0"/>
              <a:t>   select </a:t>
            </a:r>
            <a:r>
              <a:rPr lang="en-US" altLang="en-US" i="1" dirty="0" err="1"/>
              <a:t>course</a:t>
            </a:r>
            <a:r>
              <a:rPr lang="en-US" altLang="en-US" dirty="0" err="1"/>
              <a:t>.</a:t>
            </a:r>
            <a:r>
              <a:rPr lang="en-US" altLang="en-US" i="1" dirty="0" err="1"/>
              <a:t>course_id</a:t>
            </a:r>
            <a:r>
              <a:rPr lang="en-US" altLang="en-US" dirty="0"/>
              <a:t>, </a:t>
            </a:r>
            <a:r>
              <a:rPr lang="en-US" altLang="en-US" i="1" dirty="0" err="1"/>
              <a:t>sec_id</a:t>
            </a:r>
            <a:r>
              <a:rPr lang="en-US" altLang="en-US" dirty="0"/>
              <a:t>, </a:t>
            </a:r>
            <a:r>
              <a:rPr lang="en-US" altLang="en-US" i="1" dirty="0"/>
              <a:t>building</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i="1" dirty="0"/>
              <a:t>course</a:t>
            </a:r>
            <a:r>
              <a:rPr lang="en-US" altLang="en-US" dirty="0"/>
              <a:t>, </a:t>
            </a:r>
            <a:r>
              <a:rPr lang="en-US" altLang="en-US" i="1" dirty="0"/>
              <a:t>section</a:t>
            </a:r>
            <a:br>
              <a:rPr lang="en-US" altLang="en-US" i="1" dirty="0"/>
            </a:br>
            <a:r>
              <a:rPr lang="en-US" altLang="en-US" i="1" dirty="0"/>
              <a:t>   </a:t>
            </a:r>
            <a:r>
              <a:rPr lang="en-US" altLang="en-US" b="1" dirty="0"/>
              <a:t>where </a:t>
            </a:r>
            <a:r>
              <a:rPr lang="en-US" altLang="en-US" i="1" dirty="0" err="1"/>
              <a:t>course</a:t>
            </a:r>
            <a:r>
              <a:rPr lang="en-US" altLang="en-US" dirty="0" err="1"/>
              <a:t>.</a:t>
            </a:r>
            <a:r>
              <a:rPr lang="en-US" altLang="en-US" i="1" dirty="0" err="1"/>
              <a:t>course_id</a:t>
            </a:r>
            <a:r>
              <a:rPr lang="en-US" altLang="en-US" i="1" dirty="0"/>
              <a:t> </a:t>
            </a:r>
            <a:r>
              <a:rPr lang="en-US" altLang="en-US" dirty="0"/>
              <a:t>= </a:t>
            </a:r>
            <a:r>
              <a:rPr lang="en-US" altLang="en-US" i="1" dirty="0" err="1"/>
              <a:t>section</a:t>
            </a:r>
            <a:r>
              <a:rPr lang="en-US" altLang="en-US" dirty="0" err="1"/>
              <a:t>.</a:t>
            </a:r>
            <a:r>
              <a:rPr lang="en-US" altLang="en-US" i="1" dirty="0" err="1"/>
              <a:t>course_id</a:t>
            </a:r>
            <a:br>
              <a:rPr lang="en-US" altLang="en-US" i="1" dirty="0"/>
            </a:br>
            <a:r>
              <a:rPr lang="en-US" altLang="en-US" i="1" dirty="0"/>
              <a:t>              </a:t>
            </a:r>
            <a:r>
              <a:rPr lang="en-US" altLang="en-US" b="1" dirty="0"/>
              <a:t>and </a:t>
            </a:r>
            <a:r>
              <a:rPr lang="en-US" altLang="en-US" i="1" dirty="0" err="1"/>
              <a:t>course</a:t>
            </a:r>
            <a:r>
              <a:rPr lang="en-US" altLang="en-US" dirty="0" err="1"/>
              <a:t>.</a:t>
            </a:r>
            <a:r>
              <a:rPr lang="en-US" altLang="en-US" i="1" dirty="0" err="1"/>
              <a:t>dept_name</a:t>
            </a:r>
            <a:r>
              <a:rPr lang="en-US" altLang="en-US" i="1" dirty="0"/>
              <a:t> </a:t>
            </a:r>
            <a:r>
              <a:rPr lang="en-US" altLang="en-US" dirty="0"/>
              <a:t>= ’IENT’</a:t>
            </a:r>
            <a:br>
              <a:rPr lang="en-US" altLang="en-US" dirty="0"/>
            </a:br>
            <a:r>
              <a:rPr lang="en-US" altLang="en-US" dirty="0"/>
              <a:t>              </a:t>
            </a:r>
            <a:r>
              <a:rPr lang="en-US" altLang="en-US" b="1" dirty="0"/>
              <a:t>and </a:t>
            </a:r>
            <a:r>
              <a:rPr lang="en-US" altLang="en-US" i="1" dirty="0" err="1"/>
              <a:t>section</a:t>
            </a:r>
            <a:r>
              <a:rPr lang="en-US" altLang="en-US" dirty="0" err="1"/>
              <a:t>.</a:t>
            </a:r>
            <a:r>
              <a:rPr lang="en-US" altLang="en-US" i="1" dirty="0" err="1"/>
              <a:t>semester</a:t>
            </a:r>
            <a:r>
              <a:rPr lang="en-US" altLang="en-US" i="1" dirty="0"/>
              <a:t> </a:t>
            </a:r>
            <a:r>
              <a:rPr lang="en-US" altLang="en-US" dirty="0"/>
              <a:t>= ’SPRING’</a:t>
            </a:r>
            <a:br>
              <a:rPr lang="en-US" altLang="en-US" dirty="0"/>
            </a:br>
            <a:r>
              <a:rPr lang="en-US" altLang="en-US" dirty="0"/>
              <a:t>              </a:t>
            </a:r>
            <a:r>
              <a:rPr lang="en-US" altLang="en-US" b="1" dirty="0"/>
              <a:t>and </a:t>
            </a:r>
            <a:r>
              <a:rPr lang="en-US" altLang="en-US" i="1" dirty="0" err="1"/>
              <a:t>section</a:t>
            </a:r>
            <a:r>
              <a:rPr lang="en-US" altLang="en-US" dirty="0" err="1"/>
              <a:t>.</a:t>
            </a:r>
            <a:r>
              <a:rPr lang="en-US" altLang="en-US" i="1" dirty="0" err="1"/>
              <a:t>year</a:t>
            </a:r>
            <a:r>
              <a:rPr lang="en-US" altLang="en-US" i="1" dirty="0"/>
              <a:t> </a:t>
            </a:r>
            <a:r>
              <a:rPr lang="en-US" altLang="en-US" dirty="0"/>
              <a:t>= ’2021’;</a:t>
            </a:r>
          </a:p>
          <a:p>
            <a:r>
              <a:rPr lang="en-US" altLang="en-US" b="1" dirty="0"/>
              <a:t>create view </a:t>
            </a:r>
            <a:r>
              <a:rPr lang="en-US" altLang="en-US" i="1" dirty="0"/>
              <a:t>innov_ent_spring_2025_knauss </a:t>
            </a:r>
            <a:r>
              <a:rPr lang="en-US" altLang="en-US" b="1" dirty="0"/>
              <a:t>as</a:t>
            </a:r>
            <a:br>
              <a:rPr lang="en-US" altLang="en-US" b="1" dirty="0"/>
            </a:br>
            <a:r>
              <a:rPr lang="en-US" altLang="en-US" b="1" dirty="0"/>
              <a:t>    select </a:t>
            </a:r>
            <a:r>
              <a:rPr lang="en-US" altLang="en-US" i="1" dirty="0" err="1"/>
              <a:t>course_id</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i="1" dirty="0">
                <a:solidFill>
                  <a:srgbClr val="000099"/>
                </a:solidFill>
              </a:rPr>
              <a:t>innov_ent_spring_2021</a:t>
            </a:r>
            <a:br>
              <a:rPr lang="en-US" altLang="en-US" i="1" dirty="0"/>
            </a:br>
            <a:r>
              <a:rPr lang="en-US" altLang="en-US" i="1" dirty="0"/>
              <a:t>    </a:t>
            </a:r>
            <a:r>
              <a:rPr lang="en-US" altLang="en-US" b="1" dirty="0"/>
              <a:t>where </a:t>
            </a:r>
            <a:r>
              <a:rPr lang="en-US" altLang="en-US" i="1" dirty="0"/>
              <a:t>building</a:t>
            </a:r>
            <a:r>
              <a:rPr lang="en-US" altLang="en-US" dirty="0"/>
              <a:t>= ’Knauss’;</a:t>
            </a:r>
          </a:p>
          <a:p>
            <a:endParaRPr lang="en-US" altLang="en-US" dirty="0"/>
          </a:p>
        </p:txBody>
      </p:sp>
    </p:spTree>
    <p:extLst>
      <p:ext uri="{BB962C8B-B14F-4D97-AF65-F5344CB8AC3E}">
        <p14:creationId xmlns:p14="http://schemas.microsoft.com/office/powerpoint/2010/main" val="409622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E3E7DC-0A55-4A4F-9313-3B30248D5B39}"/>
              </a:ext>
            </a:extLst>
          </p:cNvPr>
          <p:cNvSpPr>
            <a:spLocks noGrp="1"/>
          </p:cNvSpPr>
          <p:nvPr>
            <p:ph type="title"/>
          </p:nvPr>
        </p:nvSpPr>
        <p:spPr/>
        <p:txBody>
          <a:bodyPr>
            <a:noAutofit/>
          </a:bodyPr>
          <a:lstStyle/>
          <a:p>
            <a:pPr marL="0" marR="0" lvl="0" indent="0" defTabSz="914400" rtl="0" eaLnBrk="0" fontAlgn="base" latinLnBrk="0" hangingPunct="0">
              <a:lnSpc>
                <a:spcPct val="100000"/>
              </a:lnSpc>
              <a:spcBef>
                <a:spcPct val="0"/>
              </a:spcBef>
              <a:spcAft>
                <a:spcPct val="0"/>
              </a:spcAft>
              <a:tabLst/>
            </a:pPr>
            <a:r>
              <a:rPr kumimoji="0" lang="en-US" altLang="en-US" sz="5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Create a SQL VIEW</a:t>
            </a:r>
            <a:br>
              <a:rPr kumimoji="0" lang="en-US" altLang="en-US" sz="5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br>
            <a:r>
              <a:rPr kumimoji="0" lang="en-US" altLang="en-US" sz="3200" b="0" i="0" u="none" strike="noStrike" cap="none" normalizeH="0" baseline="0" dirty="0">
                <a:ln>
                  <a:noFill/>
                </a:ln>
                <a:solidFill>
                  <a:srgbClr val="252525"/>
                </a:solidFill>
                <a:effectLst/>
                <a:latin typeface="Segoe UI" panose="020B0502040204020203" pitchFamily="34" charset="0"/>
                <a:cs typeface="Segoe UI" panose="020B0502040204020203" pitchFamily="34" charset="0"/>
              </a:rPr>
              <a:t>The syntax to create a VIEW is as follows</a:t>
            </a:r>
            <a:endParaRPr lang="en-US" sz="3200" dirty="0"/>
          </a:p>
        </p:txBody>
      </p:sp>
      <p:graphicFrame>
        <p:nvGraphicFramePr>
          <p:cNvPr id="4" name="Content Placeholder 3">
            <a:extLst>
              <a:ext uri="{FF2B5EF4-FFF2-40B4-BE49-F238E27FC236}">
                <a16:creationId xmlns:a16="http://schemas.microsoft.com/office/drawing/2014/main" id="{5B124360-8B05-4495-BC87-9F29879CEF4D}"/>
              </a:ext>
            </a:extLst>
          </p:cNvPr>
          <p:cNvGraphicFramePr>
            <a:graphicFrameLocks noGrp="1"/>
          </p:cNvGraphicFramePr>
          <p:nvPr>
            <p:ph idx="1"/>
            <p:extLst>
              <p:ext uri="{D42A27DB-BD31-4B8C-83A1-F6EECF244321}">
                <p14:modId xmlns:p14="http://schemas.microsoft.com/office/powerpoint/2010/main" val="2281626856"/>
              </p:ext>
            </p:extLst>
          </p:nvPr>
        </p:nvGraphicFramePr>
        <p:xfrm>
          <a:off x="1097281" y="2971800"/>
          <a:ext cx="10058399" cy="914400"/>
        </p:xfrm>
        <a:graphic>
          <a:graphicData uri="http://schemas.openxmlformats.org/drawingml/2006/table">
            <a:tbl>
              <a:tblPr/>
              <a:tblGrid>
                <a:gridCol w="672648">
                  <a:extLst>
                    <a:ext uri="{9D8B030D-6E8A-4147-A177-3AD203B41FA5}">
                      <a16:colId xmlns:a16="http://schemas.microsoft.com/office/drawing/2014/main" val="1844781330"/>
                    </a:ext>
                  </a:extLst>
                </a:gridCol>
                <a:gridCol w="9385751">
                  <a:extLst>
                    <a:ext uri="{9D8B030D-6E8A-4147-A177-3AD203B41FA5}">
                      <a16:colId xmlns:a16="http://schemas.microsoft.com/office/drawing/2014/main" val="1239878984"/>
                    </a:ext>
                  </a:extLst>
                </a:gridCol>
              </a:tblGrid>
              <a:tr h="0">
                <a:tc>
                  <a:txBody>
                    <a:bodyPr/>
                    <a:lstStyle/>
                    <a:p>
                      <a:pPr algn="ctr" fontAlgn="base"/>
                      <a:r>
                        <a:rPr lang="en-US" b="0" dirty="0">
                          <a:solidFill>
                            <a:srgbClr val="5499DE"/>
                          </a:solidFill>
                          <a:effectLst/>
                          <a:latin typeface="inherit"/>
                        </a:rPr>
                        <a:t>1</a:t>
                      </a:r>
                    </a:p>
                    <a:p>
                      <a:pPr algn="ctr" fontAlgn="base"/>
                      <a:r>
                        <a:rPr lang="en-US" b="0" dirty="0">
                          <a:solidFill>
                            <a:srgbClr val="5499DE"/>
                          </a:solidFill>
                          <a:effectLst/>
                          <a:latin typeface="inherit"/>
                        </a:rPr>
                        <a:t>2</a:t>
                      </a:r>
                    </a:p>
                    <a:p>
                      <a:pPr algn="ctr" fontAlgn="base"/>
                      <a:r>
                        <a:rPr lang="en-US" b="0" dirty="0">
                          <a:solidFill>
                            <a:srgbClr val="5499DE"/>
                          </a:solidFill>
                          <a:effectLst/>
                          <a:latin typeface="inherit"/>
                        </a:rPr>
                        <a:t>3</a:t>
                      </a:r>
                    </a:p>
                  </a:txBody>
                  <a:tcPr>
                    <a:lnL>
                      <a:noFill/>
                    </a:lnL>
                    <a:lnR>
                      <a:noFill/>
                    </a:lnR>
                    <a:lnT>
                      <a:noFill/>
                    </a:lnT>
                    <a:lnB>
                      <a:noFill/>
                    </a:lnB>
                    <a:solidFill>
                      <a:srgbClr val="DFEFFF"/>
                    </a:solidFill>
                  </a:tcPr>
                </a:tc>
                <a:tc>
                  <a:txBody>
                    <a:bodyPr/>
                    <a:lstStyle/>
                    <a:p>
                      <a:pPr algn="l" fontAlgn="base" latinLnBrk="1"/>
                      <a:r>
                        <a:rPr lang="en-US" b="0" dirty="0">
                          <a:solidFill>
                            <a:srgbClr val="0000FF"/>
                          </a:solidFill>
                          <a:effectLst/>
                          <a:latin typeface="inherit"/>
                        </a:rPr>
                        <a:t>CREATE</a:t>
                      </a:r>
                      <a:r>
                        <a:rPr lang="en-US" b="0" dirty="0">
                          <a:solidFill>
                            <a:srgbClr val="006FE0"/>
                          </a:solidFill>
                          <a:effectLst/>
                          <a:latin typeface="inherit"/>
                        </a:rPr>
                        <a:t> </a:t>
                      </a:r>
                      <a:r>
                        <a:rPr lang="en-US" b="0" dirty="0">
                          <a:solidFill>
                            <a:srgbClr val="0000FF"/>
                          </a:solidFill>
                          <a:effectLst/>
                          <a:latin typeface="inherit"/>
                        </a:rPr>
                        <a:t>VIEW</a:t>
                      </a:r>
                      <a:r>
                        <a:rPr lang="en-US" b="0" dirty="0">
                          <a:solidFill>
                            <a:srgbClr val="006FE0"/>
                          </a:solidFill>
                          <a:effectLst/>
                          <a:latin typeface="inherit"/>
                        </a:rPr>
                        <a:t> </a:t>
                      </a:r>
                      <a:r>
                        <a:rPr lang="en-US" b="0" dirty="0">
                          <a:solidFill>
                            <a:srgbClr val="008080"/>
                          </a:solidFill>
                          <a:effectLst/>
                          <a:latin typeface="inherit"/>
                        </a:rPr>
                        <a:t>Name</a:t>
                      </a:r>
                      <a:r>
                        <a:rPr lang="en-US" b="0" dirty="0">
                          <a:solidFill>
                            <a:srgbClr val="006FE0"/>
                          </a:solidFill>
                          <a:effectLst/>
                          <a:latin typeface="inherit"/>
                        </a:rPr>
                        <a:t> </a:t>
                      </a:r>
                      <a:r>
                        <a:rPr lang="en-US" b="0" dirty="0">
                          <a:solidFill>
                            <a:srgbClr val="0000FF"/>
                          </a:solidFill>
                          <a:effectLst/>
                          <a:latin typeface="inherit"/>
                        </a:rPr>
                        <a:t>AS</a:t>
                      </a:r>
                      <a:r>
                        <a:rPr lang="en-US" b="0" dirty="0">
                          <a:solidFill>
                            <a:srgbClr val="006FE0"/>
                          </a:solidFill>
                          <a:effectLst/>
                          <a:latin typeface="inherit"/>
                        </a:rPr>
                        <a:t>  </a:t>
                      </a:r>
                      <a:endParaRPr lang="en-US" b="0" dirty="0">
                        <a:solidFill>
                          <a:srgbClr val="000000"/>
                        </a:solidFill>
                        <a:effectLst/>
                        <a:latin typeface="inherit"/>
                      </a:endParaRPr>
                    </a:p>
                    <a:p>
                      <a:pPr algn="l" fontAlgn="base" latinLnBrk="1"/>
                      <a:r>
                        <a:rPr lang="en-US" b="0" dirty="0">
                          <a:solidFill>
                            <a:srgbClr val="0000FF"/>
                          </a:solidFill>
                          <a:effectLst/>
                          <a:latin typeface="inherit"/>
                        </a:rPr>
                        <a:t>Select</a:t>
                      </a:r>
                      <a:r>
                        <a:rPr lang="en-US" b="0" dirty="0">
                          <a:solidFill>
                            <a:srgbClr val="006FE0"/>
                          </a:solidFill>
                          <a:effectLst/>
                          <a:latin typeface="inherit"/>
                        </a:rPr>
                        <a:t> </a:t>
                      </a:r>
                      <a:r>
                        <a:rPr lang="en-US" b="0" dirty="0">
                          <a:solidFill>
                            <a:srgbClr val="008080"/>
                          </a:solidFill>
                          <a:effectLst/>
                          <a:latin typeface="inherit"/>
                        </a:rPr>
                        <a:t>column1</a:t>
                      </a:r>
                      <a:r>
                        <a:rPr lang="en-US" b="0" dirty="0">
                          <a:solidFill>
                            <a:srgbClr val="333333"/>
                          </a:solidFill>
                          <a:effectLst/>
                          <a:latin typeface="inherit"/>
                        </a:rPr>
                        <a:t>,</a:t>
                      </a:r>
                      <a:r>
                        <a:rPr lang="en-US" b="0" dirty="0">
                          <a:solidFill>
                            <a:srgbClr val="006FE0"/>
                          </a:solidFill>
                          <a:effectLst/>
                          <a:latin typeface="inherit"/>
                        </a:rPr>
                        <a:t> </a:t>
                      </a:r>
                      <a:r>
                        <a:rPr lang="en-US" b="0" dirty="0">
                          <a:solidFill>
                            <a:srgbClr val="008080"/>
                          </a:solidFill>
                          <a:effectLst/>
                          <a:latin typeface="inherit"/>
                        </a:rPr>
                        <a:t>Column2</a:t>
                      </a:r>
                      <a:r>
                        <a:rPr lang="en-US" b="0" dirty="0">
                          <a:solidFill>
                            <a:srgbClr val="333333"/>
                          </a:solidFill>
                          <a:effectLst/>
                          <a:latin typeface="inherit"/>
                        </a:rPr>
                        <a:t>...</a:t>
                      </a:r>
                      <a:r>
                        <a:rPr lang="en-US" b="0" dirty="0">
                          <a:solidFill>
                            <a:srgbClr val="0000FF"/>
                          </a:solidFill>
                          <a:effectLst/>
                          <a:latin typeface="inherit"/>
                        </a:rPr>
                        <a:t>Column</a:t>
                      </a:r>
                      <a:r>
                        <a:rPr lang="en-US" b="0" dirty="0">
                          <a:solidFill>
                            <a:srgbClr val="006FE0"/>
                          </a:solidFill>
                          <a:effectLst/>
                          <a:latin typeface="inherit"/>
                        </a:rPr>
                        <a:t> </a:t>
                      </a:r>
                      <a:r>
                        <a:rPr lang="en-US" b="0" dirty="0">
                          <a:solidFill>
                            <a:srgbClr val="008080"/>
                          </a:solidFill>
                          <a:effectLst/>
                          <a:latin typeface="inherit"/>
                        </a:rPr>
                        <a:t>N</a:t>
                      </a:r>
                      <a:r>
                        <a:rPr lang="en-US" b="0" dirty="0">
                          <a:solidFill>
                            <a:srgbClr val="006FE0"/>
                          </a:solidFill>
                          <a:effectLst/>
                          <a:latin typeface="inherit"/>
                        </a:rPr>
                        <a:t> </a:t>
                      </a:r>
                      <a:r>
                        <a:rPr lang="en-US" b="0" dirty="0">
                          <a:solidFill>
                            <a:srgbClr val="0000FF"/>
                          </a:solidFill>
                          <a:effectLst/>
                          <a:latin typeface="inherit"/>
                        </a:rPr>
                        <a:t>From</a:t>
                      </a:r>
                      <a:r>
                        <a:rPr lang="en-US" b="0" dirty="0">
                          <a:solidFill>
                            <a:srgbClr val="006FE0"/>
                          </a:solidFill>
                          <a:effectLst/>
                          <a:latin typeface="inherit"/>
                        </a:rPr>
                        <a:t> </a:t>
                      </a:r>
                      <a:r>
                        <a:rPr lang="en-US" b="0" dirty="0">
                          <a:solidFill>
                            <a:srgbClr val="008080"/>
                          </a:solidFill>
                          <a:effectLst/>
                          <a:latin typeface="inherit"/>
                        </a:rPr>
                        <a:t>tables</a:t>
                      </a:r>
                      <a:r>
                        <a:rPr lang="en-US" b="0" dirty="0">
                          <a:solidFill>
                            <a:srgbClr val="006FE0"/>
                          </a:solidFill>
                          <a:effectLst/>
                          <a:latin typeface="inherit"/>
                        </a:rPr>
                        <a:t>  </a:t>
                      </a:r>
                      <a:endParaRPr lang="en-US" b="0" dirty="0">
                        <a:solidFill>
                          <a:srgbClr val="000000"/>
                        </a:solidFill>
                        <a:effectLst/>
                        <a:latin typeface="inherit"/>
                      </a:endParaRPr>
                    </a:p>
                    <a:p>
                      <a:pPr algn="l" fontAlgn="base" latinLnBrk="1"/>
                      <a:r>
                        <a:rPr lang="en-US" b="0" dirty="0">
                          <a:solidFill>
                            <a:srgbClr val="0000FF"/>
                          </a:solidFill>
                          <a:effectLst/>
                          <a:latin typeface="inherit"/>
                        </a:rPr>
                        <a:t>Where</a:t>
                      </a:r>
                      <a:r>
                        <a:rPr lang="en-US" b="0" dirty="0">
                          <a:solidFill>
                            <a:srgbClr val="006FE0"/>
                          </a:solidFill>
                          <a:effectLst/>
                          <a:latin typeface="inherit"/>
                        </a:rPr>
                        <a:t> </a:t>
                      </a:r>
                      <a:r>
                        <a:rPr lang="en-US" b="0" dirty="0">
                          <a:solidFill>
                            <a:srgbClr val="008080"/>
                          </a:solidFill>
                          <a:effectLst/>
                          <a:latin typeface="inherit"/>
                        </a:rPr>
                        <a:t>conditions</a:t>
                      </a:r>
                      <a:r>
                        <a:rPr lang="en-US" b="0" dirty="0">
                          <a:solidFill>
                            <a:srgbClr val="333333"/>
                          </a:solidFill>
                          <a:effectLst/>
                          <a:latin typeface="inherit"/>
                        </a:rPr>
                        <a:t>;</a:t>
                      </a:r>
                      <a:endParaRPr lang="en-US" b="0" dirty="0">
                        <a:solidFill>
                          <a:srgbClr val="000000"/>
                        </a:solidFill>
                        <a:effectLst/>
                        <a:latin typeface="inherit"/>
                      </a:endParaRPr>
                    </a:p>
                  </a:txBody>
                  <a:tcPr>
                    <a:lnL>
                      <a:noFill/>
                    </a:lnL>
                    <a:lnR>
                      <a:noFill/>
                    </a:lnR>
                    <a:lnT>
                      <a:noFill/>
                    </a:lnT>
                    <a:lnB>
                      <a:noFill/>
                    </a:lnB>
                  </a:tcPr>
                </a:tc>
                <a:extLst>
                  <a:ext uri="{0D108BD9-81ED-4DB2-BD59-A6C34878D82A}">
                    <a16:rowId xmlns:a16="http://schemas.microsoft.com/office/drawing/2014/main" val="3447940756"/>
                  </a:ext>
                </a:extLst>
              </a:tr>
            </a:tbl>
          </a:graphicData>
        </a:graphic>
      </p:graphicFrame>
      <p:pic>
        <p:nvPicPr>
          <p:cNvPr id="10" name="Picture 9">
            <a:extLst>
              <a:ext uri="{FF2B5EF4-FFF2-40B4-BE49-F238E27FC236}">
                <a16:creationId xmlns:a16="http://schemas.microsoft.com/office/drawing/2014/main" id="{DFA98806-0145-42DF-A7EB-A55C2F1875F9}"/>
              </a:ext>
            </a:extLst>
          </p:cNvPr>
          <p:cNvPicPr>
            <a:picLocks noChangeAspect="1"/>
          </p:cNvPicPr>
          <p:nvPr/>
        </p:nvPicPr>
        <p:blipFill>
          <a:blip r:embed="rId2"/>
          <a:stretch>
            <a:fillRect/>
          </a:stretch>
        </p:blipFill>
        <p:spPr>
          <a:xfrm>
            <a:off x="4106107" y="4301046"/>
            <a:ext cx="5524500" cy="723900"/>
          </a:xfrm>
          <a:prstGeom prst="rect">
            <a:avLst/>
          </a:prstGeom>
        </p:spPr>
      </p:pic>
    </p:spTree>
    <p:extLst>
      <p:ext uri="{BB962C8B-B14F-4D97-AF65-F5344CB8AC3E}">
        <p14:creationId xmlns:p14="http://schemas.microsoft.com/office/powerpoint/2010/main" val="15563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815D-47BF-401C-BF8C-A120C6A60E63}"/>
              </a:ext>
            </a:extLst>
          </p:cNvPr>
          <p:cNvSpPr>
            <a:spLocks noGrp="1"/>
          </p:cNvSpPr>
          <p:nvPr>
            <p:ph type="title"/>
          </p:nvPr>
        </p:nvSpPr>
        <p:spPr/>
        <p:txBody>
          <a:bodyPr/>
          <a:lstStyle/>
          <a:p>
            <a:r>
              <a:rPr lang="en-US" b="0" i="0" dirty="0">
                <a:solidFill>
                  <a:srgbClr val="252525"/>
                </a:solidFill>
                <a:effectLst/>
                <a:latin typeface="Segoe UI" panose="020B0502040204020203" pitchFamily="34" charset="0"/>
              </a:rPr>
              <a:t>Once a VIEW is created, you can access it like a SQL table.</a:t>
            </a:r>
            <a:endParaRPr lang="en-US" dirty="0"/>
          </a:p>
        </p:txBody>
      </p:sp>
      <p:pic>
        <p:nvPicPr>
          <p:cNvPr id="5" name="Picture 4">
            <a:extLst>
              <a:ext uri="{FF2B5EF4-FFF2-40B4-BE49-F238E27FC236}">
                <a16:creationId xmlns:a16="http://schemas.microsoft.com/office/drawing/2014/main" id="{4C771177-17A9-4F2C-8971-B0091E0F4CD6}"/>
              </a:ext>
            </a:extLst>
          </p:cNvPr>
          <p:cNvPicPr>
            <a:picLocks noChangeAspect="1"/>
          </p:cNvPicPr>
          <p:nvPr/>
        </p:nvPicPr>
        <p:blipFill>
          <a:blip r:embed="rId2"/>
          <a:stretch>
            <a:fillRect/>
          </a:stretch>
        </p:blipFill>
        <p:spPr>
          <a:xfrm>
            <a:off x="548640" y="2391439"/>
            <a:ext cx="11094720" cy="1680336"/>
          </a:xfrm>
          <a:prstGeom prst="rect">
            <a:avLst/>
          </a:prstGeom>
        </p:spPr>
      </p:pic>
    </p:spTree>
    <p:extLst>
      <p:ext uri="{BB962C8B-B14F-4D97-AF65-F5344CB8AC3E}">
        <p14:creationId xmlns:p14="http://schemas.microsoft.com/office/powerpoint/2010/main" val="52026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892D-D666-422A-B838-F943D2480D60}"/>
              </a:ext>
            </a:extLst>
          </p:cNvPr>
          <p:cNvSpPr>
            <a:spLocks noGrp="1"/>
          </p:cNvSpPr>
          <p:nvPr>
            <p:ph type="title"/>
          </p:nvPr>
        </p:nvSpPr>
        <p:spPr/>
        <p:txBody>
          <a:bodyPr>
            <a:normAutofit/>
          </a:bodyPr>
          <a:lstStyle/>
          <a:p>
            <a:r>
              <a:rPr lang="en-US" b="0" i="0" dirty="0">
                <a:solidFill>
                  <a:srgbClr val="1F4D78"/>
                </a:solidFill>
                <a:effectLst/>
                <a:latin typeface="Segoe UI" panose="020B0502040204020203" pitchFamily="34" charset="0"/>
              </a:rPr>
              <a:t>SQL VIEW to fetch all records of a table</a:t>
            </a:r>
            <a:endParaRPr lang="en-US" dirty="0"/>
          </a:p>
        </p:txBody>
      </p:sp>
      <p:pic>
        <p:nvPicPr>
          <p:cNvPr id="9" name="Picture 8">
            <a:extLst>
              <a:ext uri="{FF2B5EF4-FFF2-40B4-BE49-F238E27FC236}">
                <a16:creationId xmlns:a16="http://schemas.microsoft.com/office/drawing/2014/main" id="{E0E64AFF-47AE-405C-BF4D-651969275965}"/>
              </a:ext>
            </a:extLst>
          </p:cNvPr>
          <p:cNvPicPr>
            <a:picLocks noChangeAspect="1"/>
          </p:cNvPicPr>
          <p:nvPr/>
        </p:nvPicPr>
        <p:blipFill>
          <a:blip r:embed="rId2"/>
          <a:stretch>
            <a:fillRect/>
          </a:stretch>
        </p:blipFill>
        <p:spPr>
          <a:xfrm>
            <a:off x="2476500" y="2009775"/>
            <a:ext cx="5972175" cy="4176712"/>
          </a:xfrm>
          <a:prstGeom prst="rect">
            <a:avLst/>
          </a:prstGeom>
        </p:spPr>
      </p:pic>
    </p:spTree>
    <p:extLst>
      <p:ext uri="{BB962C8B-B14F-4D97-AF65-F5344CB8AC3E}">
        <p14:creationId xmlns:p14="http://schemas.microsoft.com/office/powerpoint/2010/main" val="2785374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CC8D1F-DD59-47C8-8E3D-99F62B78AA14}"/>
              </a:ext>
            </a:extLst>
          </p:cNvPr>
          <p:cNvSpPr>
            <a:spLocks noGrp="1"/>
          </p:cNvSpPr>
          <p:nvPr>
            <p:ph type="title"/>
          </p:nvPr>
        </p:nvSpPr>
        <p:spPr/>
        <p:txBody>
          <a:bodyPr>
            <a:normAutofit fontScale="90000"/>
          </a:bodyPr>
          <a:lstStyle/>
          <a:p>
            <a:r>
              <a:rPr lang="en-US" b="0" i="0" dirty="0">
                <a:solidFill>
                  <a:srgbClr val="1F4D78"/>
                </a:solidFill>
                <a:effectLst/>
                <a:latin typeface="Segoe UI" panose="020B0502040204020203" pitchFamily="34" charset="0"/>
              </a:rPr>
              <a:t>SQL VIEW to fetch a few columns of a table and filter results using WHERE clause</a:t>
            </a:r>
            <a:endParaRPr lang="en-US" dirty="0"/>
          </a:p>
        </p:txBody>
      </p:sp>
      <p:pic>
        <p:nvPicPr>
          <p:cNvPr id="5" name="Picture 4">
            <a:extLst>
              <a:ext uri="{FF2B5EF4-FFF2-40B4-BE49-F238E27FC236}">
                <a16:creationId xmlns:a16="http://schemas.microsoft.com/office/drawing/2014/main" id="{FEB75F6D-3A4C-42D4-BA2D-4EC308DE9F38}"/>
              </a:ext>
            </a:extLst>
          </p:cNvPr>
          <p:cNvPicPr>
            <a:picLocks noChangeAspect="1"/>
          </p:cNvPicPr>
          <p:nvPr/>
        </p:nvPicPr>
        <p:blipFill>
          <a:blip r:embed="rId2"/>
          <a:stretch>
            <a:fillRect/>
          </a:stretch>
        </p:blipFill>
        <p:spPr>
          <a:xfrm>
            <a:off x="2376487" y="1847850"/>
            <a:ext cx="7439025" cy="4076700"/>
          </a:xfrm>
          <a:prstGeom prst="rect">
            <a:avLst/>
          </a:prstGeom>
        </p:spPr>
      </p:pic>
    </p:spTree>
    <p:extLst>
      <p:ext uri="{BB962C8B-B14F-4D97-AF65-F5344CB8AC3E}">
        <p14:creationId xmlns:p14="http://schemas.microsoft.com/office/powerpoint/2010/main" val="110823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318709-BC97-4CC5-91D7-683729A50A82}"/>
              </a:ext>
            </a:extLst>
          </p:cNvPr>
          <p:cNvSpPr>
            <a:spLocks noGrp="1"/>
          </p:cNvSpPr>
          <p:nvPr>
            <p:ph type="title"/>
          </p:nvPr>
        </p:nvSpPr>
        <p:spPr/>
        <p:txBody>
          <a:bodyPr>
            <a:normAutofit/>
          </a:bodyPr>
          <a:lstStyle/>
          <a:p>
            <a:r>
              <a:rPr lang="en-US" b="0" i="0" dirty="0">
                <a:solidFill>
                  <a:srgbClr val="1F4D78"/>
                </a:solidFill>
                <a:effectLst/>
                <a:latin typeface="Segoe UI" panose="020B0502040204020203" pitchFamily="34" charset="0"/>
              </a:rPr>
              <a:t>SQL VIEW to fetch a few columns from multiple tables</a:t>
            </a:r>
            <a:endParaRPr lang="en-US" dirty="0"/>
          </a:p>
        </p:txBody>
      </p:sp>
      <p:pic>
        <p:nvPicPr>
          <p:cNvPr id="6" name="Picture 5">
            <a:extLst>
              <a:ext uri="{FF2B5EF4-FFF2-40B4-BE49-F238E27FC236}">
                <a16:creationId xmlns:a16="http://schemas.microsoft.com/office/drawing/2014/main" id="{6D72E770-0AC2-4EF3-AAC6-15CE416EA8DE}"/>
              </a:ext>
            </a:extLst>
          </p:cNvPr>
          <p:cNvPicPr>
            <a:picLocks noChangeAspect="1"/>
          </p:cNvPicPr>
          <p:nvPr/>
        </p:nvPicPr>
        <p:blipFill>
          <a:blip r:embed="rId2"/>
          <a:stretch>
            <a:fillRect/>
          </a:stretch>
        </p:blipFill>
        <p:spPr>
          <a:xfrm>
            <a:off x="1500187" y="2352675"/>
            <a:ext cx="4010025" cy="819150"/>
          </a:xfrm>
          <a:prstGeom prst="rect">
            <a:avLst/>
          </a:prstGeom>
        </p:spPr>
      </p:pic>
      <p:pic>
        <p:nvPicPr>
          <p:cNvPr id="8" name="Picture 7">
            <a:extLst>
              <a:ext uri="{FF2B5EF4-FFF2-40B4-BE49-F238E27FC236}">
                <a16:creationId xmlns:a16="http://schemas.microsoft.com/office/drawing/2014/main" id="{5065DA3B-4F6C-41A9-8895-9DD272C7A5B4}"/>
              </a:ext>
            </a:extLst>
          </p:cNvPr>
          <p:cNvPicPr>
            <a:picLocks noChangeAspect="1"/>
          </p:cNvPicPr>
          <p:nvPr/>
        </p:nvPicPr>
        <p:blipFill>
          <a:blip r:embed="rId3"/>
          <a:stretch>
            <a:fillRect/>
          </a:stretch>
        </p:blipFill>
        <p:spPr>
          <a:xfrm>
            <a:off x="7107555" y="1241994"/>
            <a:ext cx="4048125" cy="4924425"/>
          </a:xfrm>
          <a:prstGeom prst="rect">
            <a:avLst/>
          </a:prstGeom>
        </p:spPr>
      </p:pic>
    </p:spTree>
    <p:extLst>
      <p:ext uri="{BB962C8B-B14F-4D97-AF65-F5344CB8AC3E}">
        <p14:creationId xmlns:p14="http://schemas.microsoft.com/office/powerpoint/2010/main" val="95657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8FB6-0EA9-460C-80FA-72DF157CFE89}"/>
              </a:ext>
            </a:extLst>
          </p:cNvPr>
          <p:cNvSpPr>
            <a:spLocks noGrp="1"/>
          </p:cNvSpPr>
          <p:nvPr>
            <p:ph type="title"/>
          </p:nvPr>
        </p:nvSpPr>
        <p:spPr/>
        <p:txBody>
          <a:bodyPr>
            <a:normAutofit/>
          </a:bodyPr>
          <a:lstStyle/>
          <a:p>
            <a:r>
              <a:rPr lang="en-US" b="0" i="0" dirty="0">
                <a:solidFill>
                  <a:srgbClr val="1F4D78"/>
                </a:solidFill>
                <a:effectLst/>
                <a:latin typeface="Segoe UI" panose="020B0502040204020203" pitchFamily="34" charset="0"/>
              </a:rPr>
              <a:t>Uses of Views</a:t>
            </a:r>
            <a:endParaRPr lang="en-US" dirty="0"/>
          </a:p>
        </p:txBody>
      </p:sp>
      <p:sp>
        <p:nvSpPr>
          <p:cNvPr id="3" name="Content Placeholder 2">
            <a:extLst>
              <a:ext uri="{FF2B5EF4-FFF2-40B4-BE49-F238E27FC236}">
                <a16:creationId xmlns:a16="http://schemas.microsoft.com/office/drawing/2014/main" id="{67D4BEC6-88FD-4A3B-8CD1-DEA00F55A368}"/>
              </a:ext>
            </a:extLst>
          </p:cNvPr>
          <p:cNvSpPr>
            <a:spLocks noGrp="1"/>
          </p:cNvSpPr>
          <p:nvPr>
            <p:ph idx="1"/>
          </p:nvPr>
        </p:nvSpPr>
        <p:spPr/>
        <p:txBody>
          <a:bodyPr>
            <a:normAutofit fontScale="85000" lnSpcReduction="20000"/>
          </a:bodyPr>
          <a:lstStyle/>
          <a:p>
            <a:pPr algn="l"/>
            <a:r>
              <a:rPr lang="en-US" b="0" i="0" dirty="0">
                <a:solidFill>
                  <a:srgbClr val="000000"/>
                </a:solidFill>
                <a:effectLst/>
                <a:latin typeface="Arial" panose="020B0604020202020204" pitchFamily="34" charset="0"/>
              </a:rPr>
              <a:t>There are six primary uses of VIEWS:</a:t>
            </a:r>
          </a:p>
          <a:p>
            <a:pPr algn="l">
              <a:buFont typeface="+mj-lt"/>
              <a:buAutoNum type="arabicPeriod"/>
            </a:pPr>
            <a:r>
              <a:rPr lang="en-US" b="0" i="0" dirty="0">
                <a:solidFill>
                  <a:srgbClr val="000000"/>
                </a:solidFill>
                <a:effectLst/>
                <a:latin typeface="Arial" panose="020B0604020202020204" pitchFamily="34" charset="0"/>
              </a:rPr>
              <a:t>to provide row and column level 'security'</a:t>
            </a:r>
          </a:p>
          <a:p>
            <a:pPr algn="l">
              <a:buFont typeface="+mj-lt"/>
              <a:buAutoNum type="arabicPeriod"/>
            </a:pPr>
            <a:r>
              <a:rPr lang="en-US" b="0" i="0" dirty="0">
                <a:solidFill>
                  <a:srgbClr val="000000"/>
                </a:solidFill>
                <a:effectLst/>
                <a:latin typeface="Arial" panose="020B0604020202020204" pitchFamily="34" charset="0"/>
              </a:rPr>
              <a:t>to ensure efficient access paths</a:t>
            </a:r>
          </a:p>
          <a:p>
            <a:pPr algn="l">
              <a:buFont typeface="+mj-lt"/>
              <a:buAutoNum type="arabicPeriod"/>
            </a:pPr>
            <a:r>
              <a:rPr lang="en-US" b="0" i="0" dirty="0">
                <a:solidFill>
                  <a:srgbClr val="000000"/>
                </a:solidFill>
                <a:effectLst/>
                <a:latin typeface="Arial" panose="020B0604020202020204" pitchFamily="34" charset="0"/>
              </a:rPr>
              <a:t>to mask complexity from the user</a:t>
            </a:r>
          </a:p>
          <a:p>
            <a:pPr algn="l">
              <a:buFont typeface="+mj-lt"/>
              <a:buAutoNum type="arabicPeriod"/>
            </a:pPr>
            <a:r>
              <a:rPr lang="en-US" b="0" i="0" dirty="0">
                <a:solidFill>
                  <a:srgbClr val="000000"/>
                </a:solidFill>
                <a:effectLst/>
                <a:latin typeface="Arial" panose="020B0604020202020204" pitchFamily="34" charset="0"/>
              </a:rPr>
              <a:t>to ensure proper data derivation</a:t>
            </a:r>
          </a:p>
          <a:p>
            <a:pPr algn="l">
              <a:buFont typeface="+mj-lt"/>
              <a:buAutoNum type="arabicPeriod"/>
            </a:pPr>
            <a:r>
              <a:rPr lang="en-US" b="0" i="0" dirty="0">
                <a:solidFill>
                  <a:srgbClr val="000000"/>
                </a:solidFill>
                <a:effectLst/>
                <a:latin typeface="Arial" panose="020B0604020202020204" pitchFamily="34" charset="0"/>
              </a:rPr>
              <a:t>to rename columns</a:t>
            </a:r>
          </a:p>
          <a:p>
            <a:pPr algn="l">
              <a:buFont typeface="+mj-lt"/>
              <a:buAutoNum type="arabicPeriod"/>
            </a:pPr>
            <a:r>
              <a:rPr lang="en-US" b="0" i="0" dirty="0">
                <a:solidFill>
                  <a:srgbClr val="000000"/>
                </a:solidFill>
                <a:effectLst/>
                <a:latin typeface="Arial" panose="020B0604020202020204" pitchFamily="34" charset="0"/>
              </a:rPr>
              <a:t>to provide solutions that cannot be accomplished without views (i.e., complex queries built on the results of other queries/views)</a:t>
            </a:r>
          </a:p>
          <a:p>
            <a:pPr algn="l"/>
            <a:r>
              <a:rPr lang="en-US" b="0" i="0" dirty="0">
                <a:solidFill>
                  <a:srgbClr val="000000"/>
                </a:solidFill>
                <a:effectLst/>
                <a:latin typeface="Arial" panose="020B0604020202020204" pitchFamily="34" charset="0"/>
              </a:rPr>
              <a:t>It is useful to provide the users with a VIEW rather than the real table, because if they have access only to a view, they cannot corrupt or damage the real table.</a:t>
            </a:r>
          </a:p>
          <a:p>
            <a:endParaRPr lang="en-US" dirty="0"/>
          </a:p>
        </p:txBody>
      </p:sp>
    </p:spTree>
    <p:extLst>
      <p:ext uri="{BB962C8B-B14F-4D97-AF65-F5344CB8AC3E}">
        <p14:creationId xmlns:p14="http://schemas.microsoft.com/office/powerpoint/2010/main" val="335483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C7D6-2DDB-4F69-8335-68AE2E7EC621}"/>
              </a:ext>
            </a:extLst>
          </p:cNvPr>
          <p:cNvSpPr>
            <a:spLocks noGrp="1"/>
          </p:cNvSpPr>
          <p:nvPr>
            <p:ph type="title"/>
          </p:nvPr>
        </p:nvSpPr>
        <p:spPr/>
        <p:txBody>
          <a:bodyPr/>
          <a:lstStyle/>
          <a:p>
            <a:r>
              <a:rPr lang="en-US" dirty="0"/>
              <a:t>Composition</a:t>
            </a:r>
          </a:p>
        </p:txBody>
      </p:sp>
      <p:sp>
        <p:nvSpPr>
          <p:cNvPr id="3" name="Content Placeholder 2">
            <a:extLst>
              <a:ext uri="{FF2B5EF4-FFF2-40B4-BE49-F238E27FC236}">
                <a16:creationId xmlns:a16="http://schemas.microsoft.com/office/drawing/2014/main" id="{92AE33E0-2593-4FC4-9152-49D524E1B67C}"/>
              </a:ext>
            </a:extLst>
          </p:cNvPr>
          <p:cNvSpPr>
            <a:spLocks noGrp="1"/>
          </p:cNvSpPr>
          <p:nvPr>
            <p:ph idx="1"/>
          </p:nvPr>
        </p:nvSpPr>
        <p:spPr/>
        <p:txBody>
          <a:bodyPr>
            <a:normAutofit fontScale="70000" lnSpcReduction="20000"/>
          </a:bodyPr>
          <a:lstStyle/>
          <a:p>
            <a:pPr algn="l"/>
            <a:r>
              <a:rPr lang="en-US" b="0" i="0" dirty="0">
                <a:solidFill>
                  <a:srgbClr val="000000"/>
                </a:solidFill>
                <a:effectLst/>
                <a:latin typeface="Arial" panose="020B0604020202020204" pitchFamily="34" charset="0"/>
              </a:rPr>
              <a:t>VIEWS can consist of:</a:t>
            </a:r>
          </a:p>
          <a:p>
            <a:pPr algn="l">
              <a:buFont typeface="Arial" panose="020B0604020202020204" pitchFamily="34" charset="0"/>
              <a:buChar char="•"/>
            </a:pPr>
            <a:r>
              <a:rPr lang="en-US" b="0" i="0" dirty="0">
                <a:solidFill>
                  <a:srgbClr val="000000"/>
                </a:solidFill>
                <a:effectLst/>
                <a:latin typeface="Arial" panose="020B0604020202020204" pitchFamily="34" charset="0"/>
              </a:rPr>
              <a:t>Rows from tables, including:</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 subset of rows from a single table,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all rows from a single table,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 subset of rows from multiple tables, or</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all rows from multiple tables.</a:t>
            </a:r>
          </a:p>
          <a:p>
            <a:pPr algn="l">
              <a:buFont typeface="Arial" panose="020B0604020202020204" pitchFamily="34" charset="0"/>
              <a:buChar char="•"/>
            </a:pPr>
            <a:r>
              <a:rPr lang="en-US" b="0" i="0" dirty="0">
                <a:solidFill>
                  <a:srgbClr val="000000"/>
                </a:solidFill>
                <a:effectLst/>
                <a:latin typeface="Arial" panose="020B0604020202020204" pitchFamily="34" charset="0"/>
              </a:rPr>
              <a:t>Rows from views, including the same combinations as listed above for tables.</a:t>
            </a:r>
          </a:p>
          <a:p>
            <a:pPr algn="l">
              <a:buFont typeface="Arial" panose="020B0604020202020204" pitchFamily="34" charset="0"/>
              <a:buChar char="•"/>
            </a:pPr>
            <a:r>
              <a:rPr lang="en-US" b="0" i="0" dirty="0">
                <a:solidFill>
                  <a:srgbClr val="000000"/>
                </a:solidFill>
                <a:effectLst/>
                <a:latin typeface="Arial" panose="020B0604020202020204" pitchFamily="34" charset="0"/>
              </a:rPr>
              <a:t>Columns from tables, including:</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 subset of columns from a single table,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all columns from a single table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 subset of columns from multiple tables, or</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all columns from multiple tables.</a:t>
            </a:r>
          </a:p>
          <a:p>
            <a:pPr algn="l">
              <a:buFont typeface="Arial" panose="020B0604020202020204" pitchFamily="34" charset="0"/>
              <a:buChar char="•"/>
            </a:pPr>
            <a:r>
              <a:rPr lang="en-US" b="0" i="0" dirty="0">
                <a:solidFill>
                  <a:srgbClr val="000000"/>
                </a:solidFill>
                <a:effectLst/>
                <a:latin typeface="Arial" panose="020B0604020202020204" pitchFamily="34" charset="0"/>
              </a:rPr>
              <a:t>Columns from views including the same combinations as listed above for tables.</a:t>
            </a:r>
          </a:p>
          <a:p>
            <a:endParaRPr lang="en-US" dirty="0"/>
          </a:p>
        </p:txBody>
      </p:sp>
    </p:spTree>
    <p:extLst>
      <p:ext uri="{BB962C8B-B14F-4D97-AF65-F5344CB8AC3E}">
        <p14:creationId xmlns:p14="http://schemas.microsoft.com/office/powerpoint/2010/main" val="375035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D35B94-2BE9-4C39-88A4-F48196E103F7}"/>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Updateable Views</a:t>
            </a:r>
          </a:p>
        </p:txBody>
      </p:sp>
      <p:sp>
        <p:nvSpPr>
          <p:cNvPr id="3" name="Content Placeholder 2">
            <a:extLst>
              <a:ext uri="{FF2B5EF4-FFF2-40B4-BE49-F238E27FC236}">
                <a16:creationId xmlns:a16="http://schemas.microsoft.com/office/drawing/2014/main" id="{B09F89F3-8879-42F6-80EC-F49DA2574204}"/>
              </a:ext>
            </a:extLst>
          </p:cNvPr>
          <p:cNvSpPr>
            <a:spLocks noGrp="1"/>
          </p:cNvSpPr>
          <p:nvPr>
            <p:ph idx="1"/>
          </p:nvPr>
        </p:nvSpPr>
        <p:spPr>
          <a:xfrm>
            <a:off x="1096963" y="2095500"/>
            <a:ext cx="10058400" cy="3773488"/>
          </a:xfrm>
        </p:spPr>
        <p:txBody>
          <a:bodyPr>
            <a:normAutofit/>
          </a:bodyPr>
          <a:lstStyle/>
          <a:p>
            <a:pPr>
              <a:lnSpc>
                <a:spcPct val="100000"/>
              </a:lnSpc>
            </a:pPr>
            <a:r>
              <a:rPr lang="en-US" sz="1400" b="0" i="0" dirty="0">
                <a:effectLst/>
                <a:latin typeface="Arial" panose="020B0604020202020204" pitchFamily="34" charset="0"/>
              </a:rPr>
              <a:t>Views can be read-only or designed to allow dynamic updates to the underlying table, so if the data in the original table is altered, those alterations are reflected in the VIEWs.</a:t>
            </a:r>
          </a:p>
          <a:p>
            <a:pPr>
              <a:lnSpc>
                <a:spcPct val="100000"/>
              </a:lnSpc>
            </a:pPr>
            <a:r>
              <a:rPr lang="en-US" sz="1400" b="1" i="0" dirty="0">
                <a:effectLst/>
                <a:latin typeface="Helvetica" panose="020B0604020202020204" pitchFamily="34" charset="0"/>
              </a:rPr>
              <a:t>1</a:t>
            </a:r>
            <a:r>
              <a:rPr lang="en-US" sz="1400" b="0" i="0" dirty="0">
                <a:effectLst/>
                <a:latin typeface="Helvetica" panose="020B0604020202020204" pitchFamily="34" charset="0"/>
              </a:rPr>
              <a:t>. The view is defined based on one and only one table.</a:t>
            </a:r>
          </a:p>
          <a:p>
            <a:pPr>
              <a:lnSpc>
                <a:spcPct val="100000"/>
              </a:lnSpc>
            </a:pPr>
            <a:r>
              <a:rPr lang="en-US" sz="1400" b="1" i="0" dirty="0">
                <a:effectLst/>
                <a:latin typeface="Helvetica" panose="020B0604020202020204" pitchFamily="34" charset="0"/>
              </a:rPr>
              <a:t>2</a:t>
            </a:r>
            <a:r>
              <a:rPr lang="en-US" sz="1400" b="0" i="0" dirty="0">
                <a:effectLst/>
                <a:latin typeface="Helvetica" panose="020B0604020202020204" pitchFamily="34" charset="0"/>
              </a:rPr>
              <a:t>. The view must include the PRIMARY KEY of the table based upon which the view has been created.</a:t>
            </a:r>
          </a:p>
          <a:p>
            <a:pPr>
              <a:lnSpc>
                <a:spcPct val="100000"/>
              </a:lnSpc>
            </a:pPr>
            <a:r>
              <a:rPr lang="en-US" sz="1400" b="1" i="0" dirty="0">
                <a:effectLst/>
                <a:latin typeface="Helvetica" panose="020B0604020202020204" pitchFamily="34" charset="0"/>
              </a:rPr>
              <a:t>3</a:t>
            </a:r>
            <a:r>
              <a:rPr lang="en-US" sz="1400" b="0" i="0" dirty="0">
                <a:effectLst/>
                <a:latin typeface="Helvetica" panose="020B0604020202020204" pitchFamily="34" charset="0"/>
              </a:rPr>
              <a:t>. The view should not have any field made out of aggregate functions.</a:t>
            </a:r>
          </a:p>
          <a:p>
            <a:pPr>
              <a:lnSpc>
                <a:spcPct val="100000"/>
              </a:lnSpc>
            </a:pPr>
            <a:r>
              <a:rPr lang="en-US" sz="1400" b="1" i="0" dirty="0">
                <a:effectLst/>
                <a:latin typeface="Helvetica" panose="020B0604020202020204" pitchFamily="34" charset="0"/>
              </a:rPr>
              <a:t>4</a:t>
            </a:r>
            <a:r>
              <a:rPr lang="en-US" sz="1400" b="0" i="0" dirty="0">
                <a:effectLst/>
                <a:latin typeface="Helvetica" panose="020B0604020202020204" pitchFamily="34" charset="0"/>
              </a:rPr>
              <a:t>. The view must not have any DISTINCT clause in its definition.</a:t>
            </a:r>
          </a:p>
          <a:p>
            <a:pPr>
              <a:lnSpc>
                <a:spcPct val="100000"/>
              </a:lnSpc>
            </a:pPr>
            <a:r>
              <a:rPr lang="en-US" sz="1400" b="1" i="0" dirty="0">
                <a:effectLst/>
                <a:latin typeface="Helvetica" panose="020B0604020202020204" pitchFamily="34" charset="0"/>
              </a:rPr>
              <a:t>5</a:t>
            </a:r>
            <a:r>
              <a:rPr lang="en-US" sz="1400" b="0" i="0" dirty="0">
                <a:effectLst/>
                <a:latin typeface="Helvetica" panose="020B0604020202020204" pitchFamily="34" charset="0"/>
              </a:rPr>
              <a:t>. The view must not have any GROUP BY or HAVING clause in its definition.</a:t>
            </a:r>
          </a:p>
          <a:p>
            <a:pPr>
              <a:lnSpc>
                <a:spcPct val="100000"/>
              </a:lnSpc>
            </a:pPr>
            <a:r>
              <a:rPr lang="en-US" sz="1400" b="1" i="0" dirty="0">
                <a:effectLst/>
                <a:latin typeface="Helvetica" panose="020B0604020202020204" pitchFamily="34" charset="0"/>
              </a:rPr>
              <a:t>6</a:t>
            </a:r>
            <a:r>
              <a:rPr lang="en-US" sz="1400" b="0" i="0" dirty="0">
                <a:effectLst/>
                <a:latin typeface="Helvetica" panose="020B0604020202020204" pitchFamily="34" charset="0"/>
              </a:rPr>
              <a:t>. The view must not have any SUBQUERIES in its definitions.</a:t>
            </a:r>
          </a:p>
          <a:p>
            <a:pPr>
              <a:lnSpc>
                <a:spcPct val="100000"/>
              </a:lnSpc>
            </a:pPr>
            <a:r>
              <a:rPr lang="en-US" sz="1400" b="1" i="0" dirty="0">
                <a:effectLst/>
                <a:latin typeface="Helvetica" panose="020B0604020202020204" pitchFamily="34" charset="0"/>
              </a:rPr>
              <a:t>7</a:t>
            </a:r>
            <a:r>
              <a:rPr lang="en-US" sz="1400" b="0" i="0" dirty="0">
                <a:effectLst/>
                <a:latin typeface="Helvetica" panose="020B0604020202020204" pitchFamily="34" charset="0"/>
              </a:rPr>
              <a:t>. If the view you want to update is based upon another view, the later should be updatable.</a:t>
            </a:r>
          </a:p>
          <a:p>
            <a:pPr>
              <a:lnSpc>
                <a:spcPct val="100000"/>
              </a:lnSpc>
            </a:pPr>
            <a:r>
              <a:rPr lang="en-US" sz="1400" b="1" i="0" dirty="0">
                <a:effectLst/>
                <a:latin typeface="Helvetica" panose="020B0604020202020204" pitchFamily="34" charset="0"/>
              </a:rPr>
              <a:t>8</a:t>
            </a:r>
            <a:r>
              <a:rPr lang="en-US" sz="1400" b="0" i="0" dirty="0">
                <a:effectLst/>
                <a:latin typeface="Helvetica" panose="020B0604020202020204" pitchFamily="34" charset="0"/>
              </a:rPr>
              <a:t>. Any of the selected output fields (of the view) must not use constants, strings or value expressions.</a:t>
            </a:r>
          </a:p>
          <a:p>
            <a:pPr>
              <a:lnSpc>
                <a:spcPct val="100000"/>
              </a:lnSpc>
            </a:pPr>
            <a:endParaRPr lang="en-US" sz="1000"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816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50134B-BBFC-4D68-959D-89C5D21C38C7}"/>
              </a:ext>
            </a:extLst>
          </p:cNvPr>
          <p:cNvPicPr>
            <a:picLocks noChangeAspect="1"/>
          </p:cNvPicPr>
          <p:nvPr/>
        </p:nvPicPr>
        <p:blipFill>
          <a:blip r:embed="rId2"/>
          <a:stretch>
            <a:fillRect/>
          </a:stretch>
        </p:blipFill>
        <p:spPr>
          <a:xfrm>
            <a:off x="478654" y="219075"/>
            <a:ext cx="11449050" cy="5800725"/>
          </a:xfrm>
          <a:prstGeom prst="rect">
            <a:avLst/>
          </a:prstGeom>
        </p:spPr>
      </p:pic>
    </p:spTree>
    <p:extLst>
      <p:ext uri="{BB962C8B-B14F-4D97-AF65-F5344CB8AC3E}">
        <p14:creationId xmlns:p14="http://schemas.microsoft.com/office/powerpoint/2010/main" val="12879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More advanced topics</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4618550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5AC6-20D8-4421-B12A-1F23E307CD01}"/>
              </a:ext>
            </a:extLst>
          </p:cNvPr>
          <p:cNvSpPr>
            <a:spLocks noGrp="1"/>
          </p:cNvSpPr>
          <p:nvPr>
            <p:ph type="title"/>
          </p:nvPr>
        </p:nvSpPr>
        <p:spPr/>
        <p:txBody>
          <a:bodyPr/>
          <a:lstStyle/>
          <a:p>
            <a:r>
              <a:rPr lang="en-US" dirty="0"/>
              <a:t>What is a subquery?</a:t>
            </a:r>
          </a:p>
        </p:txBody>
      </p:sp>
      <p:sp>
        <p:nvSpPr>
          <p:cNvPr id="3" name="Content Placeholder 2">
            <a:extLst>
              <a:ext uri="{FF2B5EF4-FFF2-40B4-BE49-F238E27FC236}">
                <a16:creationId xmlns:a16="http://schemas.microsoft.com/office/drawing/2014/main" id="{0AD672C8-3E88-4903-BA52-D136B0F5B8FD}"/>
              </a:ext>
            </a:extLst>
          </p:cNvPr>
          <p:cNvSpPr>
            <a:spLocks noGrp="1"/>
          </p:cNvSpPr>
          <p:nvPr>
            <p:ph idx="1"/>
          </p:nvPr>
        </p:nvSpPr>
        <p:spPr/>
        <p:txBody>
          <a:bodyPr>
            <a:normAutofit fontScale="92500"/>
          </a:bodyPr>
          <a:lstStyle/>
          <a:p>
            <a:pPr>
              <a:buFont typeface="Wingdings" panose="05000000000000000000" pitchFamily="2" charset="2"/>
              <a:buChar char="§"/>
            </a:pPr>
            <a:r>
              <a:rPr lang="en-US" b="0" i="0" dirty="0">
                <a:effectLst/>
                <a:latin typeface="Roboto"/>
              </a:rPr>
              <a:t>A Subquery or Inner query or Nested query is a query within SQL query and embedded within the WHERE clause. </a:t>
            </a:r>
          </a:p>
          <a:p>
            <a:pPr>
              <a:buFont typeface="Wingdings" panose="05000000000000000000" pitchFamily="2" charset="2"/>
              <a:buChar char="§"/>
            </a:pPr>
            <a:r>
              <a:rPr lang="en-US" b="0" i="0" dirty="0">
                <a:effectLst/>
                <a:latin typeface="Roboto"/>
              </a:rPr>
              <a:t>A Subquery is a SELECT statement that is embedded in a clause of another SQL statement. </a:t>
            </a:r>
          </a:p>
          <a:p>
            <a:pPr>
              <a:buFont typeface="Wingdings" panose="05000000000000000000" pitchFamily="2" charset="2"/>
              <a:buChar char="§"/>
            </a:pPr>
            <a:r>
              <a:rPr lang="en-US" b="0" i="0" dirty="0">
                <a:effectLst/>
                <a:latin typeface="Roboto"/>
              </a:rPr>
              <a:t>They can be very useful to select rows from a table with a condition that depends on the data in the same or another table. </a:t>
            </a:r>
          </a:p>
          <a:p>
            <a:pPr>
              <a:buFont typeface="Wingdings" panose="05000000000000000000" pitchFamily="2" charset="2"/>
              <a:buChar char="§"/>
            </a:pPr>
            <a:r>
              <a:rPr lang="en-US" b="0" i="0" dirty="0">
                <a:effectLst/>
                <a:latin typeface="Roboto"/>
              </a:rPr>
              <a:t>A Subquery is used to return data that will be used in the main query as a condition to further restrict the data to be retrieved. </a:t>
            </a:r>
          </a:p>
          <a:p>
            <a:pPr>
              <a:buFont typeface="Wingdings" panose="05000000000000000000" pitchFamily="2" charset="2"/>
              <a:buChar char="§"/>
            </a:pPr>
            <a:r>
              <a:rPr lang="en-US" b="0" i="0" dirty="0">
                <a:effectLst/>
                <a:latin typeface="Roboto"/>
              </a:rPr>
              <a:t>The subquery can be placed in the following SQL clauses they are WHERE clause, HAVING clause, FROM clause.</a:t>
            </a:r>
            <a:endParaRPr lang="en-US" dirty="0"/>
          </a:p>
        </p:txBody>
      </p:sp>
    </p:spTree>
    <p:extLst>
      <p:ext uri="{BB962C8B-B14F-4D97-AF65-F5344CB8AC3E}">
        <p14:creationId xmlns:p14="http://schemas.microsoft.com/office/powerpoint/2010/main" val="345927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9480A6C8-C82D-4226-A81D-9F6BD393C59B}"/>
              </a:ext>
            </a:extLst>
          </p:cNvPr>
          <p:cNvSpPr>
            <a:spLocks noGrp="1" noChangeArrowheads="1"/>
          </p:cNvSpPr>
          <p:nvPr>
            <p:ph type="title"/>
          </p:nvPr>
        </p:nvSpPr>
        <p:spPr>
          <a:xfrm>
            <a:off x="2303463" y="434975"/>
            <a:ext cx="6858000" cy="1143000"/>
          </a:xfrm>
        </p:spPr>
        <p:txBody>
          <a:bodyPr vert="horz" lIns="90488" tIns="44450" rIns="90488" bIns="44450" rtlCol="0" anchor="t">
            <a:noAutofit/>
          </a:bodyPr>
          <a:lstStyle/>
          <a:p>
            <a:pPr>
              <a:defRPr/>
            </a:pPr>
            <a:r>
              <a:rPr lang="en-US" dirty="0">
                <a:solidFill>
                  <a:srgbClr val="000000"/>
                </a:solidFill>
                <a:effectLst>
                  <a:outerShdw blurRad="38100" dist="38100" dir="2700000" algn="tl">
                    <a:srgbClr val="FFFFFF"/>
                  </a:outerShdw>
                </a:effectLst>
              </a:rPr>
              <a:t>Processing Multiple Tables </a:t>
            </a:r>
            <a:br>
              <a:rPr lang="en-US" dirty="0">
                <a:solidFill>
                  <a:srgbClr val="000000"/>
                </a:solidFill>
                <a:effectLst>
                  <a:outerShdw blurRad="38100" dist="38100" dir="2700000" algn="tl">
                    <a:srgbClr val="FFFFFF"/>
                  </a:outerShdw>
                </a:effectLst>
              </a:rPr>
            </a:br>
            <a:r>
              <a:rPr lang="en-US" dirty="0">
                <a:solidFill>
                  <a:srgbClr val="000000"/>
                </a:solidFill>
                <a:effectLst>
                  <a:outerShdw blurRad="38100" dist="38100" dir="2700000" algn="tl">
                    <a:srgbClr val="FFFFFF"/>
                  </a:outerShdw>
                </a:effectLst>
              </a:rPr>
              <a:t>Using Subqueries</a:t>
            </a:r>
          </a:p>
        </p:txBody>
      </p:sp>
      <p:sp>
        <p:nvSpPr>
          <p:cNvPr id="36867" name="Rectangle 3">
            <a:extLst>
              <a:ext uri="{FF2B5EF4-FFF2-40B4-BE49-F238E27FC236}">
                <a16:creationId xmlns:a16="http://schemas.microsoft.com/office/drawing/2014/main" id="{DB686C3F-C2B8-4A9C-82B5-3A686FE902B8}"/>
              </a:ext>
            </a:extLst>
          </p:cNvPr>
          <p:cNvSpPr>
            <a:spLocks noGrp="1" noChangeArrowheads="1"/>
          </p:cNvSpPr>
          <p:nvPr>
            <p:ph idx="1"/>
          </p:nvPr>
        </p:nvSpPr>
        <p:spPr>
          <a:xfrm>
            <a:off x="852256" y="2077375"/>
            <a:ext cx="9574444" cy="3875750"/>
          </a:xfrm>
        </p:spPr>
        <p:txBody>
          <a:bodyPr>
            <a:normAutofit lnSpcReduction="10000"/>
          </a:bodyPr>
          <a:lstStyle/>
          <a:p>
            <a:pPr eaLnBrk="1" hangingPunct="1">
              <a:lnSpc>
                <a:spcPct val="90000"/>
              </a:lnSpc>
            </a:pPr>
            <a:r>
              <a:rPr lang="en-US" altLang="en-US" sz="2800" dirty="0"/>
              <a:t>Subquery–placing an inner query (SELECT statement) inside an outer query</a:t>
            </a:r>
          </a:p>
          <a:p>
            <a:pPr eaLnBrk="1" hangingPunct="1">
              <a:lnSpc>
                <a:spcPct val="90000"/>
              </a:lnSpc>
            </a:pPr>
            <a:r>
              <a:rPr lang="en-US" altLang="en-US" sz="2800" dirty="0"/>
              <a:t>Options:</a:t>
            </a:r>
          </a:p>
          <a:p>
            <a:pPr lvl="1" eaLnBrk="1" hangingPunct="1">
              <a:lnSpc>
                <a:spcPct val="90000"/>
              </a:lnSpc>
            </a:pPr>
            <a:r>
              <a:rPr lang="en-US" altLang="en-US" sz="2400" dirty="0"/>
              <a:t>In a condition of the WHERE clause</a:t>
            </a:r>
          </a:p>
          <a:p>
            <a:pPr lvl="1" eaLnBrk="1" hangingPunct="1">
              <a:lnSpc>
                <a:spcPct val="90000"/>
              </a:lnSpc>
            </a:pPr>
            <a:r>
              <a:rPr lang="en-US" altLang="en-US" sz="2400" dirty="0"/>
              <a:t>As a “table” of the FROM clause</a:t>
            </a:r>
          </a:p>
          <a:p>
            <a:pPr lvl="1" eaLnBrk="1" hangingPunct="1">
              <a:lnSpc>
                <a:spcPct val="90000"/>
              </a:lnSpc>
            </a:pPr>
            <a:r>
              <a:rPr lang="en-US" altLang="en-US" sz="2400" dirty="0"/>
              <a:t>Within the HAVING clause</a:t>
            </a:r>
          </a:p>
          <a:p>
            <a:pPr eaLnBrk="1" hangingPunct="1">
              <a:lnSpc>
                <a:spcPct val="90000"/>
              </a:lnSpc>
            </a:pPr>
            <a:r>
              <a:rPr lang="en-US" altLang="en-US" sz="2800" dirty="0"/>
              <a:t>Subqueries can be:</a:t>
            </a:r>
          </a:p>
          <a:p>
            <a:pPr lvl="1" eaLnBrk="1" hangingPunct="1">
              <a:lnSpc>
                <a:spcPct val="90000"/>
              </a:lnSpc>
            </a:pPr>
            <a:r>
              <a:rPr lang="en-US" altLang="en-US" sz="2400" dirty="0"/>
              <a:t>Noncorrelated–executed once for the entire outer query</a:t>
            </a:r>
          </a:p>
          <a:p>
            <a:pPr lvl="1" eaLnBrk="1" hangingPunct="1">
              <a:lnSpc>
                <a:spcPct val="90000"/>
              </a:lnSpc>
            </a:pPr>
            <a:r>
              <a:rPr lang="en-US" altLang="en-US" sz="2400" dirty="0"/>
              <a:t>Correlated–executed once for each row returned by the outer query</a:t>
            </a:r>
          </a:p>
          <a:p>
            <a:pPr eaLnBrk="1" hangingPunct="1">
              <a:lnSpc>
                <a:spcPct val="90000"/>
              </a:lnSpc>
            </a:pPr>
            <a:endParaRPr lang="en-US" altLang="en-US" sz="2800" dirty="0"/>
          </a:p>
          <a:p>
            <a:pPr eaLnBrk="1" hangingPunct="1">
              <a:lnSpc>
                <a:spcPct val="90000"/>
              </a:lnSpc>
            </a:pPr>
            <a:endParaRPr lang="en-US" altLang="en-US" sz="2800" dirty="0"/>
          </a:p>
        </p:txBody>
      </p:sp>
      <p:sp>
        <p:nvSpPr>
          <p:cNvPr id="36868" name="Slide Number Placeholder 3">
            <a:extLst>
              <a:ext uri="{FF2B5EF4-FFF2-40B4-BE49-F238E27FC236}">
                <a16:creationId xmlns:a16="http://schemas.microsoft.com/office/drawing/2014/main" id="{10E418A1-1083-4F8F-B692-F008FF328C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5030F0C7-124E-4618-B26E-9B2AF52510FF}" type="slidenum">
              <a:rPr lang="en-US" altLang="en-US" sz="1200">
                <a:solidFill>
                  <a:srgbClr val="D38E27"/>
                </a:solidFill>
                <a:latin typeface="Tahoma" panose="020B0604030504040204" pitchFamily="34" charset="0"/>
              </a:rPr>
              <a:pPr>
                <a:spcBef>
                  <a:spcPct val="0"/>
                </a:spcBef>
                <a:buClrTx/>
                <a:buSzTx/>
                <a:buFontTx/>
                <a:buNone/>
              </a:pPr>
              <a:t>21</a:t>
            </a:fld>
            <a:endParaRPr lang="en-US" altLang="en-US" sz="1200">
              <a:solidFill>
                <a:srgbClr val="D38E27"/>
              </a:solidFill>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3" descr="Noname.gif">
            <a:extLst>
              <a:ext uri="{FF2B5EF4-FFF2-40B4-BE49-F238E27FC236}">
                <a16:creationId xmlns:a16="http://schemas.microsoft.com/office/drawing/2014/main" id="{E410A72B-C6DC-4C08-A149-881E82ABA6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3081" y="2054302"/>
            <a:ext cx="435817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Rectangle 3">
            <a:extLst>
              <a:ext uri="{FF2B5EF4-FFF2-40B4-BE49-F238E27FC236}">
                <a16:creationId xmlns:a16="http://schemas.microsoft.com/office/drawing/2014/main" id="{E653565A-8F98-4114-9262-FFB71B08D111}"/>
              </a:ext>
            </a:extLst>
          </p:cNvPr>
          <p:cNvSpPr>
            <a:spLocks noGrp="1" noChangeArrowheads="1"/>
          </p:cNvSpPr>
          <p:nvPr>
            <p:ph type="title"/>
          </p:nvPr>
        </p:nvSpPr>
        <p:spPr>
          <a:xfrm>
            <a:off x="2101850" y="376238"/>
            <a:ext cx="7772400" cy="673100"/>
          </a:xfrm>
        </p:spPr>
        <p:txBody>
          <a:bodyPr vert="horz" lIns="90488" tIns="44450" rIns="90488" bIns="44450" rtlCol="0" anchor="t">
            <a:noAutofit/>
          </a:bodyPr>
          <a:lstStyle/>
          <a:p>
            <a:pPr>
              <a:defRPr/>
            </a:pPr>
            <a:r>
              <a:rPr lang="en-US" sz="4000" dirty="0">
                <a:solidFill>
                  <a:srgbClr val="000000"/>
                </a:solidFill>
                <a:effectLst>
                  <a:outerShdw blurRad="38100" dist="38100" dir="2700000" algn="tl">
                    <a:srgbClr val="FFFFFF"/>
                  </a:outerShdw>
                </a:effectLst>
              </a:rPr>
              <a:t>Subquery Example</a:t>
            </a:r>
          </a:p>
        </p:txBody>
      </p:sp>
      <p:sp>
        <p:nvSpPr>
          <p:cNvPr id="38916" name="Rectangle 2">
            <a:extLst>
              <a:ext uri="{FF2B5EF4-FFF2-40B4-BE49-F238E27FC236}">
                <a16:creationId xmlns:a16="http://schemas.microsoft.com/office/drawing/2014/main" id="{4387C9B4-56FB-46AB-B394-10AE73006962}"/>
              </a:ext>
            </a:extLst>
          </p:cNvPr>
          <p:cNvSpPr>
            <a:spLocks noGrp="1" noChangeArrowheads="1"/>
          </p:cNvSpPr>
          <p:nvPr>
            <p:ph idx="1"/>
          </p:nvPr>
        </p:nvSpPr>
        <p:spPr>
          <a:xfrm>
            <a:off x="1524000" y="1100138"/>
            <a:ext cx="9144000" cy="817562"/>
          </a:xfrm>
        </p:spPr>
        <p:txBody>
          <a:bodyPr/>
          <a:lstStyle/>
          <a:p>
            <a:pPr eaLnBrk="1" hangingPunct="1">
              <a:lnSpc>
                <a:spcPct val="80000"/>
              </a:lnSpc>
            </a:pPr>
            <a:r>
              <a:rPr lang="en-US" altLang="en-US" dirty="0"/>
              <a:t>Show all customers who have placed an order</a:t>
            </a:r>
          </a:p>
          <a:p>
            <a:pPr eaLnBrk="1" hangingPunct="1">
              <a:lnSpc>
                <a:spcPct val="80000"/>
              </a:lnSpc>
            </a:pPr>
            <a:endParaRPr lang="en-US" altLang="en-US" dirty="0"/>
          </a:p>
          <a:p>
            <a:pPr eaLnBrk="1" hangingPunct="1">
              <a:lnSpc>
                <a:spcPct val="80000"/>
              </a:lnSpc>
            </a:pPr>
            <a:endParaRPr lang="en-US" altLang="en-US" dirty="0"/>
          </a:p>
          <a:p>
            <a:pPr eaLnBrk="1" hangingPunct="1">
              <a:lnSpc>
                <a:spcPct val="80000"/>
              </a:lnSpc>
            </a:pPr>
            <a:endParaRPr lang="en-US" altLang="en-US" dirty="0"/>
          </a:p>
        </p:txBody>
      </p:sp>
      <p:sp>
        <p:nvSpPr>
          <p:cNvPr id="38917" name="Slide Number Placeholder 3">
            <a:extLst>
              <a:ext uri="{FF2B5EF4-FFF2-40B4-BE49-F238E27FC236}">
                <a16:creationId xmlns:a16="http://schemas.microsoft.com/office/drawing/2014/main" id="{8EBB5B0D-9A6E-4311-8F7B-9441516A42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CDECF831-209B-472F-A4E6-D6014BD0E86E}" type="slidenum">
              <a:rPr lang="en-US" altLang="en-US" sz="1200">
                <a:solidFill>
                  <a:srgbClr val="D38E27"/>
                </a:solidFill>
                <a:latin typeface="Tahoma" panose="020B0604030504040204" pitchFamily="34" charset="0"/>
              </a:rPr>
              <a:pPr>
                <a:spcBef>
                  <a:spcPct val="0"/>
                </a:spcBef>
                <a:buClrTx/>
                <a:buSzTx/>
                <a:buFontTx/>
                <a:buNone/>
              </a:pPr>
              <a:t>22</a:t>
            </a:fld>
            <a:endParaRPr lang="en-US" altLang="en-US" sz="1200">
              <a:solidFill>
                <a:srgbClr val="D38E27"/>
              </a:solidFill>
              <a:latin typeface="Tahoma" panose="020B0604030504040204" pitchFamily="34" charset="0"/>
            </a:endParaRPr>
          </a:p>
        </p:txBody>
      </p:sp>
      <p:grpSp>
        <p:nvGrpSpPr>
          <p:cNvPr id="38918" name="Group 4">
            <a:extLst>
              <a:ext uri="{FF2B5EF4-FFF2-40B4-BE49-F238E27FC236}">
                <a16:creationId xmlns:a16="http://schemas.microsoft.com/office/drawing/2014/main" id="{7653DE1A-75AB-471F-8A21-CA8CC7241799}"/>
              </a:ext>
            </a:extLst>
          </p:cNvPr>
          <p:cNvGrpSpPr>
            <a:grpSpLocks/>
          </p:cNvGrpSpPr>
          <p:nvPr/>
        </p:nvGrpSpPr>
        <p:grpSpPr bwMode="auto">
          <a:xfrm>
            <a:off x="206375" y="2996974"/>
            <a:ext cx="5889625" cy="2775392"/>
            <a:chOff x="-96" y="2484"/>
            <a:chExt cx="4877" cy="1963"/>
          </a:xfrm>
        </p:grpSpPr>
        <p:sp>
          <p:nvSpPr>
            <p:cNvPr id="38921" name="Text Box 5">
              <a:extLst>
                <a:ext uri="{FF2B5EF4-FFF2-40B4-BE49-F238E27FC236}">
                  <a16:creationId xmlns:a16="http://schemas.microsoft.com/office/drawing/2014/main" id="{577746C2-CC4A-4B89-A339-27FF3620B300}"/>
                </a:ext>
              </a:extLst>
            </p:cNvPr>
            <p:cNvSpPr txBox="1">
              <a:spLocks noChangeArrowheads="1"/>
            </p:cNvSpPr>
            <p:nvPr/>
          </p:nvSpPr>
          <p:spPr bwMode="auto">
            <a:xfrm>
              <a:off x="-96" y="3337"/>
              <a:ext cx="3706"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mn-lt"/>
                </a:rPr>
                <a:t>Subquery is embedded in parentheses. In this case it returns a list that will be used in the WHERE clause of the outer query</a:t>
              </a:r>
            </a:p>
          </p:txBody>
        </p:sp>
        <p:sp>
          <p:nvSpPr>
            <p:cNvPr id="38922" name="Rectangle 6">
              <a:extLst>
                <a:ext uri="{FF2B5EF4-FFF2-40B4-BE49-F238E27FC236}">
                  <a16:creationId xmlns:a16="http://schemas.microsoft.com/office/drawing/2014/main" id="{32CA14D3-1838-456D-B430-A25029B74AE3}"/>
                </a:ext>
              </a:extLst>
            </p:cNvPr>
            <p:cNvSpPr>
              <a:spLocks noChangeArrowheads="1"/>
            </p:cNvSpPr>
            <p:nvPr/>
          </p:nvSpPr>
          <p:spPr bwMode="auto">
            <a:xfrm>
              <a:off x="776" y="2484"/>
              <a:ext cx="4005" cy="556"/>
            </a:xfrm>
            <a:prstGeom prst="rect">
              <a:avLst/>
            </a:prstGeom>
            <a:noFill/>
            <a:ln w="25400">
              <a:solidFill>
                <a:srgbClr val="99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Tahoma" panose="020B0604030504040204" pitchFamily="34" charset="0"/>
              </a:endParaRPr>
            </a:p>
          </p:txBody>
        </p:sp>
        <p:sp>
          <p:nvSpPr>
            <p:cNvPr id="38923" name="Line 7">
              <a:extLst>
                <a:ext uri="{FF2B5EF4-FFF2-40B4-BE49-F238E27FC236}">
                  <a16:creationId xmlns:a16="http://schemas.microsoft.com/office/drawing/2014/main" id="{9C417EBA-6052-4C32-B723-DD18574178C7}"/>
                </a:ext>
              </a:extLst>
            </p:cNvPr>
            <p:cNvSpPr>
              <a:spLocks noChangeShapeType="1"/>
            </p:cNvSpPr>
            <p:nvPr/>
          </p:nvSpPr>
          <p:spPr bwMode="auto">
            <a:xfrm flipV="1">
              <a:off x="928" y="3057"/>
              <a:ext cx="0" cy="288"/>
            </a:xfrm>
            <a:prstGeom prst="line">
              <a:avLst/>
            </a:prstGeom>
            <a:noFill/>
            <a:ln w="22225">
              <a:solidFill>
                <a:srgbClr val="990000"/>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38919" name="Text Box 10">
            <a:extLst>
              <a:ext uri="{FF2B5EF4-FFF2-40B4-BE49-F238E27FC236}">
                <a16:creationId xmlns:a16="http://schemas.microsoft.com/office/drawing/2014/main" id="{F3B6FA1A-A1B6-4E4C-A0E7-49B0E4531519}"/>
              </a:ext>
            </a:extLst>
          </p:cNvPr>
          <p:cNvSpPr txBox="1">
            <a:spLocks noChangeArrowheads="1"/>
          </p:cNvSpPr>
          <p:nvPr/>
        </p:nvSpPr>
        <p:spPr bwMode="auto">
          <a:xfrm>
            <a:off x="6962775" y="1539875"/>
            <a:ext cx="3689350" cy="19383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mn-lt"/>
                <a:cs typeface="Calibri Light" panose="020F0302020204030204" pitchFamily="34" charset="0"/>
              </a:rPr>
              <a:t>The IN operator will test to see if the CUSTOMER_ID value of a row is included in the list returned from the subquery</a:t>
            </a:r>
          </a:p>
        </p:txBody>
      </p:sp>
      <p:pic>
        <p:nvPicPr>
          <p:cNvPr id="38920" name="Picture 12" descr="Noname.jpg">
            <a:extLst>
              <a:ext uri="{FF2B5EF4-FFF2-40B4-BE49-F238E27FC236}">
                <a16:creationId xmlns:a16="http://schemas.microsoft.com/office/drawing/2014/main" id="{DB10A22A-210A-484C-ABA3-886315A208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3571" y="3700539"/>
            <a:ext cx="2039937"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a:extLst>
              <a:ext uri="{FF2B5EF4-FFF2-40B4-BE49-F238E27FC236}">
                <a16:creationId xmlns:a16="http://schemas.microsoft.com/office/drawing/2014/main" id="{95C0F199-7415-4FA3-9C3B-CDD2889A8C72}"/>
              </a:ext>
            </a:extLst>
          </p:cNvPr>
          <p:cNvSpPr>
            <a:spLocks noGrp="1" noChangeArrowheads="1"/>
          </p:cNvSpPr>
          <p:nvPr>
            <p:ph type="title"/>
          </p:nvPr>
        </p:nvSpPr>
        <p:spPr>
          <a:xfrm>
            <a:off x="2101850" y="376238"/>
            <a:ext cx="7772400" cy="673100"/>
          </a:xfrm>
        </p:spPr>
        <p:txBody>
          <a:bodyPr vert="horz" lIns="90488" tIns="44450" rIns="90488" bIns="44450" rtlCol="0" anchor="t">
            <a:noAutofit/>
          </a:bodyPr>
          <a:lstStyle/>
          <a:p>
            <a:pPr>
              <a:defRPr/>
            </a:pPr>
            <a:r>
              <a:rPr lang="en-US" sz="4000" dirty="0">
                <a:solidFill>
                  <a:srgbClr val="000000"/>
                </a:solidFill>
                <a:effectLst>
                  <a:outerShdw blurRad="38100" dist="38100" dir="2700000" algn="tl">
                    <a:srgbClr val="FFFFFF"/>
                  </a:outerShdw>
                </a:effectLst>
              </a:rPr>
              <a:t>Join vs. Subquery </a:t>
            </a:r>
          </a:p>
        </p:txBody>
      </p:sp>
      <p:sp>
        <p:nvSpPr>
          <p:cNvPr id="316418" name="Rectangle 2">
            <a:extLst>
              <a:ext uri="{FF2B5EF4-FFF2-40B4-BE49-F238E27FC236}">
                <a16:creationId xmlns:a16="http://schemas.microsoft.com/office/drawing/2014/main" id="{40F40309-3431-4BDA-9998-1F543725E68D}"/>
              </a:ext>
            </a:extLst>
          </p:cNvPr>
          <p:cNvSpPr>
            <a:spLocks noGrp="1" noChangeArrowheads="1"/>
          </p:cNvSpPr>
          <p:nvPr>
            <p:ph idx="1"/>
          </p:nvPr>
        </p:nvSpPr>
        <p:spPr>
          <a:xfrm>
            <a:off x="1524000" y="1208088"/>
            <a:ext cx="9144000" cy="817562"/>
          </a:xfrm>
        </p:spPr>
        <p:txBody>
          <a:bodyPr>
            <a:normAutofit/>
          </a:bodyPr>
          <a:lstStyle/>
          <a:p>
            <a:pPr>
              <a:lnSpc>
                <a:spcPct val="80000"/>
              </a:lnSpc>
              <a:spcAft>
                <a:spcPts val="0"/>
              </a:spcAft>
              <a:buFont typeface="Wingdings 2"/>
              <a:buChar char=""/>
              <a:defRPr/>
            </a:pPr>
            <a:r>
              <a:rPr lang="en-US" dirty="0"/>
              <a:t>Some queries could be accomplished by either a join or a subquery</a:t>
            </a:r>
          </a:p>
          <a:p>
            <a:pPr>
              <a:lnSpc>
                <a:spcPct val="80000"/>
              </a:lnSpc>
              <a:spcAft>
                <a:spcPts val="0"/>
              </a:spcAft>
              <a:buFont typeface="Wingdings 2"/>
              <a:buChar char=""/>
              <a:defRPr/>
            </a:pPr>
            <a:endParaRPr lang="en-US" dirty="0"/>
          </a:p>
          <a:p>
            <a:pPr>
              <a:lnSpc>
                <a:spcPct val="80000"/>
              </a:lnSpc>
              <a:spcAft>
                <a:spcPts val="0"/>
              </a:spcAft>
              <a:buFont typeface="Wingdings 2"/>
              <a:buChar char=""/>
              <a:defRPr/>
            </a:pPr>
            <a:endParaRPr lang="en-US" dirty="0"/>
          </a:p>
          <a:p>
            <a:pPr>
              <a:lnSpc>
                <a:spcPct val="80000"/>
              </a:lnSpc>
              <a:spcAft>
                <a:spcPts val="0"/>
              </a:spcAft>
              <a:buFont typeface="Wingdings 2"/>
              <a:buChar char=""/>
              <a:defRPr/>
            </a:pPr>
            <a:endParaRPr lang="en-US" dirty="0"/>
          </a:p>
        </p:txBody>
      </p:sp>
      <p:sp>
        <p:nvSpPr>
          <p:cNvPr id="39940" name="Slide Number Placeholder 3">
            <a:extLst>
              <a:ext uri="{FF2B5EF4-FFF2-40B4-BE49-F238E27FC236}">
                <a16:creationId xmlns:a16="http://schemas.microsoft.com/office/drawing/2014/main" id="{FC23D964-5B5A-484F-A887-D13F7CE0A5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0A61CD7C-D172-43FB-B1BE-C0DF8CC53F79}" type="slidenum">
              <a:rPr lang="en-US" altLang="en-US" sz="1200">
                <a:solidFill>
                  <a:srgbClr val="D38E27"/>
                </a:solidFill>
                <a:latin typeface="Tahoma" panose="020B0604030504040204" pitchFamily="34" charset="0"/>
              </a:rPr>
              <a:pPr>
                <a:spcBef>
                  <a:spcPct val="0"/>
                </a:spcBef>
                <a:buClrTx/>
                <a:buSzTx/>
                <a:buFontTx/>
                <a:buNone/>
              </a:pPr>
              <a:t>23</a:t>
            </a:fld>
            <a:endParaRPr lang="en-US" altLang="en-US" sz="1200">
              <a:solidFill>
                <a:srgbClr val="D38E27"/>
              </a:solidFill>
              <a:latin typeface="Tahoma" panose="020B0604030504040204" pitchFamily="34" charset="0"/>
            </a:endParaRPr>
          </a:p>
        </p:txBody>
      </p:sp>
      <p:pic>
        <p:nvPicPr>
          <p:cNvPr id="39941" name="Picture 12" descr="Noname.jpg">
            <a:extLst>
              <a:ext uri="{FF2B5EF4-FFF2-40B4-BE49-F238E27FC236}">
                <a16:creationId xmlns:a16="http://schemas.microsoft.com/office/drawing/2014/main" id="{CF1DEE6D-8F86-4C96-B5F7-8F733309C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4269" y="2576512"/>
            <a:ext cx="55959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3" descr="Noname.jpg">
            <a:extLst>
              <a:ext uri="{FF2B5EF4-FFF2-40B4-BE49-F238E27FC236}">
                <a16:creationId xmlns:a16="http://schemas.microsoft.com/office/drawing/2014/main" id="{9CC3F437-56F9-447A-8497-5C1F0000C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4269" y="1957387"/>
            <a:ext cx="7607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4" descr="Noname.jpg">
            <a:extLst>
              <a:ext uri="{FF2B5EF4-FFF2-40B4-BE49-F238E27FC236}">
                <a16:creationId xmlns:a16="http://schemas.microsoft.com/office/drawing/2014/main" id="{A6F57760-6429-4746-9DF1-30994BE3F7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9661" y="4170362"/>
            <a:ext cx="49720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12">
            <a:extLst>
              <a:ext uri="{FF2B5EF4-FFF2-40B4-BE49-F238E27FC236}">
                <a16:creationId xmlns:a16="http://schemas.microsoft.com/office/drawing/2014/main" id="{2F8B85D1-CFDF-4295-8A60-6946FCFB62CA}"/>
              </a:ext>
            </a:extLst>
          </p:cNvPr>
          <p:cNvSpPr txBox="1">
            <a:spLocks noChangeArrowheads="1"/>
          </p:cNvSpPr>
          <p:nvPr/>
        </p:nvSpPr>
        <p:spPr bwMode="auto">
          <a:xfrm>
            <a:off x="7590562" y="2717940"/>
            <a:ext cx="195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Times New Roman" panose="02020603050405020304" pitchFamily="18" charset="0"/>
              </a:rPr>
              <a:t>Join version</a:t>
            </a:r>
          </a:p>
        </p:txBody>
      </p:sp>
      <p:sp>
        <p:nvSpPr>
          <p:cNvPr id="39945" name="Text Box 12">
            <a:extLst>
              <a:ext uri="{FF2B5EF4-FFF2-40B4-BE49-F238E27FC236}">
                <a16:creationId xmlns:a16="http://schemas.microsoft.com/office/drawing/2014/main" id="{F95F3624-1A2C-407A-838C-0E0E9A4A7160}"/>
              </a:ext>
            </a:extLst>
          </p:cNvPr>
          <p:cNvSpPr txBox="1">
            <a:spLocks noChangeArrowheads="1"/>
          </p:cNvSpPr>
          <p:nvPr/>
        </p:nvSpPr>
        <p:spPr bwMode="auto">
          <a:xfrm>
            <a:off x="2112662" y="4589461"/>
            <a:ext cx="250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Times New Roman" panose="02020603050405020304" pitchFamily="18" charset="0"/>
              </a:rPr>
              <a:t>Subquery version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30E-09F4-4CF8-A37D-1CD4CFDC1612}"/>
              </a:ext>
            </a:extLst>
          </p:cNvPr>
          <p:cNvSpPr>
            <a:spLocks noGrp="1"/>
          </p:cNvSpPr>
          <p:nvPr>
            <p:ph type="title"/>
          </p:nvPr>
        </p:nvSpPr>
        <p:spPr>
          <a:xfrm>
            <a:off x="1097280" y="286604"/>
            <a:ext cx="10058400" cy="698818"/>
          </a:xfrm>
        </p:spPr>
        <p:txBody>
          <a:bodyPr>
            <a:normAutofit fontScale="90000"/>
          </a:bodyPr>
          <a:lstStyle/>
          <a:p>
            <a:r>
              <a:rPr lang="en-US" dirty="0"/>
              <a:t>Advantages/Disadvantages Joins</a:t>
            </a:r>
          </a:p>
        </p:txBody>
      </p:sp>
      <p:sp>
        <p:nvSpPr>
          <p:cNvPr id="3" name="Content Placeholder 2">
            <a:extLst>
              <a:ext uri="{FF2B5EF4-FFF2-40B4-BE49-F238E27FC236}">
                <a16:creationId xmlns:a16="http://schemas.microsoft.com/office/drawing/2014/main" id="{9310FC75-4061-4667-AB7F-642EEE1A1745}"/>
              </a:ext>
            </a:extLst>
          </p:cNvPr>
          <p:cNvSpPr>
            <a:spLocks noGrp="1"/>
          </p:cNvSpPr>
          <p:nvPr>
            <p:ph idx="1"/>
          </p:nvPr>
        </p:nvSpPr>
        <p:spPr>
          <a:xfrm>
            <a:off x="1159424" y="1917577"/>
            <a:ext cx="10058400" cy="3062796"/>
          </a:xfrm>
        </p:spPr>
        <p:txBody>
          <a:bodyPr>
            <a:noAutofit/>
          </a:bodyPr>
          <a:lstStyle/>
          <a:p>
            <a:pPr marL="0" indent="0" fontAlgn="base">
              <a:buNone/>
            </a:pPr>
            <a:r>
              <a:rPr lang="en-US" sz="1450" b="1" i="0" dirty="0">
                <a:effectLst/>
                <a:latin typeface="Calibri Light" panose="020F0302020204030204" pitchFamily="34" charset="0"/>
                <a:cs typeface="Calibri Light" panose="020F0302020204030204" pitchFamily="34" charset="0"/>
              </a:rPr>
              <a:t>Advantages Of Joins:</a:t>
            </a:r>
            <a:endParaRPr lang="en-US" sz="1450" b="0" i="0" dirty="0">
              <a:effectLst/>
              <a:latin typeface="Calibri Light" panose="020F0302020204030204" pitchFamily="34" charset="0"/>
              <a:cs typeface="Calibri Light" panose="020F0302020204030204" pitchFamily="34" charset="0"/>
            </a:endParaRPr>
          </a:p>
          <a:p>
            <a:pPr fontAlgn="base">
              <a:buFont typeface="Wingdings" panose="05000000000000000000" pitchFamily="2" charset="2"/>
              <a:buChar char="§"/>
            </a:pPr>
            <a:r>
              <a:rPr lang="en-US" sz="1450" b="0" i="0" dirty="0">
                <a:effectLst/>
                <a:latin typeface="Calibri Light" panose="020F0302020204030204" pitchFamily="34" charset="0"/>
                <a:cs typeface="Calibri Light" panose="020F0302020204030204" pitchFamily="34" charset="0"/>
              </a:rPr>
              <a:t>The advantage of a join includes that it executes faster.</a:t>
            </a:r>
          </a:p>
          <a:p>
            <a:pPr fontAlgn="base">
              <a:buFont typeface="Wingdings" panose="05000000000000000000" pitchFamily="2" charset="2"/>
              <a:buChar char="§"/>
            </a:pPr>
            <a:r>
              <a:rPr lang="en-US" sz="1450" b="0" i="0" dirty="0">
                <a:effectLst/>
                <a:latin typeface="Calibri Light" panose="020F0302020204030204" pitchFamily="34" charset="0"/>
                <a:cs typeface="Calibri Light" panose="020F0302020204030204" pitchFamily="34" charset="0"/>
              </a:rPr>
              <a:t>The retrieval time of the query using joins almost always will be faster than that of a </a:t>
            </a:r>
            <a:r>
              <a:rPr lang="en-US" sz="1450" b="0" i="0" u="none" strike="noStrike" dirty="0">
                <a:solidFill>
                  <a:schemeClr val="tx2"/>
                </a:solidFill>
                <a:effectLst/>
                <a:latin typeface="Calibri Light" panose="020F0302020204030204" pitchFamily="34" charset="0"/>
                <a:cs typeface="Calibri Light" panose="020F0302020204030204" pitchFamily="34" charset="0"/>
              </a:rPr>
              <a:t>subquery</a:t>
            </a:r>
            <a:r>
              <a:rPr lang="en-US" sz="1450" b="0" i="0" dirty="0">
                <a:effectLst/>
                <a:latin typeface="Calibri Light" panose="020F0302020204030204" pitchFamily="34" charset="0"/>
                <a:cs typeface="Calibri Light" panose="020F0302020204030204" pitchFamily="34" charset="0"/>
              </a:rPr>
              <a:t>.</a:t>
            </a:r>
          </a:p>
          <a:p>
            <a:pPr fontAlgn="base">
              <a:buFont typeface="Wingdings" panose="05000000000000000000" pitchFamily="2" charset="2"/>
              <a:buChar char="§"/>
            </a:pPr>
            <a:r>
              <a:rPr lang="en-US" sz="1450" b="0" i="0" dirty="0">
                <a:effectLst/>
                <a:latin typeface="Calibri Light" panose="020F0302020204030204" pitchFamily="34" charset="0"/>
                <a:cs typeface="Calibri Light" panose="020F0302020204030204" pitchFamily="34" charset="0"/>
              </a:rPr>
              <a:t>By using joins, you can maximize the calculation burden on the database i.e., instead of multiple queries using one join query. This means you can make better use of the database’s abilities to search through, filter, sort, etc.</a:t>
            </a:r>
          </a:p>
          <a:p>
            <a:pPr algn="l" fontAlgn="base"/>
            <a:r>
              <a:rPr lang="en-US" sz="1450" b="1" i="0" dirty="0">
                <a:effectLst/>
                <a:latin typeface="Calibri Light" panose="020F0302020204030204" pitchFamily="34" charset="0"/>
                <a:cs typeface="Calibri Light" panose="020F0302020204030204" pitchFamily="34" charset="0"/>
              </a:rPr>
              <a:t>Disadvantages Of Joins:</a:t>
            </a:r>
            <a:endParaRPr lang="en-US" sz="1400" b="0" i="0" dirty="0">
              <a:effectLst/>
              <a:latin typeface="Calibri Light" panose="020F0302020204030204" pitchFamily="34" charset="0"/>
              <a:cs typeface="Calibri Light" panose="020F0302020204030204" pitchFamily="34" charset="0"/>
            </a:endParaRP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Disadvantage of using joins includes that they are not as easy to read as subqueries.</a:t>
            </a: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More joins in a query means the database server has to do more work, which means that it is more time-consuming process to retrieve data</a:t>
            </a: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As there are different types of joins, it can be confusing as to which join is the appropriate type of join to use to yield the correct desired result set.</a:t>
            </a: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Joins cannot be avoided when retrieving data from a normalized database, but it is important that joins are performed correctly, as incorrect joins can result in serious performance degradation and inaccurate query results.</a:t>
            </a:r>
          </a:p>
          <a:p>
            <a:endParaRPr lang="en-US" sz="1450" dirty="0"/>
          </a:p>
        </p:txBody>
      </p:sp>
    </p:spTree>
    <p:extLst>
      <p:ext uri="{BB962C8B-B14F-4D97-AF65-F5344CB8AC3E}">
        <p14:creationId xmlns:p14="http://schemas.microsoft.com/office/powerpoint/2010/main" val="2248091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4C37-B063-4704-9F37-30E743B0A1B3}"/>
              </a:ext>
            </a:extLst>
          </p:cNvPr>
          <p:cNvSpPr>
            <a:spLocks noGrp="1"/>
          </p:cNvSpPr>
          <p:nvPr>
            <p:ph type="title"/>
          </p:nvPr>
        </p:nvSpPr>
        <p:spPr/>
        <p:txBody>
          <a:bodyPr/>
          <a:lstStyle/>
          <a:p>
            <a:r>
              <a:rPr lang="en-US" dirty="0"/>
              <a:t>Advantages/Disadvantages Subqueries</a:t>
            </a:r>
          </a:p>
        </p:txBody>
      </p:sp>
      <p:sp>
        <p:nvSpPr>
          <p:cNvPr id="3" name="Content Placeholder 2">
            <a:extLst>
              <a:ext uri="{FF2B5EF4-FFF2-40B4-BE49-F238E27FC236}">
                <a16:creationId xmlns:a16="http://schemas.microsoft.com/office/drawing/2014/main" id="{BDB83ED8-AD46-4CB1-83EE-CB088943D024}"/>
              </a:ext>
            </a:extLst>
          </p:cNvPr>
          <p:cNvSpPr>
            <a:spLocks noGrp="1"/>
          </p:cNvSpPr>
          <p:nvPr>
            <p:ph idx="1"/>
          </p:nvPr>
        </p:nvSpPr>
        <p:spPr/>
        <p:txBody>
          <a:bodyPr>
            <a:normAutofit fontScale="85000" lnSpcReduction="20000"/>
          </a:bodyPr>
          <a:lstStyle/>
          <a:p>
            <a:pPr algn="l" fontAlgn="base"/>
            <a:r>
              <a:rPr lang="en-US" b="1" i="0" dirty="0">
                <a:effectLst/>
                <a:latin typeface="Calibri Light" panose="020F0302020204030204" pitchFamily="34" charset="0"/>
                <a:cs typeface="Calibri Light" panose="020F0302020204030204" pitchFamily="34" charset="0"/>
              </a:rPr>
              <a:t>Advantages Of Subquery:</a:t>
            </a:r>
            <a:endParaRPr lang="en-US" b="0" i="0" dirty="0">
              <a:effectLst/>
              <a:latin typeface="Calibri Light" panose="020F0302020204030204" pitchFamily="34" charset="0"/>
              <a:cs typeface="Calibri Light" panose="020F0302020204030204" pitchFamily="34" charset="0"/>
            </a:endParaRP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Subqueries divide the complex query into isolated parts so that a complex query can be broken down into a series of logical steps.</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It is easy to understand and code maintenance is also at ease.</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Subqueries allow you to use the results of another query in the outer query.</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In some cases, subqueries can replace complex joins and unions.</a:t>
            </a:r>
          </a:p>
          <a:p>
            <a:pPr algn="l" fontAlgn="base"/>
            <a:r>
              <a:rPr lang="en-US" b="1" i="0" dirty="0">
                <a:effectLst/>
                <a:latin typeface="Calibri Light" panose="020F0302020204030204" pitchFamily="34" charset="0"/>
                <a:cs typeface="Calibri Light" panose="020F0302020204030204" pitchFamily="34" charset="0"/>
              </a:rPr>
              <a:t>Disadvantages of Subquery:</a:t>
            </a:r>
            <a:endParaRPr lang="en-US" b="0" i="0" dirty="0">
              <a:effectLst/>
              <a:latin typeface="Calibri Light" panose="020F0302020204030204" pitchFamily="34" charset="0"/>
              <a:cs typeface="Calibri Light" panose="020F0302020204030204" pitchFamily="34" charset="0"/>
            </a:endParaRP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The optimizer is more mature for  joins than for subqueries, so in many cases a statement that uses a subquery can be executed more efficiently if you rewrite it as join.</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We cannot modify a table and select from the same table within a subquery in the same SQL statement.</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50061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D357-B3AC-4997-ABD8-2329F5C2CA8C}"/>
              </a:ext>
            </a:extLst>
          </p:cNvPr>
          <p:cNvSpPr>
            <a:spLocks noGrp="1"/>
          </p:cNvSpPr>
          <p:nvPr>
            <p:ph type="title"/>
          </p:nvPr>
        </p:nvSpPr>
        <p:spPr/>
        <p:txBody>
          <a:bodyPr/>
          <a:lstStyle/>
          <a:p>
            <a:r>
              <a:rPr lang="en-US" dirty="0"/>
              <a:t>Another simple example</a:t>
            </a:r>
          </a:p>
        </p:txBody>
      </p:sp>
      <p:sp>
        <p:nvSpPr>
          <p:cNvPr id="3" name="Content Placeholder 2">
            <a:extLst>
              <a:ext uri="{FF2B5EF4-FFF2-40B4-BE49-F238E27FC236}">
                <a16:creationId xmlns:a16="http://schemas.microsoft.com/office/drawing/2014/main" id="{321FBB9B-A82C-4C7E-8224-3C01D74ED33A}"/>
              </a:ext>
            </a:extLst>
          </p:cNvPr>
          <p:cNvSpPr>
            <a:spLocks noGrp="1"/>
          </p:cNvSpPr>
          <p:nvPr>
            <p:ph idx="1"/>
          </p:nvPr>
        </p:nvSpPr>
        <p:spPr/>
        <p:txBody>
          <a:bodyPr/>
          <a:lstStyle/>
          <a:p>
            <a:r>
              <a:rPr lang="en-US" dirty="0"/>
              <a:t>Consider the following employees and departments tables from the sample database</a:t>
            </a:r>
          </a:p>
          <a:p>
            <a:endParaRPr lang="en-US" dirty="0"/>
          </a:p>
        </p:txBody>
      </p:sp>
      <p:pic>
        <p:nvPicPr>
          <p:cNvPr id="18" name="Picture 17">
            <a:extLst>
              <a:ext uri="{FF2B5EF4-FFF2-40B4-BE49-F238E27FC236}">
                <a16:creationId xmlns:a16="http://schemas.microsoft.com/office/drawing/2014/main" id="{C8D699C5-961E-4D84-85AF-CEC02DB0E9C7}"/>
              </a:ext>
            </a:extLst>
          </p:cNvPr>
          <p:cNvPicPr>
            <a:picLocks noChangeAspect="1"/>
          </p:cNvPicPr>
          <p:nvPr/>
        </p:nvPicPr>
        <p:blipFill>
          <a:blip r:embed="rId2"/>
          <a:stretch>
            <a:fillRect/>
          </a:stretch>
        </p:blipFill>
        <p:spPr>
          <a:xfrm>
            <a:off x="2798731" y="2554411"/>
            <a:ext cx="5724525" cy="3400425"/>
          </a:xfrm>
          <a:prstGeom prst="rect">
            <a:avLst/>
          </a:prstGeom>
        </p:spPr>
      </p:pic>
    </p:spTree>
    <p:extLst>
      <p:ext uri="{BB962C8B-B14F-4D97-AF65-F5344CB8AC3E}">
        <p14:creationId xmlns:p14="http://schemas.microsoft.com/office/powerpoint/2010/main" val="820046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CC16-D2E8-4362-90A7-1B7C7E80B6B2}"/>
              </a:ext>
            </a:extLst>
          </p:cNvPr>
          <p:cNvSpPr>
            <a:spLocks noGrp="1"/>
          </p:cNvSpPr>
          <p:nvPr>
            <p:ph type="title"/>
          </p:nvPr>
        </p:nvSpPr>
        <p:spPr/>
        <p:txBody>
          <a:bodyPr/>
          <a:lstStyle/>
          <a:p>
            <a:r>
              <a:rPr lang="en-US" dirty="0"/>
              <a:t>Simple subquery basic</a:t>
            </a:r>
          </a:p>
        </p:txBody>
      </p:sp>
      <p:sp>
        <p:nvSpPr>
          <p:cNvPr id="3" name="Content Placeholder 2">
            <a:extLst>
              <a:ext uri="{FF2B5EF4-FFF2-40B4-BE49-F238E27FC236}">
                <a16:creationId xmlns:a16="http://schemas.microsoft.com/office/drawing/2014/main" id="{5C6FE0AE-90D3-4D68-992C-9142180C764C}"/>
              </a:ext>
            </a:extLst>
          </p:cNvPr>
          <p:cNvSpPr>
            <a:spLocks noGrp="1"/>
          </p:cNvSpPr>
          <p:nvPr>
            <p:ph idx="1"/>
          </p:nvPr>
        </p:nvSpPr>
        <p:spPr>
          <a:xfrm>
            <a:off x="1097280" y="2108201"/>
            <a:ext cx="5474970" cy="3760891"/>
          </a:xfrm>
        </p:spPr>
        <p:txBody>
          <a:bodyPr/>
          <a:lstStyle/>
          <a:p>
            <a:pPr algn="l"/>
            <a:r>
              <a:rPr lang="en-US" b="0" i="0" dirty="0">
                <a:solidFill>
                  <a:srgbClr val="000000"/>
                </a:solidFill>
                <a:effectLst/>
                <a:latin typeface="-apple-system"/>
              </a:rPr>
              <a:t>Suppose you have to find all employees who locate in the location with the id 1700. You might come up with the following solution.</a:t>
            </a:r>
          </a:p>
          <a:p>
            <a:pPr algn="l"/>
            <a:r>
              <a:rPr lang="en-US" b="0" i="0" dirty="0">
                <a:solidFill>
                  <a:srgbClr val="000000"/>
                </a:solidFill>
                <a:effectLst/>
                <a:latin typeface="-apple-system"/>
              </a:rPr>
              <a:t>First, find all departments located at the location whose id is 1700:</a:t>
            </a:r>
          </a:p>
          <a:p>
            <a:endParaRPr lang="en-US" dirty="0"/>
          </a:p>
        </p:txBody>
      </p:sp>
      <p:pic>
        <p:nvPicPr>
          <p:cNvPr id="7" name="Picture 6">
            <a:extLst>
              <a:ext uri="{FF2B5EF4-FFF2-40B4-BE49-F238E27FC236}">
                <a16:creationId xmlns:a16="http://schemas.microsoft.com/office/drawing/2014/main" id="{447C9EC7-E9FB-4359-9BDF-738F97CA35A5}"/>
              </a:ext>
            </a:extLst>
          </p:cNvPr>
          <p:cNvPicPr>
            <a:picLocks noChangeAspect="1"/>
          </p:cNvPicPr>
          <p:nvPr/>
        </p:nvPicPr>
        <p:blipFill>
          <a:blip r:embed="rId2"/>
          <a:stretch>
            <a:fillRect/>
          </a:stretch>
        </p:blipFill>
        <p:spPr>
          <a:xfrm>
            <a:off x="6448425" y="1845521"/>
            <a:ext cx="5619750" cy="4286250"/>
          </a:xfrm>
          <a:prstGeom prst="rect">
            <a:avLst/>
          </a:prstGeom>
        </p:spPr>
      </p:pic>
    </p:spTree>
    <p:extLst>
      <p:ext uri="{BB962C8B-B14F-4D97-AF65-F5344CB8AC3E}">
        <p14:creationId xmlns:p14="http://schemas.microsoft.com/office/powerpoint/2010/main" val="3077435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7EB0-6AF8-49DF-A267-20B63CEF4BF4}"/>
              </a:ext>
            </a:extLst>
          </p:cNvPr>
          <p:cNvSpPr>
            <a:spLocks noGrp="1"/>
          </p:cNvSpPr>
          <p:nvPr>
            <p:ph type="title"/>
          </p:nvPr>
        </p:nvSpPr>
        <p:spPr/>
        <p:txBody>
          <a:bodyPr/>
          <a:lstStyle/>
          <a:p>
            <a:r>
              <a:rPr lang="en-US" dirty="0"/>
              <a:t>Simple subquery basic</a:t>
            </a:r>
          </a:p>
        </p:txBody>
      </p:sp>
      <p:sp>
        <p:nvSpPr>
          <p:cNvPr id="3" name="Content Placeholder 2">
            <a:extLst>
              <a:ext uri="{FF2B5EF4-FFF2-40B4-BE49-F238E27FC236}">
                <a16:creationId xmlns:a16="http://schemas.microsoft.com/office/drawing/2014/main" id="{A6DD4BFD-EC31-4339-A9BD-67F15C8A9B28}"/>
              </a:ext>
            </a:extLst>
          </p:cNvPr>
          <p:cNvSpPr>
            <a:spLocks noGrp="1"/>
          </p:cNvSpPr>
          <p:nvPr>
            <p:ph idx="1"/>
          </p:nvPr>
        </p:nvSpPr>
        <p:spPr>
          <a:xfrm>
            <a:off x="1097281" y="2108201"/>
            <a:ext cx="3798570" cy="3760891"/>
          </a:xfrm>
        </p:spPr>
        <p:txBody>
          <a:bodyPr/>
          <a:lstStyle/>
          <a:p>
            <a:r>
              <a:rPr lang="en-US" b="0" i="0" dirty="0">
                <a:solidFill>
                  <a:srgbClr val="000000"/>
                </a:solidFill>
                <a:effectLst/>
                <a:latin typeface="-apple-system"/>
              </a:rPr>
              <a:t>Second, find all employees that belong to the location 1700 by using the department id list of the previous query:</a:t>
            </a:r>
            <a:endParaRPr lang="en-US" dirty="0"/>
          </a:p>
        </p:txBody>
      </p:sp>
      <p:pic>
        <p:nvPicPr>
          <p:cNvPr id="5" name="Picture 4">
            <a:extLst>
              <a:ext uri="{FF2B5EF4-FFF2-40B4-BE49-F238E27FC236}">
                <a16:creationId xmlns:a16="http://schemas.microsoft.com/office/drawing/2014/main" id="{D3ED3FE7-E183-4EA3-96ED-8B60B5BB658B}"/>
              </a:ext>
            </a:extLst>
          </p:cNvPr>
          <p:cNvPicPr>
            <a:picLocks noChangeAspect="1"/>
          </p:cNvPicPr>
          <p:nvPr/>
        </p:nvPicPr>
        <p:blipFill>
          <a:blip r:embed="rId2"/>
          <a:stretch>
            <a:fillRect/>
          </a:stretch>
        </p:blipFill>
        <p:spPr>
          <a:xfrm>
            <a:off x="5081587" y="1737360"/>
            <a:ext cx="6291263" cy="4289174"/>
          </a:xfrm>
          <a:prstGeom prst="rect">
            <a:avLst/>
          </a:prstGeom>
        </p:spPr>
      </p:pic>
    </p:spTree>
    <p:extLst>
      <p:ext uri="{BB962C8B-B14F-4D97-AF65-F5344CB8AC3E}">
        <p14:creationId xmlns:p14="http://schemas.microsoft.com/office/powerpoint/2010/main" val="190387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ADAE-39D2-4C84-B6BE-8178C3423AAA}"/>
              </a:ext>
            </a:extLst>
          </p:cNvPr>
          <p:cNvSpPr>
            <a:spLocks noGrp="1"/>
          </p:cNvSpPr>
          <p:nvPr>
            <p:ph type="title"/>
          </p:nvPr>
        </p:nvSpPr>
        <p:spPr/>
        <p:txBody>
          <a:bodyPr/>
          <a:lstStyle/>
          <a:p>
            <a:r>
              <a:rPr lang="en-US" dirty="0"/>
              <a:t>Simple subquery basic</a:t>
            </a:r>
          </a:p>
        </p:txBody>
      </p:sp>
      <p:sp>
        <p:nvSpPr>
          <p:cNvPr id="3" name="Content Placeholder 2">
            <a:extLst>
              <a:ext uri="{FF2B5EF4-FFF2-40B4-BE49-F238E27FC236}">
                <a16:creationId xmlns:a16="http://schemas.microsoft.com/office/drawing/2014/main" id="{9F415E8B-985E-4C8F-A1EB-D1424B5D5BA7}"/>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This solution has two problems. To start with, you have looked at the departments table to check which department belongs to the location 1700. However, the original question was not referring to any specific departments; it referred to the location 1700.</a:t>
            </a:r>
          </a:p>
          <a:p>
            <a:pPr>
              <a:buFont typeface="Wingdings" panose="05000000000000000000" pitchFamily="2" charset="2"/>
              <a:buChar char="§"/>
            </a:pPr>
            <a:r>
              <a:rPr lang="en-US" dirty="0"/>
              <a:t>Because of the small data volume, you can get a list of department easily. However, in the real system with high volume data, it might be problematic.</a:t>
            </a:r>
          </a:p>
          <a:p>
            <a:pPr>
              <a:buFont typeface="Wingdings" panose="05000000000000000000" pitchFamily="2" charset="2"/>
              <a:buChar char="§"/>
            </a:pPr>
            <a:r>
              <a:rPr lang="en-US" dirty="0"/>
              <a:t>Another problem was that you have to revise the queries whenever you want to find employees who locate in a different location.</a:t>
            </a:r>
          </a:p>
          <a:p>
            <a:pPr>
              <a:buFont typeface="Wingdings" panose="05000000000000000000" pitchFamily="2" charset="2"/>
              <a:buChar char="§"/>
            </a:pPr>
            <a:r>
              <a:rPr lang="en-US" dirty="0"/>
              <a:t>A much better solution to this problem is to use a subquery. By definition, a subquery is a query nested inside another query such as SELECT, INSERT, UPDATE, or DELETE statement. In this tutorial, we are focusing on the subquery used with the SELECT statement.</a:t>
            </a:r>
          </a:p>
        </p:txBody>
      </p:sp>
    </p:spTree>
    <p:extLst>
      <p:ext uri="{BB962C8B-B14F-4D97-AF65-F5344CB8AC3E}">
        <p14:creationId xmlns:p14="http://schemas.microsoft.com/office/powerpoint/2010/main" val="49232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309054-0551-43E1-8C40-DEC396211FFE}"/>
              </a:ext>
            </a:extLst>
          </p:cNvPr>
          <p:cNvSpPr>
            <a:spLocks noGrp="1"/>
          </p:cNvSpPr>
          <p:nvPr>
            <p:ph type="title"/>
          </p:nvPr>
        </p:nvSpPr>
        <p:spPr>
          <a:xfrm>
            <a:off x="1097280" y="286603"/>
            <a:ext cx="10058400" cy="1450757"/>
          </a:xfrm>
        </p:spPr>
        <p:txBody>
          <a:bodyPr anchor="ctr">
            <a:normAutofit/>
          </a:bodyPr>
          <a:lstStyle/>
          <a:p>
            <a:r>
              <a:rPr lang="en-US" b="1">
                <a:solidFill>
                  <a:srgbClr val="FFFFFF"/>
                </a:solidFill>
              </a:rPr>
              <a:t>Introduction to Views</a:t>
            </a:r>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2">
            <a:extLst>
              <a:ext uri="{FF2B5EF4-FFF2-40B4-BE49-F238E27FC236}">
                <a16:creationId xmlns:a16="http://schemas.microsoft.com/office/drawing/2014/main" id="{291E1C26-C3EE-434A-8E40-4B9AEF2CDF7D}"/>
              </a:ext>
            </a:extLst>
          </p:cNvPr>
          <p:cNvSpPr>
            <a:spLocks noGrp="1"/>
          </p:cNvSpPr>
          <p:nvPr>
            <p:ph idx="1"/>
          </p:nvPr>
        </p:nvSpPr>
        <p:spPr>
          <a:xfrm>
            <a:off x="1096963" y="2108200"/>
            <a:ext cx="10058400" cy="3760788"/>
          </a:xfrm>
        </p:spPr>
        <p:txBody>
          <a:bodyPr>
            <a:normAutofit fontScale="62500" lnSpcReduction="20000"/>
          </a:bodyPr>
          <a:lstStyle/>
          <a:p>
            <a:r>
              <a:rPr lang="en-US" sz="2400" b="0" i="0" dirty="0">
                <a:solidFill>
                  <a:srgbClr val="252525"/>
                </a:solidFill>
                <a:effectLst/>
                <a:latin typeface="Segoe UI" panose="020B0502040204020203" pitchFamily="34" charset="0"/>
              </a:rPr>
              <a:t>A VIEW in SQL Server is like a virtual table that contains data from one or multiple tables. </a:t>
            </a:r>
          </a:p>
          <a:p>
            <a:r>
              <a:rPr lang="en-US" sz="2400" b="0" i="0" dirty="0">
                <a:solidFill>
                  <a:srgbClr val="252525"/>
                </a:solidFill>
                <a:effectLst/>
                <a:latin typeface="Segoe UI" panose="020B0502040204020203" pitchFamily="34" charset="0"/>
              </a:rPr>
              <a:t>It does not hold any data and does not exist physically in the database. </a:t>
            </a:r>
          </a:p>
          <a:p>
            <a:pPr marL="0" indent="0">
              <a:lnSpc>
                <a:spcPct val="100000"/>
              </a:lnSpc>
              <a:buNone/>
              <a:tabLst>
                <a:tab pos="3205163" algn="ctr"/>
              </a:tabLst>
            </a:pPr>
            <a:r>
              <a:rPr lang="en-US" altLang="en-US" sz="2400" dirty="0">
                <a:latin typeface="Segoe UI" panose="020B0502040204020203" pitchFamily="34" charset="0"/>
                <a:cs typeface="Segoe UI" panose="020B0502040204020203" pitchFamily="34" charset="0"/>
              </a:rPr>
              <a:t>A </a:t>
            </a:r>
            <a:r>
              <a:rPr lang="en-US" altLang="en-US" sz="2400" b="1" dirty="0">
                <a:latin typeface="Segoe UI" panose="020B0502040204020203" pitchFamily="34" charset="0"/>
                <a:cs typeface="Segoe UI" panose="020B0502040204020203" pitchFamily="34" charset="0"/>
              </a:rPr>
              <a:t>view</a:t>
            </a:r>
            <a:r>
              <a:rPr lang="en-US" altLang="en-US" sz="2400" dirty="0">
                <a:latin typeface="Segoe UI" panose="020B0502040204020203" pitchFamily="34" charset="0"/>
                <a:cs typeface="Segoe UI" panose="020B0502040204020203" pitchFamily="34" charset="0"/>
              </a:rPr>
              <a:t> provides a mechanism to hide certain data from the view of certain users. </a:t>
            </a:r>
          </a:p>
          <a:p>
            <a:pPr marL="0" indent="0">
              <a:lnSpc>
                <a:spcPct val="100000"/>
              </a:lnSpc>
              <a:buNone/>
            </a:pPr>
            <a:r>
              <a:rPr lang="en-US" sz="2400" dirty="0">
                <a:effectLst/>
                <a:latin typeface="Segoe UI" panose="020B0502040204020203" pitchFamily="34" charset="0"/>
                <a:ea typeface="Times New Roman" panose="02020603050405020304" pitchFamily="18" charset="0"/>
                <a:cs typeface="Segoe UI" panose="020B0502040204020203" pitchFamily="34" charset="0"/>
              </a:rPr>
              <a:t>A view also has rows and columns as they are in a real table in the database. </a:t>
            </a:r>
          </a:p>
          <a:p>
            <a:pPr marL="0" indent="0">
              <a:lnSpc>
                <a:spcPct val="100000"/>
              </a:lnSpc>
              <a:buNone/>
            </a:pPr>
            <a:r>
              <a:rPr lang="en-US" sz="2400" dirty="0">
                <a:effectLst/>
                <a:latin typeface="Segoe UI" panose="020B0502040204020203" pitchFamily="34" charset="0"/>
                <a:ea typeface="Times New Roman" panose="02020603050405020304" pitchFamily="18" charset="0"/>
                <a:cs typeface="Segoe UI" panose="020B0502040204020203" pitchFamily="34" charset="0"/>
              </a:rPr>
              <a:t>We can create a view by selecting fields from one or more tables present in the database.</a:t>
            </a:r>
          </a:p>
          <a:p>
            <a:pPr marL="0" indent="0">
              <a:lnSpc>
                <a:spcPct val="100000"/>
              </a:lnSpc>
              <a:buNone/>
            </a:pPr>
            <a:r>
              <a:rPr lang="en-US" sz="2400" dirty="0">
                <a:effectLst/>
                <a:latin typeface="Segoe UI" panose="020B0502040204020203" pitchFamily="34" charset="0"/>
                <a:ea typeface="Times New Roman" panose="02020603050405020304" pitchFamily="18" charset="0"/>
                <a:cs typeface="Segoe UI" panose="020B0502040204020203" pitchFamily="34" charset="0"/>
              </a:rPr>
              <a:t>A View can either have all the rows of a table or specific rows based on certain condition.</a:t>
            </a:r>
          </a:p>
          <a:p>
            <a:pPr marL="0" indent="0">
              <a:lnSpc>
                <a:spcPct val="100000"/>
              </a:lnSpc>
              <a:buNone/>
            </a:pPr>
            <a:r>
              <a:rPr lang="en-US" altLang="en-US" sz="2400" dirty="0">
                <a:latin typeface="Segoe UI" panose="020B0502040204020203" pitchFamily="34" charset="0"/>
                <a:cs typeface="Segoe UI" panose="020B0502040204020203" pitchFamily="34" charset="0"/>
              </a:rPr>
              <a:t>Any relation that is not of the conceptual model but is made visible to a user as a “virtual relation” is called a </a:t>
            </a:r>
            <a:r>
              <a:rPr lang="en-US" altLang="en-US" sz="2400" b="1" dirty="0">
                <a:latin typeface="Segoe UI" panose="020B0502040204020203" pitchFamily="34" charset="0"/>
                <a:cs typeface="Segoe UI" panose="020B0502040204020203" pitchFamily="34" charset="0"/>
              </a:rPr>
              <a:t>view</a:t>
            </a:r>
            <a:r>
              <a:rPr lang="en-US" altLang="en-US" sz="2400" dirty="0">
                <a:latin typeface="Segoe UI" panose="020B0502040204020203" pitchFamily="34" charset="0"/>
                <a:cs typeface="Segoe UI" panose="020B0502040204020203" pitchFamily="34" charset="0"/>
              </a:rPr>
              <a:t>.</a:t>
            </a:r>
          </a:p>
          <a:p>
            <a:r>
              <a:rPr lang="en-US" sz="2400" b="0" i="0" dirty="0">
                <a:solidFill>
                  <a:srgbClr val="252525"/>
                </a:solidFill>
                <a:effectLst/>
                <a:latin typeface="Segoe UI" panose="020B0502040204020203" pitchFamily="34" charset="0"/>
              </a:rPr>
              <a:t>Similar to a SQL table, the view name should be unique in a database. </a:t>
            </a:r>
          </a:p>
          <a:p>
            <a:r>
              <a:rPr lang="en-US" sz="2400" b="0" i="0" dirty="0">
                <a:solidFill>
                  <a:srgbClr val="252525"/>
                </a:solidFill>
                <a:effectLst/>
                <a:latin typeface="Segoe UI" panose="020B0502040204020203" pitchFamily="34" charset="0"/>
              </a:rPr>
              <a:t>It contains a set of predefined SQL queries to fetch data from the database. It can contain database tables from single or multiple databases as well.</a:t>
            </a:r>
          </a:p>
          <a:p>
            <a:pPr marL="0" indent="0">
              <a:lnSpc>
                <a:spcPct val="100000"/>
              </a:lnSpc>
              <a:buNone/>
            </a:pPr>
            <a:endParaRPr lang="en-US" altLang="en-US" sz="2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746827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D987B2-E488-422B-8C8D-CACD4AED3AA3}"/>
              </a:ext>
            </a:extLst>
          </p:cNvPr>
          <p:cNvSpPr>
            <a:spLocks noGrp="1"/>
          </p:cNvSpPr>
          <p:nvPr>
            <p:ph type="title"/>
          </p:nvPr>
        </p:nvSpPr>
        <p:spPr/>
        <p:txBody>
          <a:bodyPr/>
          <a:lstStyle/>
          <a:p>
            <a:r>
              <a:rPr lang="en-US" dirty="0"/>
              <a:t>Rewriting the two separate queries</a:t>
            </a:r>
          </a:p>
        </p:txBody>
      </p:sp>
      <p:pic>
        <p:nvPicPr>
          <p:cNvPr id="5" name="Picture 4">
            <a:extLst>
              <a:ext uri="{FF2B5EF4-FFF2-40B4-BE49-F238E27FC236}">
                <a16:creationId xmlns:a16="http://schemas.microsoft.com/office/drawing/2014/main" id="{FD9B4C56-9D0A-4E8F-8D56-AD43E1B21A6A}"/>
              </a:ext>
            </a:extLst>
          </p:cNvPr>
          <p:cNvPicPr>
            <a:picLocks noChangeAspect="1"/>
          </p:cNvPicPr>
          <p:nvPr/>
        </p:nvPicPr>
        <p:blipFill>
          <a:blip r:embed="rId2"/>
          <a:stretch>
            <a:fillRect/>
          </a:stretch>
        </p:blipFill>
        <p:spPr>
          <a:xfrm>
            <a:off x="3124200" y="1866900"/>
            <a:ext cx="6400800" cy="4476750"/>
          </a:xfrm>
          <a:prstGeom prst="rect">
            <a:avLst/>
          </a:prstGeom>
        </p:spPr>
      </p:pic>
    </p:spTree>
    <p:extLst>
      <p:ext uri="{BB962C8B-B14F-4D97-AF65-F5344CB8AC3E}">
        <p14:creationId xmlns:p14="http://schemas.microsoft.com/office/powerpoint/2010/main" val="26910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1D40E-D50C-45A8-8C36-C5E50C0B984B}"/>
              </a:ext>
            </a:extLst>
          </p:cNvPr>
          <p:cNvSpPr>
            <a:spLocks noGrp="1"/>
          </p:cNvSpPr>
          <p:nvPr>
            <p:ph type="title"/>
          </p:nvPr>
        </p:nvSpPr>
        <p:spPr/>
        <p:txBody>
          <a:bodyPr/>
          <a:lstStyle/>
          <a:p>
            <a:r>
              <a:rPr lang="en-US" dirty="0"/>
              <a:t>Where to use subqueries</a:t>
            </a:r>
          </a:p>
        </p:txBody>
      </p:sp>
      <p:sp>
        <p:nvSpPr>
          <p:cNvPr id="4" name="Content Placeholder 3">
            <a:extLst>
              <a:ext uri="{FF2B5EF4-FFF2-40B4-BE49-F238E27FC236}">
                <a16:creationId xmlns:a16="http://schemas.microsoft.com/office/drawing/2014/main" id="{BB787F79-05E8-4467-9AFA-17567435A188}"/>
              </a:ext>
            </a:extLst>
          </p:cNvPr>
          <p:cNvSpPr>
            <a:spLocks noGrp="1"/>
          </p:cNvSpPr>
          <p:nvPr>
            <p:ph idx="1"/>
          </p:nvPr>
        </p:nvSpPr>
        <p:spPr/>
        <p:txBody>
          <a:bodyPr>
            <a:normAutofit fontScale="92500" lnSpcReduction="20000"/>
          </a:bodyPr>
          <a:lstStyle/>
          <a:p>
            <a:r>
              <a:rPr lang="en-US" dirty="0"/>
              <a:t>The query placed within the parentheses is called a subquery. It is also known as an inner query or inner select. The query that contains the subquery is called an outer query or an outer select.</a:t>
            </a:r>
          </a:p>
          <a:p>
            <a:r>
              <a:rPr lang="en-US" dirty="0"/>
              <a:t>To execute the query, first, the database system has to execute the subquery and substitute the subquery between the parentheses with its result – a number of department id located at the location 1700 – and then executes the outer query.</a:t>
            </a:r>
          </a:p>
          <a:p>
            <a:r>
              <a:rPr lang="en-US" dirty="0"/>
              <a:t>You can use a subquery in many places such as:</a:t>
            </a:r>
          </a:p>
          <a:p>
            <a:pPr lvl="1"/>
            <a:r>
              <a:rPr lang="en-US" dirty="0"/>
              <a:t>With the IN or NOT IN operator</a:t>
            </a:r>
          </a:p>
          <a:p>
            <a:pPr lvl="1"/>
            <a:r>
              <a:rPr lang="en-US" dirty="0"/>
              <a:t>With comparison operators</a:t>
            </a:r>
          </a:p>
          <a:p>
            <a:pPr lvl="1"/>
            <a:r>
              <a:rPr lang="en-US" dirty="0"/>
              <a:t>With the EXISTS or NOT EXISTS operator</a:t>
            </a:r>
          </a:p>
          <a:p>
            <a:pPr lvl="1"/>
            <a:r>
              <a:rPr lang="en-US" dirty="0"/>
              <a:t>With the ANY or ALL operator</a:t>
            </a:r>
          </a:p>
          <a:p>
            <a:pPr lvl="1"/>
            <a:r>
              <a:rPr lang="en-US" dirty="0"/>
              <a:t>In the FROM clause</a:t>
            </a:r>
          </a:p>
          <a:p>
            <a:pPr lvl="1"/>
            <a:r>
              <a:rPr lang="en-US" dirty="0"/>
              <a:t>In the SELECT clause</a:t>
            </a:r>
          </a:p>
        </p:txBody>
      </p:sp>
    </p:spTree>
    <p:extLst>
      <p:ext uri="{BB962C8B-B14F-4D97-AF65-F5344CB8AC3E}">
        <p14:creationId xmlns:p14="http://schemas.microsoft.com/office/powerpoint/2010/main" val="83940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F210D-1568-4FA5-9EA3-2C8B465CFCC5}"/>
              </a:ext>
            </a:extLst>
          </p:cNvPr>
          <p:cNvSpPr>
            <a:spLocks noGrp="1"/>
          </p:cNvSpPr>
          <p:nvPr>
            <p:ph type="title"/>
          </p:nvPr>
        </p:nvSpPr>
        <p:spPr>
          <a:xfrm>
            <a:off x="1097280" y="286603"/>
            <a:ext cx="5941695" cy="1450757"/>
          </a:xfrm>
        </p:spPr>
        <p:txBody>
          <a:bodyPr/>
          <a:lstStyle/>
          <a:p>
            <a:r>
              <a:rPr lang="en-US" dirty="0"/>
              <a:t>Subquery with the IN or NOT IN operator</a:t>
            </a:r>
          </a:p>
        </p:txBody>
      </p:sp>
      <p:sp>
        <p:nvSpPr>
          <p:cNvPr id="7" name="Content Placeholder 6">
            <a:extLst>
              <a:ext uri="{FF2B5EF4-FFF2-40B4-BE49-F238E27FC236}">
                <a16:creationId xmlns:a16="http://schemas.microsoft.com/office/drawing/2014/main" id="{EAFB6359-2BF1-44A0-9A19-4AD3907E5592}"/>
              </a:ext>
            </a:extLst>
          </p:cNvPr>
          <p:cNvSpPr>
            <a:spLocks noGrp="1"/>
          </p:cNvSpPr>
          <p:nvPr>
            <p:ph sz="half" idx="1"/>
          </p:nvPr>
        </p:nvSpPr>
        <p:spPr/>
        <p:txBody>
          <a:bodyPr/>
          <a:lstStyle/>
          <a:p>
            <a:r>
              <a:rPr lang="en-US" dirty="0"/>
              <a:t>In the previous example, you have seen how the subquery was used with the IN operator. </a:t>
            </a:r>
          </a:p>
          <a:p>
            <a:r>
              <a:rPr lang="en-US" dirty="0"/>
              <a:t>The following example uses a subquery with the NOT IN operator to find all employees who do not locate at the location 1700:</a:t>
            </a:r>
          </a:p>
        </p:txBody>
      </p:sp>
      <p:pic>
        <p:nvPicPr>
          <p:cNvPr id="6" name="Picture 5">
            <a:extLst>
              <a:ext uri="{FF2B5EF4-FFF2-40B4-BE49-F238E27FC236}">
                <a16:creationId xmlns:a16="http://schemas.microsoft.com/office/drawing/2014/main" id="{0D03A0CD-E6F3-4E23-B04E-CC1D3A7B3FE1}"/>
              </a:ext>
            </a:extLst>
          </p:cNvPr>
          <p:cNvPicPr>
            <a:picLocks noChangeAspect="1"/>
          </p:cNvPicPr>
          <p:nvPr/>
        </p:nvPicPr>
        <p:blipFill>
          <a:blip r:embed="rId2"/>
          <a:stretch>
            <a:fillRect/>
          </a:stretch>
        </p:blipFill>
        <p:spPr>
          <a:xfrm>
            <a:off x="7773849" y="370622"/>
            <a:ext cx="3628518" cy="5734050"/>
          </a:xfrm>
          <a:prstGeom prst="rect">
            <a:avLst/>
          </a:prstGeom>
        </p:spPr>
      </p:pic>
    </p:spTree>
    <p:extLst>
      <p:ext uri="{BB962C8B-B14F-4D97-AF65-F5344CB8AC3E}">
        <p14:creationId xmlns:p14="http://schemas.microsoft.com/office/powerpoint/2010/main" val="421619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D58F9E-FE41-4FC0-B788-BCE183FD5FC1}"/>
              </a:ext>
            </a:extLst>
          </p:cNvPr>
          <p:cNvSpPr>
            <a:spLocks noGrp="1"/>
          </p:cNvSpPr>
          <p:nvPr>
            <p:ph type="title"/>
          </p:nvPr>
        </p:nvSpPr>
        <p:spPr/>
        <p:txBody>
          <a:bodyPr/>
          <a:lstStyle/>
          <a:p>
            <a:r>
              <a:rPr lang="en-US" dirty="0"/>
              <a:t>With comparison operators</a:t>
            </a:r>
          </a:p>
        </p:txBody>
      </p:sp>
      <p:sp>
        <p:nvSpPr>
          <p:cNvPr id="6" name="Content Placeholder 5">
            <a:extLst>
              <a:ext uri="{FF2B5EF4-FFF2-40B4-BE49-F238E27FC236}">
                <a16:creationId xmlns:a16="http://schemas.microsoft.com/office/drawing/2014/main" id="{63FE170A-0E07-4B34-B095-184F95D0A2A1}"/>
              </a:ext>
            </a:extLst>
          </p:cNvPr>
          <p:cNvSpPr>
            <a:spLocks noGrp="1"/>
          </p:cNvSpPr>
          <p:nvPr>
            <p:ph idx="1"/>
          </p:nvPr>
        </p:nvSpPr>
        <p:spPr/>
        <p:txBody>
          <a:bodyPr>
            <a:normAutofit fontScale="92500" lnSpcReduction="10000"/>
          </a:bodyPr>
          <a:lstStyle/>
          <a:p>
            <a:r>
              <a:rPr lang="en-US" dirty="0"/>
              <a:t>he following syntax illustrates how a subquery is used with a comparison operator:</a:t>
            </a:r>
          </a:p>
          <a:p>
            <a:r>
              <a:rPr lang="en-US" dirty="0" err="1"/>
              <a:t>comparison_operator</a:t>
            </a:r>
            <a:r>
              <a:rPr lang="en-US" dirty="0"/>
              <a:t> (subquery)</a:t>
            </a:r>
          </a:p>
          <a:p>
            <a:r>
              <a:rPr lang="en-US" dirty="0"/>
              <a:t>where the comparison operator is one of these operators:</a:t>
            </a:r>
          </a:p>
          <a:p>
            <a:pPr lvl="1"/>
            <a:r>
              <a:rPr lang="en-US" dirty="0"/>
              <a:t>Equal (=)</a:t>
            </a:r>
          </a:p>
          <a:p>
            <a:pPr lvl="1"/>
            <a:r>
              <a:rPr lang="en-US" dirty="0"/>
              <a:t>Greater than (&gt;)</a:t>
            </a:r>
          </a:p>
          <a:p>
            <a:pPr lvl="1"/>
            <a:r>
              <a:rPr lang="en-US" dirty="0"/>
              <a:t>Less than (&lt;)</a:t>
            </a:r>
          </a:p>
          <a:p>
            <a:pPr lvl="1"/>
            <a:r>
              <a:rPr lang="en-US" dirty="0"/>
              <a:t>Greater than or equal ( &gt;=)</a:t>
            </a:r>
          </a:p>
          <a:p>
            <a:pPr lvl="1"/>
            <a:r>
              <a:rPr lang="en-US" dirty="0"/>
              <a:t>Less than or equal (&lt;=)</a:t>
            </a:r>
          </a:p>
          <a:p>
            <a:pPr lvl="1"/>
            <a:r>
              <a:rPr lang="en-US" dirty="0"/>
              <a:t>Not equal ( !=) or (&lt;&gt;)</a:t>
            </a:r>
          </a:p>
          <a:p>
            <a:r>
              <a:rPr lang="en-US" dirty="0"/>
              <a:t>The following example finds the employees who have the highest salary:</a:t>
            </a:r>
          </a:p>
        </p:txBody>
      </p:sp>
    </p:spTree>
    <p:extLst>
      <p:ext uri="{BB962C8B-B14F-4D97-AF65-F5344CB8AC3E}">
        <p14:creationId xmlns:p14="http://schemas.microsoft.com/office/powerpoint/2010/main" val="612856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52B30-5455-42C0-8D4F-ADCBB0B9AED5}"/>
              </a:ext>
            </a:extLst>
          </p:cNvPr>
          <p:cNvSpPr>
            <a:spLocks noGrp="1"/>
          </p:cNvSpPr>
          <p:nvPr>
            <p:ph type="title"/>
          </p:nvPr>
        </p:nvSpPr>
        <p:spPr/>
        <p:txBody>
          <a:bodyPr/>
          <a:lstStyle/>
          <a:p>
            <a:r>
              <a:rPr lang="en-US" dirty="0"/>
              <a:t>With comparison operators</a:t>
            </a:r>
          </a:p>
        </p:txBody>
      </p:sp>
      <p:sp>
        <p:nvSpPr>
          <p:cNvPr id="5" name="Content Placeholder 4">
            <a:extLst>
              <a:ext uri="{FF2B5EF4-FFF2-40B4-BE49-F238E27FC236}">
                <a16:creationId xmlns:a16="http://schemas.microsoft.com/office/drawing/2014/main" id="{2C8B63C7-D849-4CA5-9485-639522E0F2A8}"/>
              </a:ext>
            </a:extLst>
          </p:cNvPr>
          <p:cNvSpPr>
            <a:spLocks noGrp="1"/>
          </p:cNvSpPr>
          <p:nvPr>
            <p:ph sz="half" idx="1"/>
          </p:nvPr>
        </p:nvSpPr>
        <p:spPr/>
        <p:txBody>
          <a:bodyPr/>
          <a:lstStyle/>
          <a:p>
            <a:r>
              <a:rPr lang="en-US" b="0" i="0" dirty="0">
                <a:solidFill>
                  <a:srgbClr val="000000"/>
                </a:solidFill>
                <a:effectLst/>
                <a:latin typeface="-apple-system"/>
              </a:rPr>
              <a:t>In this example, the subquery returns the highest salary of all employees and the outer query finds the employees whose salary is equal to the highest one.</a:t>
            </a:r>
            <a:endParaRPr lang="en-US" dirty="0"/>
          </a:p>
        </p:txBody>
      </p:sp>
      <p:pic>
        <p:nvPicPr>
          <p:cNvPr id="8" name="Content Placeholder 7">
            <a:extLst>
              <a:ext uri="{FF2B5EF4-FFF2-40B4-BE49-F238E27FC236}">
                <a16:creationId xmlns:a16="http://schemas.microsoft.com/office/drawing/2014/main" id="{DD9FEE32-38E1-4229-8C4F-B3F866A67871}"/>
              </a:ext>
            </a:extLst>
          </p:cNvPr>
          <p:cNvPicPr>
            <a:picLocks noGrp="1" noChangeAspect="1"/>
          </p:cNvPicPr>
          <p:nvPr>
            <p:ph sz="half" idx="2"/>
          </p:nvPr>
        </p:nvPicPr>
        <p:blipFill>
          <a:blip r:embed="rId2"/>
          <a:stretch>
            <a:fillRect/>
          </a:stretch>
        </p:blipFill>
        <p:spPr>
          <a:xfrm>
            <a:off x="6932116" y="2120900"/>
            <a:ext cx="3807818" cy="3748088"/>
          </a:xfrm>
        </p:spPr>
      </p:pic>
    </p:spTree>
    <p:extLst>
      <p:ext uri="{BB962C8B-B14F-4D97-AF65-F5344CB8AC3E}">
        <p14:creationId xmlns:p14="http://schemas.microsoft.com/office/powerpoint/2010/main" val="200938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760E-FF44-4EF8-844A-257ECEC08613}"/>
              </a:ext>
            </a:extLst>
          </p:cNvPr>
          <p:cNvSpPr>
            <a:spLocks noGrp="1"/>
          </p:cNvSpPr>
          <p:nvPr>
            <p:ph type="title"/>
          </p:nvPr>
        </p:nvSpPr>
        <p:spPr/>
        <p:txBody>
          <a:bodyPr/>
          <a:lstStyle/>
          <a:p>
            <a:r>
              <a:rPr lang="en-US" dirty="0"/>
              <a:t> all employees who salaries are greater than the average salary of all employees:</a:t>
            </a:r>
          </a:p>
        </p:txBody>
      </p:sp>
      <p:pic>
        <p:nvPicPr>
          <p:cNvPr id="6" name="Content Placeholder 5">
            <a:extLst>
              <a:ext uri="{FF2B5EF4-FFF2-40B4-BE49-F238E27FC236}">
                <a16:creationId xmlns:a16="http://schemas.microsoft.com/office/drawing/2014/main" id="{24C102E8-A0EF-49C0-8854-87B1C82CE074}"/>
              </a:ext>
            </a:extLst>
          </p:cNvPr>
          <p:cNvPicPr>
            <a:picLocks noGrp="1" noChangeAspect="1"/>
          </p:cNvPicPr>
          <p:nvPr>
            <p:ph sz="half" idx="1"/>
          </p:nvPr>
        </p:nvPicPr>
        <p:blipFill>
          <a:blip r:embed="rId2"/>
          <a:stretch>
            <a:fillRect/>
          </a:stretch>
        </p:blipFill>
        <p:spPr>
          <a:xfrm>
            <a:off x="1131094" y="2299494"/>
            <a:ext cx="4572000" cy="3390900"/>
          </a:xfrm>
        </p:spPr>
      </p:pic>
      <p:pic>
        <p:nvPicPr>
          <p:cNvPr id="8" name="Content Placeholder 7">
            <a:extLst>
              <a:ext uri="{FF2B5EF4-FFF2-40B4-BE49-F238E27FC236}">
                <a16:creationId xmlns:a16="http://schemas.microsoft.com/office/drawing/2014/main" id="{FB284C88-DF7A-4DDF-B72E-C871B44BFFB1}"/>
              </a:ext>
            </a:extLst>
          </p:cNvPr>
          <p:cNvPicPr>
            <a:picLocks noGrp="1" noChangeAspect="1"/>
          </p:cNvPicPr>
          <p:nvPr>
            <p:ph sz="half" idx="2"/>
          </p:nvPr>
        </p:nvPicPr>
        <p:blipFill>
          <a:blip r:embed="rId3"/>
          <a:stretch>
            <a:fillRect/>
          </a:stretch>
        </p:blipFill>
        <p:spPr>
          <a:xfrm>
            <a:off x="6669088" y="2394744"/>
            <a:ext cx="4333875" cy="3200400"/>
          </a:xfrm>
        </p:spPr>
      </p:pic>
    </p:spTree>
    <p:extLst>
      <p:ext uri="{BB962C8B-B14F-4D97-AF65-F5344CB8AC3E}">
        <p14:creationId xmlns:p14="http://schemas.microsoft.com/office/powerpoint/2010/main" val="3110587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14C8-60DD-42A0-9797-FD54B8F0A408}"/>
              </a:ext>
            </a:extLst>
          </p:cNvPr>
          <p:cNvSpPr>
            <a:spLocks noGrp="1"/>
          </p:cNvSpPr>
          <p:nvPr>
            <p:ph type="title"/>
          </p:nvPr>
        </p:nvSpPr>
        <p:spPr>
          <a:xfrm>
            <a:off x="1097280" y="286603"/>
            <a:ext cx="4639736" cy="1450757"/>
          </a:xfrm>
        </p:spPr>
        <p:txBody>
          <a:bodyPr>
            <a:normAutofit/>
          </a:bodyPr>
          <a:lstStyle/>
          <a:p>
            <a:r>
              <a:rPr lang="en-US" dirty="0">
                <a:solidFill>
                  <a:srgbClr val="000000"/>
                </a:solidFill>
                <a:latin typeface="-apple-system"/>
              </a:rPr>
              <a:t>The EXISTS</a:t>
            </a:r>
            <a:endParaRPr lang="en-US" dirty="0"/>
          </a:p>
        </p:txBody>
      </p:sp>
      <p:sp>
        <p:nvSpPr>
          <p:cNvPr id="3" name="Content Placeholder 2">
            <a:extLst>
              <a:ext uri="{FF2B5EF4-FFF2-40B4-BE49-F238E27FC236}">
                <a16:creationId xmlns:a16="http://schemas.microsoft.com/office/drawing/2014/main" id="{9D70B091-B4C7-413A-86EF-AF42F89776F6}"/>
              </a:ext>
            </a:extLst>
          </p:cNvPr>
          <p:cNvSpPr>
            <a:spLocks noGrp="1"/>
          </p:cNvSpPr>
          <p:nvPr>
            <p:ph sz="half" idx="1"/>
          </p:nvPr>
        </p:nvSpPr>
        <p:spPr/>
        <p:txBody>
          <a:bodyPr/>
          <a:lstStyle/>
          <a:p>
            <a:r>
              <a:rPr lang="en-US" b="0" i="0" dirty="0">
                <a:solidFill>
                  <a:srgbClr val="000000"/>
                </a:solidFill>
                <a:effectLst/>
                <a:latin typeface="-apple-system"/>
              </a:rPr>
              <a:t>The following example finds all departments which have at least one employee with the salary is greater than 10,000</a:t>
            </a:r>
            <a:endParaRPr lang="en-US" dirty="0"/>
          </a:p>
        </p:txBody>
      </p:sp>
      <p:pic>
        <p:nvPicPr>
          <p:cNvPr id="6" name="Content Placeholder 5">
            <a:extLst>
              <a:ext uri="{FF2B5EF4-FFF2-40B4-BE49-F238E27FC236}">
                <a16:creationId xmlns:a16="http://schemas.microsoft.com/office/drawing/2014/main" id="{B0BF8D9B-1FA1-4442-8702-D5615B5665C6}"/>
              </a:ext>
            </a:extLst>
          </p:cNvPr>
          <p:cNvPicPr>
            <a:picLocks noGrp="1" noChangeAspect="1"/>
          </p:cNvPicPr>
          <p:nvPr>
            <p:ph sz="half" idx="2"/>
          </p:nvPr>
        </p:nvPicPr>
        <p:blipFill>
          <a:blip r:embed="rId2"/>
          <a:stretch>
            <a:fillRect/>
          </a:stretch>
        </p:blipFill>
        <p:spPr>
          <a:xfrm>
            <a:off x="6232146" y="790113"/>
            <a:ext cx="4183393" cy="4963465"/>
          </a:xfrm>
        </p:spPr>
      </p:pic>
    </p:spTree>
    <p:extLst>
      <p:ext uri="{BB962C8B-B14F-4D97-AF65-F5344CB8AC3E}">
        <p14:creationId xmlns:p14="http://schemas.microsoft.com/office/powerpoint/2010/main" val="2235438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C5E6-708E-4DFA-BBE2-1C4D4F52D2B6}"/>
              </a:ext>
            </a:extLst>
          </p:cNvPr>
          <p:cNvSpPr>
            <a:spLocks noGrp="1"/>
          </p:cNvSpPr>
          <p:nvPr>
            <p:ph type="title"/>
          </p:nvPr>
        </p:nvSpPr>
        <p:spPr>
          <a:xfrm>
            <a:off x="1097280" y="286603"/>
            <a:ext cx="4639736" cy="1450757"/>
          </a:xfrm>
        </p:spPr>
        <p:txBody>
          <a:bodyPr/>
          <a:lstStyle/>
          <a:p>
            <a:r>
              <a:rPr lang="en-US" dirty="0">
                <a:solidFill>
                  <a:srgbClr val="000000"/>
                </a:solidFill>
                <a:latin typeface="-apple-system"/>
              </a:rPr>
              <a:t>The NOT EXIST</a:t>
            </a:r>
            <a:endParaRPr lang="en-US" dirty="0"/>
          </a:p>
        </p:txBody>
      </p:sp>
      <p:sp>
        <p:nvSpPr>
          <p:cNvPr id="3" name="Content Placeholder 2">
            <a:extLst>
              <a:ext uri="{FF2B5EF4-FFF2-40B4-BE49-F238E27FC236}">
                <a16:creationId xmlns:a16="http://schemas.microsoft.com/office/drawing/2014/main" id="{13BA745C-C732-4D9E-A7BB-9B6B1966FBDB}"/>
              </a:ext>
            </a:extLst>
          </p:cNvPr>
          <p:cNvSpPr>
            <a:spLocks noGrp="1"/>
          </p:cNvSpPr>
          <p:nvPr>
            <p:ph sz="half" idx="1"/>
          </p:nvPr>
        </p:nvSpPr>
        <p:spPr/>
        <p:txBody>
          <a:bodyPr/>
          <a:lstStyle/>
          <a:p>
            <a:r>
              <a:rPr lang="en-US" b="0" i="0" dirty="0">
                <a:solidFill>
                  <a:srgbClr val="000000"/>
                </a:solidFill>
                <a:effectLst/>
                <a:latin typeface="-apple-system"/>
              </a:rPr>
              <a:t>the following statement finds all departments that do not have any employee with the salary greater than 10,000:</a:t>
            </a:r>
            <a:endParaRPr lang="en-US" dirty="0"/>
          </a:p>
        </p:txBody>
      </p:sp>
      <p:pic>
        <p:nvPicPr>
          <p:cNvPr id="6" name="Content Placeholder 5">
            <a:extLst>
              <a:ext uri="{FF2B5EF4-FFF2-40B4-BE49-F238E27FC236}">
                <a16:creationId xmlns:a16="http://schemas.microsoft.com/office/drawing/2014/main" id="{7EA469EE-EB88-430B-B586-EA06701BF938}"/>
              </a:ext>
            </a:extLst>
          </p:cNvPr>
          <p:cNvPicPr>
            <a:picLocks noGrp="1" noChangeAspect="1"/>
          </p:cNvPicPr>
          <p:nvPr>
            <p:ph sz="half" idx="2"/>
          </p:nvPr>
        </p:nvPicPr>
        <p:blipFill>
          <a:blip r:embed="rId2"/>
          <a:stretch>
            <a:fillRect/>
          </a:stretch>
        </p:blipFill>
        <p:spPr>
          <a:xfrm>
            <a:off x="6161614" y="522067"/>
            <a:ext cx="4639736" cy="5419525"/>
          </a:xfrm>
        </p:spPr>
      </p:pic>
    </p:spTree>
    <p:extLst>
      <p:ext uri="{BB962C8B-B14F-4D97-AF65-F5344CB8AC3E}">
        <p14:creationId xmlns:p14="http://schemas.microsoft.com/office/powerpoint/2010/main" val="155412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FBB6-B87E-4D8E-9AEC-22AA28ACA135}"/>
              </a:ext>
            </a:extLst>
          </p:cNvPr>
          <p:cNvSpPr>
            <a:spLocks noGrp="1"/>
          </p:cNvSpPr>
          <p:nvPr>
            <p:ph type="title"/>
          </p:nvPr>
        </p:nvSpPr>
        <p:spPr>
          <a:xfrm>
            <a:off x="1097280" y="286603"/>
            <a:ext cx="6722745" cy="1450757"/>
          </a:xfrm>
        </p:spPr>
        <p:txBody>
          <a:bodyPr/>
          <a:lstStyle/>
          <a:p>
            <a:r>
              <a:rPr lang="en-US" b="0" i="0" dirty="0">
                <a:solidFill>
                  <a:srgbClr val="262626"/>
                </a:solidFill>
                <a:effectLst/>
                <a:latin typeface="-apple-system"/>
              </a:rPr>
              <a:t>SQL subquery with the ALL operator</a:t>
            </a:r>
            <a:endParaRPr lang="en-US" dirty="0"/>
          </a:p>
        </p:txBody>
      </p:sp>
      <p:sp>
        <p:nvSpPr>
          <p:cNvPr id="4" name="Content Placeholder 3">
            <a:extLst>
              <a:ext uri="{FF2B5EF4-FFF2-40B4-BE49-F238E27FC236}">
                <a16:creationId xmlns:a16="http://schemas.microsoft.com/office/drawing/2014/main" id="{8830BE10-FD6B-4A07-97C5-DD19D61BC51C}"/>
              </a:ext>
            </a:extLst>
          </p:cNvPr>
          <p:cNvSpPr>
            <a:spLocks noGrp="1"/>
          </p:cNvSpPr>
          <p:nvPr>
            <p:ph sz="half" idx="1"/>
          </p:nvPr>
        </p:nvSpPr>
        <p:spPr/>
        <p:txBody>
          <a:bodyPr/>
          <a:lstStyle/>
          <a:p>
            <a:r>
              <a:rPr lang="en-US" dirty="0"/>
              <a:t>The following query uses the GROUP BY clause and MIN() function to find the lowest salary by department:</a:t>
            </a:r>
          </a:p>
        </p:txBody>
      </p:sp>
      <p:pic>
        <p:nvPicPr>
          <p:cNvPr id="7" name="Content Placeholder 6">
            <a:extLst>
              <a:ext uri="{FF2B5EF4-FFF2-40B4-BE49-F238E27FC236}">
                <a16:creationId xmlns:a16="http://schemas.microsoft.com/office/drawing/2014/main" id="{A1C53F52-9E16-4342-B234-0E315BDB43EF}"/>
              </a:ext>
            </a:extLst>
          </p:cNvPr>
          <p:cNvPicPr>
            <a:picLocks noGrp="1" noChangeAspect="1"/>
          </p:cNvPicPr>
          <p:nvPr>
            <p:ph sz="half" idx="2"/>
          </p:nvPr>
        </p:nvPicPr>
        <p:blipFill>
          <a:blip r:embed="rId2"/>
          <a:stretch>
            <a:fillRect/>
          </a:stretch>
        </p:blipFill>
        <p:spPr>
          <a:xfrm>
            <a:off x="7946354" y="522819"/>
            <a:ext cx="3369345" cy="5203294"/>
          </a:xfrm>
        </p:spPr>
      </p:pic>
    </p:spTree>
    <p:extLst>
      <p:ext uri="{BB962C8B-B14F-4D97-AF65-F5344CB8AC3E}">
        <p14:creationId xmlns:p14="http://schemas.microsoft.com/office/powerpoint/2010/main" val="1077196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C184C-D8B8-4C5E-B51F-531418E54996}"/>
              </a:ext>
            </a:extLst>
          </p:cNvPr>
          <p:cNvSpPr>
            <a:spLocks noGrp="1"/>
          </p:cNvSpPr>
          <p:nvPr>
            <p:ph type="title"/>
          </p:nvPr>
        </p:nvSpPr>
        <p:spPr>
          <a:xfrm>
            <a:off x="1097280" y="286603"/>
            <a:ext cx="6173532" cy="1450757"/>
          </a:xfrm>
        </p:spPr>
        <p:txBody>
          <a:bodyPr/>
          <a:lstStyle/>
          <a:p>
            <a:r>
              <a:rPr lang="en-US" b="0" i="0" dirty="0">
                <a:solidFill>
                  <a:srgbClr val="262626"/>
                </a:solidFill>
                <a:effectLst/>
                <a:latin typeface="-apple-system"/>
              </a:rPr>
              <a:t>SQL subquery with the ALL operator</a:t>
            </a:r>
            <a:endParaRPr lang="en-US" dirty="0"/>
          </a:p>
        </p:txBody>
      </p:sp>
      <p:sp>
        <p:nvSpPr>
          <p:cNvPr id="5" name="Content Placeholder 4">
            <a:extLst>
              <a:ext uri="{FF2B5EF4-FFF2-40B4-BE49-F238E27FC236}">
                <a16:creationId xmlns:a16="http://schemas.microsoft.com/office/drawing/2014/main" id="{9438CF0D-2F35-46AE-886B-8557645BDCAE}"/>
              </a:ext>
            </a:extLst>
          </p:cNvPr>
          <p:cNvSpPr>
            <a:spLocks noGrp="1"/>
          </p:cNvSpPr>
          <p:nvPr>
            <p:ph sz="half" idx="1"/>
          </p:nvPr>
        </p:nvSpPr>
        <p:spPr/>
        <p:txBody>
          <a:bodyPr/>
          <a:lstStyle/>
          <a:p>
            <a:r>
              <a:rPr lang="en-US" b="0" i="0" dirty="0">
                <a:solidFill>
                  <a:srgbClr val="000000"/>
                </a:solidFill>
                <a:effectLst/>
                <a:latin typeface="-apple-system"/>
              </a:rPr>
              <a:t>The following example finds all employees whose salaries are greater than the lowest salary of every department:</a:t>
            </a:r>
            <a:endParaRPr lang="en-US" dirty="0"/>
          </a:p>
        </p:txBody>
      </p:sp>
      <p:pic>
        <p:nvPicPr>
          <p:cNvPr id="8" name="Content Placeholder 7">
            <a:extLst>
              <a:ext uri="{FF2B5EF4-FFF2-40B4-BE49-F238E27FC236}">
                <a16:creationId xmlns:a16="http://schemas.microsoft.com/office/drawing/2014/main" id="{F0059217-768F-4CA2-9F76-F83EF999D8B0}"/>
              </a:ext>
            </a:extLst>
          </p:cNvPr>
          <p:cNvPicPr>
            <a:picLocks noGrp="1" noChangeAspect="1"/>
          </p:cNvPicPr>
          <p:nvPr>
            <p:ph sz="half" idx="2"/>
          </p:nvPr>
        </p:nvPicPr>
        <p:blipFill>
          <a:blip r:embed="rId2"/>
          <a:stretch>
            <a:fillRect/>
          </a:stretch>
        </p:blipFill>
        <p:spPr>
          <a:xfrm>
            <a:off x="7024230" y="719091"/>
            <a:ext cx="4978833" cy="5149897"/>
          </a:xfrm>
        </p:spPr>
      </p:pic>
    </p:spTree>
    <p:extLst>
      <p:ext uri="{BB962C8B-B14F-4D97-AF65-F5344CB8AC3E}">
        <p14:creationId xmlns:p14="http://schemas.microsoft.com/office/powerpoint/2010/main" val="419820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86BFF-9A2C-46AB-A8FC-87A51957FD45}"/>
              </a:ext>
            </a:extLst>
          </p:cNvPr>
          <p:cNvPicPr>
            <a:picLocks noChangeAspect="1"/>
          </p:cNvPicPr>
          <p:nvPr/>
        </p:nvPicPr>
        <p:blipFill>
          <a:blip r:embed="rId2"/>
          <a:stretch>
            <a:fillRect/>
          </a:stretch>
        </p:blipFill>
        <p:spPr>
          <a:xfrm>
            <a:off x="2362200" y="481012"/>
            <a:ext cx="7143750" cy="5553075"/>
          </a:xfrm>
          <a:prstGeom prst="rect">
            <a:avLst/>
          </a:prstGeom>
        </p:spPr>
      </p:pic>
    </p:spTree>
    <p:extLst>
      <p:ext uri="{BB962C8B-B14F-4D97-AF65-F5344CB8AC3E}">
        <p14:creationId xmlns:p14="http://schemas.microsoft.com/office/powerpoint/2010/main" val="152582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0A09-9F8F-404C-9D02-E53161C9BDBB}"/>
              </a:ext>
            </a:extLst>
          </p:cNvPr>
          <p:cNvSpPr>
            <a:spLocks noGrp="1"/>
          </p:cNvSpPr>
          <p:nvPr>
            <p:ph type="title"/>
          </p:nvPr>
        </p:nvSpPr>
        <p:spPr/>
        <p:txBody>
          <a:bodyPr>
            <a:normAutofit/>
          </a:bodyPr>
          <a:lstStyle/>
          <a:p>
            <a:r>
              <a:rPr lang="en-US" b="0" i="0" dirty="0">
                <a:solidFill>
                  <a:srgbClr val="262626"/>
                </a:solidFill>
                <a:effectLst/>
                <a:latin typeface="-apple-system"/>
              </a:rPr>
              <a:t>SQL subquery in the FROM clause</a:t>
            </a:r>
            <a:endParaRPr lang="en-US" dirty="0"/>
          </a:p>
        </p:txBody>
      </p:sp>
      <p:sp>
        <p:nvSpPr>
          <p:cNvPr id="3" name="Content Placeholder 2">
            <a:extLst>
              <a:ext uri="{FF2B5EF4-FFF2-40B4-BE49-F238E27FC236}">
                <a16:creationId xmlns:a16="http://schemas.microsoft.com/office/drawing/2014/main" id="{66106065-7EDE-47F0-A4BE-8AA5134C61D4}"/>
              </a:ext>
            </a:extLst>
          </p:cNvPr>
          <p:cNvSpPr>
            <a:spLocks noGrp="1"/>
          </p:cNvSpPr>
          <p:nvPr>
            <p:ph sz="half" idx="1"/>
          </p:nvPr>
        </p:nvSpPr>
        <p:spPr/>
        <p:txBody>
          <a:bodyPr/>
          <a:lstStyle/>
          <a:p>
            <a:r>
              <a:rPr lang="en-US" dirty="0"/>
              <a:t>You can use this query as a subquery in the FROM clause to calculate the average of average salary of departments as follows:</a:t>
            </a:r>
          </a:p>
        </p:txBody>
      </p:sp>
      <p:pic>
        <p:nvPicPr>
          <p:cNvPr id="7" name="Content Placeholder 6">
            <a:extLst>
              <a:ext uri="{FF2B5EF4-FFF2-40B4-BE49-F238E27FC236}">
                <a16:creationId xmlns:a16="http://schemas.microsoft.com/office/drawing/2014/main" id="{08820597-71A3-4071-9718-44BE50580B2E}"/>
              </a:ext>
            </a:extLst>
          </p:cNvPr>
          <p:cNvPicPr>
            <a:picLocks noGrp="1" noChangeAspect="1"/>
          </p:cNvPicPr>
          <p:nvPr>
            <p:ph sz="half" idx="2"/>
          </p:nvPr>
        </p:nvPicPr>
        <p:blipFill>
          <a:blip r:embed="rId2"/>
          <a:stretch>
            <a:fillRect/>
          </a:stretch>
        </p:blipFill>
        <p:spPr>
          <a:xfrm>
            <a:off x="6516688" y="2197869"/>
            <a:ext cx="4638675" cy="3594150"/>
          </a:xfrm>
        </p:spPr>
      </p:pic>
    </p:spTree>
    <p:extLst>
      <p:ext uri="{BB962C8B-B14F-4D97-AF65-F5344CB8AC3E}">
        <p14:creationId xmlns:p14="http://schemas.microsoft.com/office/powerpoint/2010/main" val="2764085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F0B1-EA9F-4882-AD71-E796E6CA59EB}"/>
              </a:ext>
            </a:extLst>
          </p:cNvPr>
          <p:cNvSpPr>
            <a:spLocks noGrp="1"/>
          </p:cNvSpPr>
          <p:nvPr>
            <p:ph type="title"/>
          </p:nvPr>
        </p:nvSpPr>
        <p:spPr>
          <a:xfrm>
            <a:off x="1097280" y="286603"/>
            <a:ext cx="4912903" cy="1450757"/>
          </a:xfrm>
        </p:spPr>
        <p:txBody>
          <a:bodyPr/>
          <a:lstStyle/>
          <a:p>
            <a:r>
              <a:rPr lang="en-US" b="0" i="0" dirty="0">
                <a:solidFill>
                  <a:srgbClr val="262626"/>
                </a:solidFill>
                <a:effectLst/>
                <a:latin typeface="-apple-system"/>
              </a:rPr>
              <a:t>SQL subquery in the SELECT clause</a:t>
            </a:r>
            <a:endParaRPr lang="en-US" dirty="0"/>
          </a:p>
        </p:txBody>
      </p:sp>
      <p:sp>
        <p:nvSpPr>
          <p:cNvPr id="3" name="Content Placeholder 2">
            <a:extLst>
              <a:ext uri="{FF2B5EF4-FFF2-40B4-BE49-F238E27FC236}">
                <a16:creationId xmlns:a16="http://schemas.microsoft.com/office/drawing/2014/main" id="{69E2C8CB-E97C-4929-A870-1ED1EA175A5A}"/>
              </a:ext>
            </a:extLst>
          </p:cNvPr>
          <p:cNvSpPr>
            <a:spLocks noGrp="1"/>
          </p:cNvSpPr>
          <p:nvPr>
            <p:ph sz="half" idx="1"/>
          </p:nvPr>
        </p:nvSpPr>
        <p:spPr/>
        <p:txBody>
          <a:bodyPr/>
          <a:lstStyle/>
          <a:p>
            <a:r>
              <a:rPr lang="en-US" dirty="0"/>
              <a:t>A subquery can be used anywhere an expression can be used in the SELECT clause. The following example finds the salaries of all employees, their average salary, and the difference between the salary of each employee and the average salary.</a:t>
            </a:r>
          </a:p>
        </p:txBody>
      </p:sp>
      <p:pic>
        <p:nvPicPr>
          <p:cNvPr id="7" name="Content Placeholder 6">
            <a:extLst>
              <a:ext uri="{FF2B5EF4-FFF2-40B4-BE49-F238E27FC236}">
                <a16:creationId xmlns:a16="http://schemas.microsoft.com/office/drawing/2014/main" id="{1EB39F2C-570E-4652-8367-20A67CB64DBC}"/>
              </a:ext>
            </a:extLst>
          </p:cNvPr>
          <p:cNvPicPr>
            <a:picLocks noGrp="1" noChangeAspect="1"/>
          </p:cNvPicPr>
          <p:nvPr>
            <p:ph sz="half" idx="2"/>
          </p:nvPr>
        </p:nvPicPr>
        <p:blipFill>
          <a:blip r:embed="rId2"/>
          <a:stretch>
            <a:fillRect/>
          </a:stretch>
        </p:blipFill>
        <p:spPr>
          <a:xfrm>
            <a:off x="6771774" y="286813"/>
            <a:ext cx="4588647" cy="5582280"/>
          </a:xfrm>
        </p:spPr>
      </p:pic>
    </p:spTree>
    <p:extLst>
      <p:ext uri="{BB962C8B-B14F-4D97-AF65-F5344CB8AC3E}">
        <p14:creationId xmlns:p14="http://schemas.microsoft.com/office/powerpoint/2010/main" val="224219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45128E-5E18-4233-BE3C-324AB62233E6}"/>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Introduction to View 3</a:t>
            </a:r>
          </a:p>
        </p:txBody>
      </p:sp>
      <p:sp>
        <p:nvSpPr>
          <p:cNvPr id="4" name="Content Placeholder 2">
            <a:extLst>
              <a:ext uri="{FF2B5EF4-FFF2-40B4-BE49-F238E27FC236}">
                <a16:creationId xmlns:a16="http://schemas.microsoft.com/office/drawing/2014/main" id="{7098DA90-AA17-4A9D-9935-A4D89FB123B2}"/>
              </a:ext>
            </a:extLst>
          </p:cNvPr>
          <p:cNvSpPr>
            <a:spLocks noGrp="1"/>
          </p:cNvSpPr>
          <p:nvPr>
            <p:ph idx="1"/>
          </p:nvPr>
        </p:nvSpPr>
        <p:spPr>
          <a:xfrm>
            <a:off x="1096963" y="2675694"/>
            <a:ext cx="10058400" cy="3193294"/>
          </a:xfrm>
        </p:spPr>
        <p:txBody>
          <a:bodyPr>
            <a:normAutofit/>
          </a:bodyPr>
          <a:lstStyle/>
          <a:p>
            <a:pPr>
              <a:tabLst>
                <a:tab pos="3205163" algn="ctr"/>
              </a:tabLst>
            </a:pPr>
            <a:r>
              <a:rPr lang="en-US" altLang="en-US"/>
              <a:t>In some cases, it is not desirable for all users to see the entire logical model (that is, all the actual relations stored in the database.) </a:t>
            </a:r>
          </a:p>
          <a:p>
            <a:pPr>
              <a:tabLst>
                <a:tab pos="3205163" algn="ctr"/>
              </a:tabLst>
            </a:pPr>
            <a:endParaRPr lang="en-US" altLang="en-US"/>
          </a:p>
          <a:p>
            <a:pPr>
              <a:tabLst>
                <a:tab pos="3205163" algn="ctr"/>
              </a:tabLst>
            </a:pPr>
            <a:r>
              <a:rPr lang="en-US" altLang="en-US"/>
              <a:t>Consider a person who needs to know an instructors name and department, but not the salary.  This person should see a relation described, in SQL, by </a:t>
            </a:r>
            <a:br>
              <a:rPr lang="en-US" altLang="en-US"/>
            </a:br>
            <a:r>
              <a:rPr lang="en-US" altLang="en-US"/>
              <a:t>		</a:t>
            </a:r>
            <a:br>
              <a:rPr lang="en-US" altLang="en-US" b="1"/>
            </a:br>
            <a:r>
              <a:rPr lang="en-US" altLang="en-US" b="1"/>
              <a:t>             select </a:t>
            </a:r>
            <a:r>
              <a:rPr lang="en-US" altLang="en-US" i="1"/>
              <a:t>ID</a:t>
            </a:r>
            <a:r>
              <a:rPr lang="en-US" altLang="en-US"/>
              <a:t>, </a:t>
            </a:r>
            <a:r>
              <a:rPr lang="en-US" altLang="en-US" i="1"/>
              <a:t>name</a:t>
            </a:r>
            <a:r>
              <a:rPr lang="en-US" altLang="en-US"/>
              <a:t>, </a:t>
            </a:r>
            <a:r>
              <a:rPr lang="en-US" altLang="en-US" i="1" err="1"/>
              <a:t>dept_name</a:t>
            </a:r>
            <a:br>
              <a:rPr lang="en-US" altLang="en-US" i="1"/>
            </a:br>
            <a:r>
              <a:rPr lang="en-US" altLang="en-US" i="1"/>
              <a:t>             </a:t>
            </a:r>
            <a:r>
              <a:rPr lang="en-US" altLang="en-US" b="1"/>
              <a:t>from </a:t>
            </a:r>
            <a:r>
              <a:rPr lang="en-US" altLang="en-US" i="1"/>
              <a:t>instructor</a:t>
            </a:r>
            <a:endParaRPr lang="en-US" altLang="en-US"/>
          </a:p>
          <a:p>
            <a:pPr marL="0" indent="0">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13" name="Rectangle 12">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871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5CB35F-1088-4A6E-97DB-F52791901790}"/>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Advantages of Views</a:t>
            </a:r>
          </a:p>
        </p:txBody>
      </p:sp>
      <p:sp>
        <p:nvSpPr>
          <p:cNvPr id="3" name="Content Placeholder 2">
            <a:extLst>
              <a:ext uri="{FF2B5EF4-FFF2-40B4-BE49-F238E27FC236}">
                <a16:creationId xmlns:a16="http://schemas.microsoft.com/office/drawing/2014/main" id="{2F7ED55C-61D6-471A-9B08-0B9D7CFDED8F}"/>
              </a:ext>
            </a:extLst>
          </p:cNvPr>
          <p:cNvSpPr>
            <a:spLocks noGrp="1"/>
          </p:cNvSpPr>
          <p:nvPr>
            <p:ph idx="1"/>
          </p:nvPr>
        </p:nvSpPr>
        <p:spPr>
          <a:xfrm>
            <a:off x="1096963" y="2191603"/>
            <a:ext cx="10058400" cy="3677385"/>
          </a:xfrm>
        </p:spPr>
        <p:txBody>
          <a:bodyPr>
            <a:normAutofit/>
          </a:bodyPr>
          <a:lstStyle/>
          <a:p>
            <a:pPr>
              <a:lnSpc>
                <a:spcPct val="100000"/>
              </a:lnSpc>
            </a:pPr>
            <a:r>
              <a:rPr lang="en-US" sz="1400" b="1" i="0" dirty="0">
                <a:effectLst/>
                <a:latin typeface="PT Sans"/>
              </a:rPr>
              <a:t>1. Ease of use</a:t>
            </a:r>
            <a:r>
              <a:rPr lang="en-US" sz="1400" b="0" i="0" dirty="0">
                <a:effectLst/>
                <a:latin typeface="PT Sans"/>
              </a:rPr>
              <a:t>: A view hides the complexity of the database tables from end users. Essentially we can think of views as a layer of abstraction on top of the database tables.</a:t>
            </a:r>
          </a:p>
          <a:p>
            <a:pPr>
              <a:lnSpc>
                <a:spcPct val="100000"/>
              </a:lnSpc>
            </a:pPr>
            <a:r>
              <a:rPr lang="en-US" sz="1400" b="1" i="0" dirty="0">
                <a:effectLst/>
                <a:latin typeface="PT Sans"/>
              </a:rPr>
              <a:t>2. Space savings</a:t>
            </a:r>
            <a:r>
              <a:rPr lang="en-US" sz="1400" b="0" i="0" dirty="0">
                <a:effectLst/>
                <a:latin typeface="PT Sans"/>
              </a:rPr>
              <a:t>: Views take very little space to store, since they do not store actual data.</a:t>
            </a:r>
          </a:p>
          <a:p>
            <a:pPr>
              <a:lnSpc>
                <a:spcPct val="100000"/>
              </a:lnSpc>
            </a:pPr>
            <a:r>
              <a:rPr lang="en-US" sz="1400" b="1" i="0" dirty="0">
                <a:effectLst/>
                <a:latin typeface="PT Sans"/>
              </a:rPr>
              <a:t>3. Data security</a:t>
            </a:r>
            <a:r>
              <a:rPr lang="en-US" sz="1400" b="0" i="0" dirty="0">
                <a:effectLst/>
                <a:latin typeface="PT Sans"/>
              </a:rPr>
              <a:t>: Views can include only certain columns in the table so that only the non-sensitive columns are included and exposed to the end user. In addition, some databases allow views to have different security settings, thus hiding sensitive data from prying eyes.</a:t>
            </a:r>
          </a:p>
          <a:p>
            <a:pPr>
              <a:lnSpc>
                <a:spcPct val="100000"/>
              </a:lnSpc>
            </a:pPr>
            <a:r>
              <a:rPr lang="en-US" sz="1400" b="1" i="0" dirty="0">
                <a:effectLst/>
                <a:latin typeface="PT Sans"/>
              </a:rPr>
              <a:t>4. Speed to deployment</a:t>
            </a:r>
            <a:r>
              <a:rPr lang="en-US" sz="1400" b="0" i="0" dirty="0">
                <a:effectLst/>
                <a:latin typeface="PT Sans"/>
              </a:rPr>
              <a:t>: Sometimes you want a table that is built on top of the existing data set, but in order to make this happen, you'll need to work with your engineering team to go through the process of defining, populating, and maintaining a new table, and this can be time-consuming. Instead of going that way, creating a view may be a much faster way to go. Since a view doesn't hold actual data and doesn't need to be refreshed on a regular cadence, it can be deployed much faster, and sometimes you might even be able to create the view yourself.</a:t>
            </a:r>
          </a:p>
          <a:p>
            <a:pPr>
              <a:lnSpc>
                <a:spcPct val="100000"/>
              </a:lnSpc>
            </a:pPr>
            <a:endParaRPr lang="en-US" sz="1400"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309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006D3A-09B0-4EE8-A298-64E8FA3A010C}"/>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Disadvantages of  Views</a:t>
            </a:r>
          </a:p>
        </p:txBody>
      </p:sp>
      <p:sp>
        <p:nvSpPr>
          <p:cNvPr id="3" name="Content Placeholder 2">
            <a:extLst>
              <a:ext uri="{FF2B5EF4-FFF2-40B4-BE49-F238E27FC236}">
                <a16:creationId xmlns:a16="http://schemas.microsoft.com/office/drawing/2014/main" id="{68DD736D-641F-4993-81BF-1EFF83E27500}"/>
              </a:ext>
            </a:extLst>
          </p:cNvPr>
          <p:cNvSpPr>
            <a:spLocks noGrp="1"/>
          </p:cNvSpPr>
          <p:nvPr>
            <p:ph idx="1"/>
          </p:nvPr>
        </p:nvSpPr>
        <p:spPr>
          <a:xfrm>
            <a:off x="1096963" y="2675694"/>
            <a:ext cx="10058400" cy="3193294"/>
          </a:xfrm>
        </p:spPr>
        <p:txBody>
          <a:bodyPr>
            <a:normAutofit/>
          </a:bodyPr>
          <a:lstStyle/>
          <a:p>
            <a:pPr>
              <a:lnSpc>
                <a:spcPct val="100000"/>
              </a:lnSpc>
            </a:pPr>
            <a:r>
              <a:rPr lang="en-US" sz="1100" b="0" i="0">
                <a:effectLst/>
                <a:latin typeface="PT Sans"/>
              </a:rPr>
              <a:t>Like many things, there are also tradeoffs that come with using views. Below are a few disadvantages of using views:</a:t>
            </a:r>
          </a:p>
          <a:p>
            <a:pPr>
              <a:lnSpc>
                <a:spcPct val="100000"/>
              </a:lnSpc>
            </a:pPr>
            <a:r>
              <a:rPr lang="en-US" sz="1100" b="1" i="0">
                <a:effectLst/>
                <a:latin typeface="PT Sans"/>
              </a:rPr>
              <a:t>1. Query performance</a:t>
            </a:r>
            <a:r>
              <a:rPr lang="en-US" sz="1100" b="0" i="0">
                <a:effectLst/>
                <a:latin typeface="PT Sans"/>
              </a:rPr>
              <a:t>: While a query into a view is usually simple to write and easy to understand, the actual query that the database has to execute will be as complex as the view definition because the query still needs to occur at the table level. As a result, query performance may suffer.</a:t>
            </a:r>
          </a:p>
          <a:p>
            <a:pPr>
              <a:lnSpc>
                <a:spcPct val="100000"/>
              </a:lnSpc>
            </a:pPr>
            <a:r>
              <a:rPr lang="en-US" sz="1100" b="1" i="0">
                <a:effectLst/>
                <a:latin typeface="PT Sans"/>
              </a:rPr>
              <a:t>2. View definitions can get complex</a:t>
            </a:r>
            <a:r>
              <a:rPr lang="en-US" sz="1100" b="0" i="0">
                <a:effectLst/>
                <a:latin typeface="PT Sans"/>
              </a:rPr>
              <a:t>: When a view is built directly on top of tables, it is usually relatively easy to decipher where everything came from. However, when a view is built on top of other views, understanding that view contains can become very difficult, especially if those views themselves are also built on top of yet another set of views. The author once had an opportunity to slice through four levels of views, and that was certainly not a fun exercise!</a:t>
            </a:r>
          </a:p>
          <a:p>
            <a:pPr>
              <a:lnSpc>
                <a:spcPct val="100000"/>
              </a:lnSpc>
            </a:pPr>
            <a:r>
              <a:rPr lang="en-US" sz="1100" b="1" i="0">
                <a:effectLst/>
                <a:latin typeface="PT Sans"/>
              </a:rPr>
              <a:t>3. Increased database management load</a:t>
            </a:r>
            <a:r>
              <a:rPr lang="en-US" sz="1100" b="0" i="0">
                <a:effectLst/>
                <a:latin typeface="PT Sans"/>
              </a:rPr>
              <a:t>: Views are also database objects like tables, so even though views do not hold actual data, they still need to be managed carefully, just like tables. Having too many views can easily increase the complexity of managing a database.</a:t>
            </a:r>
          </a:p>
          <a:p>
            <a:pPr>
              <a:lnSpc>
                <a:spcPct val="100000"/>
              </a:lnSpc>
            </a:pPr>
            <a:r>
              <a:rPr lang="en-US" sz="1100" b="0" i="0">
                <a:effectLst/>
                <a:latin typeface="PT Sans"/>
              </a:rPr>
              <a:t>The rule of thumb is that while views are quite useful, we must be careful not to overuse it. Also, remember it is usually not a good idea to build a view on top of other views.</a:t>
            </a:r>
          </a:p>
          <a:p>
            <a:pPr>
              <a:lnSpc>
                <a:spcPct val="100000"/>
              </a:lnSpc>
            </a:pPr>
            <a:endParaRPr lang="en-US" sz="110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269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D803A86D-17F5-4F91-BD00-FE9CF54C4DFF}"/>
              </a:ext>
            </a:extLst>
          </p:cNvPr>
          <p:cNvSpPr>
            <a:spLocks noGrp="1" noChangeArrowheads="1"/>
          </p:cNvSpPr>
          <p:nvPr>
            <p:ph type="title"/>
          </p:nvPr>
        </p:nvSpPr>
        <p:spPr/>
        <p:txBody>
          <a:bodyPr/>
          <a:lstStyle/>
          <a:p>
            <a:pPr>
              <a:defRPr/>
            </a:pPr>
            <a:r>
              <a:rPr lang="en-US">
                <a:ea typeface="+mj-ea"/>
              </a:rPr>
              <a:t>View Definition</a:t>
            </a:r>
          </a:p>
        </p:txBody>
      </p:sp>
      <p:sp>
        <p:nvSpPr>
          <p:cNvPr id="39939" name="Rectangle 3">
            <a:extLst>
              <a:ext uri="{FF2B5EF4-FFF2-40B4-BE49-F238E27FC236}">
                <a16:creationId xmlns:a16="http://schemas.microsoft.com/office/drawing/2014/main" id="{8F41D0F9-A3EA-46EC-A54B-F4C3603FDF62}"/>
              </a:ext>
            </a:extLst>
          </p:cNvPr>
          <p:cNvSpPr>
            <a:spLocks noGrp="1" noChangeArrowheads="1"/>
          </p:cNvSpPr>
          <p:nvPr>
            <p:ph type="body" idx="1"/>
          </p:nvPr>
        </p:nvSpPr>
        <p:spPr>
          <a:xfrm>
            <a:off x="1097280" y="2096966"/>
            <a:ext cx="10119359" cy="4873625"/>
          </a:xfrm>
        </p:spPr>
        <p:txBody>
          <a:bodyPr/>
          <a:lstStyle/>
          <a:p>
            <a:pPr>
              <a:tabLst>
                <a:tab pos="3432175" algn="ctr"/>
              </a:tabLst>
            </a:pPr>
            <a:r>
              <a:rPr lang="en-US" altLang="en-US" dirty="0"/>
              <a:t>A view is defined using the </a:t>
            </a:r>
            <a:r>
              <a:rPr lang="en-US" altLang="en-US" b="1" dirty="0"/>
              <a:t>create view </a:t>
            </a:r>
            <a:r>
              <a:rPr lang="en-US" altLang="en-US" dirty="0"/>
              <a:t>statement which has the form</a:t>
            </a:r>
          </a:p>
          <a:p>
            <a:pPr>
              <a:lnSpc>
                <a:spcPct val="40000"/>
              </a:lnSpc>
              <a:tabLst>
                <a:tab pos="3432175" algn="ctr"/>
              </a:tabLst>
            </a:pPr>
            <a:endParaRPr lang="en-US" altLang="en-US" dirty="0"/>
          </a:p>
          <a:p>
            <a:pPr>
              <a:lnSpc>
                <a:spcPct val="40000"/>
              </a:lnSpc>
              <a:buNone/>
              <a:tabLst>
                <a:tab pos="3432175" algn="ctr"/>
              </a:tabLst>
            </a:pPr>
            <a:r>
              <a:rPr lang="en-US" altLang="en-US" dirty="0"/>
              <a:t>		</a:t>
            </a:r>
            <a:r>
              <a:rPr lang="en-US" altLang="en-US" b="1" dirty="0"/>
              <a:t>create view </a:t>
            </a:r>
            <a:r>
              <a:rPr lang="en-US" altLang="en-US" i="1" dirty="0"/>
              <a:t>v </a:t>
            </a:r>
            <a:r>
              <a:rPr lang="en-US" altLang="en-US" b="1" dirty="0"/>
              <a:t>as </a:t>
            </a:r>
            <a:r>
              <a:rPr lang="en-US" altLang="en-US" i="1" dirty="0"/>
              <a:t>&lt; </a:t>
            </a:r>
            <a:r>
              <a:rPr lang="en-US" altLang="en-US" dirty="0"/>
              <a:t>query expression &gt;</a:t>
            </a:r>
          </a:p>
          <a:p>
            <a:pPr>
              <a:lnSpc>
                <a:spcPct val="20000"/>
              </a:lnSpc>
              <a:buNone/>
              <a:tabLst>
                <a:tab pos="3432175" algn="ctr"/>
              </a:tabLst>
            </a:pPr>
            <a:endParaRPr lang="en-US" altLang="en-US" dirty="0"/>
          </a:p>
          <a:p>
            <a:pPr>
              <a:buNone/>
              <a:tabLst>
                <a:tab pos="3432175" algn="ctr"/>
              </a:tabLst>
            </a:pPr>
            <a:r>
              <a:rPr lang="en-US" altLang="en-US" dirty="0"/>
              <a:t>	where &lt;query expression&gt; is any legal SQL expression.  The view name is represented by </a:t>
            </a:r>
            <a:r>
              <a:rPr lang="en-US" altLang="en-US" i="1" dirty="0"/>
              <a:t>v.</a:t>
            </a:r>
            <a:endParaRPr lang="en-US" altLang="en-US" dirty="0"/>
          </a:p>
          <a:p>
            <a:pPr>
              <a:tabLst>
                <a:tab pos="3432175" algn="ctr"/>
              </a:tabLst>
            </a:pPr>
            <a:r>
              <a:rPr lang="en-US" altLang="en-US" dirty="0"/>
              <a:t>Once a view is defined, the view name can be used to refer to the virtual relation that the view generates.</a:t>
            </a:r>
          </a:p>
          <a:p>
            <a:pPr>
              <a:tabLst>
                <a:tab pos="3432175" algn="ctr"/>
              </a:tabLst>
            </a:pPr>
            <a:r>
              <a:rPr lang="en-US" altLang="en-US" dirty="0"/>
              <a:t>View definition is not the same as creating a new relation by evaluating the query expression  </a:t>
            </a:r>
          </a:p>
          <a:p>
            <a:pPr lvl="1">
              <a:tabLst>
                <a:tab pos="3432175" algn="ctr"/>
              </a:tabLst>
            </a:pPr>
            <a:r>
              <a:rPr lang="en-US" altLang="en-US" sz="2000" dirty="0"/>
              <a:t>Rather, a view definition causes the saving of an expression; the expression is substituted into queries using the view.</a:t>
            </a:r>
            <a:endParaRPr lang="en-US" altLang="en-US" dirty="0"/>
          </a:p>
        </p:txBody>
      </p:sp>
    </p:spTree>
    <p:extLst>
      <p:ext uri="{BB962C8B-B14F-4D97-AF65-F5344CB8AC3E}">
        <p14:creationId xmlns:p14="http://schemas.microsoft.com/office/powerpoint/2010/main" val="283106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06FF2FF9-7369-40AD-95F2-E863AD158677}"/>
              </a:ext>
            </a:extLst>
          </p:cNvPr>
          <p:cNvSpPr>
            <a:spLocks noGrp="1" noChangeArrowheads="1"/>
          </p:cNvSpPr>
          <p:nvPr>
            <p:ph type="title"/>
          </p:nvPr>
        </p:nvSpPr>
        <p:spPr>
          <a:xfrm>
            <a:off x="1097280" y="286604"/>
            <a:ext cx="10058400" cy="610042"/>
          </a:xfrm>
        </p:spPr>
        <p:txBody>
          <a:bodyPr>
            <a:normAutofit fontScale="90000"/>
          </a:bodyPr>
          <a:lstStyle/>
          <a:p>
            <a:pPr>
              <a:defRPr/>
            </a:pPr>
            <a:r>
              <a:rPr lang="en-US" dirty="0">
                <a:ea typeface="+mj-ea"/>
              </a:rPr>
              <a:t>Example Views</a:t>
            </a:r>
          </a:p>
        </p:txBody>
      </p:sp>
      <p:sp>
        <p:nvSpPr>
          <p:cNvPr id="41987" name="Rectangle 3">
            <a:extLst>
              <a:ext uri="{FF2B5EF4-FFF2-40B4-BE49-F238E27FC236}">
                <a16:creationId xmlns:a16="http://schemas.microsoft.com/office/drawing/2014/main" id="{948654E1-D50F-4613-ADA5-78DEC90075EE}"/>
              </a:ext>
            </a:extLst>
          </p:cNvPr>
          <p:cNvSpPr>
            <a:spLocks noGrp="1" noChangeArrowheads="1"/>
          </p:cNvSpPr>
          <p:nvPr>
            <p:ph type="body" idx="1"/>
          </p:nvPr>
        </p:nvSpPr>
        <p:spPr>
          <a:xfrm>
            <a:off x="1097280" y="1879403"/>
            <a:ext cx="10229443" cy="4913312"/>
          </a:xfrm>
        </p:spPr>
        <p:txBody>
          <a:bodyPr/>
          <a:lstStyle/>
          <a:p>
            <a:pPr>
              <a:tabLst>
                <a:tab pos="1370013" algn="l"/>
              </a:tabLst>
            </a:pPr>
            <a:r>
              <a:rPr lang="en-US" altLang="en-US" sz="1800" dirty="0"/>
              <a:t>A view of instructors without their salary</a:t>
            </a:r>
            <a:br>
              <a:rPr lang="en-US" altLang="en-US" sz="1800" dirty="0"/>
            </a:br>
            <a:r>
              <a:rPr lang="en-US" altLang="en-US" dirty="0"/>
              <a:t> </a:t>
            </a:r>
            <a:r>
              <a:rPr lang="en-US" altLang="en-US" sz="1800" b="1" dirty="0"/>
              <a:t>create view </a:t>
            </a:r>
            <a:r>
              <a:rPr lang="en-US" altLang="en-US" sz="1800" i="1" dirty="0"/>
              <a:t>faculty </a:t>
            </a:r>
            <a:r>
              <a:rPr lang="en-US" altLang="en-US" sz="1800" b="1" dirty="0"/>
              <a:t>as </a:t>
            </a:r>
            <a:br>
              <a:rPr lang="en-US" altLang="en-US" sz="1800" b="1" dirty="0"/>
            </a:br>
            <a:r>
              <a:rPr lang="en-US" altLang="en-US" sz="1800" b="1" dirty="0"/>
              <a:t>    select </a:t>
            </a:r>
            <a:r>
              <a:rPr lang="en-US" altLang="en-US" sz="1800" i="1" dirty="0"/>
              <a:t>ID</a:t>
            </a:r>
            <a:r>
              <a:rPr lang="en-US" altLang="en-US" sz="1800" dirty="0"/>
              <a:t>, </a:t>
            </a:r>
            <a:r>
              <a:rPr lang="en-US" altLang="en-US" sz="1800" i="1" dirty="0"/>
              <a:t>name</a:t>
            </a:r>
            <a:r>
              <a:rPr lang="en-US" altLang="en-US" sz="1800" dirty="0"/>
              <a:t>, </a:t>
            </a:r>
            <a:r>
              <a:rPr lang="en-US" altLang="en-US" sz="1800" i="1" dirty="0" err="1"/>
              <a:t>dept_name</a:t>
            </a:r>
            <a:br>
              <a:rPr lang="en-US" altLang="en-US" sz="1800" i="1" dirty="0"/>
            </a:br>
            <a:r>
              <a:rPr lang="en-US" altLang="en-US" sz="1800" i="1" dirty="0"/>
              <a:t>    </a:t>
            </a:r>
            <a:r>
              <a:rPr lang="en-US" altLang="en-US" sz="1800" b="1" dirty="0"/>
              <a:t>from </a:t>
            </a:r>
            <a:r>
              <a:rPr lang="en-US" altLang="en-US" sz="1800" i="1" dirty="0"/>
              <a:t>instructor</a:t>
            </a:r>
            <a:endParaRPr lang="en-US" altLang="en-US" sz="1800" dirty="0"/>
          </a:p>
          <a:p>
            <a:pPr>
              <a:tabLst>
                <a:tab pos="1370013" algn="l"/>
              </a:tabLst>
            </a:pPr>
            <a:r>
              <a:rPr lang="en-US" altLang="en-US" sz="1800" dirty="0"/>
              <a:t>Find all instructors in the Innovation and Entrepreneurship (IENT) department</a:t>
            </a:r>
            <a:br>
              <a:rPr lang="en-US" altLang="en-US" sz="1800" dirty="0"/>
            </a:br>
            <a:r>
              <a:rPr lang="en-US" altLang="en-US" sz="1800" dirty="0"/>
              <a:t> </a:t>
            </a:r>
            <a:r>
              <a:rPr lang="en-US" altLang="en-US" sz="1800" b="1" dirty="0"/>
              <a:t>select </a:t>
            </a:r>
            <a:r>
              <a:rPr lang="en-US" altLang="en-US" sz="1800" i="1" dirty="0"/>
              <a:t>name</a:t>
            </a:r>
            <a:br>
              <a:rPr lang="en-US" altLang="en-US" sz="1800" i="1" dirty="0"/>
            </a:br>
            <a:r>
              <a:rPr lang="en-US" altLang="en-US" sz="1800" i="1" dirty="0"/>
              <a:t> </a:t>
            </a:r>
            <a:r>
              <a:rPr lang="en-US" altLang="en-US" sz="1800" b="1" dirty="0"/>
              <a:t>from </a:t>
            </a:r>
            <a:r>
              <a:rPr lang="en-US" altLang="en-US" sz="1800" i="1" dirty="0"/>
              <a:t>faculty</a:t>
            </a:r>
            <a:br>
              <a:rPr lang="en-US" altLang="en-US" sz="1800" i="1" dirty="0"/>
            </a:br>
            <a:r>
              <a:rPr lang="en-US" altLang="en-US" sz="1800" i="1" dirty="0"/>
              <a:t> </a:t>
            </a:r>
            <a:r>
              <a:rPr lang="en-US" altLang="en-US" sz="1800" b="1" dirty="0"/>
              <a:t>where </a:t>
            </a:r>
            <a:r>
              <a:rPr lang="en-US" altLang="en-US" sz="1800" i="1" dirty="0" err="1"/>
              <a:t>dept_name</a:t>
            </a:r>
            <a:r>
              <a:rPr lang="en-US" altLang="en-US" sz="1800" i="1" dirty="0"/>
              <a:t> = </a:t>
            </a:r>
            <a:r>
              <a:rPr lang="en-US" altLang="en-US" sz="1800" dirty="0"/>
              <a:t>‘IENT’</a:t>
            </a:r>
          </a:p>
          <a:p>
            <a:pPr>
              <a:tabLst>
                <a:tab pos="1370013" algn="l"/>
              </a:tabLst>
            </a:pPr>
            <a:r>
              <a:rPr lang="en-US" altLang="en-US" sz="1800" dirty="0"/>
              <a:t>Create a view of department salary totals</a:t>
            </a:r>
            <a:br>
              <a:rPr lang="en-US" altLang="en-US" sz="1800" dirty="0"/>
            </a:br>
            <a:r>
              <a:rPr lang="en-US" altLang="en-US" sz="1800" dirty="0"/>
              <a:t>  </a:t>
            </a:r>
            <a:r>
              <a:rPr lang="en-US" altLang="en-US" sz="1800" b="1" dirty="0"/>
              <a:t>create view </a:t>
            </a:r>
            <a:r>
              <a:rPr lang="en-US" altLang="en-US" sz="1800" i="1" dirty="0" err="1"/>
              <a:t>departments_total_salary</a:t>
            </a:r>
            <a:r>
              <a:rPr lang="en-US" altLang="en-US" sz="1800" dirty="0"/>
              <a:t>(</a:t>
            </a:r>
            <a:r>
              <a:rPr lang="en-US" altLang="en-US" sz="1800" i="1" dirty="0" err="1"/>
              <a:t>dept_name</a:t>
            </a:r>
            <a:r>
              <a:rPr lang="en-US" altLang="en-US" sz="1800" dirty="0"/>
              <a:t>, </a:t>
            </a:r>
            <a:r>
              <a:rPr lang="en-US" altLang="en-US" sz="1800" i="1" dirty="0" err="1"/>
              <a:t>total_salary</a:t>
            </a:r>
            <a:r>
              <a:rPr lang="en-US" altLang="en-US" sz="1800" dirty="0"/>
              <a:t>) </a:t>
            </a:r>
            <a:r>
              <a:rPr lang="en-US" altLang="en-US" sz="1800" b="1" dirty="0"/>
              <a:t>as</a:t>
            </a:r>
            <a:br>
              <a:rPr lang="en-US" altLang="en-US" sz="1800" b="1" dirty="0"/>
            </a:br>
            <a:r>
              <a:rPr lang="en-US" altLang="en-US" sz="1800" b="1" dirty="0"/>
              <a:t>       select </a:t>
            </a:r>
            <a:r>
              <a:rPr lang="en-US" altLang="en-US" sz="1800" i="1" dirty="0" err="1"/>
              <a:t>dept_name</a:t>
            </a:r>
            <a:r>
              <a:rPr lang="en-US" altLang="en-US" sz="1800" dirty="0"/>
              <a:t>, </a:t>
            </a:r>
            <a:r>
              <a:rPr lang="en-US" altLang="en-US" sz="1800" b="1" dirty="0"/>
              <a:t>sum </a:t>
            </a:r>
            <a:r>
              <a:rPr lang="en-US" altLang="en-US" sz="1800" dirty="0"/>
              <a:t>(</a:t>
            </a:r>
            <a:r>
              <a:rPr lang="en-US" altLang="en-US" sz="1800" i="1" dirty="0"/>
              <a:t>salary</a:t>
            </a:r>
            <a:r>
              <a:rPr lang="en-US" altLang="en-US" sz="1800" dirty="0"/>
              <a:t>)</a:t>
            </a:r>
            <a:br>
              <a:rPr lang="en-US" altLang="en-US" sz="1800" dirty="0"/>
            </a:br>
            <a:r>
              <a:rPr lang="en-US" altLang="en-US" sz="1800" dirty="0"/>
              <a:t>       </a:t>
            </a:r>
            <a:r>
              <a:rPr lang="en-US" altLang="en-US" sz="1800" b="1" dirty="0"/>
              <a:t>from </a:t>
            </a:r>
            <a:r>
              <a:rPr lang="en-US" altLang="en-US" sz="1800" i="1" dirty="0"/>
              <a:t>instructor</a:t>
            </a:r>
            <a:br>
              <a:rPr lang="en-US" altLang="en-US" sz="1800" i="1" dirty="0"/>
            </a:br>
            <a:r>
              <a:rPr lang="en-US" altLang="en-US" sz="1800" i="1" dirty="0"/>
              <a:t>      </a:t>
            </a:r>
            <a:r>
              <a:rPr lang="en-US" altLang="en-US" sz="1800" b="1" dirty="0"/>
              <a:t>group by </a:t>
            </a:r>
            <a:r>
              <a:rPr lang="en-US" altLang="en-US" sz="1800" i="1" dirty="0" err="1"/>
              <a:t>dept_name</a:t>
            </a:r>
            <a:r>
              <a:rPr lang="en-US" altLang="en-US" sz="1800" dirty="0"/>
              <a:t>;</a:t>
            </a:r>
            <a:endParaRPr lang="en-US" altLang="en-US" dirty="0"/>
          </a:p>
          <a:p>
            <a:pPr>
              <a:tabLst>
                <a:tab pos="1370013" algn="l"/>
              </a:tabLst>
            </a:pPr>
            <a:endParaRPr lang="en-US" altLang="en-US" dirty="0"/>
          </a:p>
          <a:p>
            <a:pPr>
              <a:tabLst>
                <a:tab pos="1370013" algn="l"/>
              </a:tabLst>
            </a:pPr>
            <a:endParaRPr lang="en-US" altLang="en-US" sz="1800" dirty="0"/>
          </a:p>
          <a:p>
            <a:pPr>
              <a:tabLst>
                <a:tab pos="1370013" algn="l"/>
              </a:tabLst>
            </a:pPr>
            <a:endParaRPr lang="en-US" altLang="en-US" dirty="0"/>
          </a:p>
        </p:txBody>
      </p:sp>
      <p:sp>
        <p:nvSpPr>
          <p:cNvPr id="335877" name="Text Box 5">
            <a:extLst>
              <a:ext uri="{FF2B5EF4-FFF2-40B4-BE49-F238E27FC236}">
                <a16:creationId xmlns:a16="http://schemas.microsoft.com/office/drawing/2014/main" id="{450EBEFB-2FEE-4424-A566-F811E08B1292}"/>
              </a:ext>
            </a:extLst>
          </p:cNvPr>
          <p:cNvSpPr txBox="1">
            <a:spLocks noChangeArrowheads="1"/>
          </p:cNvSpPr>
          <p:nvPr/>
        </p:nvSpPr>
        <p:spPr bwMode="auto">
          <a:xfrm>
            <a:off x="2584450" y="5232400"/>
            <a:ext cx="755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buClr>
                <a:schemeClr val="tx2"/>
              </a:buClr>
              <a:buSzPct val="90000"/>
              <a:buFont typeface="Monotype Sorts" charset="2"/>
              <a:buNone/>
            </a:pPr>
            <a:r>
              <a:rPr kumimoji="1" lang="en-US" altLang="en-US" sz="2400" b="1"/>
              <a:t>	</a:t>
            </a:r>
          </a:p>
        </p:txBody>
      </p:sp>
    </p:spTree>
    <p:extLst>
      <p:ext uri="{BB962C8B-B14F-4D97-AF65-F5344CB8AC3E}">
        <p14:creationId xmlns:p14="http://schemas.microsoft.com/office/powerpoint/2010/main" val="2917021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5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utoUpdateAnimBg="0"/>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{063931F6-85F1-4D4C-9B7C-0D9C1A8EF79C}tf11437505_win32</Template>
  <TotalTime>499</TotalTime>
  <Words>2881</Words>
  <Application>Microsoft Office PowerPoint</Application>
  <PresentationFormat>Widescreen</PresentationFormat>
  <Paragraphs>194</Paragraphs>
  <Slides>41</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41</vt:i4>
      </vt:variant>
    </vt:vector>
  </HeadingPairs>
  <TitlesOfParts>
    <vt:vector size="58" baseType="lpstr">
      <vt:lpstr>-apple-system</vt:lpstr>
      <vt:lpstr>Arial</vt:lpstr>
      <vt:lpstr>Calibri</vt:lpstr>
      <vt:lpstr>Calibri Light</vt:lpstr>
      <vt:lpstr>Georgia Pro Cond Light</vt:lpstr>
      <vt:lpstr>Helvetica</vt:lpstr>
      <vt:lpstr>inherit</vt:lpstr>
      <vt:lpstr>Monotype Sorts</vt:lpstr>
      <vt:lpstr>PT Sans</vt:lpstr>
      <vt:lpstr>Roboto</vt:lpstr>
      <vt:lpstr>Segoe UI</vt:lpstr>
      <vt:lpstr>Speak Pro</vt:lpstr>
      <vt:lpstr>Tahoma</vt:lpstr>
      <vt:lpstr>Times New Roman</vt:lpstr>
      <vt:lpstr>Wingdings</vt:lpstr>
      <vt:lpstr>Wingdings 2</vt:lpstr>
      <vt:lpstr>RetrospectVTI</vt:lpstr>
      <vt:lpstr>PowerPoint Presentation</vt:lpstr>
      <vt:lpstr>More advanced topics</vt:lpstr>
      <vt:lpstr>Introduction to Views</vt:lpstr>
      <vt:lpstr>PowerPoint Presentation</vt:lpstr>
      <vt:lpstr>Introduction to View 3</vt:lpstr>
      <vt:lpstr>Advantages of Views</vt:lpstr>
      <vt:lpstr>Disadvantages of  Views</vt:lpstr>
      <vt:lpstr>View Definition</vt:lpstr>
      <vt:lpstr>Example Views</vt:lpstr>
      <vt:lpstr>Views Defined Using Other Views</vt:lpstr>
      <vt:lpstr>Create a SQL VIEW The syntax to create a VIEW is as follows</vt:lpstr>
      <vt:lpstr>Once a VIEW is created, you can access it like a SQL table.</vt:lpstr>
      <vt:lpstr>SQL VIEW to fetch all records of a table</vt:lpstr>
      <vt:lpstr>SQL VIEW to fetch a few columns of a table and filter results using WHERE clause</vt:lpstr>
      <vt:lpstr>SQL VIEW to fetch a few columns from multiple tables</vt:lpstr>
      <vt:lpstr>Uses of Views</vt:lpstr>
      <vt:lpstr>Composition</vt:lpstr>
      <vt:lpstr>Updateable Views</vt:lpstr>
      <vt:lpstr>PowerPoint Presentation</vt:lpstr>
      <vt:lpstr>What is a subquery?</vt:lpstr>
      <vt:lpstr>Processing Multiple Tables  Using Subqueries</vt:lpstr>
      <vt:lpstr>Subquery Example</vt:lpstr>
      <vt:lpstr>Join vs. Subquery </vt:lpstr>
      <vt:lpstr>Advantages/Disadvantages Joins</vt:lpstr>
      <vt:lpstr>Advantages/Disadvantages Subqueries</vt:lpstr>
      <vt:lpstr>Another simple example</vt:lpstr>
      <vt:lpstr>Simple subquery basic</vt:lpstr>
      <vt:lpstr>Simple subquery basic</vt:lpstr>
      <vt:lpstr>Simple subquery basic</vt:lpstr>
      <vt:lpstr>Rewriting the two separate queries</vt:lpstr>
      <vt:lpstr>Where to use subqueries</vt:lpstr>
      <vt:lpstr>Subquery with the IN or NOT IN operator</vt:lpstr>
      <vt:lpstr>With comparison operators</vt:lpstr>
      <vt:lpstr>With comparison operators</vt:lpstr>
      <vt:lpstr> all employees who salaries are greater than the average salary of all employees:</vt:lpstr>
      <vt:lpstr>The EXISTS</vt:lpstr>
      <vt:lpstr>The NOT EXIST</vt:lpstr>
      <vt:lpstr>SQL subquery with the ALL operator</vt:lpstr>
      <vt:lpstr>SQL subquery with the ALL operator</vt:lpstr>
      <vt:lpstr>SQL subquery in the FROM clause</vt:lpstr>
      <vt:lpstr>SQL subquery in the SELECT clause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Carl M. Rebman Jr.</dc:creator>
  <cp:lastModifiedBy>Carl Rebman</cp:lastModifiedBy>
  <cp:revision>31</cp:revision>
  <dcterms:created xsi:type="dcterms:W3CDTF">2020-09-29T07:52:46Z</dcterms:created>
  <dcterms:modified xsi:type="dcterms:W3CDTF">2021-04-27T23:00:52Z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