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notesMasterIdLst>
    <p:notesMasterId r:id="rId39"/>
  </p:notesMasterIdLst>
  <p:sldIdLst>
    <p:sldId id="256" r:id="rId2"/>
    <p:sldId id="257" r:id="rId3"/>
    <p:sldId id="258" r:id="rId4"/>
    <p:sldId id="259" r:id="rId5"/>
    <p:sldId id="260" r:id="rId6"/>
    <p:sldId id="261" r:id="rId7"/>
    <p:sldId id="313" r:id="rId8"/>
    <p:sldId id="314" r:id="rId9"/>
    <p:sldId id="323" r:id="rId10"/>
    <p:sldId id="324" r:id="rId11"/>
    <p:sldId id="325" r:id="rId12"/>
    <p:sldId id="265" r:id="rId13"/>
    <p:sldId id="268" r:id="rId14"/>
    <p:sldId id="278" r:id="rId15"/>
    <p:sldId id="279" r:id="rId16"/>
    <p:sldId id="266" r:id="rId17"/>
    <p:sldId id="319" r:id="rId18"/>
    <p:sldId id="320" r:id="rId19"/>
    <p:sldId id="321" r:id="rId20"/>
    <p:sldId id="326" r:id="rId21"/>
    <p:sldId id="264" r:id="rId22"/>
    <p:sldId id="262" r:id="rId23"/>
    <p:sldId id="267" r:id="rId24"/>
    <p:sldId id="315" r:id="rId25"/>
    <p:sldId id="269" r:id="rId26"/>
    <p:sldId id="270" r:id="rId27"/>
    <p:sldId id="271" r:id="rId28"/>
    <p:sldId id="272" r:id="rId29"/>
    <p:sldId id="273" r:id="rId30"/>
    <p:sldId id="274" r:id="rId31"/>
    <p:sldId id="277" r:id="rId32"/>
    <p:sldId id="275" r:id="rId33"/>
    <p:sldId id="276" r:id="rId34"/>
    <p:sldId id="280" r:id="rId35"/>
    <p:sldId id="282" r:id="rId36"/>
    <p:sldId id="317" r:id="rId37"/>
    <p:sldId id="318"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C9FA568-3FEF-485D-8D6E-B9EB4DD09A2A}">
          <p14:sldIdLst>
            <p14:sldId id="256"/>
            <p14:sldId id="257"/>
            <p14:sldId id="258"/>
            <p14:sldId id="259"/>
            <p14:sldId id="260"/>
            <p14:sldId id="261"/>
            <p14:sldId id="313"/>
            <p14:sldId id="314"/>
            <p14:sldId id="323"/>
            <p14:sldId id="324"/>
            <p14:sldId id="325"/>
            <p14:sldId id="265"/>
            <p14:sldId id="268"/>
            <p14:sldId id="278"/>
            <p14:sldId id="279"/>
            <p14:sldId id="266"/>
            <p14:sldId id="319"/>
            <p14:sldId id="320"/>
            <p14:sldId id="321"/>
            <p14:sldId id="326"/>
            <p14:sldId id="264"/>
            <p14:sldId id="262"/>
            <p14:sldId id="267"/>
            <p14:sldId id="315"/>
            <p14:sldId id="269"/>
            <p14:sldId id="270"/>
            <p14:sldId id="271"/>
            <p14:sldId id="272"/>
            <p14:sldId id="273"/>
            <p14:sldId id="274"/>
            <p14:sldId id="277"/>
            <p14:sldId id="275"/>
            <p14:sldId id="276"/>
            <p14:sldId id="280"/>
            <p14:sldId id="282"/>
            <p14:sldId id="317"/>
            <p14:sldId id="318"/>
          </p14:sldIdLst>
        </p14:section>
        <p14:section name="Project Life Span" id="{0500608E-AF3E-4BA0-84B5-93102A790DE8}">
          <p14:sldIdLst/>
        </p14:section>
        <p14:section name="Project Success and Failures" id="{5CFD3129-DBDC-4196-92B9-96ACDDF253D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717" autoAdjust="0"/>
  </p:normalViewPr>
  <p:slideViewPr>
    <p:cSldViewPr snapToGrid="0">
      <p:cViewPr varScale="1">
        <p:scale>
          <a:sx n="83" d="100"/>
          <a:sy n="83" d="100"/>
        </p:scale>
        <p:origin x="686" y="67"/>
      </p:cViewPr>
      <p:guideLst/>
    </p:cSldViewPr>
  </p:slideViewPr>
  <p:outlineViewPr>
    <p:cViewPr>
      <p:scale>
        <a:sx n="33" d="100"/>
        <a:sy n="33" d="100"/>
      </p:scale>
      <p:origin x="0" y="-108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3A9BC6-D0BC-44BC-89B9-D349E654CC6C}" type="datetimeFigureOut">
              <a:rPr lang="en-US" smtClean="0"/>
              <a:t>9/11/2017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45FDC2-9B65-4259-8297-F111E1AB7A9D}" type="slidenum">
              <a:rPr lang="en-US" smtClean="0"/>
              <a:t>‹#›</a:t>
            </a:fld>
            <a:endParaRPr lang="en-US"/>
          </a:p>
        </p:txBody>
      </p:sp>
    </p:spTree>
    <p:extLst>
      <p:ext uri="{BB962C8B-B14F-4D97-AF65-F5344CB8AC3E}">
        <p14:creationId xmlns:p14="http://schemas.microsoft.com/office/powerpoint/2010/main" val="2363612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Project</a:t>
            </a:r>
            <a:r>
              <a:rPr lang="en-US" baseline="0" dirty="0" smtClean="0"/>
              <a:t> Managers are ‘</a:t>
            </a:r>
            <a:r>
              <a:rPr lang="en-US" dirty="0" smtClean="0"/>
              <a:t>Large</a:t>
            </a:r>
            <a:r>
              <a:rPr lang="en-US" baseline="0" dirty="0" smtClean="0"/>
              <a:t> and in charge’ – PMBOK </a:t>
            </a:r>
          </a:p>
          <a:p>
            <a:r>
              <a:rPr lang="en-US" baseline="0" dirty="0" smtClean="0"/>
              <a:t>If project is successful, Team was awesome</a:t>
            </a:r>
          </a:p>
          <a:p>
            <a:r>
              <a:rPr lang="en-US" baseline="0" dirty="0" smtClean="0"/>
              <a:t>If project failed, project manager is responsible</a:t>
            </a:r>
            <a:endParaRPr lang="en-US" dirty="0"/>
          </a:p>
        </p:txBody>
      </p:sp>
      <p:sp>
        <p:nvSpPr>
          <p:cNvPr id="4" name="Slide Number Placeholder 3"/>
          <p:cNvSpPr>
            <a:spLocks noGrp="1"/>
          </p:cNvSpPr>
          <p:nvPr>
            <p:ph type="sldNum" sz="quarter" idx="10"/>
          </p:nvPr>
        </p:nvSpPr>
        <p:spPr/>
        <p:txBody>
          <a:bodyPr/>
          <a:lstStyle/>
          <a:p>
            <a:fld id="{3EFB642B-125D-42B6-90C9-A34AEA3B19BB}" type="slidenum">
              <a:rPr lang="en-US" smtClean="0"/>
              <a:pPr/>
              <a:t>16</a:t>
            </a:fld>
            <a:endParaRPr lang="en-US" dirty="0"/>
          </a:p>
        </p:txBody>
      </p:sp>
    </p:spTree>
    <p:extLst>
      <p:ext uri="{BB962C8B-B14F-4D97-AF65-F5344CB8AC3E}">
        <p14:creationId xmlns:p14="http://schemas.microsoft.com/office/powerpoint/2010/main" val="43907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Progressive elaboration The process of providing or discovering greater levels of detail as the project moves toward completion. </a:t>
            </a:r>
            <a:endParaRPr lang="en-US" dirty="0"/>
          </a:p>
        </p:txBody>
      </p:sp>
      <p:sp>
        <p:nvSpPr>
          <p:cNvPr id="4" name="Slide Number Placeholder 3"/>
          <p:cNvSpPr>
            <a:spLocks noGrp="1"/>
          </p:cNvSpPr>
          <p:nvPr>
            <p:ph type="sldNum" sz="quarter" idx="10"/>
          </p:nvPr>
        </p:nvSpPr>
        <p:spPr/>
        <p:txBody>
          <a:bodyPr/>
          <a:lstStyle/>
          <a:p>
            <a:fld id="{3EFB642B-125D-42B6-90C9-A34AEA3B19BB}" type="slidenum">
              <a:rPr lang="en-US" smtClean="0"/>
              <a:pPr/>
              <a:t>21</a:t>
            </a:fld>
            <a:endParaRPr lang="en-US" dirty="0"/>
          </a:p>
        </p:txBody>
      </p:sp>
    </p:spTree>
    <p:extLst>
      <p:ext uri="{BB962C8B-B14F-4D97-AF65-F5344CB8AC3E}">
        <p14:creationId xmlns:p14="http://schemas.microsoft.com/office/powerpoint/2010/main" val="2821014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FB642B-125D-42B6-90C9-A34AEA3B19BB}" type="slidenum">
              <a:rPr lang="en-US" smtClean="0"/>
              <a:pPr/>
              <a:t>23</a:t>
            </a:fld>
            <a:endParaRPr lang="en-US" dirty="0"/>
          </a:p>
        </p:txBody>
      </p:sp>
    </p:spTree>
    <p:extLst>
      <p:ext uri="{BB962C8B-B14F-4D97-AF65-F5344CB8AC3E}">
        <p14:creationId xmlns:p14="http://schemas.microsoft.com/office/powerpoint/2010/main" val="1277628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FB642B-125D-42B6-90C9-A34AEA3B19BB}" type="slidenum">
              <a:rPr lang="en-US" smtClean="0"/>
              <a:pPr/>
              <a:t>24</a:t>
            </a:fld>
            <a:endParaRPr lang="en-US" dirty="0"/>
          </a:p>
        </p:txBody>
      </p:sp>
    </p:spTree>
    <p:extLst>
      <p:ext uri="{BB962C8B-B14F-4D97-AF65-F5344CB8AC3E}">
        <p14:creationId xmlns:p14="http://schemas.microsoft.com/office/powerpoint/2010/main" val="8531782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
        <p:nvSpPr>
          <p:cNvPr id="13" name="Rectangle 12"/>
          <p:cNvSpPr/>
          <p:nvPr/>
        </p:nvSpPr>
        <p:spPr>
          <a:xfrm>
            <a:off x="0" y="0"/>
            <a:ext cx="12192000" cy="4572001"/>
          </a:xfrm>
          <a:prstGeom prst="rect">
            <a:avLst/>
          </a:prstGeom>
          <a:blipFill dpi="0" rotWithShape="1">
            <a:blip r:embed="rId2">
              <a:duotone>
                <a:schemeClr val="accent2">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005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345728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smtClean="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296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449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9/11/2017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0"/>
            <a:ext cx="12192000" cy="4572000"/>
          </a:xfrm>
          <a:prstGeom prst="rect">
            <a:avLst/>
          </a:prstGeom>
          <a:blipFill dpi="0" rotWithShape="1">
            <a:blip r:embed="rId2">
              <a:duotone>
                <a:schemeClr val="accent1">
                  <a:shade val="45000"/>
                  <a:satMod val="135000"/>
                </a:schemeClr>
                <a:prstClr val="white"/>
              </a:duotone>
            </a:blip>
            <a:srcRect/>
            <a:tile tx="-393700" ty="-82550" sx="35000" sy="3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9877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4530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9/11/2017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640585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9/11/2017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529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9/11/2017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116334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7892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9/11/2017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924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9/11/2017</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064558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Project_managemen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9LSnINglkQA" TargetMode="External"/><Relationship Id="rId2" Type="http://schemas.openxmlformats.org/officeDocument/2006/relationships/hyperlink" Target="https://www.youtube.com/watch?v=sqwTv9sODh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5nrlwYRs5Ko"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mi.or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ITMG 494 business/it project management</a:t>
            </a:r>
            <a:endParaRPr lang="en-US" dirty="0"/>
          </a:p>
        </p:txBody>
      </p:sp>
      <p:sp>
        <p:nvSpPr>
          <p:cNvPr id="3" name="Subtitle 2"/>
          <p:cNvSpPr>
            <a:spLocks noGrp="1"/>
          </p:cNvSpPr>
          <p:nvPr>
            <p:ph type="subTitle" idx="1"/>
          </p:nvPr>
        </p:nvSpPr>
        <p:spPr/>
        <p:txBody>
          <a:bodyPr/>
          <a:lstStyle/>
          <a:p>
            <a:r>
              <a:rPr lang="en-US" dirty="0" smtClean="0"/>
              <a:t>Chapter One Intro to Project Management</a:t>
            </a:r>
            <a:endParaRPr lang="en-US" dirty="0"/>
          </a:p>
        </p:txBody>
      </p:sp>
    </p:spTree>
    <p:extLst>
      <p:ext uri="{BB962C8B-B14F-4D97-AF65-F5344CB8AC3E}">
        <p14:creationId xmlns:p14="http://schemas.microsoft.com/office/powerpoint/2010/main" val="242466120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idx="1"/>
          </p:nvPr>
        </p:nvSpPr>
        <p:spPr/>
        <p:txBody>
          <a:bodyPr/>
          <a:lstStyle/>
          <a:p>
            <a:r>
              <a:rPr lang="en-US" dirty="0" smtClean="0"/>
              <a:t>PMI provides certification as a </a:t>
            </a:r>
            <a:r>
              <a:rPr lang="en-US" b="1" dirty="0" smtClean="0"/>
              <a:t>Project Management Professional</a:t>
            </a:r>
            <a:r>
              <a:rPr lang="en-US" dirty="0" smtClean="0"/>
              <a:t> (</a:t>
            </a:r>
            <a:r>
              <a:rPr lang="en-US" b="1" dirty="0" smtClean="0"/>
              <a:t>PMP</a:t>
            </a:r>
            <a:r>
              <a:rPr lang="en-US" dirty="0" smtClean="0"/>
              <a:t>)</a:t>
            </a:r>
          </a:p>
          <a:p>
            <a:r>
              <a:rPr lang="en-US" dirty="0" smtClean="0"/>
              <a:t>A PMP has documented sufficient project experience, agreed to follow a code of ethics, and passed the PMP exam</a:t>
            </a:r>
          </a:p>
          <a:p>
            <a:r>
              <a:rPr lang="en-US" dirty="0" smtClean="0"/>
              <a:t>The number of people earning PMP certification is increasing quickly</a:t>
            </a:r>
          </a:p>
          <a:p>
            <a:r>
              <a:rPr lang="en-US" dirty="0" smtClean="0"/>
              <a:t>PMI and other organizations offer additional certification programs (see Appendix B)</a:t>
            </a:r>
          </a:p>
          <a:p>
            <a:pPr>
              <a:lnSpc>
                <a:spcPct val="90000"/>
              </a:lnSpc>
            </a:pPr>
            <a:endParaRPr lang="en-US" dirty="0" smtClean="0"/>
          </a:p>
        </p:txBody>
      </p:sp>
      <p:sp>
        <p:nvSpPr>
          <p:cNvPr id="53250" name="Rectangle 2"/>
          <p:cNvSpPr>
            <a:spLocks noGrp="1" noChangeArrowheads="1"/>
          </p:cNvSpPr>
          <p:nvPr>
            <p:ph type="title"/>
          </p:nvPr>
        </p:nvSpPr>
        <p:spPr/>
        <p:txBody>
          <a:bodyPr>
            <a:normAutofit/>
          </a:bodyPr>
          <a:lstStyle/>
          <a:p>
            <a:r>
              <a:rPr lang="en-US" dirty="0" smtClean="0"/>
              <a:t>Project Management Certification</a:t>
            </a:r>
            <a:endParaRPr lang="en-US" sz="4800" dirty="0"/>
          </a:p>
        </p:txBody>
      </p:sp>
      <p:sp>
        <p:nvSpPr>
          <p:cNvPr id="53252" name="Footer Placeholder 5"/>
          <p:cNvSpPr>
            <a:spLocks noGrp="1"/>
          </p:cNvSpPr>
          <p:nvPr>
            <p:ph type="ftr" sz="quarter" idx="10"/>
          </p:nvPr>
        </p:nvSpPr>
        <p:spPr bwMode="auto">
          <a:noFill/>
          <a:ln>
            <a:miter lim="800000"/>
            <a:headEnd/>
            <a:tailEnd/>
          </a:ln>
        </p:spPr>
        <p:txBody>
          <a:bodyPr vert="horz" wrap="square" lIns="91440" tIns="45720" rIns="91440" bIns="45720" numCol="1" rtlCol="0" anchor="ctr" compatLnSpc="1">
            <a:prstTxWarp prst="textNoShape">
              <a:avLst/>
            </a:prstTxWarp>
          </a:bodyPr>
          <a:lstStyle/>
          <a:p>
            <a:r>
              <a:rPr lang="en-US" dirty="0" smtClean="0"/>
              <a:t>Information Technology Project Management, Seventh Edition</a:t>
            </a:r>
            <a:endParaRPr lang="en-US" dirty="0"/>
          </a:p>
        </p:txBody>
      </p:sp>
      <p:sp>
        <p:nvSpPr>
          <p:cNvPr id="5" name="Slide Number Placeholder 4"/>
          <p:cNvSpPr>
            <a:spLocks noGrp="1"/>
          </p:cNvSpPr>
          <p:nvPr>
            <p:ph type="sldNum" sz="quarter" idx="11"/>
          </p:nvPr>
        </p:nvSpPr>
        <p:spPr/>
        <p:txBody>
          <a:bodyPr/>
          <a:lstStyle/>
          <a:p>
            <a:pPr>
              <a:defRPr/>
            </a:pPr>
            <a:fld id="{FEA2818A-E5D0-46E1-BC85-9BA773441C31}" type="slidenum">
              <a:rPr lang="en-US"/>
              <a:pPr>
                <a:defRPr/>
              </a:pPr>
              <a:t>10</a:t>
            </a:fld>
            <a:endParaRPr lang="en-US" dirty="0"/>
          </a:p>
        </p:txBody>
      </p:sp>
    </p:spTree>
    <p:extLst>
      <p:ext uri="{BB962C8B-B14F-4D97-AF65-F5344CB8AC3E}">
        <p14:creationId xmlns:p14="http://schemas.microsoft.com/office/powerpoint/2010/main" val="3875038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126835" y="175491"/>
            <a:ext cx="10113819" cy="970478"/>
          </a:xfrm>
        </p:spPr>
        <p:txBody>
          <a:bodyPr>
            <a:normAutofit fontScale="90000"/>
          </a:bodyPr>
          <a:lstStyle/>
          <a:p>
            <a:pPr>
              <a:defRPr/>
            </a:pPr>
            <a:r>
              <a:rPr lang="en-US" dirty="0"/>
              <a:t>Figure </a:t>
            </a:r>
            <a:r>
              <a:rPr lang="en-US" dirty="0" smtClean="0"/>
              <a:t>1-9 </a:t>
            </a:r>
            <a:r>
              <a:rPr lang="en-US" dirty="0"/>
              <a:t>Growth in PMP Certification, </a:t>
            </a:r>
            <a:r>
              <a:rPr lang="en-US" dirty="0" smtClean="0"/>
              <a:t>1993-2011</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9691" y="1373910"/>
            <a:ext cx="5105400" cy="5285213"/>
          </a:xfrm>
          <a:prstGeom prst="rect">
            <a:avLst/>
          </a:prstGeom>
        </p:spPr>
      </p:pic>
    </p:spTree>
    <p:extLst>
      <p:ext uri="{BB962C8B-B14F-4D97-AF65-F5344CB8AC3E}">
        <p14:creationId xmlns:p14="http://schemas.microsoft.com/office/powerpoint/2010/main" val="287589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Project Management Definition</a:t>
            </a:r>
            <a:endParaRPr lang="en-US" dirty="0"/>
          </a:p>
        </p:txBody>
      </p:sp>
      <p:sp>
        <p:nvSpPr>
          <p:cNvPr id="3" name="Slide Number Placeholder 2"/>
          <p:cNvSpPr>
            <a:spLocks noGrp="1"/>
          </p:cNvSpPr>
          <p:nvPr>
            <p:ph type="sldNum" sz="quarter" idx="12"/>
          </p:nvPr>
        </p:nvSpPr>
        <p:spPr/>
        <p:txBody>
          <a:bodyPr/>
          <a:lstStyle/>
          <a:p>
            <a:fld id="{29FD959C-691E-43A8-9AB9-4C3653FE60C8}" type="slidenum">
              <a:rPr lang="en-US" smtClean="0"/>
              <a:pPr/>
              <a:t>12</a:t>
            </a:fld>
            <a:endParaRPr lang="en-US" dirty="0"/>
          </a:p>
        </p:txBody>
      </p:sp>
      <p:sp>
        <p:nvSpPr>
          <p:cNvPr id="6" name="Content Placeholder 5"/>
          <p:cNvSpPr>
            <a:spLocks noGrp="1"/>
          </p:cNvSpPr>
          <p:nvPr>
            <p:ph sz="quarter" idx="1"/>
          </p:nvPr>
        </p:nvSpPr>
        <p:spPr/>
        <p:txBody>
          <a:bodyPr>
            <a:normAutofit/>
          </a:bodyPr>
          <a:lstStyle/>
          <a:p>
            <a:pPr>
              <a:buNone/>
            </a:pPr>
            <a:r>
              <a:rPr lang="en-US" sz="3000" b="1" i="1" dirty="0">
                <a:latin typeface="Palatino Linotype" pitchFamily="18" charset="0"/>
              </a:rPr>
              <a:t>“</a:t>
            </a:r>
            <a:r>
              <a:rPr lang="en-US" sz="3000" i="1" dirty="0">
                <a:latin typeface="Palatino Linotype" pitchFamily="18" charset="0"/>
              </a:rPr>
              <a:t>Project management is the discipline of planning, organizing, and managing resources to bring about the successful completion of specific project goals and objectives. The primary challenge of project management is to achieve all of the project goals and objectives while honoring the preconceived project constraints. Typical constraints are scope, time, and budget.”</a:t>
            </a:r>
            <a:endParaRPr lang="en-US" dirty="0" smtClean="0"/>
          </a:p>
          <a:p>
            <a:pPr lvl="6" algn="just">
              <a:buNone/>
            </a:pPr>
            <a:r>
              <a:rPr lang="en-US" sz="2600" dirty="0">
                <a:hlinkClick r:id="rId2"/>
              </a:rPr>
              <a:t>en.wikipedia.org/wiki/Project_management</a:t>
            </a:r>
            <a:endParaRPr lang="en-US" sz="2600" dirty="0"/>
          </a:p>
        </p:txBody>
      </p:sp>
    </p:spTree>
    <p:extLst>
      <p:ext uri="{BB962C8B-B14F-4D97-AF65-F5344CB8AC3E}">
        <p14:creationId xmlns:p14="http://schemas.microsoft.com/office/powerpoint/2010/main" val="19075048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Definition Continued</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a:t>Management is defined as the act of getting people together to accomplish desired goals and objectives. </a:t>
            </a:r>
          </a:p>
          <a:p>
            <a:r>
              <a:rPr lang="en-US" sz="2400" dirty="0"/>
              <a:t>Management is composed of planning, organizing, and controlling an organization or a group of people and other needed resources to accomplish a goal. 	</a:t>
            </a:r>
          </a:p>
          <a:p>
            <a:r>
              <a:rPr lang="en-US" sz="2400" dirty="0"/>
              <a:t>Projects consist of many activities, and those activities are brought together to make up a project including:</a:t>
            </a:r>
          </a:p>
          <a:p>
            <a:pPr lvl="1">
              <a:buFont typeface="Arial" charset="0"/>
              <a:buChar char="•"/>
            </a:pPr>
            <a:r>
              <a:rPr lang="en-US" sz="2400" dirty="0"/>
              <a:t>Project management; and</a:t>
            </a:r>
          </a:p>
          <a:p>
            <a:pPr lvl="1">
              <a:buFont typeface="Arial" charset="0"/>
              <a:buChar char="•"/>
            </a:pPr>
            <a:r>
              <a:rPr lang="en-US" sz="2400" dirty="0"/>
              <a:t>Engineering and services of projects.</a:t>
            </a:r>
          </a:p>
          <a:p>
            <a:r>
              <a:rPr lang="en-US" sz="2400" dirty="0"/>
              <a:t>Project management is the act of collaborating people and other required resources such that the project is planned, organized, and controlled effectively to accomplish project goals and objectives.</a:t>
            </a:r>
          </a:p>
          <a:p>
            <a:endParaRPr lang="en-US" dirty="0"/>
          </a:p>
        </p:txBody>
      </p:sp>
    </p:spTree>
    <p:extLst>
      <p:ext uri="{BB962C8B-B14F-4D97-AF65-F5344CB8AC3E}">
        <p14:creationId xmlns:p14="http://schemas.microsoft.com/office/powerpoint/2010/main" val="5994864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benefits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Ensure the scope of a project as required by a customer is completely met</a:t>
            </a:r>
          </a:p>
          <a:p>
            <a:pPr>
              <a:buFont typeface="Arial" panose="020B0604020202020204" pitchFamily="34" charset="0"/>
              <a:buChar char="•"/>
            </a:pPr>
            <a:r>
              <a:rPr lang="en-US" sz="2000" dirty="0"/>
              <a:t>Provides a process that can be followed to successful completion of projects</a:t>
            </a:r>
          </a:p>
          <a:p>
            <a:pPr>
              <a:buFont typeface="Arial" panose="020B0604020202020204" pitchFamily="34" charset="0"/>
              <a:buChar char="•"/>
            </a:pPr>
            <a:r>
              <a:rPr lang="en-US" sz="2000" dirty="0"/>
              <a:t>Success from project management will inspire individuals and organizations to perform efficiently in the future</a:t>
            </a:r>
          </a:p>
          <a:p>
            <a:pPr>
              <a:buFont typeface="Arial" panose="020B0604020202020204" pitchFamily="34" charset="0"/>
              <a:buChar char="•"/>
            </a:pPr>
            <a:r>
              <a:rPr lang="en-US" sz="2000" dirty="0"/>
              <a:t>Helps individuals and organizations to map a clear strategy to complete a project successfully</a:t>
            </a:r>
          </a:p>
          <a:p>
            <a:pPr>
              <a:buFont typeface="Arial" panose="020B0604020202020204" pitchFamily="34" charset="0"/>
              <a:buChar char="•"/>
            </a:pPr>
            <a:r>
              <a:rPr lang="en-US" sz="2000" dirty="0"/>
              <a:t>Forces individuals and organizations to identify and assess all perceived risks and exposures so that they know the problems before they surface</a:t>
            </a:r>
          </a:p>
          <a:p>
            <a:endParaRPr lang="en-US" dirty="0"/>
          </a:p>
        </p:txBody>
      </p:sp>
    </p:spTree>
    <p:extLst>
      <p:ext uri="{BB962C8B-B14F-4D97-AF65-F5344CB8AC3E}">
        <p14:creationId xmlns:p14="http://schemas.microsoft.com/office/powerpoint/2010/main" val="467259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benefits continued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Helps individuals and organizations to know when goals and objectives cannot be achieved</a:t>
            </a:r>
          </a:p>
          <a:p>
            <a:pPr>
              <a:buFont typeface="Arial" panose="020B0604020202020204" pitchFamily="34" charset="0"/>
              <a:buChar char="•"/>
            </a:pPr>
            <a:r>
              <a:rPr lang="en-US" sz="2000" dirty="0"/>
              <a:t>Makes individuals and organizations understand and work towards their customers’ requirements thus increasing quality of the output</a:t>
            </a:r>
          </a:p>
          <a:p>
            <a:pPr>
              <a:buFont typeface="Arial" panose="020B0604020202020204" pitchFamily="34" charset="0"/>
              <a:buChar char="•"/>
            </a:pPr>
            <a:r>
              <a:rPr lang="en-US" sz="2000" dirty="0"/>
              <a:t>Creates a structure and process which enables a project to be kept under control</a:t>
            </a:r>
          </a:p>
          <a:p>
            <a:pPr>
              <a:buFont typeface="Arial" panose="020B0604020202020204" pitchFamily="34" charset="0"/>
              <a:buChar char="•"/>
            </a:pPr>
            <a:r>
              <a:rPr lang="en-US" sz="2000" dirty="0"/>
              <a:t>Motivates individuals and organizations to ensure a quality output</a:t>
            </a:r>
          </a:p>
          <a:p>
            <a:pPr>
              <a:buFont typeface="Arial" panose="020B0604020202020204" pitchFamily="34" charset="0"/>
              <a:buChar char="•"/>
            </a:pPr>
            <a:r>
              <a:rPr lang="en-US" sz="2000" dirty="0"/>
              <a:t>Helps to deliver projects successfully</a:t>
            </a:r>
          </a:p>
          <a:p>
            <a:pPr>
              <a:buFont typeface="Arial" panose="020B0604020202020204" pitchFamily="34" charset="0"/>
              <a:buChar char="•"/>
            </a:pPr>
            <a:r>
              <a:rPr lang="en-US" sz="2000" dirty="0"/>
              <a:t>Helps to measure goals and objectives</a:t>
            </a:r>
          </a:p>
          <a:p>
            <a:pPr>
              <a:buFont typeface="Arial" panose="020B0604020202020204" pitchFamily="34" charset="0"/>
              <a:buChar char="•"/>
            </a:pPr>
            <a:r>
              <a:rPr lang="en-US" sz="2000" dirty="0"/>
              <a:t>Helps individuals and organizations to save time and money</a:t>
            </a:r>
          </a:p>
          <a:p>
            <a:endParaRPr lang="en-US" dirty="0"/>
          </a:p>
        </p:txBody>
      </p:sp>
    </p:spTree>
    <p:extLst>
      <p:ext uri="{BB962C8B-B14F-4D97-AF65-F5344CB8AC3E}">
        <p14:creationId xmlns:p14="http://schemas.microsoft.com/office/powerpoint/2010/main" val="1959360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is a Project Manager?</a:t>
            </a:r>
            <a:endParaRPr lang="en-US" dirty="0"/>
          </a:p>
        </p:txBody>
      </p:sp>
      <p:sp>
        <p:nvSpPr>
          <p:cNvPr id="3" name="Content Placeholder 2"/>
          <p:cNvSpPr>
            <a:spLocks noGrp="1"/>
          </p:cNvSpPr>
          <p:nvPr>
            <p:ph sz="quarter" idx="1"/>
          </p:nvPr>
        </p:nvSpPr>
        <p:spPr>
          <a:xfrm>
            <a:off x="1118386" y="1822876"/>
            <a:ext cx="8503920" cy="4498848"/>
          </a:xfrm>
        </p:spPr>
        <p:txBody>
          <a:bodyPr>
            <a:normAutofit fontScale="85000" lnSpcReduction="10000"/>
          </a:bodyPr>
          <a:lstStyle/>
          <a:p>
            <a:r>
              <a:rPr lang="en-US" sz="2600" i="1" dirty="0">
                <a:solidFill>
                  <a:schemeClr val="accent1"/>
                </a:solidFill>
              </a:rPr>
              <a:t>“Project managers function as bandleaders who pull together their players each a specialist with individual score and internal rhythm. Under the leader's direction, they all respond to the same beat.”    </a:t>
            </a:r>
            <a:r>
              <a:rPr lang="en-US" sz="2600" dirty="0">
                <a:solidFill>
                  <a:schemeClr val="accent1"/>
                </a:solidFill>
              </a:rPr>
              <a:t>L.R. Sayles </a:t>
            </a:r>
          </a:p>
          <a:p>
            <a:r>
              <a:rPr lang="en-US" sz="2600" dirty="0" smtClean="0"/>
              <a:t>Project </a:t>
            </a:r>
            <a:r>
              <a:rPr lang="en-US" sz="2600" dirty="0"/>
              <a:t>managers have the responsibility of the planning, implementation, and closing of any project in a variety of industries or fields, i.e., healthcare, insurance, construction, etc.</a:t>
            </a:r>
          </a:p>
          <a:p>
            <a:r>
              <a:rPr lang="en-US" sz="2600" dirty="0" smtClean="0"/>
              <a:t>A </a:t>
            </a:r>
            <a:r>
              <a:rPr lang="en-US" sz="2600" dirty="0"/>
              <a:t>project manager is the person accountable for accomplishing the stated project objectives. </a:t>
            </a:r>
          </a:p>
          <a:p>
            <a:r>
              <a:rPr lang="en-US" sz="2600" dirty="0" smtClean="0"/>
              <a:t>Key </a:t>
            </a:r>
            <a:r>
              <a:rPr lang="en-US" sz="2600" dirty="0"/>
              <a:t>project manager responsibilities include </a:t>
            </a:r>
            <a:r>
              <a:rPr lang="en-US" sz="2600" dirty="0">
                <a:solidFill>
                  <a:schemeClr val="accent3">
                    <a:lumMod val="75000"/>
                  </a:schemeClr>
                </a:solidFill>
              </a:rPr>
              <a:t>creating clear and attainable project objectives</a:t>
            </a:r>
            <a:r>
              <a:rPr lang="en-US" sz="2600" dirty="0"/>
              <a:t>, </a:t>
            </a:r>
            <a:r>
              <a:rPr lang="en-US" sz="2600" dirty="0">
                <a:solidFill>
                  <a:schemeClr val="accent3">
                    <a:lumMod val="75000"/>
                  </a:schemeClr>
                </a:solidFill>
              </a:rPr>
              <a:t>building the project requirements</a:t>
            </a:r>
            <a:r>
              <a:rPr lang="en-US" sz="2600" dirty="0"/>
              <a:t>, and </a:t>
            </a:r>
            <a:r>
              <a:rPr lang="en-US" sz="2600" dirty="0">
                <a:solidFill>
                  <a:srgbClr val="C00000"/>
                </a:solidFill>
              </a:rPr>
              <a:t>managing the </a:t>
            </a:r>
            <a:r>
              <a:rPr lang="en-US" sz="2600" i="1" dirty="0">
                <a:solidFill>
                  <a:srgbClr val="C00000"/>
                </a:solidFill>
              </a:rPr>
              <a:t>triple constraint</a:t>
            </a:r>
            <a:r>
              <a:rPr lang="en-US" sz="2600" i="1" dirty="0"/>
              <a:t> </a:t>
            </a:r>
            <a:r>
              <a:rPr lang="en-US" sz="2600" dirty="0"/>
              <a:t>for projects, which is </a:t>
            </a:r>
            <a:r>
              <a:rPr lang="en-US" sz="2600" dirty="0">
                <a:solidFill>
                  <a:srgbClr val="C00000"/>
                </a:solidFill>
              </a:rPr>
              <a:t>cost, time, and scope.</a:t>
            </a:r>
          </a:p>
          <a:p>
            <a:r>
              <a:rPr lang="en-US" sz="2600" dirty="0" smtClean="0"/>
              <a:t>A </a:t>
            </a:r>
            <a:r>
              <a:rPr lang="en-US" sz="2600" dirty="0"/>
              <a:t>project manager ensures that the key issues of cost, time, quality and above all, Executive Sponsor satisfaction, can be realized.</a:t>
            </a:r>
          </a:p>
          <a:p>
            <a:pPr lvl="1"/>
            <a:endParaRPr lang="en-US" dirty="0" smtClean="0"/>
          </a:p>
          <a:p>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29FD959C-691E-43A8-9AB9-4C3653FE60C8}" type="slidenum">
              <a:rPr lang="en-US" smtClean="0"/>
              <a:pPr/>
              <a:t>16</a:t>
            </a:fld>
            <a:endParaRPr lang="en-US" dirty="0"/>
          </a:p>
        </p:txBody>
      </p:sp>
    </p:spTree>
    <p:extLst>
      <p:ext uri="{BB962C8B-B14F-4D97-AF65-F5344CB8AC3E}">
        <p14:creationId xmlns:p14="http://schemas.microsoft.com/office/powerpoint/2010/main" val="13074446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TRIPLE CONSTRAINT</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5364" y="1724892"/>
            <a:ext cx="3947553" cy="4876800"/>
          </a:xfrm>
          <a:prstGeom prst="rect">
            <a:avLst/>
          </a:prstGeom>
        </p:spPr>
      </p:pic>
    </p:spTree>
    <p:extLst>
      <p:ext uri="{BB962C8B-B14F-4D97-AF65-F5344CB8AC3E}">
        <p14:creationId xmlns:p14="http://schemas.microsoft.com/office/powerpoint/2010/main" val="3606982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skills for project managers</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The Project Management Body of Knowledge</a:t>
            </a:r>
          </a:p>
          <a:p>
            <a:pPr>
              <a:buFont typeface="Wingdings" panose="05000000000000000000" pitchFamily="2" charset="2"/>
              <a:buChar char="§"/>
            </a:pPr>
            <a:r>
              <a:rPr lang="en-US" dirty="0"/>
              <a:t>Application area knowledge, standards, and regulations</a:t>
            </a:r>
          </a:p>
          <a:p>
            <a:pPr>
              <a:buFont typeface="Wingdings" panose="05000000000000000000" pitchFamily="2" charset="2"/>
              <a:buChar char="§"/>
            </a:pPr>
            <a:r>
              <a:rPr lang="en-US" dirty="0"/>
              <a:t>Project environment knowledge</a:t>
            </a:r>
          </a:p>
          <a:p>
            <a:pPr>
              <a:buFont typeface="Wingdings" panose="05000000000000000000" pitchFamily="2" charset="2"/>
              <a:buChar char="§"/>
            </a:pPr>
            <a:r>
              <a:rPr lang="en-US" dirty="0"/>
              <a:t>General management knowledge and skills</a:t>
            </a:r>
          </a:p>
          <a:p>
            <a:pPr>
              <a:buFont typeface="Wingdings" panose="05000000000000000000" pitchFamily="2" charset="2"/>
              <a:buChar char="§"/>
            </a:pPr>
            <a:r>
              <a:rPr lang="en-US" dirty="0"/>
              <a:t>Soft skills or human relations skills</a:t>
            </a:r>
          </a:p>
        </p:txBody>
      </p:sp>
    </p:spTree>
    <p:extLst>
      <p:ext uri="{BB962C8B-B14F-4D97-AF65-F5344CB8AC3E}">
        <p14:creationId xmlns:p14="http://schemas.microsoft.com/office/powerpoint/2010/main" val="597786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Table 1-3 Ten Most Important Skills and Competencies for Project Managers</a:t>
            </a:r>
            <a:endParaRPr lang="en-US" dirty="0"/>
          </a:p>
        </p:txBody>
      </p:sp>
      <p:sp>
        <p:nvSpPr>
          <p:cNvPr id="3" name="Content Placeholder 2"/>
          <p:cNvSpPr>
            <a:spLocks noGrp="1"/>
          </p:cNvSpPr>
          <p:nvPr>
            <p:ph idx="1"/>
          </p:nvPr>
        </p:nvSpPr>
        <p:spPr/>
        <p:txBody>
          <a:bodyPr/>
          <a:lstStyle/>
          <a:p>
            <a:pPr>
              <a:spcBef>
                <a:spcPct val="20000"/>
              </a:spcBef>
            </a:pPr>
            <a:r>
              <a:rPr lang="en-US" dirty="0"/>
              <a:t>1. People skills</a:t>
            </a:r>
          </a:p>
          <a:p>
            <a:pPr>
              <a:spcBef>
                <a:spcPct val="20000"/>
              </a:spcBef>
            </a:pPr>
            <a:r>
              <a:rPr lang="en-US" dirty="0"/>
              <a:t>2. Leadership</a:t>
            </a:r>
          </a:p>
          <a:p>
            <a:pPr>
              <a:spcBef>
                <a:spcPct val="20000"/>
              </a:spcBef>
            </a:pPr>
            <a:r>
              <a:rPr lang="en-US" dirty="0"/>
              <a:t>3. Listening</a:t>
            </a:r>
          </a:p>
          <a:p>
            <a:pPr>
              <a:spcBef>
                <a:spcPct val="20000"/>
              </a:spcBef>
            </a:pPr>
            <a:r>
              <a:rPr lang="en-US" dirty="0"/>
              <a:t>4. Integrity, ethical behavior, consistent</a:t>
            </a:r>
          </a:p>
          <a:p>
            <a:pPr>
              <a:spcBef>
                <a:spcPct val="20000"/>
              </a:spcBef>
            </a:pPr>
            <a:r>
              <a:rPr lang="en-US" dirty="0"/>
              <a:t>5. Strong at building trust</a:t>
            </a:r>
          </a:p>
          <a:p>
            <a:pPr>
              <a:spcBef>
                <a:spcPct val="20000"/>
              </a:spcBef>
            </a:pPr>
            <a:r>
              <a:rPr lang="en-US" dirty="0"/>
              <a:t>6. Verbal communication</a:t>
            </a:r>
          </a:p>
          <a:p>
            <a:pPr>
              <a:spcBef>
                <a:spcPct val="20000"/>
              </a:spcBef>
            </a:pPr>
            <a:r>
              <a:rPr lang="en-US" dirty="0"/>
              <a:t>7. Strong at building teams</a:t>
            </a:r>
          </a:p>
          <a:p>
            <a:pPr>
              <a:spcBef>
                <a:spcPct val="20000"/>
              </a:spcBef>
            </a:pPr>
            <a:r>
              <a:rPr lang="en-US" dirty="0"/>
              <a:t>8. Conflict resolution, conflict management</a:t>
            </a:r>
          </a:p>
          <a:p>
            <a:pPr>
              <a:spcBef>
                <a:spcPct val="20000"/>
              </a:spcBef>
            </a:pPr>
            <a:r>
              <a:rPr lang="en-US" dirty="0"/>
              <a:t>9. Critical thinking, problem solving</a:t>
            </a:r>
          </a:p>
          <a:p>
            <a:pPr>
              <a:spcBef>
                <a:spcPct val="20000"/>
              </a:spcBef>
            </a:pPr>
            <a:r>
              <a:rPr lang="en-US" dirty="0"/>
              <a:t>10. Understands, balances priorities</a:t>
            </a:r>
          </a:p>
          <a:p>
            <a:endParaRPr lang="en-US" dirty="0"/>
          </a:p>
        </p:txBody>
      </p:sp>
    </p:spTree>
    <p:extLst>
      <p:ext uri="{BB962C8B-B14F-4D97-AF65-F5344CB8AC3E}">
        <p14:creationId xmlns:p14="http://schemas.microsoft.com/office/powerpoint/2010/main" val="450521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a:t>
            </a:r>
            <a:endParaRPr lang="en-US" dirty="0"/>
          </a:p>
        </p:txBody>
      </p:sp>
      <p:sp>
        <p:nvSpPr>
          <p:cNvPr id="3" name="Content Placeholder 2"/>
          <p:cNvSpPr>
            <a:spLocks noGrp="1"/>
          </p:cNvSpPr>
          <p:nvPr>
            <p:ph idx="1"/>
          </p:nvPr>
        </p:nvSpPr>
        <p:spPr/>
        <p:txBody>
          <a:bodyPr/>
          <a:lstStyle/>
          <a:p>
            <a:r>
              <a:rPr lang="en-US" sz="2400" b="1" dirty="0" smtClean="0"/>
              <a:t>Course Overview</a:t>
            </a:r>
          </a:p>
          <a:p>
            <a:pPr lvl="2">
              <a:buFont typeface="Arial" panose="020B0604020202020204" pitchFamily="34" charset="0"/>
              <a:buChar char="•"/>
            </a:pPr>
            <a:r>
              <a:rPr lang="en-US" sz="1800" dirty="0" smtClean="0"/>
              <a:t>About the Professor</a:t>
            </a:r>
          </a:p>
          <a:p>
            <a:pPr lvl="2">
              <a:buFont typeface="Arial" panose="020B0604020202020204" pitchFamily="34" charset="0"/>
              <a:buChar char="•"/>
            </a:pPr>
            <a:r>
              <a:rPr lang="en-US" sz="1800" dirty="0" smtClean="0"/>
              <a:t>Syllabus</a:t>
            </a:r>
          </a:p>
          <a:p>
            <a:pPr lvl="2">
              <a:buFont typeface="Arial" panose="020B0604020202020204" pitchFamily="34" charset="0"/>
              <a:buChar char="•"/>
            </a:pPr>
            <a:r>
              <a:rPr lang="en-US" sz="1800" dirty="0" smtClean="0"/>
              <a:t>iPad Project Connection</a:t>
            </a:r>
          </a:p>
          <a:p>
            <a:pPr lvl="2">
              <a:buFont typeface="Arial" panose="020B0604020202020204" pitchFamily="34" charset="0"/>
              <a:buChar char="•"/>
            </a:pPr>
            <a:r>
              <a:rPr lang="en-US" sz="1800" dirty="0"/>
              <a:t>Main Class Project Deliverable – USD/SDSU/UCSD Blood Donor Challenge</a:t>
            </a:r>
          </a:p>
          <a:p>
            <a:pPr marL="128016" lvl="1" indent="0">
              <a:buNone/>
            </a:pPr>
            <a:endParaRPr lang="en-US" dirty="0"/>
          </a:p>
        </p:txBody>
      </p:sp>
    </p:spTree>
    <p:extLst>
      <p:ext uri="{BB962C8B-B14F-4D97-AF65-F5344CB8AC3E}">
        <p14:creationId xmlns:p14="http://schemas.microsoft.com/office/powerpoint/2010/main" val="21680613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Skills Needed in Different Situations</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sz="2000" b="1" dirty="0"/>
              <a:t>Large projects</a:t>
            </a:r>
            <a:r>
              <a:rPr lang="en-US" sz="2000" dirty="0"/>
              <a:t>: Leadership, relevant prior experience, planning, people skills, verbal communication, and team-building skills were most important</a:t>
            </a:r>
          </a:p>
          <a:p>
            <a:pPr>
              <a:buFont typeface="Wingdings" panose="05000000000000000000" pitchFamily="2" charset="2"/>
              <a:buChar char="q"/>
            </a:pPr>
            <a:r>
              <a:rPr lang="en-US" sz="2000" b="1" dirty="0"/>
              <a:t>High uncertainty projects: </a:t>
            </a:r>
            <a:r>
              <a:rPr lang="en-US" sz="2000" dirty="0"/>
              <a:t>Risk management, expectation management, leadership, people skills, and planning skills were most important</a:t>
            </a:r>
          </a:p>
          <a:p>
            <a:pPr>
              <a:buFont typeface="Wingdings" panose="05000000000000000000" pitchFamily="2" charset="2"/>
              <a:buChar char="q"/>
            </a:pPr>
            <a:r>
              <a:rPr lang="en-US" sz="2000" b="1" dirty="0"/>
              <a:t>Very novel projects: </a:t>
            </a:r>
            <a:r>
              <a:rPr lang="en-US" sz="2000" dirty="0"/>
              <a:t>Leadership, people skills, having vision and goals, self confidence, expectations management, and listening skills were most important</a:t>
            </a:r>
          </a:p>
          <a:p>
            <a:endParaRPr lang="en-US" dirty="0"/>
          </a:p>
        </p:txBody>
      </p:sp>
    </p:spTree>
    <p:extLst>
      <p:ext uri="{BB962C8B-B14F-4D97-AF65-F5344CB8AC3E}">
        <p14:creationId xmlns:p14="http://schemas.microsoft.com/office/powerpoint/2010/main" val="3308880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r>
            <a:br>
              <a:rPr lang="en-US" dirty="0" smtClean="0"/>
            </a:br>
            <a:r>
              <a:rPr lang="en-US" dirty="0" smtClean="0"/>
              <a:t>What is a Project?</a:t>
            </a:r>
            <a:endParaRPr lang="en-US" dirty="0"/>
          </a:p>
        </p:txBody>
      </p:sp>
      <p:sp>
        <p:nvSpPr>
          <p:cNvPr id="3" name="Content Placeholder 2"/>
          <p:cNvSpPr>
            <a:spLocks noGrp="1"/>
          </p:cNvSpPr>
          <p:nvPr>
            <p:ph sz="quarter" idx="1"/>
          </p:nvPr>
        </p:nvSpPr>
        <p:spPr>
          <a:xfrm>
            <a:off x="1196024" y="1906438"/>
            <a:ext cx="8503920" cy="4838586"/>
          </a:xfrm>
        </p:spPr>
        <p:txBody>
          <a:bodyPr>
            <a:normAutofit fontScale="92500" lnSpcReduction="10000"/>
          </a:bodyPr>
          <a:lstStyle/>
          <a:p>
            <a:r>
              <a:rPr lang="en-US" sz="2600" b="1" dirty="0" smtClean="0"/>
              <a:t>Definitions: </a:t>
            </a:r>
          </a:p>
          <a:p>
            <a:pPr lvl="1"/>
            <a:r>
              <a:rPr lang="en-US" sz="2200" b="1" dirty="0" smtClean="0"/>
              <a:t>Project (characteristics-PMBOK*)</a:t>
            </a:r>
          </a:p>
          <a:p>
            <a:pPr lvl="2"/>
            <a:r>
              <a:rPr lang="en-US" sz="1700" dirty="0" smtClean="0"/>
              <a:t>A project is finite —having specific start and completion dates—and is undertaken to create a unique product or service which brings about beneficial change or added value. This finite characteristic of projects stands in sharp contrast to processes, which are (semi) permanent functional work to repetitively produce the same product or service. Projects are delivered under certain </a:t>
            </a:r>
            <a:r>
              <a:rPr lang="en-US" sz="1700" i="1" dirty="0" smtClean="0"/>
              <a:t>constraints</a:t>
            </a:r>
            <a:r>
              <a:rPr lang="en-US" sz="1700" dirty="0" smtClean="0"/>
              <a:t>, traditionally listed as "scope," "time," and "cost.”</a:t>
            </a:r>
          </a:p>
          <a:p>
            <a:pPr lvl="3"/>
            <a:r>
              <a:rPr lang="en-US" sz="1700" dirty="0" smtClean="0"/>
              <a:t>Temporary</a:t>
            </a:r>
          </a:p>
          <a:p>
            <a:pPr lvl="3"/>
            <a:r>
              <a:rPr lang="en-US" sz="1700" dirty="0" smtClean="0"/>
              <a:t>Unique results</a:t>
            </a:r>
          </a:p>
          <a:p>
            <a:pPr lvl="3"/>
            <a:r>
              <a:rPr lang="en-US" sz="1700" dirty="0" smtClean="0"/>
              <a:t>Progressive elaboration</a:t>
            </a:r>
          </a:p>
          <a:p>
            <a:pPr lvl="3"/>
            <a:endParaRPr lang="en-US" dirty="0" smtClean="0"/>
          </a:p>
          <a:p>
            <a:pPr lvl="1">
              <a:buNone/>
            </a:pPr>
            <a:r>
              <a:rPr lang="en-US" sz="1500" dirty="0"/>
              <a:t>*Project Management Institute (PMI):  PMBOK = Project Management Body of </a:t>
            </a:r>
            <a:r>
              <a:rPr lang="en-US" sz="1500" dirty="0" smtClean="0"/>
              <a:t>Knowledge</a:t>
            </a:r>
          </a:p>
          <a:p>
            <a:pPr>
              <a:spcBef>
                <a:spcPct val="70000"/>
              </a:spcBef>
              <a:buFont typeface="Arial" panose="020B0604020202020204" pitchFamily="34" charset="0"/>
              <a:buChar char="•"/>
            </a:pPr>
            <a:r>
              <a:rPr lang="en-US" dirty="0"/>
              <a:t>Operations is work done to sustain the business</a:t>
            </a:r>
          </a:p>
          <a:p>
            <a:pPr>
              <a:spcBef>
                <a:spcPct val="70000"/>
              </a:spcBef>
              <a:buFont typeface="Arial" panose="020B0604020202020204" pitchFamily="34" charset="0"/>
              <a:buChar char="•"/>
            </a:pPr>
            <a:r>
              <a:rPr lang="en-US" dirty="0"/>
              <a:t>Projects end when their objectives have been reached or the project has been terminated</a:t>
            </a:r>
          </a:p>
          <a:p>
            <a:pPr>
              <a:spcBef>
                <a:spcPct val="70000"/>
              </a:spcBef>
              <a:buFont typeface="Arial" panose="020B0604020202020204" pitchFamily="34" charset="0"/>
              <a:buChar char="•"/>
            </a:pPr>
            <a:r>
              <a:rPr lang="en-US" dirty="0"/>
              <a:t>Projects can be large or small and take a short or long time to complete</a:t>
            </a:r>
          </a:p>
          <a:p>
            <a:pPr lvl="1">
              <a:buNone/>
            </a:pPr>
            <a:endParaRPr lang="en-US" sz="1500" dirty="0"/>
          </a:p>
          <a:p>
            <a:pPr lvl="1"/>
            <a:endParaRPr lang="en-US" dirty="0" smtClean="0"/>
          </a:p>
          <a:p>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29FD959C-691E-43A8-9AB9-4C3653FE60C8}" type="slidenum">
              <a:rPr lang="en-US" smtClean="0"/>
              <a:pPr/>
              <a:t>21</a:t>
            </a:fld>
            <a:endParaRPr lang="en-US" dirty="0"/>
          </a:p>
        </p:txBody>
      </p:sp>
    </p:spTree>
    <p:extLst>
      <p:ext uri="{BB962C8B-B14F-4D97-AF65-F5344CB8AC3E}">
        <p14:creationId xmlns:p14="http://schemas.microsoft.com/office/powerpoint/2010/main" val="22605363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PROJECT Continued…</a:t>
            </a:r>
            <a:endParaRPr lang="en-US" dirty="0"/>
          </a:p>
        </p:txBody>
      </p:sp>
      <p:sp>
        <p:nvSpPr>
          <p:cNvPr id="3" name="Content Placeholder 2"/>
          <p:cNvSpPr>
            <a:spLocks noGrp="1"/>
          </p:cNvSpPr>
          <p:nvPr>
            <p:ph idx="1"/>
          </p:nvPr>
        </p:nvSpPr>
        <p:spPr/>
        <p:txBody>
          <a:bodyPr/>
          <a:lstStyle/>
          <a:p>
            <a:r>
              <a:rPr lang="en-US" sz="2400" dirty="0"/>
              <a:t>A project:</a:t>
            </a:r>
          </a:p>
          <a:p>
            <a:pPr marL="563563" lvl="1" indent="-100013">
              <a:buFont typeface="Arial" charset="0"/>
              <a:buChar char="•"/>
            </a:pPr>
            <a:r>
              <a:rPr lang="en-US" sz="2400" dirty="0"/>
              <a:t> Is a unique activity.</a:t>
            </a:r>
          </a:p>
          <a:p>
            <a:pPr marL="563563" lvl="1" indent="-100013">
              <a:buFont typeface="Arial" charset="0"/>
              <a:buChar char="•"/>
            </a:pPr>
            <a:r>
              <a:rPr lang="en-US" sz="2400" dirty="0"/>
              <a:t> Has a beginning.</a:t>
            </a:r>
          </a:p>
          <a:p>
            <a:pPr marL="563563" lvl="1" indent="-100013">
              <a:buFont typeface="Arial" charset="0"/>
              <a:buChar char="•"/>
            </a:pPr>
            <a:r>
              <a:rPr lang="en-US" sz="2400" dirty="0"/>
              <a:t> Has an end – a definite end.</a:t>
            </a:r>
          </a:p>
          <a:p>
            <a:pPr marL="563563" lvl="1" indent="-100013">
              <a:buFont typeface="Arial" charset="0"/>
              <a:buChar char="•"/>
            </a:pPr>
            <a:r>
              <a:rPr lang="en-US" sz="2400" dirty="0"/>
              <a:t> Has constraints and requirements.</a:t>
            </a:r>
          </a:p>
          <a:p>
            <a:pPr marL="1020763" lvl="2" indent="-100013"/>
            <a:r>
              <a:rPr lang="en-US" sz="2400" dirty="0"/>
              <a:t> Scope, Cost, Schedule, Resources, Performance, </a:t>
            </a:r>
            <a:r>
              <a:rPr lang="en-US" sz="2400" dirty="0" smtClean="0"/>
              <a:t>Value (Quality)</a:t>
            </a:r>
            <a:endParaRPr lang="en-US" sz="2400" dirty="0"/>
          </a:p>
          <a:p>
            <a:pPr marL="563563" lvl="1" indent="-100013">
              <a:buFont typeface="Arial" charset="0"/>
              <a:buChar char="•"/>
            </a:pPr>
            <a:r>
              <a:rPr lang="en-US" sz="2400" dirty="0"/>
              <a:t> Has to add value</a:t>
            </a:r>
            <a:r>
              <a:rPr lang="en-US" sz="2400" dirty="0" smtClean="0"/>
              <a:t>.</a:t>
            </a:r>
          </a:p>
          <a:p>
            <a:pPr marL="563563" lvl="1" indent="-100013">
              <a:buFont typeface="Arial" charset="0"/>
              <a:buChar char="•"/>
            </a:pPr>
            <a:r>
              <a:rPr lang="en-US" sz="2400" dirty="0" smtClean="0"/>
              <a:t>Should have a primary customer or sponsor</a:t>
            </a:r>
          </a:p>
          <a:p>
            <a:pPr marL="563563" lvl="1" indent="-100013">
              <a:buFont typeface="Arial" charset="0"/>
              <a:buChar char="•"/>
            </a:pPr>
            <a:r>
              <a:rPr lang="en-US" sz="2400" dirty="0" smtClean="0"/>
              <a:t>Involves uncertainty</a:t>
            </a:r>
            <a:endParaRPr lang="en-US" sz="2400" dirty="0"/>
          </a:p>
          <a:p>
            <a:endParaRPr lang="en-US" sz="2400" dirty="0"/>
          </a:p>
          <a:p>
            <a:endParaRPr lang="en-US" dirty="0"/>
          </a:p>
        </p:txBody>
      </p:sp>
    </p:spTree>
    <p:extLst>
      <p:ext uri="{BB962C8B-B14F-4D97-AF65-F5344CB8AC3E}">
        <p14:creationId xmlns:p14="http://schemas.microsoft.com/office/powerpoint/2010/main" val="611192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623" y="205654"/>
            <a:ext cx="9720072" cy="1499616"/>
          </a:xfrm>
        </p:spPr>
        <p:txBody>
          <a:bodyPr/>
          <a:lstStyle/>
          <a:p>
            <a:r>
              <a:rPr lang="en-US" dirty="0" smtClean="0"/>
              <a:t>What is a </a:t>
            </a:r>
            <a:r>
              <a:rPr lang="en-US" dirty="0" smtClean="0"/>
              <a:t>Process (operations) </a:t>
            </a:r>
            <a:r>
              <a:rPr lang="en-US" dirty="0" smtClean="0"/>
              <a:t>vs. a Project?</a:t>
            </a:r>
            <a:endParaRPr lang="en-US" dirty="0"/>
          </a:p>
        </p:txBody>
      </p:sp>
      <p:sp>
        <p:nvSpPr>
          <p:cNvPr id="3" name="Slide Number Placeholder 2"/>
          <p:cNvSpPr>
            <a:spLocks noGrp="1"/>
          </p:cNvSpPr>
          <p:nvPr>
            <p:ph type="sldNum" sz="quarter" idx="12"/>
          </p:nvPr>
        </p:nvSpPr>
        <p:spPr/>
        <p:txBody>
          <a:bodyPr/>
          <a:lstStyle/>
          <a:p>
            <a:fld id="{29FD959C-691E-43A8-9AB9-4C3653FE60C8}" type="slidenum">
              <a:rPr lang="en-US" smtClean="0"/>
              <a:pPr/>
              <a:t>23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889273262"/>
              </p:ext>
            </p:extLst>
          </p:nvPr>
        </p:nvGraphicFramePr>
        <p:xfrm>
          <a:off x="1676400" y="1489602"/>
          <a:ext cx="8839200" cy="5292199"/>
        </p:xfrm>
        <a:graphic>
          <a:graphicData uri="http://schemas.openxmlformats.org/drawingml/2006/table">
            <a:tbl>
              <a:tblPr firstRow="1" bandRow="1"/>
              <a:tblGrid>
                <a:gridCol w="4419600">
                  <a:extLst>
                    <a:ext uri="{9D8B030D-6E8A-4147-A177-3AD203B41FA5}">
                      <a16:colId xmlns:a16="http://schemas.microsoft.com/office/drawing/2014/main" val="20000"/>
                    </a:ext>
                  </a:extLst>
                </a:gridCol>
                <a:gridCol w="4419600">
                  <a:extLst>
                    <a:ext uri="{9D8B030D-6E8A-4147-A177-3AD203B41FA5}">
                      <a16:colId xmlns:a16="http://schemas.microsoft.com/office/drawing/2014/main" val="20001"/>
                    </a:ext>
                  </a:extLst>
                </a:gridCol>
              </a:tblGrid>
              <a:tr h="384919">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kumimoji="0" lang="en-US" sz="2000" b="1" i="0" u="none" strike="noStrike" kern="0" cap="none" spc="0" normalizeH="0" baseline="0" noProof="0" dirty="0" smtClean="0">
                          <a:ln>
                            <a:noFill/>
                          </a:ln>
                          <a:effectLst/>
                          <a:uLnTx/>
                          <a:uFillTx/>
                          <a:latin typeface="+mn-lt"/>
                          <a:ea typeface="+mn-ea"/>
                          <a:cs typeface="+mn-cs"/>
                        </a:rPr>
                        <a:t>Processes (operations) </a:t>
                      </a:r>
                      <a:r>
                        <a:rPr kumimoji="0" lang="en-US" sz="2000" b="1" i="0" u="none" strike="noStrike" kern="0" cap="none" spc="0" normalizeH="0" baseline="0" noProof="0" dirty="0" smtClean="0">
                          <a:ln>
                            <a:noFill/>
                          </a:ln>
                          <a:effectLst/>
                          <a:uLnTx/>
                          <a:uFillTx/>
                          <a:latin typeface="+mn-lt"/>
                          <a:ea typeface="+mn-ea"/>
                          <a:cs typeface="+mn-cs"/>
                        </a:rPr>
                        <a:t>are:</a:t>
                      </a:r>
                      <a:endParaRPr lang="en-US" sz="2000" dirty="0"/>
                    </a:p>
                  </a:txBody>
                  <a:tcPr>
                    <a:lnL w="12700" cmpd="sng">
                      <a:solidFill>
                        <a:srgbClr val="EAEAEA"/>
                      </a:solidFill>
                    </a:lnL>
                    <a:lnR w="12700" cmpd="sng">
                      <a:solidFill>
                        <a:srgbClr val="EAEAEA"/>
                      </a:solidFill>
                    </a:lnR>
                    <a:lnT w="12700" cmpd="sng">
                      <a:solidFill>
                        <a:srgbClr val="EAEAEA"/>
                      </a:solidFill>
                    </a:lnT>
                    <a:lnB w="38100" cmpd="sng">
                      <a:solidFill>
                        <a:srgbClr val="EAEAEA"/>
                      </a:solidFill>
                    </a:lnB>
                    <a:lnTlToBr w="12700" cmpd="sng">
                      <a:noFill/>
                      <a:prstDash val="solid"/>
                    </a:lnTlToBr>
                    <a:lnBlToTr w="12700" cmpd="sng">
                      <a:noFill/>
                      <a:prstDash val="solid"/>
                    </a:lnBlToTr>
                    <a:solidFill>
                      <a:srgbClr val="000054"/>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smtClean="0">
                          <a:ln>
                            <a:noFill/>
                          </a:ln>
                          <a:effectLst/>
                          <a:uLnTx/>
                          <a:uFillTx/>
                          <a:latin typeface="+mn-lt"/>
                          <a:ea typeface="+mn-ea"/>
                          <a:cs typeface="+mn-cs"/>
                        </a:rPr>
                        <a:t>Projects are:</a:t>
                      </a:r>
                      <a:endParaRPr lang="en-US" sz="2000" dirty="0"/>
                    </a:p>
                  </a:txBody>
                  <a:tcPr>
                    <a:lnL w="12700" cmpd="sng">
                      <a:solidFill>
                        <a:srgbClr val="EAEAEA"/>
                      </a:solidFill>
                    </a:lnL>
                    <a:lnR w="12700" cmpd="sng">
                      <a:solidFill>
                        <a:srgbClr val="EAEAEA"/>
                      </a:solidFill>
                    </a:lnR>
                    <a:lnT w="12700" cmpd="sng">
                      <a:solidFill>
                        <a:srgbClr val="EAEAEA"/>
                      </a:solidFill>
                    </a:lnT>
                    <a:lnB w="38100" cmpd="sng">
                      <a:solidFill>
                        <a:srgbClr val="EAEAEA"/>
                      </a:solidFill>
                    </a:lnB>
                    <a:lnTlToBr w="12700" cmpd="sng">
                      <a:noFill/>
                      <a:prstDash val="solid"/>
                    </a:lnTlToBr>
                    <a:lnBlToTr w="12700" cmpd="sng">
                      <a:noFill/>
                      <a:prstDash val="solid"/>
                    </a:lnBlToTr>
                    <a:solidFill>
                      <a:srgbClr val="000054"/>
                    </a:solidFill>
                  </a:tcPr>
                </a:tc>
                <a:extLst>
                  <a:ext uri="{0D108BD9-81ED-4DB2-BD59-A6C34878D82A}">
                    <a16:rowId xmlns:a16="http://schemas.microsoft.com/office/drawing/2014/main" val="10000"/>
                  </a:ext>
                </a:extLst>
              </a:tr>
              <a:tr h="3375442">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800" b="0" dirty="0" smtClean="0">
                          <a:solidFill>
                            <a:srgbClr val="000000"/>
                          </a:solidFill>
                        </a:rPr>
                        <a:t>On-going with no clearly defined beginning and end states</a:t>
                      </a:r>
                    </a:p>
                    <a:p>
                      <a:pPr marL="0" lvl="0" indent="228600">
                        <a:buClrTx/>
                        <a:buFont typeface="Wingdings" pitchFamily="2" charset="2"/>
                        <a:buChar char="§"/>
                      </a:pPr>
                      <a:r>
                        <a:rPr lang="en-US" sz="1800" b="0" dirty="0" smtClean="0">
                          <a:solidFill>
                            <a:srgbClr val="000000"/>
                          </a:solidFill>
                        </a:rPr>
                        <a:t>Should be customer driven</a:t>
                      </a:r>
                    </a:p>
                    <a:p>
                      <a:pPr marL="0" indent="228600">
                        <a:buClrTx/>
                        <a:buFont typeface="Wingdings" pitchFamily="2" charset="2"/>
                        <a:buChar char="§"/>
                      </a:pPr>
                      <a:r>
                        <a:rPr lang="en-US" sz="1800" b="0" dirty="0" smtClean="0">
                          <a:solidFill>
                            <a:srgbClr val="000000"/>
                          </a:solidFill>
                        </a:rPr>
                        <a:t>Repeatable</a:t>
                      </a:r>
                      <a:endParaRPr lang="en-US" dirty="0"/>
                    </a:p>
                  </a:txBody>
                  <a:tcPr>
                    <a:lnL w="12700" cmpd="sng">
                      <a:solidFill>
                        <a:srgbClr val="EAEAEA"/>
                      </a:solidFill>
                    </a:lnL>
                    <a:lnR w="12700" cmpd="sng">
                      <a:solidFill>
                        <a:srgbClr val="EAEAEA"/>
                      </a:solidFill>
                    </a:lnR>
                    <a:lnT w="38100" cmpd="sng">
                      <a:solidFill>
                        <a:srgbClr val="EAEAEA"/>
                      </a:solidFill>
                    </a:lnT>
                    <a:lnB w="12700" cmpd="sng">
                      <a:solidFill>
                        <a:srgbClr val="EAEAEA"/>
                      </a:solidFill>
                    </a:lnB>
                    <a:lnTlToBr w="12700" cmpd="sng">
                      <a:noFill/>
                      <a:prstDash val="solid"/>
                    </a:lnTlToBr>
                    <a:lnBlToTr w="12700" cmpd="sng">
                      <a:noFill/>
                      <a:prstDash val="solid"/>
                    </a:lnBlToTr>
                    <a:solidFill>
                      <a:srgbClr val="000054">
                        <a:tint val="40000"/>
                      </a:srgbClr>
                    </a:solid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177800" lvl="0" indent="-177800">
                        <a:buClrTx/>
                        <a:buFont typeface="Wingdings" pitchFamily="2" charset="2"/>
                        <a:buChar char="§"/>
                      </a:pPr>
                      <a:r>
                        <a:rPr lang="en-US" sz="1800" b="0" dirty="0" smtClean="0">
                          <a:solidFill>
                            <a:srgbClr val="000000"/>
                          </a:solidFill>
                        </a:rPr>
                        <a:t>One way of implementing a P</a:t>
                      </a:r>
                      <a:r>
                        <a:rPr lang="en-US" sz="1800" b="0" baseline="0" dirty="0" smtClean="0">
                          <a:solidFill>
                            <a:srgbClr val="000000"/>
                          </a:solidFill>
                        </a:rPr>
                        <a:t>rocess Improvement </a:t>
                      </a:r>
                      <a:r>
                        <a:rPr lang="en-US" sz="1800" b="0" dirty="0" smtClean="0">
                          <a:solidFill>
                            <a:srgbClr val="000000"/>
                          </a:solidFill>
                        </a:rPr>
                        <a:t>or</a:t>
                      </a:r>
                      <a:r>
                        <a:rPr lang="en-US" sz="1800" b="0" baseline="0" dirty="0" smtClean="0">
                          <a:solidFill>
                            <a:srgbClr val="000000"/>
                          </a:solidFill>
                        </a:rPr>
                        <a:t> innovation</a:t>
                      </a:r>
                    </a:p>
                    <a:p>
                      <a:pPr marL="177800" lvl="0" indent="-177800">
                        <a:buClrTx/>
                        <a:buFont typeface="Wingdings" pitchFamily="2" charset="2"/>
                        <a:buChar char="§"/>
                      </a:pPr>
                      <a:r>
                        <a:rPr lang="en-US" sz="1800" b="0" dirty="0" smtClean="0">
                          <a:solidFill>
                            <a:srgbClr val="000000"/>
                          </a:solidFill>
                        </a:rPr>
                        <a:t>Time-bound and have a customer</a:t>
                      </a:r>
                    </a:p>
                    <a:p>
                      <a:pPr marL="177800" lvl="0" indent="-177800">
                        <a:buClrTx/>
                        <a:buFont typeface="Wingdings" pitchFamily="2" charset="2"/>
                        <a:buChar char="§"/>
                      </a:pPr>
                      <a:r>
                        <a:rPr lang="en-US" sz="1800" b="0" dirty="0" smtClean="0">
                          <a:solidFill>
                            <a:srgbClr val="000000"/>
                          </a:solidFill>
                        </a:rPr>
                        <a:t>Have clear beginning and end dates </a:t>
                      </a:r>
                      <a:r>
                        <a:rPr lang="en-US" sz="1400" b="0" dirty="0" smtClean="0">
                          <a:solidFill>
                            <a:srgbClr val="000000"/>
                          </a:solidFill>
                        </a:rPr>
                        <a:t>Longer projects are often broken down into phases or stages. Each one phase can become a project unto itself. </a:t>
                      </a:r>
                    </a:p>
                    <a:p>
                      <a:pPr marL="177800" indent="-177800">
                        <a:buClrTx/>
                        <a:buFont typeface="Wingdings" pitchFamily="2" charset="2"/>
                        <a:buChar char="§"/>
                      </a:pPr>
                      <a:r>
                        <a:rPr lang="en-US" sz="1800" b="0" dirty="0" smtClean="0">
                          <a:solidFill>
                            <a:srgbClr val="000000"/>
                          </a:solidFill>
                        </a:rPr>
                        <a:t>Follow a specific cycle of Initiation, Plan, Implement and Close</a:t>
                      </a:r>
                    </a:p>
                    <a:p>
                      <a:pPr marL="177800" indent="-177800">
                        <a:buClrTx/>
                        <a:buFont typeface="Wingdings" pitchFamily="2" charset="2"/>
                        <a:buChar char="§"/>
                      </a:pPr>
                      <a:r>
                        <a:rPr lang="en-US" sz="1800" b="0" dirty="0" smtClean="0">
                          <a:solidFill>
                            <a:srgbClr val="000000"/>
                          </a:solidFill>
                        </a:rPr>
                        <a:t>Often result in process improvement</a:t>
                      </a:r>
                    </a:p>
                    <a:p>
                      <a:pPr marL="177800" indent="-177800">
                        <a:buClrTx/>
                        <a:buFont typeface="Wingdings" pitchFamily="2" charset="2"/>
                        <a:buChar char="§"/>
                      </a:pPr>
                      <a:r>
                        <a:rPr lang="en-US" sz="1800" b="0" dirty="0" smtClean="0">
                          <a:solidFill>
                            <a:srgbClr val="000000"/>
                          </a:solidFill>
                        </a:rPr>
                        <a:t>Factors</a:t>
                      </a:r>
                      <a:r>
                        <a:rPr lang="en-US" sz="1800" b="0" baseline="0" dirty="0" smtClean="0">
                          <a:solidFill>
                            <a:srgbClr val="000000"/>
                          </a:solidFill>
                        </a:rPr>
                        <a:t> that may necessitate a project include: complexity, risk, time-sensitive, etc.</a:t>
                      </a:r>
                      <a:endParaRPr lang="en-US" dirty="0" smtClean="0"/>
                    </a:p>
                  </a:txBody>
                  <a:tcPr>
                    <a:lnL w="12700" cmpd="sng">
                      <a:solidFill>
                        <a:srgbClr val="EAEAEA"/>
                      </a:solidFill>
                    </a:lnL>
                    <a:lnR w="12700" cmpd="sng">
                      <a:solidFill>
                        <a:srgbClr val="EAEAEA"/>
                      </a:solidFill>
                    </a:lnR>
                    <a:lnT w="38100" cmpd="sng">
                      <a:solidFill>
                        <a:srgbClr val="EAEAEA"/>
                      </a:solidFill>
                    </a:lnT>
                    <a:lnB w="12700" cmpd="sng">
                      <a:solidFill>
                        <a:srgbClr val="EAEAEA"/>
                      </a:solidFill>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10001"/>
                  </a:ext>
                </a:extLst>
              </a:tr>
              <a:tr h="1421239">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r>
                        <a:rPr lang="en-US" sz="1800" b="0" u="sng" dirty="0" smtClean="0">
                          <a:solidFill>
                            <a:srgbClr val="C00000"/>
                          </a:solidFill>
                        </a:rPr>
                        <a:t>Process Improvement</a:t>
                      </a:r>
                      <a:r>
                        <a:rPr lang="en-US" sz="1800" b="0" dirty="0" smtClean="0">
                          <a:solidFill>
                            <a:srgbClr val="C00000"/>
                          </a:solidFill>
                        </a:rPr>
                        <a:t> </a:t>
                      </a:r>
                      <a:r>
                        <a:rPr lang="en-US" sz="1800" b="0" dirty="0" smtClean="0">
                          <a:solidFill>
                            <a:srgbClr val="000000"/>
                          </a:solidFill>
                        </a:rPr>
                        <a:t>is the examination of a business process in order to better meet customer &amp; quality requirements.   </a:t>
                      </a:r>
                      <a:r>
                        <a:rPr lang="en-US" sz="1800" b="0" i="1" dirty="0" smtClean="0">
                          <a:solidFill>
                            <a:srgbClr val="000000"/>
                          </a:solidFill>
                        </a:rPr>
                        <a:t>Projects arise from this examination.</a:t>
                      </a:r>
                      <a:endParaRPr lang="en-US" i="1" dirty="0"/>
                    </a:p>
                  </a:txBody>
                  <a:tcPr>
                    <a:lnL w="12700" cmpd="sng">
                      <a:solidFill>
                        <a:srgbClr val="EAEAEA"/>
                      </a:solidFill>
                    </a:lnL>
                    <a:lnR w="12700" cmpd="sng">
                      <a:solidFill>
                        <a:srgbClr val="EAEAEA"/>
                      </a:solidFill>
                    </a:lnR>
                    <a:lnT w="12700" cmpd="sng">
                      <a:solidFill>
                        <a:srgbClr val="EAEAEA"/>
                      </a:solidFill>
                    </a:lnT>
                    <a:lnB w="12700" cmpd="sng">
                      <a:solidFill>
                        <a:srgbClr val="EAEAEA"/>
                      </a:solidFill>
                    </a:lnB>
                    <a:lnTlToBr w="12700" cmpd="sng">
                      <a:noFill/>
                      <a:prstDash val="solid"/>
                    </a:lnTlToBr>
                    <a:lnBlToTr w="12700" cmpd="sng">
                      <a:noFill/>
                      <a:prstDash val="solid"/>
                    </a:lnBlToTr>
                    <a:solidFill>
                      <a:srgbClr val="000054">
                        <a:tint val="20000"/>
                      </a:srgbClr>
                    </a:solid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u="sng" dirty="0" smtClean="0">
                          <a:solidFill>
                            <a:srgbClr val="C00000"/>
                          </a:solidFill>
                        </a:rPr>
                        <a:t>Project Management </a:t>
                      </a:r>
                      <a:r>
                        <a:rPr lang="en-US" sz="1800" b="0" dirty="0" smtClean="0">
                          <a:solidFill>
                            <a:srgbClr val="000000"/>
                          </a:solidFill>
                        </a:rPr>
                        <a:t>is the application of knowledge and expertise to the development and completion of a project</a:t>
                      </a:r>
                      <a:r>
                        <a:rPr lang="en-US" sz="1800" dirty="0" smtClean="0">
                          <a:solidFill>
                            <a:srgbClr val="000000"/>
                          </a:solidFill>
                        </a:rPr>
                        <a:t>.</a:t>
                      </a:r>
                    </a:p>
                    <a:p>
                      <a:endParaRPr lang="en-US" dirty="0"/>
                    </a:p>
                  </a:txBody>
                  <a:tcPr>
                    <a:lnL w="12700" cmpd="sng">
                      <a:solidFill>
                        <a:srgbClr val="EAEAEA"/>
                      </a:solidFill>
                    </a:lnL>
                    <a:lnR w="12700" cmpd="sng">
                      <a:solidFill>
                        <a:srgbClr val="EAEAEA"/>
                      </a:solidFill>
                    </a:lnR>
                    <a:lnT w="12700" cmpd="sng">
                      <a:solidFill>
                        <a:srgbClr val="EAEAEA"/>
                      </a:solidFill>
                    </a:lnT>
                    <a:lnB w="12700" cmpd="sng">
                      <a:solidFill>
                        <a:srgbClr val="EAEAEA"/>
                      </a:solidFill>
                    </a:lnB>
                    <a:lnTlToBr w="12700" cmpd="sng">
                      <a:noFill/>
                      <a:prstDash val="solid"/>
                    </a:lnTlToBr>
                    <a:lnBlToTr w="12700" cmpd="sng">
                      <a:noFill/>
                      <a:prstDash val="solid"/>
                    </a:lnBlToTr>
                    <a:solidFill>
                      <a:srgbClr val="000054">
                        <a:tint val="20000"/>
                      </a:srgbClr>
                    </a:solid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5303702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623" y="205654"/>
            <a:ext cx="9720072" cy="1499616"/>
          </a:xfrm>
        </p:spPr>
        <p:txBody>
          <a:bodyPr/>
          <a:lstStyle/>
          <a:p>
            <a:r>
              <a:rPr lang="en-US" dirty="0" smtClean="0"/>
              <a:t>What is a </a:t>
            </a:r>
            <a:r>
              <a:rPr lang="en-US" dirty="0" smtClean="0"/>
              <a:t>Process (operations) </a:t>
            </a:r>
            <a:r>
              <a:rPr lang="en-US" dirty="0" smtClean="0"/>
              <a:t>vs. a </a:t>
            </a:r>
            <a:r>
              <a:rPr lang="en-US" dirty="0" smtClean="0"/>
              <a:t>Project Continued?</a:t>
            </a:r>
            <a:endParaRPr lang="en-US" dirty="0"/>
          </a:p>
        </p:txBody>
      </p:sp>
      <p:sp>
        <p:nvSpPr>
          <p:cNvPr id="3" name="Slide Number Placeholder 2"/>
          <p:cNvSpPr>
            <a:spLocks noGrp="1"/>
          </p:cNvSpPr>
          <p:nvPr>
            <p:ph type="sldNum" sz="quarter" idx="12"/>
          </p:nvPr>
        </p:nvSpPr>
        <p:spPr/>
        <p:txBody>
          <a:bodyPr/>
          <a:lstStyle/>
          <a:p>
            <a:fld id="{29FD959C-691E-43A8-9AB9-4C3653FE60C8}" type="slidenum">
              <a:rPr lang="en-US" smtClean="0"/>
              <a:pPr/>
              <a:t>24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736139901"/>
              </p:ext>
            </p:extLst>
          </p:nvPr>
        </p:nvGraphicFramePr>
        <p:xfrm>
          <a:off x="1709386" y="1555069"/>
          <a:ext cx="9000309" cy="4554300"/>
        </p:xfrm>
        <a:graphic>
          <a:graphicData uri="http://schemas.openxmlformats.org/drawingml/2006/table">
            <a:tbl>
              <a:tblPr firstRow="1" bandRow="1"/>
              <a:tblGrid>
                <a:gridCol w="3000103">
                  <a:extLst>
                    <a:ext uri="{9D8B030D-6E8A-4147-A177-3AD203B41FA5}">
                      <a16:colId xmlns:a16="http://schemas.microsoft.com/office/drawing/2014/main" val="2096219040"/>
                    </a:ext>
                  </a:extLst>
                </a:gridCol>
                <a:gridCol w="3000103">
                  <a:extLst>
                    <a:ext uri="{9D8B030D-6E8A-4147-A177-3AD203B41FA5}">
                      <a16:colId xmlns:a16="http://schemas.microsoft.com/office/drawing/2014/main" val="20000"/>
                    </a:ext>
                  </a:extLst>
                </a:gridCol>
                <a:gridCol w="3000103">
                  <a:extLst>
                    <a:ext uri="{9D8B030D-6E8A-4147-A177-3AD203B41FA5}">
                      <a16:colId xmlns:a16="http://schemas.microsoft.com/office/drawing/2014/main" val="20001"/>
                    </a:ext>
                  </a:extLst>
                </a:gridCol>
              </a:tblGrid>
              <a:tr h="612603">
                <a:tc>
                  <a:txBody>
                    <a:bodyPr/>
                    <a:lstStyle/>
                    <a:p>
                      <a:r>
                        <a:rPr lang="en-US" sz="1800" b="1" dirty="0" smtClean="0">
                          <a:solidFill>
                            <a:schemeClr val="bg1"/>
                          </a:solidFill>
                        </a:rPr>
                        <a:t>Features</a:t>
                      </a:r>
                      <a:endParaRPr lang="en-US" sz="1800" b="1" dirty="0">
                        <a:solidFill>
                          <a:schemeClr val="bg1"/>
                        </a:solidFill>
                      </a:endParaRPr>
                    </a:p>
                  </a:txBody>
                  <a:tcPr>
                    <a:lnL w="12700" cmpd="sng">
                      <a:solidFill>
                        <a:srgbClr val="EAEAEA"/>
                      </a:solidFill>
                    </a:lnL>
                    <a:lnR w="12700" cmpd="sng">
                      <a:solidFill>
                        <a:srgbClr val="EAEAEA"/>
                      </a:solidFill>
                    </a:lnR>
                    <a:lnT w="12700" cmpd="sng">
                      <a:solidFill>
                        <a:srgbClr val="EAEAEA"/>
                      </a:solidFill>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kumimoji="0" lang="en-US" sz="1800" b="1" i="0" u="none" strike="noStrike" kern="0" cap="none" spc="0" normalizeH="0" baseline="0" noProof="0" dirty="0" smtClean="0">
                          <a:ln>
                            <a:noFill/>
                          </a:ln>
                          <a:effectLst/>
                          <a:uLnTx/>
                          <a:uFillTx/>
                          <a:latin typeface="+mn-lt"/>
                          <a:ea typeface="+mn-ea"/>
                          <a:cs typeface="+mn-cs"/>
                        </a:rPr>
                        <a:t>Projects are</a:t>
                      </a:r>
                      <a:r>
                        <a:rPr kumimoji="0" lang="en-US" sz="1800" b="1" i="0" u="none" strike="noStrike" kern="0" cap="none" spc="0" normalizeH="0" baseline="0" noProof="0" dirty="0" smtClean="0">
                          <a:ln>
                            <a:noFill/>
                          </a:ln>
                          <a:effectLst/>
                          <a:uLnTx/>
                          <a:uFillTx/>
                          <a:latin typeface="+mn-lt"/>
                          <a:ea typeface="+mn-ea"/>
                          <a:cs typeface="+mn-cs"/>
                        </a:rPr>
                        <a:t>:</a:t>
                      </a:r>
                      <a:endParaRPr lang="en-US" sz="1800" dirty="0"/>
                    </a:p>
                  </a:txBody>
                  <a:tcPr>
                    <a:lnL w="12700" cap="flat" cmpd="sng" algn="ctr">
                      <a:solidFill>
                        <a:srgbClr val="EAEAEA"/>
                      </a:solidFill>
                      <a:prstDash val="solid"/>
                      <a:round/>
                      <a:headEnd type="none" w="med" len="med"/>
                      <a:tailEnd type="none" w="med" len="med"/>
                    </a:lnL>
                    <a:lnR w="12700" cmpd="sng">
                      <a:solidFill>
                        <a:srgbClr val="EAEAEA"/>
                      </a:solidFill>
                    </a:lnR>
                    <a:lnT w="12700" cmpd="sng">
                      <a:solidFill>
                        <a:srgbClr val="EAEAEA"/>
                      </a:solidFill>
                    </a:lnT>
                    <a:lnB w="38100" cmpd="sng">
                      <a:solidFill>
                        <a:srgbClr val="EAEAEA"/>
                      </a:solidFill>
                    </a:lnB>
                    <a:lnTlToBr w="12700" cmpd="sng">
                      <a:noFill/>
                      <a:prstDash val="solid"/>
                    </a:lnTlToBr>
                    <a:lnBlToTr w="12700" cmpd="sng">
                      <a:noFill/>
                      <a:prstDash val="solid"/>
                    </a:lnBlToTr>
                    <a:solidFill>
                      <a:srgbClr val="000054"/>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chemeClr val="lt1"/>
                          </a:solidFill>
                          <a:effectLst/>
                          <a:uLnTx/>
                          <a:uFillTx/>
                          <a:latin typeface="Arial"/>
                          <a:ea typeface="+mn-ea"/>
                          <a:cs typeface="+mn-cs"/>
                        </a:rPr>
                        <a:t>Processes (operations) </a:t>
                      </a:r>
                      <a:r>
                        <a:rPr kumimoji="0" lang="en-US" sz="1400" b="1" i="0" u="none" strike="noStrike" kern="0" cap="none" spc="0" normalizeH="0" baseline="0" noProof="0" dirty="0" smtClean="0">
                          <a:ln>
                            <a:noFill/>
                          </a:ln>
                          <a:effectLst/>
                          <a:uLnTx/>
                          <a:uFillTx/>
                          <a:latin typeface="+mn-lt"/>
                          <a:ea typeface="+mn-ea"/>
                          <a:cs typeface="+mn-cs"/>
                        </a:rPr>
                        <a:t> </a:t>
                      </a:r>
                      <a:r>
                        <a:rPr kumimoji="0" lang="en-US" sz="1800" b="1" i="0" u="none" strike="noStrike" kern="0" cap="none" spc="0" normalizeH="0" baseline="0" noProof="0" dirty="0" smtClean="0">
                          <a:ln>
                            <a:noFill/>
                          </a:ln>
                          <a:effectLst/>
                          <a:uLnTx/>
                          <a:uFillTx/>
                          <a:latin typeface="+mn-lt"/>
                          <a:ea typeface="+mn-ea"/>
                          <a:cs typeface="+mn-cs"/>
                        </a:rPr>
                        <a:t>are:</a:t>
                      </a:r>
                      <a:endParaRPr lang="en-US" sz="1800" dirty="0"/>
                    </a:p>
                  </a:txBody>
                  <a:tcPr>
                    <a:lnL w="12700" cmpd="sng">
                      <a:solidFill>
                        <a:srgbClr val="EAEAEA"/>
                      </a:solidFill>
                    </a:lnL>
                    <a:lnR w="12700" cmpd="sng">
                      <a:solidFill>
                        <a:srgbClr val="EAEAEA"/>
                      </a:solidFill>
                    </a:lnR>
                    <a:lnT w="12700" cmpd="sng">
                      <a:solidFill>
                        <a:srgbClr val="EAEAEA"/>
                      </a:solidFill>
                    </a:lnT>
                    <a:lnB w="38100" cmpd="sng">
                      <a:solidFill>
                        <a:srgbClr val="EAEAEA"/>
                      </a:solidFill>
                    </a:lnB>
                    <a:lnTlToBr w="12700" cmpd="sng">
                      <a:noFill/>
                      <a:prstDash val="solid"/>
                    </a:lnTlToBr>
                    <a:lnBlToTr w="12700" cmpd="sng">
                      <a:noFill/>
                      <a:prstDash val="solid"/>
                    </a:lnBlToTr>
                    <a:solidFill>
                      <a:srgbClr val="000054"/>
                    </a:solidFill>
                  </a:tcPr>
                </a:tc>
                <a:extLst>
                  <a:ext uri="{0D108BD9-81ED-4DB2-BD59-A6C34878D82A}">
                    <a16:rowId xmlns:a16="http://schemas.microsoft.com/office/drawing/2014/main" val="10000"/>
                  </a:ext>
                </a:extLst>
              </a:tr>
              <a:tr h="749090">
                <a:tc>
                  <a:txBody>
                    <a:bodyPr/>
                    <a:lstStyle/>
                    <a:p>
                      <a:pPr marL="0" indent="228600">
                        <a:buClrTx/>
                        <a:buFont typeface="Wingdings" pitchFamily="2" charset="2"/>
                        <a:buChar char="§"/>
                      </a:pPr>
                      <a:r>
                        <a:rPr lang="en-US" sz="1400" dirty="0" smtClean="0"/>
                        <a:t>Key Similarities</a:t>
                      </a:r>
                      <a:endParaRPr lang="en-US" sz="1400" dirty="0"/>
                    </a:p>
                  </a:txBody>
                  <a:tcPr>
                    <a:lnL w="12700" cmpd="sng">
                      <a:solidFill>
                        <a:srgbClr val="EAEAEA"/>
                      </a:solidFill>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400" b="0" dirty="0" smtClean="0">
                          <a:solidFill>
                            <a:srgbClr val="000000"/>
                          </a:solidFill>
                          <a:latin typeface="+mn-lt"/>
                        </a:rPr>
                        <a:t>Planned, executed, and controlled</a:t>
                      </a:r>
                      <a:endParaRPr lang="en-US" sz="1400" b="0" dirty="0" smtClean="0">
                        <a:solidFill>
                          <a:srgbClr val="000000"/>
                        </a:solidFill>
                        <a:latin typeface="+mn-lt"/>
                      </a:endParaRPr>
                    </a:p>
                    <a:p>
                      <a:pPr marL="0" lvl="0" indent="228600">
                        <a:buClrTx/>
                        <a:buFont typeface="Wingdings" pitchFamily="2" charset="2"/>
                        <a:buChar char="§"/>
                      </a:pPr>
                      <a:r>
                        <a:rPr lang="en-US" sz="1400" b="0" dirty="0" smtClean="0">
                          <a:solidFill>
                            <a:srgbClr val="000000"/>
                          </a:solidFill>
                          <a:latin typeface="+mn-lt"/>
                        </a:rPr>
                        <a:t>Performed by people</a:t>
                      </a:r>
                      <a:endParaRPr lang="en-US" sz="1400" b="0" dirty="0" smtClean="0">
                        <a:solidFill>
                          <a:srgbClr val="000000"/>
                        </a:solidFill>
                        <a:latin typeface="+mn-lt"/>
                      </a:endParaRPr>
                    </a:p>
                    <a:p>
                      <a:pPr marL="0" indent="228600">
                        <a:buClrTx/>
                        <a:buFont typeface="Wingdings" pitchFamily="2" charset="2"/>
                        <a:buChar char="§"/>
                      </a:pPr>
                      <a:r>
                        <a:rPr lang="en-US" sz="1400" b="0" dirty="0" smtClean="0">
                          <a:solidFill>
                            <a:srgbClr val="000000"/>
                          </a:solidFill>
                          <a:latin typeface="+mn-lt"/>
                        </a:rPr>
                        <a:t>Resource</a:t>
                      </a:r>
                      <a:r>
                        <a:rPr lang="en-US" sz="1400" b="0" baseline="0" dirty="0" smtClean="0">
                          <a:solidFill>
                            <a:srgbClr val="000000"/>
                          </a:solidFill>
                          <a:latin typeface="+mn-lt"/>
                        </a:rPr>
                        <a:t> constrained</a:t>
                      </a:r>
                      <a:endParaRPr lang="en-US" sz="1400" dirty="0">
                        <a:latin typeface="+mn-lt"/>
                      </a:endParaRPr>
                    </a:p>
                  </a:txBody>
                  <a:tcPr>
                    <a:lnL w="12700" cap="flat" cmpd="sng" algn="ctr">
                      <a:solidFill>
                        <a:srgbClr val="EAEAEA"/>
                      </a:solidFill>
                      <a:prstDash val="solid"/>
                      <a:round/>
                      <a:headEnd type="none" w="med" len="med"/>
                      <a:tailEnd type="none" w="med" len="med"/>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400" b="0" dirty="0" smtClean="0">
                          <a:solidFill>
                            <a:srgbClr val="000000"/>
                          </a:solidFill>
                          <a:latin typeface="+mn-lt"/>
                        </a:rPr>
                        <a:t>Planned, executed, and controlled</a:t>
                      </a:r>
                    </a:p>
                    <a:p>
                      <a:pPr marL="0" lvl="0" indent="228600">
                        <a:buClrTx/>
                        <a:buFont typeface="Wingdings" pitchFamily="2" charset="2"/>
                        <a:buChar char="§"/>
                      </a:pPr>
                      <a:r>
                        <a:rPr lang="en-US" sz="1400" b="0" dirty="0" smtClean="0">
                          <a:solidFill>
                            <a:srgbClr val="000000"/>
                          </a:solidFill>
                          <a:latin typeface="+mn-lt"/>
                        </a:rPr>
                        <a:t>Performed by people</a:t>
                      </a:r>
                    </a:p>
                    <a:p>
                      <a:pPr marL="0" indent="228600">
                        <a:buClrTx/>
                        <a:buFont typeface="Wingdings" pitchFamily="2" charset="2"/>
                        <a:buChar char="§"/>
                      </a:pPr>
                      <a:r>
                        <a:rPr lang="en-US" sz="1400" b="0" dirty="0" smtClean="0">
                          <a:solidFill>
                            <a:srgbClr val="000000"/>
                          </a:solidFill>
                          <a:latin typeface="+mn-lt"/>
                        </a:rPr>
                        <a:t>Resource</a:t>
                      </a:r>
                      <a:r>
                        <a:rPr lang="en-US" sz="1400" b="0" baseline="0" dirty="0" smtClean="0">
                          <a:solidFill>
                            <a:srgbClr val="000000"/>
                          </a:solidFill>
                          <a:latin typeface="+mn-lt"/>
                        </a:rPr>
                        <a:t> constrained</a:t>
                      </a:r>
                      <a:endParaRPr lang="en-US" sz="1400" dirty="0">
                        <a:latin typeface="+mn-lt"/>
                      </a:endParaRPr>
                    </a:p>
                  </a:txBody>
                  <a:tcPr>
                    <a:lnL w="12700" cmpd="sng">
                      <a:solidFill>
                        <a:srgbClr val="EAEAEA"/>
                      </a:solidFill>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40545">
                <a:tc>
                  <a:txBody>
                    <a:bodyPr/>
                    <a:lstStyle/>
                    <a:p>
                      <a:pPr marL="0" indent="228600">
                        <a:buClrTx/>
                        <a:buFont typeface="Wingdings" pitchFamily="2" charset="2"/>
                        <a:buChar char="§"/>
                      </a:pPr>
                      <a:r>
                        <a:rPr lang="en-US" sz="1400" dirty="0" smtClean="0"/>
                        <a:t>Purpose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Attain objectives and terminate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Sustain</a:t>
                      </a:r>
                      <a:r>
                        <a:rPr lang="en-US" sz="1400" baseline="0" dirty="0" smtClean="0"/>
                        <a:t> the organization</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697618024"/>
                  </a:ext>
                </a:extLst>
              </a:tr>
              <a:tr h="539932">
                <a:tc>
                  <a:txBody>
                    <a:bodyPr/>
                    <a:lstStyle/>
                    <a:p>
                      <a:pPr marL="0" indent="228600">
                        <a:buClrTx/>
                        <a:buFont typeface="Wingdings" pitchFamily="2" charset="2"/>
                        <a:buChar char="§"/>
                      </a:pPr>
                      <a:r>
                        <a:rPr lang="en-US" sz="1400" dirty="0" smtClean="0"/>
                        <a:t>Time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Temporary</a:t>
                      </a:r>
                    </a:p>
                    <a:p>
                      <a:pPr marL="0" indent="228600">
                        <a:buClrTx/>
                        <a:buFont typeface="Wingdings" pitchFamily="2" charset="2"/>
                        <a:buChar char="§"/>
                      </a:pPr>
                      <a:r>
                        <a:rPr lang="en-US" sz="1400" dirty="0" smtClean="0"/>
                        <a:t>Definite</a:t>
                      </a:r>
                      <a:r>
                        <a:rPr lang="en-US" sz="1400" baseline="0" dirty="0" smtClean="0"/>
                        <a:t> beginning and end</a:t>
                      </a:r>
                      <a:r>
                        <a:rPr lang="en-US" sz="1400" baseline="0" dirty="0"/>
                        <a:t> </a:t>
                      </a:r>
                      <a:r>
                        <a:rPr lang="en-US" sz="1400" baseline="0" dirty="0" smtClean="0"/>
                        <a:t>points</a:t>
                      </a:r>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Ongoing</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9483816"/>
                  </a:ext>
                </a:extLst>
              </a:tr>
              <a:tr h="452693">
                <a:tc>
                  <a:txBody>
                    <a:bodyPr/>
                    <a:lstStyle/>
                    <a:p>
                      <a:pPr marL="0" indent="228600">
                        <a:buClrTx/>
                        <a:buFont typeface="Wingdings" pitchFamily="2" charset="2"/>
                        <a:buChar char="§"/>
                      </a:pPr>
                      <a:r>
                        <a:rPr lang="en-US" sz="1400" dirty="0" smtClean="0"/>
                        <a:t>Outcome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Unique product,</a:t>
                      </a:r>
                      <a:r>
                        <a:rPr lang="en-US" sz="1400" baseline="0" dirty="0" smtClean="0"/>
                        <a:t> service, or result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Non-unique product, service, or result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4126256704"/>
                  </a:ext>
                </a:extLst>
              </a:tr>
              <a:tr h="749089">
                <a:tc>
                  <a:txBody>
                    <a:bodyPr/>
                    <a:lstStyle/>
                    <a:p>
                      <a:pPr marL="0" indent="228600">
                        <a:buClrTx/>
                        <a:buFont typeface="Wingdings" pitchFamily="2" charset="2"/>
                        <a:buChar char="§"/>
                      </a:pPr>
                      <a:r>
                        <a:rPr lang="en-US" sz="1400" dirty="0" smtClean="0"/>
                        <a:t>People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Dynamic, temporary teams formed to meet</a:t>
                      </a:r>
                      <a:r>
                        <a:rPr lang="en-US" sz="1400" baseline="0" dirty="0" smtClean="0"/>
                        <a:t> project needs</a:t>
                      </a:r>
                    </a:p>
                    <a:p>
                      <a:pPr marL="0" indent="228600">
                        <a:buClrTx/>
                        <a:buFont typeface="Wingdings" pitchFamily="2" charset="2"/>
                        <a:buChar char="§"/>
                      </a:pPr>
                      <a:r>
                        <a:rPr lang="en-US" sz="1400" baseline="0" dirty="0" smtClean="0"/>
                        <a:t>Generally not aligned with organizational structure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Functional</a:t>
                      </a:r>
                      <a:r>
                        <a:rPr lang="en-US" sz="1400" baseline="0" dirty="0" smtClean="0"/>
                        <a:t> teams generally aligned with organizational structure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9500736"/>
                  </a:ext>
                </a:extLst>
              </a:tr>
              <a:tr h="749090">
                <a:tc>
                  <a:txBody>
                    <a:bodyPr/>
                    <a:lstStyle/>
                    <a:p>
                      <a:pPr marL="0" indent="228600">
                        <a:buClrTx/>
                        <a:buFont typeface="Wingdings" pitchFamily="2" charset="2"/>
                        <a:buChar char="§"/>
                      </a:pPr>
                      <a:r>
                        <a:rPr lang="en-US" sz="1400" dirty="0" smtClean="0"/>
                        <a:t>Authority of Manager</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mpd="sng">
                      <a:solidFill>
                        <a:srgbClr val="EAEAEA"/>
                      </a:solidFill>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Varies</a:t>
                      </a:r>
                      <a:r>
                        <a:rPr lang="en-US" sz="1400" baseline="0" dirty="0" smtClean="0"/>
                        <a:t> by organizational structure</a:t>
                      </a:r>
                    </a:p>
                    <a:p>
                      <a:pPr marL="0" indent="228600">
                        <a:buClrTx/>
                        <a:buFont typeface="Wingdings" pitchFamily="2" charset="2"/>
                        <a:buChar char="§"/>
                      </a:pPr>
                      <a:r>
                        <a:rPr lang="en-US" sz="1400" baseline="0" dirty="0" smtClean="0"/>
                        <a:t>Generally minimal, if any, direct line authority</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mpd="sng">
                      <a:solidFill>
                        <a:srgbClr val="EAEAEA"/>
                      </a:solidFill>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Generally formal,</a:t>
                      </a:r>
                      <a:r>
                        <a:rPr lang="en-US" sz="1400" baseline="0" dirty="0" smtClean="0"/>
                        <a:t> direct line authority</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mpd="sng">
                      <a:solidFill>
                        <a:srgbClr val="EAEAEA"/>
                      </a:solidFill>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3574389336"/>
                  </a:ext>
                </a:extLst>
              </a:tr>
            </a:tbl>
          </a:graphicData>
        </a:graphic>
      </p:graphicFrame>
    </p:spTree>
    <p:extLst>
      <p:ext uri="{BB962C8B-B14F-4D97-AF65-F5344CB8AC3E}">
        <p14:creationId xmlns:p14="http://schemas.microsoft.com/office/powerpoint/2010/main" val="1542850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PROJECTS</a:t>
            </a:r>
            <a:endParaRPr lang="en-US" dirty="0"/>
          </a:p>
        </p:txBody>
      </p:sp>
      <p:sp>
        <p:nvSpPr>
          <p:cNvPr id="3" name="Content Placeholder 2"/>
          <p:cNvSpPr>
            <a:spLocks noGrp="1"/>
          </p:cNvSpPr>
          <p:nvPr>
            <p:ph idx="1"/>
          </p:nvPr>
        </p:nvSpPr>
        <p:spPr/>
        <p:txBody>
          <a:bodyPr/>
          <a:lstStyle/>
          <a:p>
            <a:r>
              <a:rPr lang="en-US" dirty="0" smtClean="0"/>
              <a:t>Computer/IT</a:t>
            </a:r>
          </a:p>
          <a:p>
            <a:r>
              <a:rPr lang="en-US" dirty="0" smtClean="0"/>
              <a:t>Healthcare</a:t>
            </a:r>
          </a:p>
          <a:p>
            <a:r>
              <a:rPr lang="en-US" dirty="0" smtClean="0"/>
              <a:t>New Product Development</a:t>
            </a:r>
          </a:p>
          <a:p>
            <a:r>
              <a:rPr lang="en-US" dirty="0" smtClean="0"/>
              <a:t>Finance</a:t>
            </a:r>
          </a:p>
          <a:p>
            <a:r>
              <a:rPr lang="en-US" dirty="0" smtClean="0"/>
              <a:t>Construction</a:t>
            </a:r>
            <a:endParaRPr lang="en-US" dirty="0"/>
          </a:p>
        </p:txBody>
      </p:sp>
    </p:spTree>
    <p:extLst>
      <p:ext uri="{BB962C8B-B14F-4D97-AF65-F5344CB8AC3E}">
        <p14:creationId xmlns:p14="http://schemas.microsoft.com/office/powerpoint/2010/main" val="36663827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Computer/it Projects</a:t>
            </a:r>
            <a:endParaRPr lang="en-US" dirty="0"/>
          </a:p>
        </p:txBody>
      </p:sp>
      <p:sp>
        <p:nvSpPr>
          <p:cNvPr id="3" name="Content Placeholder 2"/>
          <p:cNvSpPr>
            <a:spLocks noGrp="1"/>
          </p:cNvSpPr>
          <p:nvPr>
            <p:ph idx="1"/>
          </p:nvPr>
        </p:nvSpPr>
        <p:spPr/>
        <p:txBody>
          <a:bodyPr>
            <a:normAutofit/>
          </a:bodyPr>
          <a:lstStyle/>
          <a:p>
            <a:pPr lvl="1">
              <a:buFont typeface="Arial" charset="0"/>
              <a:buChar char="•"/>
            </a:pPr>
            <a:r>
              <a:rPr lang="en-US" sz="2400" dirty="0"/>
              <a:t>Include networking, infrastructure, and software design and development projects</a:t>
            </a:r>
          </a:p>
          <a:p>
            <a:pPr lvl="1">
              <a:buFont typeface="Arial" charset="0"/>
              <a:buChar char="•"/>
            </a:pPr>
            <a:r>
              <a:rPr lang="en-US" sz="2400" dirty="0"/>
              <a:t>Computer software projects include system software projects, programming software projects, and application software projects. </a:t>
            </a:r>
            <a:endParaRPr lang="en-US" sz="2400" dirty="0" smtClean="0"/>
          </a:p>
          <a:p>
            <a:pPr lvl="1">
              <a:buFont typeface="Arial" charset="0"/>
              <a:buChar char="•"/>
            </a:pPr>
            <a:r>
              <a:rPr lang="en-US" sz="2400" dirty="0" smtClean="0"/>
              <a:t>A </a:t>
            </a:r>
            <a:r>
              <a:rPr lang="en-US" sz="2400" dirty="0"/>
              <a:t>team of students creates a smartphone application and sells it </a:t>
            </a:r>
            <a:r>
              <a:rPr lang="en-US" sz="2400" dirty="0" smtClean="0"/>
              <a:t>online</a:t>
            </a:r>
          </a:p>
          <a:p>
            <a:pPr lvl="1">
              <a:buFont typeface="Arial" charset="0"/>
              <a:buChar char="•"/>
            </a:pPr>
            <a:r>
              <a:rPr lang="en-US" sz="2400" dirty="0" smtClean="0"/>
              <a:t>A </a:t>
            </a:r>
            <a:r>
              <a:rPr lang="en-US" sz="2400" dirty="0"/>
              <a:t>company develops a driverless </a:t>
            </a:r>
            <a:r>
              <a:rPr lang="en-US" sz="2400" dirty="0" smtClean="0"/>
              <a:t>car</a:t>
            </a:r>
          </a:p>
          <a:p>
            <a:pPr lvl="1">
              <a:buFont typeface="Arial" charset="0"/>
              <a:buChar char="•"/>
            </a:pPr>
            <a:r>
              <a:rPr lang="en-US" sz="2400" dirty="0" smtClean="0"/>
              <a:t>A </a:t>
            </a:r>
            <a:r>
              <a:rPr lang="en-US" sz="2400" dirty="0"/>
              <a:t>small software development team adds a new feature to an internal software application for the finance </a:t>
            </a:r>
            <a:r>
              <a:rPr lang="en-US" sz="2400" dirty="0" smtClean="0"/>
              <a:t>department</a:t>
            </a:r>
          </a:p>
          <a:p>
            <a:pPr lvl="1">
              <a:buFont typeface="Arial" charset="0"/>
              <a:buChar char="•"/>
            </a:pPr>
            <a:r>
              <a:rPr lang="en-US" sz="2400" dirty="0" smtClean="0"/>
              <a:t>A </a:t>
            </a:r>
            <a:r>
              <a:rPr lang="en-US" sz="2400" dirty="0"/>
              <a:t>college upgrades its technology infrastructure to provide wireless Internet access across the whole campus</a:t>
            </a:r>
          </a:p>
          <a:p>
            <a:endParaRPr lang="en-US" dirty="0"/>
          </a:p>
        </p:txBody>
      </p:sp>
    </p:spTree>
    <p:extLst>
      <p:ext uri="{BB962C8B-B14F-4D97-AF65-F5344CB8AC3E}">
        <p14:creationId xmlns:p14="http://schemas.microsoft.com/office/powerpoint/2010/main" val="4127792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Healthcare projects</a:t>
            </a:r>
            <a:endParaRPr lang="en-US" dirty="0"/>
          </a:p>
        </p:txBody>
      </p:sp>
      <p:sp>
        <p:nvSpPr>
          <p:cNvPr id="3" name="Content Placeholder 2"/>
          <p:cNvSpPr>
            <a:spLocks noGrp="1"/>
          </p:cNvSpPr>
          <p:nvPr>
            <p:ph idx="1"/>
          </p:nvPr>
        </p:nvSpPr>
        <p:spPr/>
        <p:txBody>
          <a:bodyPr/>
          <a:lstStyle/>
          <a:p>
            <a:pPr lvl="1">
              <a:buFont typeface="Arial" charset="0"/>
              <a:buChar char="•"/>
            </a:pPr>
            <a:r>
              <a:rPr lang="en-US" sz="2400" dirty="0"/>
              <a:t>Projects will typically be varied in their nature, according to the needs of the client and the hospital. </a:t>
            </a:r>
          </a:p>
          <a:p>
            <a:pPr lvl="1">
              <a:buFont typeface="Arial" charset="0"/>
              <a:buChar char="•"/>
            </a:pPr>
            <a:r>
              <a:rPr lang="en-US" sz="2400" dirty="0"/>
              <a:t>Projects focus on improving patient care and service delivery while increasing innovation and efficiency. </a:t>
            </a:r>
          </a:p>
          <a:p>
            <a:pPr lvl="1">
              <a:buFont typeface="Arial" charset="0"/>
              <a:buChar char="•"/>
            </a:pPr>
            <a:r>
              <a:rPr lang="en-US" sz="2400" dirty="0"/>
              <a:t>Stakeholders may include:</a:t>
            </a:r>
          </a:p>
          <a:p>
            <a:pPr lvl="2"/>
            <a:r>
              <a:rPr lang="en-US" sz="2400" dirty="0"/>
              <a:t>Doctors, Pharmaceutical and Insurance companies.</a:t>
            </a:r>
          </a:p>
          <a:p>
            <a:pPr lvl="2"/>
            <a:r>
              <a:rPr lang="en-US" sz="2400" dirty="0"/>
              <a:t>Payers: Individuals, businesses, government organizations. </a:t>
            </a:r>
          </a:p>
          <a:p>
            <a:pPr lvl="2"/>
            <a:r>
              <a:rPr lang="en-US" sz="2400" dirty="0"/>
              <a:t>Fiscal intermediaries: MOs, and Pharmacy.</a:t>
            </a:r>
          </a:p>
          <a:p>
            <a:pPr lvl="2"/>
            <a:r>
              <a:rPr lang="en-US" sz="2400" dirty="0"/>
              <a:t>Hospitals, delivery networks, and individual clinics.</a:t>
            </a:r>
          </a:p>
          <a:p>
            <a:pPr lvl="2"/>
            <a:r>
              <a:rPr lang="en-US" sz="2400" dirty="0"/>
              <a:t>Groups who aggregate healthcare products and services.</a:t>
            </a:r>
          </a:p>
          <a:p>
            <a:endParaRPr lang="en-US" dirty="0"/>
          </a:p>
        </p:txBody>
      </p:sp>
    </p:spTree>
    <p:extLst>
      <p:ext uri="{BB962C8B-B14F-4D97-AF65-F5344CB8AC3E}">
        <p14:creationId xmlns:p14="http://schemas.microsoft.com/office/powerpoint/2010/main" val="2882933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PRODUCT DEVELOPMENT PROJECTS</a:t>
            </a:r>
            <a:endParaRPr lang="en-US" dirty="0"/>
          </a:p>
        </p:txBody>
      </p:sp>
      <p:sp>
        <p:nvSpPr>
          <p:cNvPr id="3" name="Content Placeholder 2"/>
          <p:cNvSpPr>
            <a:spLocks noGrp="1"/>
          </p:cNvSpPr>
          <p:nvPr>
            <p:ph idx="1"/>
          </p:nvPr>
        </p:nvSpPr>
        <p:spPr/>
        <p:txBody>
          <a:bodyPr/>
          <a:lstStyle/>
          <a:p>
            <a:pPr lvl="1">
              <a:buFont typeface="Arial" charset="0"/>
              <a:buChar char="•"/>
            </a:pPr>
            <a:r>
              <a:rPr lang="en-US" sz="2400" dirty="0"/>
              <a:t>Firms use new product development process as the first stage in generating and commercializing new products to maintain or grow their market share.</a:t>
            </a:r>
          </a:p>
          <a:p>
            <a:pPr lvl="1">
              <a:buFont typeface="Arial" charset="0"/>
              <a:buChar char="•"/>
            </a:pPr>
            <a:r>
              <a:rPr lang="en-US" sz="2400" dirty="0"/>
              <a:t>The project manager’s task </a:t>
            </a:r>
            <a:r>
              <a:rPr lang="en-US" sz="2400" dirty="0" smtClean="0"/>
              <a:t>is to:</a:t>
            </a:r>
          </a:p>
          <a:p>
            <a:pPr lvl="2">
              <a:buFont typeface="Arial" charset="0"/>
              <a:buChar char="•"/>
            </a:pPr>
            <a:r>
              <a:rPr lang="en-US" sz="2000" dirty="0" smtClean="0"/>
              <a:t>coordinate </a:t>
            </a:r>
            <a:r>
              <a:rPr lang="en-US" sz="2000" dirty="0"/>
              <a:t>deployment of a product or new </a:t>
            </a:r>
            <a:r>
              <a:rPr lang="en-US" sz="2000" dirty="0" smtClean="0"/>
              <a:t>releases </a:t>
            </a:r>
          </a:p>
          <a:p>
            <a:pPr lvl="2">
              <a:buFont typeface="Arial" charset="0"/>
              <a:buChar char="•"/>
            </a:pPr>
            <a:r>
              <a:rPr lang="en-US" sz="2000" dirty="0" smtClean="0"/>
              <a:t>coordinate </a:t>
            </a:r>
            <a:r>
              <a:rPr lang="en-US" sz="2000" dirty="0"/>
              <a:t>testing of such new products and </a:t>
            </a:r>
            <a:r>
              <a:rPr lang="en-US" sz="2000" dirty="0" smtClean="0"/>
              <a:t>releases</a:t>
            </a:r>
          </a:p>
          <a:p>
            <a:pPr lvl="2">
              <a:buFont typeface="Arial" charset="0"/>
              <a:buChar char="•"/>
            </a:pPr>
            <a:r>
              <a:rPr lang="en-US" sz="2000" dirty="0" smtClean="0"/>
              <a:t>coordinate </a:t>
            </a:r>
            <a:r>
              <a:rPr lang="en-US" sz="2000" dirty="0"/>
              <a:t>pilots with potential product users. </a:t>
            </a:r>
          </a:p>
          <a:p>
            <a:pPr lvl="1">
              <a:buFont typeface="Arial" charset="0"/>
              <a:buChar char="•"/>
            </a:pPr>
            <a:r>
              <a:rPr lang="en-US" sz="2400" dirty="0"/>
              <a:t>Priority of development </a:t>
            </a:r>
            <a:r>
              <a:rPr lang="en-US" sz="2400" dirty="0">
                <a:solidFill>
                  <a:srgbClr val="C00000"/>
                </a:solidFill>
              </a:rPr>
              <a:t>objectives</a:t>
            </a:r>
            <a:r>
              <a:rPr lang="en-US" sz="2400" dirty="0"/>
              <a:t>, planned </a:t>
            </a:r>
            <a:r>
              <a:rPr lang="en-US" sz="2400" dirty="0">
                <a:solidFill>
                  <a:srgbClr val="C00000"/>
                </a:solidFill>
              </a:rPr>
              <a:t>timing</a:t>
            </a:r>
            <a:r>
              <a:rPr lang="en-US" sz="2400" dirty="0"/>
              <a:t>, sequence of development </a:t>
            </a:r>
            <a:r>
              <a:rPr lang="en-US" sz="2400" dirty="0">
                <a:solidFill>
                  <a:srgbClr val="C00000"/>
                </a:solidFill>
              </a:rPr>
              <a:t>activities</a:t>
            </a:r>
            <a:r>
              <a:rPr lang="en-US" sz="2400" dirty="0"/>
              <a:t>, major project </a:t>
            </a:r>
            <a:r>
              <a:rPr lang="en-US" sz="2400" dirty="0">
                <a:solidFill>
                  <a:srgbClr val="C00000"/>
                </a:solidFill>
              </a:rPr>
              <a:t>milestones</a:t>
            </a:r>
            <a:r>
              <a:rPr lang="en-US" sz="2400" dirty="0"/>
              <a:t> and </a:t>
            </a:r>
            <a:r>
              <a:rPr lang="en-US" sz="2400" dirty="0">
                <a:solidFill>
                  <a:srgbClr val="C00000"/>
                </a:solidFill>
              </a:rPr>
              <a:t>prototypes</a:t>
            </a:r>
            <a:r>
              <a:rPr lang="en-US" sz="2400" dirty="0"/>
              <a:t> are mechanisms for coordination among team members. </a:t>
            </a:r>
          </a:p>
          <a:p>
            <a:endParaRPr lang="en-US" dirty="0"/>
          </a:p>
        </p:txBody>
      </p:sp>
    </p:spTree>
    <p:extLst>
      <p:ext uri="{BB962C8B-B14F-4D97-AF65-F5344CB8AC3E}">
        <p14:creationId xmlns:p14="http://schemas.microsoft.com/office/powerpoint/2010/main" val="19169176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Construction projects</a:t>
            </a:r>
            <a:endParaRPr lang="en-US" dirty="0"/>
          </a:p>
        </p:txBody>
      </p:sp>
      <p:sp>
        <p:nvSpPr>
          <p:cNvPr id="3" name="Content Placeholder 2"/>
          <p:cNvSpPr>
            <a:spLocks noGrp="1"/>
          </p:cNvSpPr>
          <p:nvPr>
            <p:ph idx="1"/>
          </p:nvPr>
        </p:nvSpPr>
        <p:spPr/>
        <p:txBody>
          <a:bodyPr/>
          <a:lstStyle/>
          <a:p>
            <a:pPr marL="563563" lvl="1" indent="-100013">
              <a:buFont typeface="Wingdings" pitchFamily="2" charset="2"/>
              <a:buChar char="§"/>
            </a:pPr>
            <a:r>
              <a:rPr lang="en-US" sz="2400" dirty="0"/>
              <a:t> Small (home) to Large (Airports)</a:t>
            </a:r>
          </a:p>
          <a:p>
            <a:pPr marL="563563" lvl="1" indent="-100013">
              <a:buFont typeface="Wingdings" pitchFamily="2" charset="2"/>
              <a:buChar char="§"/>
            </a:pPr>
            <a:r>
              <a:rPr lang="en-US" sz="2400" dirty="0"/>
              <a:t> Construction projects are often time-consuming.</a:t>
            </a:r>
          </a:p>
          <a:p>
            <a:pPr marL="563563" lvl="1" indent="-100013">
              <a:buFont typeface="Wingdings" pitchFamily="2" charset="2"/>
              <a:buChar char="§"/>
            </a:pPr>
            <a:r>
              <a:rPr lang="en-US" sz="2400" dirty="0"/>
              <a:t> Require several phases and may involve: </a:t>
            </a:r>
          </a:p>
          <a:p>
            <a:pPr marL="1020763" lvl="2" indent="-100013">
              <a:buFont typeface="Arial" charset="0"/>
              <a:buChar char="•"/>
            </a:pPr>
            <a:r>
              <a:rPr lang="en-US" sz="2400" dirty="0"/>
              <a:t> financial organizations</a:t>
            </a:r>
          </a:p>
          <a:p>
            <a:pPr marL="1020763" lvl="2" indent="-100013">
              <a:buFont typeface="Arial" charset="0"/>
              <a:buChar char="•"/>
            </a:pPr>
            <a:r>
              <a:rPr lang="en-US" sz="2400" dirty="0"/>
              <a:t> government agencies</a:t>
            </a:r>
          </a:p>
          <a:p>
            <a:pPr marL="1020763" lvl="2" indent="-100013">
              <a:buFont typeface="Arial" charset="0"/>
              <a:buChar char="•"/>
            </a:pPr>
            <a:r>
              <a:rPr lang="en-US" sz="2400" dirty="0"/>
              <a:t> engineers and architects</a:t>
            </a:r>
          </a:p>
          <a:p>
            <a:pPr marL="1020763" lvl="2" indent="-100013">
              <a:buFont typeface="Arial" charset="0"/>
              <a:buChar char="•"/>
            </a:pPr>
            <a:r>
              <a:rPr lang="en-US" sz="2400" dirty="0"/>
              <a:t> insurance companies</a:t>
            </a:r>
          </a:p>
          <a:p>
            <a:pPr marL="1020763" lvl="2" indent="-100013">
              <a:buFont typeface="Arial" charset="0"/>
              <a:buChar char="•"/>
            </a:pPr>
            <a:r>
              <a:rPr lang="en-US" sz="2400" dirty="0"/>
              <a:t> attorneys</a:t>
            </a:r>
          </a:p>
          <a:p>
            <a:pPr marL="1020763" lvl="2" indent="-100013">
              <a:buFont typeface="Arial" charset="0"/>
              <a:buChar char="•"/>
            </a:pPr>
            <a:r>
              <a:rPr lang="en-US" sz="2400" dirty="0"/>
              <a:t> contractors, material suppliers, and builders. </a:t>
            </a:r>
          </a:p>
          <a:p>
            <a:endParaRPr lang="en-US" dirty="0"/>
          </a:p>
        </p:txBody>
      </p:sp>
    </p:spTree>
    <p:extLst>
      <p:ext uri="{BB962C8B-B14F-4D97-AF65-F5344CB8AC3E}">
        <p14:creationId xmlns:p14="http://schemas.microsoft.com/office/powerpoint/2010/main" val="1261929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sz="2000" dirty="0"/>
              <a:t>Understand what a project is, provide examples of projects, and understand different types of projects pertaining to various industries.</a:t>
            </a:r>
          </a:p>
          <a:p>
            <a:pPr>
              <a:buFont typeface="Arial" panose="020B0604020202020204" pitchFamily="34" charset="0"/>
              <a:buChar char="•"/>
            </a:pPr>
            <a:r>
              <a:rPr lang="en-US" sz="2000" dirty="0"/>
              <a:t>Classify projects based on technology uncertainty and system scope.</a:t>
            </a:r>
          </a:p>
          <a:p>
            <a:pPr>
              <a:buFont typeface="Arial" panose="020B0604020202020204" pitchFamily="34" charset="0"/>
              <a:buChar char="•"/>
            </a:pPr>
            <a:r>
              <a:rPr lang="en-US" sz="2000" dirty="0"/>
              <a:t>Identify project life span in various industries and explain the basic six phases of a project.</a:t>
            </a:r>
          </a:p>
          <a:p>
            <a:pPr>
              <a:buFont typeface="Arial" panose="020B0604020202020204" pitchFamily="34" charset="0"/>
              <a:buChar char="•"/>
            </a:pPr>
            <a:r>
              <a:rPr lang="en-US" sz="2000" dirty="0"/>
              <a:t>Describe project management and its benefits</a:t>
            </a:r>
            <a:r>
              <a:rPr lang="en-US" sz="2000" dirty="0" smtClean="0"/>
              <a:t>.</a:t>
            </a:r>
          </a:p>
          <a:p>
            <a:pPr>
              <a:buFont typeface="Arial" panose="020B0604020202020204" pitchFamily="34" charset="0"/>
              <a:buChar char="•"/>
            </a:pPr>
            <a:r>
              <a:rPr lang="en-US" sz="2000" dirty="0"/>
              <a:t>Identify factors for project success and project management </a:t>
            </a:r>
            <a:r>
              <a:rPr lang="en-US" sz="2000" dirty="0" smtClean="0"/>
              <a:t>success</a:t>
            </a:r>
          </a:p>
          <a:p>
            <a:pPr>
              <a:buFont typeface="Arial" panose="020B0604020202020204" pitchFamily="34" charset="0"/>
              <a:buChar char="•"/>
            </a:pPr>
            <a:r>
              <a:rPr lang="en-US" sz="2000" dirty="0"/>
              <a:t>Identify factors </a:t>
            </a:r>
            <a:r>
              <a:rPr lang="en-US" sz="2000" dirty="0" smtClean="0"/>
              <a:t>that cause project and </a:t>
            </a:r>
            <a:r>
              <a:rPr lang="en-US" sz="2000" dirty="0"/>
              <a:t>project management </a:t>
            </a:r>
            <a:r>
              <a:rPr lang="en-US" sz="2000" dirty="0" smtClean="0"/>
              <a:t>failure</a:t>
            </a:r>
          </a:p>
          <a:p>
            <a:pPr>
              <a:buFont typeface="Arial" panose="020B0604020202020204" pitchFamily="34" charset="0"/>
              <a:buChar char="•"/>
            </a:pPr>
            <a:r>
              <a:rPr lang="en-US" sz="2000" dirty="0"/>
              <a:t>Understand the growing need for better project management, especially for information technology (IT) projects</a:t>
            </a:r>
          </a:p>
          <a:p>
            <a:pPr>
              <a:buFont typeface="Arial" panose="020B0604020202020204" pitchFamily="34" charset="0"/>
              <a:buChar char="•"/>
            </a:pPr>
            <a:r>
              <a:rPr lang="en-US" sz="2000" dirty="0"/>
              <a:t>Explain what a project is, provide examples of BUSINESS/IT projects, list various attributes of projects, and describe the triple constraint of project management</a:t>
            </a:r>
          </a:p>
          <a:p>
            <a:pPr>
              <a:buFont typeface="Arial" panose="020B0604020202020204" pitchFamily="34" charset="0"/>
              <a:buChar char="•"/>
            </a:pPr>
            <a:endParaRPr lang="en-US" sz="2000" dirty="0" smtClean="0"/>
          </a:p>
          <a:p>
            <a:pPr>
              <a:buFont typeface="Arial" panose="020B0604020202020204" pitchFamily="34" charset="0"/>
              <a:buChar char="•"/>
            </a:pPr>
            <a:endParaRPr lang="en-US" sz="2000" dirty="0"/>
          </a:p>
          <a:p>
            <a:endParaRPr lang="en-US" dirty="0"/>
          </a:p>
        </p:txBody>
      </p:sp>
    </p:spTree>
    <p:extLst>
      <p:ext uri="{BB962C8B-B14F-4D97-AF65-F5344CB8AC3E}">
        <p14:creationId xmlns:p14="http://schemas.microsoft.com/office/powerpoint/2010/main" val="227128700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projects</a:t>
            </a:r>
            <a:endParaRPr lang="en-US" dirty="0"/>
          </a:p>
        </p:txBody>
      </p:sp>
      <p:sp>
        <p:nvSpPr>
          <p:cNvPr id="3" name="Content Placeholder 2"/>
          <p:cNvSpPr>
            <a:spLocks noGrp="1"/>
          </p:cNvSpPr>
          <p:nvPr>
            <p:ph idx="1"/>
          </p:nvPr>
        </p:nvSpPr>
        <p:spPr/>
        <p:txBody>
          <a:bodyPr/>
          <a:lstStyle/>
          <a:p>
            <a:r>
              <a:rPr lang="en-US" sz="2800" b="1" dirty="0"/>
              <a:t>Three underlying dimensions that encompass almost all aspects of technology are </a:t>
            </a:r>
            <a:r>
              <a:rPr lang="en-US" sz="2800" b="1" dirty="0">
                <a:solidFill>
                  <a:schemeClr val="accent1"/>
                </a:solidFill>
              </a:rPr>
              <a:t>complexity</a:t>
            </a:r>
            <a:r>
              <a:rPr lang="en-US" sz="2800" b="1" dirty="0"/>
              <a:t>, </a:t>
            </a:r>
            <a:r>
              <a:rPr lang="en-US" sz="2800" b="1" dirty="0">
                <a:solidFill>
                  <a:schemeClr val="accent1"/>
                </a:solidFill>
              </a:rPr>
              <a:t>interdependence</a:t>
            </a:r>
            <a:r>
              <a:rPr lang="en-US" sz="2800" b="1" dirty="0"/>
              <a:t>, and </a:t>
            </a:r>
            <a:r>
              <a:rPr lang="en-US" sz="2800" b="1" dirty="0">
                <a:solidFill>
                  <a:schemeClr val="accent1"/>
                </a:solidFill>
              </a:rPr>
              <a:t>uncertainty</a:t>
            </a:r>
            <a:r>
              <a:rPr lang="en-US" sz="2800" b="1" dirty="0"/>
              <a:t>. </a:t>
            </a:r>
          </a:p>
          <a:p>
            <a:pPr lvl="1">
              <a:buClr>
                <a:schemeClr val="accent3"/>
              </a:buClr>
              <a:buFont typeface="Arial" panose="020B0604020202020204" pitchFamily="34" charset="0"/>
              <a:buChar char="•"/>
            </a:pPr>
            <a:r>
              <a:rPr lang="en-US" sz="2000" i="1" dirty="0">
                <a:solidFill>
                  <a:schemeClr val="accent1"/>
                </a:solidFill>
              </a:rPr>
              <a:t>Complexity</a:t>
            </a:r>
            <a:r>
              <a:rPr lang="en-US" sz="2000" dirty="0">
                <a:solidFill>
                  <a:schemeClr val="accent1"/>
                </a:solidFill>
              </a:rPr>
              <a:t> </a:t>
            </a:r>
            <a:r>
              <a:rPr lang="en-US" sz="2000" dirty="0"/>
              <a:t>refers to the number of products or operations that are performed at the same time and the resulting degree of difficulty. </a:t>
            </a:r>
          </a:p>
          <a:p>
            <a:pPr lvl="1">
              <a:buClr>
                <a:schemeClr val="accent3"/>
              </a:buClr>
              <a:buFont typeface="Arial" panose="020B0604020202020204" pitchFamily="34" charset="0"/>
              <a:buChar char="•"/>
            </a:pPr>
            <a:r>
              <a:rPr lang="en-US" sz="2000" i="1" dirty="0">
                <a:solidFill>
                  <a:schemeClr val="accent1"/>
                </a:solidFill>
              </a:rPr>
              <a:t>Interdependence</a:t>
            </a:r>
            <a:r>
              <a:rPr lang="en-US" sz="2000" dirty="0">
                <a:solidFill>
                  <a:schemeClr val="accent1"/>
                </a:solidFill>
              </a:rPr>
              <a:t> </a:t>
            </a:r>
            <a:r>
              <a:rPr lang="en-US" sz="2000" dirty="0"/>
              <a:t>refers to the extent to which the items or elements upon which work is performed or the work processes themselves are interrelated. </a:t>
            </a:r>
          </a:p>
          <a:p>
            <a:pPr lvl="1">
              <a:buClr>
                <a:schemeClr val="accent3"/>
              </a:buClr>
              <a:buFont typeface="Arial" panose="020B0604020202020204" pitchFamily="34" charset="0"/>
              <a:buChar char="•"/>
            </a:pPr>
            <a:r>
              <a:rPr lang="en-US" sz="2000" i="1" dirty="0">
                <a:solidFill>
                  <a:schemeClr val="accent1"/>
                </a:solidFill>
              </a:rPr>
              <a:t>Uncertainty</a:t>
            </a:r>
            <a:r>
              <a:rPr lang="en-US" sz="2000" dirty="0">
                <a:solidFill>
                  <a:schemeClr val="accent1"/>
                </a:solidFill>
              </a:rPr>
              <a:t> </a:t>
            </a:r>
            <a:r>
              <a:rPr lang="en-US" sz="2000" dirty="0"/>
              <a:t>refers to the variability in the process of transformation of inputs to outputs or in the inputs themselves.</a:t>
            </a:r>
          </a:p>
          <a:p>
            <a:endParaRPr lang="en-US" dirty="0"/>
          </a:p>
        </p:txBody>
      </p:sp>
    </p:spTree>
    <p:extLst>
      <p:ext uri="{BB962C8B-B14F-4D97-AF65-F5344CB8AC3E}">
        <p14:creationId xmlns:p14="http://schemas.microsoft.com/office/powerpoint/2010/main" val="2474821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Four types of uncertainty</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Type A projects rely on mature technologies for all industries to have equal access. Hence, there is no competitive advantage. </a:t>
            </a:r>
            <a:endParaRPr lang="en-US" sz="2400" dirty="0" smtClean="0"/>
          </a:p>
          <a:p>
            <a:pPr>
              <a:buFont typeface="Arial" panose="020B0604020202020204" pitchFamily="34" charset="0"/>
              <a:buChar char="•"/>
            </a:pPr>
            <a:r>
              <a:rPr lang="en-US" sz="2400" dirty="0" smtClean="0"/>
              <a:t>Type </a:t>
            </a:r>
            <a:r>
              <a:rPr lang="en-US" sz="2400" dirty="0"/>
              <a:t>B projects rely on mature technologies with new modifications and new features. The goal is competitive advantage. </a:t>
            </a:r>
            <a:endParaRPr lang="en-US" sz="2400" dirty="0" smtClean="0"/>
          </a:p>
          <a:p>
            <a:pPr>
              <a:buFont typeface="Arial" panose="020B0604020202020204" pitchFamily="34" charset="0"/>
              <a:buChar char="•"/>
            </a:pPr>
            <a:r>
              <a:rPr lang="en-US" sz="2400" dirty="0" smtClean="0"/>
              <a:t>Type </a:t>
            </a:r>
            <a:r>
              <a:rPr lang="en-US" sz="2400" dirty="0"/>
              <a:t>C projects use new technologies leading to new products thus providing competitive advantage. </a:t>
            </a:r>
            <a:endParaRPr lang="en-US" sz="2400" dirty="0" smtClean="0"/>
          </a:p>
          <a:p>
            <a:pPr>
              <a:buFont typeface="Arial" panose="020B0604020202020204" pitchFamily="34" charset="0"/>
              <a:buChar char="•"/>
            </a:pPr>
            <a:r>
              <a:rPr lang="en-US" sz="2400" dirty="0" smtClean="0"/>
              <a:t>Type </a:t>
            </a:r>
            <a:r>
              <a:rPr lang="en-US" sz="2400" dirty="0"/>
              <a:t>D projects require development of new technologies, providing great competitive advantage. </a:t>
            </a:r>
          </a:p>
          <a:p>
            <a:endParaRPr lang="en-US" dirty="0"/>
          </a:p>
        </p:txBody>
      </p:sp>
    </p:spTree>
    <p:extLst>
      <p:ext uri="{BB962C8B-B14F-4D97-AF65-F5344CB8AC3E}">
        <p14:creationId xmlns:p14="http://schemas.microsoft.com/office/powerpoint/2010/main" val="3057430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555333519"/>
              </p:ext>
            </p:extLst>
          </p:nvPr>
        </p:nvGraphicFramePr>
        <p:xfrm>
          <a:off x="1567191" y="1263769"/>
          <a:ext cx="8912506" cy="3962400"/>
        </p:xfrm>
        <a:graphic>
          <a:graphicData uri="http://schemas.openxmlformats.org/drawingml/2006/table">
            <a:tbl>
              <a:tblPr/>
              <a:tblGrid>
                <a:gridCol w="1654315">
                  <a:extLst>
                    <a:ext uri="{9D8B030D-6E8A-4147-A177-3AD203B41FA5}">
                      <a16:colId xmlns:a16="http://schemas.microsoft.com/office/drawing/2014/main" val="20000"/>
                    </a:ext>
                  </a:extLst>
                </a:gridCol>
                <a:gridCol w="1624084">
                  <a:extLst>
                    <a:ext uri="{9D8B030D-6E8A-4147-A177-3AD203B41FA5}">
                      <a16:colId xmlns:a16="http://schemas.microsoft.com/office/drawing/2014/main" val="20001"/>
                    </a:ext>
                  </a:extLst>
                </a:gridCol>
                <a:gridCol w="1947914">
                  <a:extLst>
                    <a:ext uri="{9D8B030D-6E8A-4147-A177-3AD203B41FA5}">
                      <a16:colId xmlns:a16="http://schemas.microsoft.com/office/drawing/2014/main" val="20002"/>
                    </a:ext>
                  </a:extLst>
                </a:gridCol>
                <a:gridCol w="1846164">
                  <a:extLst>
                    <a:ext uri="{9D8B030D-6E8A-4147-A177-3AD203B41FA5}">
                      <a16:colId xmlns:a16="http://schemas.microsoft.com/office/drawing/2014/main" val="20003"/>
                    </a:ext>
                  </a:extLst>
                </a:gridCol>
                <a:gridCol w="1840029">
                  <a:extLst>
                    <a:ext uri="{9D8B030D-6E8A-4147-A177-3AD203B41FA5}">
                      <a16:colId xmlns:a16="http://schemas.microsoft.com/office/drawing/2014/main" val="20004"/>
                    </a:ext>
                  </a:extLst>
                </a:gridCol>
              </a:tblGrid>
              <a:tr h="148356">
                <a:tc gridSpan="5">
                  <a:txBody>
                    <a:bodyPr/>
                    <a:lstStyle/>
                    <a:p>
                      <a:pPr marL="0" marR="0">
                        <a:spcBef>
                          <a:spcPts val="0"/>
                        </a:spcBef>
                        <a:spcAft>
                          <a:spcPts val="0"/>
                        </a:spcAft>
                        <a:tabLst>
                          <a:tab pos="228600" algn="l"/>
                        </a:tabLst>
                      </a:pPr>
                      <a:r>
                        <a:rPr lang="en-US" sz="2000" b="1" dirty="0" smtClean="0">
                          <a:solidFill>
                            <a:srgbClr val="FFFFFF"/>
                          </a:solidFill>
                          <a:latin typeface="Times New Roman"/>
                          <a:ea typeface="Times New Roman"/>
                          <a:cs typeface="Times New Roman"/>
                        </a:rPr>
                        <a:t>Dimension </a:t>
                      </a:r>
                      <a:r>
                        <a:rPr lang="en-US" sz="2000" b="1" dirty="0">
                          <a:solidFill>
                            <a:srgbClr val="FFFFFF"/>
                          </a:solidFill>
                          <a:latin typeface="Times New Roman"/>
                          <a:ea typeface="Times New Roman"/>
                          <a:cs typeface="Times New Roman"/>
                        </a:rPr>
                        <a:t>of Projects Based on Technology </a:t>
                      </a:r>
                      <a:r>
                        <a:rPr lang="en-US" sz="2000" b="1" dirty="0" smtClean="0">
                          <a:solidFill>
                            <a:srgbClr val="FFFFFF"/>
                          </a:solidFill>
                          <a:latin typeface="Times New Roman"/>
                          <a:ea typeface="Times New Roman"/>
                          <a:cs typeface="Times New Roman"/>
                        </a:rPr>
                        <a:t>Uncertainty</a:t>
                      </a:r>
                      <a:endParaRPr lang="en-US" sz="2000" dirty="0">
                        <a:latin typeface="Times New Roman"/>
                        <a:ea typeface="Times New Roman"/>
                        <a:cs typeface="Times New Roman"/>
                      </a:endParaRPr>
                    </a:p>
                  </a:txBody>
                  <a:tcPr marL="55634" marR="55634"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6713">
                <a:tc>
                  <a:txBody>
                    <a:bodyPr/>
                    <a:lstStyle/>
                    <a:p>
                      <a:pPr marL="0" marR="0">
                        <a:spcBef>
                          <a:spcPts val="0"/>
                        </a:spcBef>
                        <a:spcAft>
                          <a:spcPts val="0"/>
                        </a:spcAft>
                        <a:tabLst>
                          <a:tab pos="228600" algn="l"/>
                        </a:tabLst>
                      </a:pPr>
                      <a:r>
                        <a:rPr lang="en-US" sz="2000" b="1" dirty="0" smtClean="0">
                          <a:solidFill>
                            <a:srgbClr val="FFFFFF"/>
                          </a:solidFill>
                          <a:latin typeface="Times New Roman"/>
                          <a:ea typeface="Times New Roman"/>
                          <a:cs typeface="Times New Roman"/>
                        </a:rPr>
                        <a:t>Project </a:t>
                      </a:r>
                      <a:r>
                        <a:rPr lang="en-US" sz="2000" b="1" dirty="0">
                          <a:solidFill>
                            <a:srgbClr val="FFFFFF"/>
                          </a:solidFill>
                          <a:latin typeface="Times New Roman"/>
                          <a:ea typeface="Times New Roman"/>
                          <a:cs typeface="Times New Roman"/>
                        </a:rPr>
                        <a:t>Type</a:t>
                      </a:r>
                      <a:endParaRPr lang="en-US" sz="2000" dirty="0">
                        <a:latin typeface="Times New Roman"/>
                        <a:ea typeface="Times New Roman"/>
                        <a:cs typeface="Times New Roman"/>
                      </a:endParaRP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A</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B</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C</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D</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296713">
                <a:tc>
                  <a:txBody>
                    <a:bodyPr/>
                    <a:lstStyle/>
                    <a:p>
                      <a:pPr marL="0" marR="0">
                        <a:spcBef>
                          <a:spcPts val="0"/>
                        </a:spcBef>
                        <a:spcAft>
                          <a:spcPts val="0"/>
                        </a:spcAft>
                        <a:tabLst>
                          <a:tab pos="228600" algn="l"/>
                        </a:tabLst>
                      </a:pPr>
                      <a:r>
                        <a:rPr lang="en-US" sz="2000" b="1">
                          <a:solidFill>
                            <a:srgbClr val="FFFFFF"/>
                          </a:solidFill>
                          <a:latin typeface="Times New Roman"/>
                          <a:ea typeface="Times New Roman"/>
                          <a:cs typeface="Times New Roman"/>
                        </a:rPr>
                        <a:t>Classification</a:t>
                      </a:r>
                      <a:endParaRPr lang="en-US" sz="2000">
                        <a:latin typeface="Times New Roman"/>
                        <a:ea typeface="Times New Roman"/>
                        <a:cs typeface="Times New Roman"/>
                      </a:endParaRP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Mature</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Improvement</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Integration</a:t>
                      </a: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Lst>
                      </a:pPr>
                      <a:r>
                        <a:rPr lang="en-US" sz="2000" dirty="0">
                          <a:latin typeface="Times New Roman"/>
                          <a:ea typeface="Times New Roman"/>
                          <a:cs typeface="Times New Roman"/>
                        </a:rPr>
                        <a:t>New </a:t>
                      </a:r>
                      <a:r>
                        <a:rPr lang="en-US" sz="2000" dirty="0" smtClean="0">
                          <a:latin typeface="Times New Roman"/>
                          <a:ea typeface="Times New Roman"/>
                          <a:cs typeface="Times New Roman"/>
                        </a:rPr>
                        <a:t>Development</a:t>
                      </a:r>
                      <a:endParaRPr lang="en-US" sz="2000" dirty="0">
                        <a:latin typeface="Times New Roman"/>
                        <a:ea typeface="Times New Roman"/>
                        <a:cs typeface="Times New Roman"/>
                      </a:endParaRPr>
                    </a:p>
                  </a:txBody>
                  <a:tcPr marL="55634" marR="55634"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741781">
                <a:tc>
                  <a:txBody>
                    <a:bodyPr/>
                    <a:lstStyle/>
                    <a:p>
                      <a:pPr marL="0" marR="0">
                        <a:spcBef>
                          <a:spcPts val="0"/>
                        </a:spcBef>
                        <a:spcAft>
                          <a:spcPts val="0"/>
                        </a:spcAft>
                        <a:tabLst>
                          <a:tab pos="228600" algn="l"/>
                        </a:tabLst>
                      </a:pPr>
                      <a:r>
                        <a:rPr lang="en-US" sz="2000" b="1" dirty="0">
                          <a:solidFill>
                            <a:srgbClr val="FFFFFF"/>
                          </a:solidFill>
                          <a:latin typeface="Times New Roman"/>
                          <a:ea typeface="Times New Roman"/>
                          <a:cs typeface="Times New Roman"/>
                        </a:rPr>
                        <a:t>Description</a:t>
                      </a:r>
                      <a:endParaRPr lang="en-US" sz="2000" dirty="0">
                        <a:latin typeface="Times New Roman"/>
                        <a:ea typeface="Times New Roman"/>
                        <a:cs typeface="Times New Roman"/>
                      </a:endParaRPr>
                    </a:p>
                  </a:txBody>
                  <a:tcPr marL="55634" marR="55634" marT="0" marB="0">
                    <a:lnL>
                      <a:noFill/>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spcBef>
                          <a:spcPts val="0"/>
                        </a:spcBef>
                        <a:spcAft>
                          <a:spcPts val="0"/>
                        </a:spcAft>
                        <a:tabLst>
                          <a:tab pos="228600" algn="l"/>
                        </a:tabLst>
                      </a:pPr>
                      <a:r>
                        <a:rPr lang="en-US" sz="2000">
                          <a:latin typeface="Times New Roman"/>
                          <a:ea typeface="Times New Roman"/>
                          <a:cs typeface="Times New Roman"/>
                        </a:rPr>
                        <a:t>Using existing and well tested technologies</a:t>
                      </a:r>
                    </a:p>
                  </a:txBody>
                  <a:tcPr marL="55634" marR="55634"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Adapting existing well tested technologies with slight improvements</a:t>
                      </a:r>
                    </a:p>
                  </a:txBody>
                  <a:tcPr marL="55634" marR="55634"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Integrating existing mature technologies</a:t>
                      </a:r>
                    </a:p>
                  </a:txBody>
                  <a:tcPr marL="55634" marR="55634"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marL="0" marR="0">
                        <a:spcBef>
                          <a:spcPts val="0"/>
                        </a:spcBef>
                        <a:spcAft>
                          <a:spcPts val="0"/>
                        </a:spcAft>
                        <a:tabLst>
                          <a:tab pos="228600" algn="l"/>
                        </a:tabLst>
                      </a:pPr>
                      <a:r>
                        <a:rPr lang="en-US" sz="2000">
                          <a:latin typeface="Times New Roman"/>
                          <a:ea typeface="Times New Roman"/>
                          <a:cs typeface="Times New Roman"/>
                        </a:rPr>
                        <a:t>New technologies </a:t>
                      </a:r>
                    </a:p>
                  </a:txBody>
                  <a:tcPr marL="55634" marR="55634"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extLst>
                  <a:ext uri="{0D108BD9-81ED-4DB2-BD59-A6C34878D82A}">
                    <a16:rowId xmlns:a16="http://schemas.microsoft.com/office/drawing/2014/main" val="10003"/>
                  </a:ext>
                </a:extLst>
              </a:tr>
              <a:tr h="890138">
                <a:tc>
                  <a:txBody>
                    <a:bodyPr/>
                    <a:lstStyle/>
                    <a:p>
                      <a:pPr marL="0" marR="0">
                        <a:spcBef>
                          <a:spcPts val="0"/>
                        </a:spcBef>
                        <a:spcAft>
                          <a:spcPts val="0"/>
                        </a:spcAft>
                        <a:tabLst>
                          <a:tab pos="228600" algn="l"/>
                        </a:tabLst>
                      </a:pPr>
                      <a:r>
                        <a:rPr lang="en-US" sz="2000" b="1" dirty="0">
                          <a:solidFill>
                            <a:srgbClr val="FFFFFF"/>
                          </a:solidFill>
                          <a:latin typeface="Times New Roman"/>
                          <a:ea typeface="Times New Roman"/>
                          <a:cs typeface="Times New Roman"/>
                        </a:rPr>
                        <a:t>Examples</a:t>
                      </a:r>
                      <a:endParaRPr lang="en-US" sz="2000" dirty="0">
                        <a:latin typeface="Times New Roman"/>
                        <a:ea typeface="Times New Roman"/>
                        <a:cs typeface="Times New Roman"/>
                      </a:endParaRPr>
                    </a:p>
                  </a:txBody>
                  <a:tcPr marL="55634" marR="55634"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New website</a:t>
                      </a:r>
                    </a:p>
                  </a:txBody>
                  <a:tcPr marL="55634" marR="55634"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tabLst>
                          <a:tab pos="228600" algn="l"/>
                        </a:tabLst>
                      </a:pPr>
                      <a:r>
                        <a:rPr lang="en-US" sz="2000">
                          <a:latin typeface="Times New Roman"/>
                          <a:ea typeface="Times New Roman"/>
                          <a:cs typeface="Times New Roman"/>
                        </a:rPr>
                        <a:t>A new website with database integration and new features</a:t>
                      </a:r>
                    </a:p>
                  </a:txBody>
                  <a:tcPr marL="55634" marR="55634"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SAP implementation, New hardware, Military systems</a:t>
                      </a:r>
                    </a:p>
                  </a:txBody>
                  <a:tcPr marL="55634" marR="55634"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Space projects </a:t>
                      </a:r>
                    </a:p>
                  </a:txBody>
                  <a:tcPr marL="55634" marR="55634" marT="0" marB="0">
                    <a:lnL>
                      <a:noFill/>
                    </a:lnL>
                    <a:lnR>
                      <a:noFill/>
                    </a:lnR>
                    <a:lnT>
                      <a:noFill/>
                    </a:lnT>
                    <a:lnB w="28575"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9018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79937156"/>
              </p:ext>
            </p:extLst>
          </p:nvPr>
        </p:nvGraphicFramePr>
        <p:xfrm>
          <a:off x="1697038" y="1307861"/>
          <a:ext cx="8228012" cy="3962400"/>
        </p:xfrm>
        <a:graphic>
          <a:graphicData uri="http://schemas.openxmlformats.org/drawingml/2006/table">
            <a:tbl>
              <a:tblPr/>
              <a:tblGrid>
                <a:gridCol w="2057003">
                  <a:extLst>
                    <a:ext uri="{9D8B030D-6E8A-4147-A177-3AD203B41FA5}">
                      <a16:colId xmlns:a16="http://schemas.microsoft.com/office/drawing/2014/main" val="20000"/>
                    </a:ext>
                  </a:extLst>
                </a:gridCol>
                <a:gridCol w="2057003">
                  <a:extLst>
                    <a:ext uri="{9D8B030D-6E8A-4147-A177-3AD203B41FA5}">
                      <a16:colId xmlns:a16="http://schemas.microsoft.com/office/drawing/2014/main" val="20001"/>
                    </a:ext>
                  </a:extLst>
                </a:gridCol>
                <a:gridCol w="2057003">
                  <a:extLst>
                    <a:ext uri="{9D8B030D-6E8A-4147-A177-3AD203B41FA5}">
                      <a16:colId xmlns:a16="http://schemas.microsoft.com/office/drawing/2014/main" val="20002"/>
                    </a:ext>
                  </a:extLst>
                </a:gridCol>
                <a:gridCol w="2057003">
                  <a:extLst>
                    <a:ext uri="{9D8B030D-6E8A-4147-A177-3AD203B41FA5}">
                      <a16:colId xmlns:a16="http://schemas.microsoft.com/office/drawing/2014/main" val="20003"/>
                    </a:ext>
                  </a:extLst>
                </a:gridCol>
              </a:tblGrid>
              <a:tr h="0">
                <a:tc gridSpan="4">
                  <a:txBody>
                    <a:bodyPr/>
                    <a:lstStyle/>
                    <a:p>
                      <a:pPr marL="0" marR="0">
                        <a:spcBef>
                          <a:spcPts val="0"/>
                        </a:spcBef>
                        <a:spcAft>
                          <a:spcPts val="0"/>
                        </a:spcAft>
                        <a:tabLst>
                          <a:tab pos="228600" algn="l"/>
                        </a:tabLst>
                      </a:pPr>
                      <a:r>
                        <a:rPr lang="en-US" sz="2000" b="1" dirty="0" smtClean="0">
                          <a:solidFill>
                            <a:srgbClr val="FFFFFF"/>
                          </a:solidFill>
                          <a:latin typeface="Times New Roman"/>
                          <a:ea typeface="Times New Roman"/>
                          <a:cs typeface="Times New Roman"/>
                        </a:rPr>
                        <a:t>Dimension of </a:t>
                      </a:r>
                      <a:r>
                        <a:rPr lang="en-US" sz="2000" b="1" dirty="0">
                          <a:solidFill>
                            <a:srgbClr val="FFFFFF"/>
                          </a:solidFill>
                          <a:latin typeface="Times New Roman"/>
                          <a:ea typeface="Times New Roman"/>
                          <a:cs typeface="Times New Roman"/>
                        </a:rPr>
                        <a:t>Projects Based on </a:t>
                      </a:r>
                      <a:r>
                        <a:rPr lang="en-US" sz="2000" b="1" dirty="0" smtClean="0">
                          <a:solidFill>
                            <a:srgbClr val="FFFFFF"/>
                          </a:solidFill>
                          <a:latin typeface="Times New Roman"/>
                          <a:ea typeface="Times New Roman"/>
                          <a:cs typeface="Times New Roman"/>
                        </a:rPr>
                        <a:t>Complexity</a:t>
                      </a:r>
                      <a:endParaRPr lang="en-US" sz="2000" dirty="0">
                        <a:latin typeface="Times New Roman"/>
                        <a:ea typeface="Times New Roman"/>
                        <a:cs typeface="Times New Roman"/>
                      </a:endParaRPr>
                    </a:p>
                  </a:txBody>
                  <a:tcPr marL="68580" marR="68580" marT="0" marB="0">
                    <a:lnL>
                      <a:noFill/>
                    </a:lnL>
                    <a:lnR>
                      <a:noFill/>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a:txBody>
                    <a:bodyPr/>
                    <a:lstStyle/>
                    <a:p>
                      <a:pPr marL="0" marR="0">
                        <a:spcBef>
                          <a:spcPts val="0"/>
                        </a:spcBef>
                        <a:spcAft>
                          <a:spcPts val="0"/>
                        </a:spcAft>
                        <a:tabLst>
                          <a:tab pos="228600" algn="l"/>
                        </a:tabLst>
                      </a:pPr>
                      <a:r>
                        <a:rPr lang="en-US" sz="2000" b="1" dirty="0" smtClean="0">
                          <a:solidFill>
                            <a:srgbClr val="FFFFFF"/>
                          </a:solidFill>
                          <a:latin typeface="Times New Roman"/>
                          <a:ea typeface="Times New Roman"/>
                          <a:cs typeface="Times New Roman"/>
                        </a:rPr>
                        <a:t>Complexity </a:t>
                      </a:r>
                      <a:r>
                        <a:rPr lang="en-US" sz="2000" b="1" dirty="0">
                          <a:solidFill>
                            <a:srgbClr val="FFFFFF"/>
                          </a:solidFill>
                          <a:latin typeface="Times New Roman"/>
                          <a:ea typeface="Times New Roman"/>
                          <a:cs typeface="Times New Roman"/>
                        </a:rPr>
                        <a:t>Level</a:t>
                      </a:r>
                      <a:endParaRPr lang="en-US" sz="20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1</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2</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3</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extLst>
                  <a:ext uri="{0D108BD9-81ED-4DB2-BD59-A6C34878D82A}">
                    <a16:rowId xmlns:a16="http://schemas.microsoft.com/office/drawing/2014/main" val="10001"/>
                  </a:ext>
                </a:extLst>
              </a:tr>
              <a:tr h="0">
                <a:tc>
                  <a:txBody>
                    <a:bodyPr/>
                    <a:lstStyle/>
                    <a:p>
                      <a:pPr marL="0" marR="0">
                        <a:spcBef>
                          <a:spcPts val="0"/>
                        </a:spcBef>
                        <a:spcAft>
                          <a:spcPts val="0"/>
                        </a:spcAft>
                        <a:tabLst>
                          <a:tab pos="228600" algn="l"/>
                        </a:tabLst>
                      </a:pPr>
                      <a:r>
                        <a:rPr lang="en-US" sz="2000" b="1">
                          <a:solidFill>
                            <a:srgbClr val="FFFFFF"/>
                          </a:solidFill>
                          <a:latin typeface="Times New Roman"/>
                          <a:ea typeface="Times New Roman"/>
                          <a:cs typeface="Times New Roman"/>
                        </a:rPr>
                        <a:t>Classification</a:t>
                      </a:r>
                      <a:endParaRPr lang="en-US" sz="200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Low</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Lst>
                      </a:pPr>
                      <a:r>
                        <a:rPr lang="en-US" sz="2000">
                          <a:latin typeface="Times New Roman"/>
                          <a:ea typeface="Times New Roman"/>
                          <a:cs typeface="Times New Roman"/>
                        </a:rPr>
                        <a:t>Medium</a:t>
                      </a: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228600" algn="l"/>
                        </a:tabLst>
                      </a:pPr>
                      <a:r>
                        <a:rPr lang="en-US" sz="2000" dirty="0" smtClean="0">
                          <a:latin typeface="Times New Roman"/>
                          <a:ea typeface="Times New Roman"/>
                          <a:cs typeface="Times New Roman"/>
                        </a:rPr>
                        <a:t>High</a:t>
                      </a:r>
                      <a:endParaRPr lang="en-US" sz="20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marL="0" marR="0">
                        <a:spcBef>
                          <a:spcPts val="0"/>
                        </a:spcBef>
                        <a:spcAft>
                          <a:spcPts val="0"/>
                        </a:spcAft>
                        <a:tabLst>
                          <a:tab pos="228600" algn="l"/>
                        </a:tabLst>
                      </a:pPr>
                      <a:r>
                        <a:rPr lang="en-US" sz="2000" b="1" dirty="0">
                          <a:solidFill>
                            <a:srgbClr val="FFFFFF"/>
                          </a:solidFill>
                          <a:latin typeface="Times New Roman"/>
                          <a:ea typeface="Times New Roman"/>
                          <a:cs typeface="Times New Roman"/>
                        </a:rPr>
                        <a:t>Description</a:t>
                      </a:r>
                      <a:endParaRPr lang="en-US" sz="2000" dirty="0">
                        <a:latin typeface="Times New Roman"/>
                        <a:ea typeface="Times New Roman"/>
                        <a:cs typeface="Times New Roman"/>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4F81BD"/>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Assembling components and modules in order to perform a single function</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marL="0" marR="0">
                        <a:spcBef>
                          <a:spcPts val="0"/>
                        </a:spcBef>
                        <a:spcAft>
                          <a:spcPts val="0"/>
                        </a:spcAft>
                        <a:tabLst>
                          <a:tab pos="228600" algn="l"/>
                        </a:tabLst>
                      </a:pPr>
                      <a:r>
                        <a:rPr lang="en-US" sz="2000">
                          <a:latin typeface="Times New Roman"/>
                          <a:ea typeface="Times New Roman"/>
                          <a:cs typeface="Times New Roman"/>
                        </a:rPr>
                        <a:t>Develop subsystems in order to perform a wide range of functions or activities</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Build large systems that </a:t>
                      </a:r>
                      <a:r>
                        <a:rPr lang="en-US" sz="2000" dirty="0" smtClean="0">
                          <a:latin typeface="Times New Roman"/>
                          <a:ea typeface="Times New Roman"/>
                          <a:cs typeface="Times New Roman"/>
                        </a:rPr>
                        <a:t>function</a:t>
                      </a:r>
                      <a:r>
                        <a:rPr lang="en-US" sz="2000" baseline="0" dirty="0" smtClean="0">
                          <a:latin typeface="Times New Roman"/>
                          <a:ea typeface="Times New Roman"/>
                          <a:cs typeface="Times New Roman"/>
                        </a:rPr>
                        <a:t> </a:t>
                      </a:r>
                      <a:r>
                        <a:rPr lang="en-US" sz="2000" dirty="0" smtClean="0">
                          <a:latin typeface="Times New Roman"/>
                          <a:ea typeface="Times New Roman"/>
                          <a:cs typeface="Times New Roman"/>
                        </a:rPr>
                        <a:t>as </a:t>
                      </a:r>
                      <a:r>
                        <a:rPr lang="en-US" sz="2000" dirty="0">
                          <a:latin typeface="Times New Roman"/>
                          <a:ea typeface="Times New Roman"/>
                          <a:cs typeface="Times New Roman"/>
                        </a:rPr>
                        <a:t>a single entity in order to achieve a common purpose</a:t>
                      </a:r>
                    </a:p>
                  </a:txBody>
                  <a:tcPr marL="68580" marR="68580" marT="0" marB="0">
                    <a:lnL>
                      <a:noFill/>
                    </a:lnL>
                    <a:lnR>
                      <a:noFill/>
                    </a:lnR>
                    <a:lnT w="12700" cap="flat" cmpd="sng" algn="ctr">
                      <a:solidFill>
                        <a:srgbClr val="000000"/>
                      </a:solidFill>
                      <a:prstDash val="solid"/>
                      <a:round/>
                      <a:headEnd type="none" w="med" len="med"/>
                      <a:tailEnd type="none" w="med" len="med"/>
                    </a:lnT>
                    <a:lnB>
                      <a:noFill/>
                    </a:lnB>
                    <a:solidFill>
                      <a:srgbClr val="D8D8D8"/>
                    </a:solidFill>
                  </a:tcPr>
                </a:tc>
                <a:extLst>
                  <a:ext uri="{0D108BD9-81ED-4DB2-BD59-A6C34878D82A}">
                    <a16:rowId xmlns:a16="http://schemas.microsoft.com/office/drawing/2014/main" val="10003"/>
                  </a:ext>
                </a:extLst>
              </a:tr>
              <a:tr h="0">
                <a:tc>
                  <a:txBody>
                    <a:bodyPr/>
                    <a:lstStyle/>
                    <a:p>
                      <a:pPr marL="0" marR="0">
                        <a:spcBef>
                          <a:spcPts val="0"/>
                        </a:spcBef>
                        <a:spcAft>
                          <a:spcPts val="0"/>
                        </a:spcAft>
                        <a:tabLst>
                          <a:tab pos="228600" algn="l"/>
                        </a:tabLst>
                      </a:pPr>
                      <a:r>
                        <a:rPr lang="en-US" sz="2000" b="1" dirty="0">
                          <a:solidFill>
                            <a:srgbClr val="FFFFFF"/>
                          </a:solidFill>
                          <a:latin typeface="Times New Roman"/>
                          <a:ea typeface="Times New Roman"/>
                          <a:cs typeface="Times New Roman"/>
                        </a:rPr>
                        <a:t>Examples</a:t>
                      </a:r>
                      <a:endParaRPr lang="en-US" sz="20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4F81BD"/>
                    </a:solidFill>
                  </a:tcPr>
                </a:tc>
                <a:tc>
                  <a:txBody>
                    <a:bodyPr/>
                    <a:lstStyle/>
                    <a:p>
                      <a:pPr marL="0" marR="0">
                        <a:spcBef>
                          <a:spcPts val="0"/>
                        </a:spcBef>
                        <a:spcAft>
                          <a:spcPts val="0"/>
                        </a:spcAft>
                        <a:tabLst>
                          <a:tab pos="228600" algn="l"/>
                        </a:tabLst>
                      </a:pPr>
                      <a:r>
                        <a:rPr lang="en-US" sz="2000">
                          <a:latin typeface="Times New Roman"/>
                          <a:ea typeface="Times New Roman"/>
                          <a:cs typeface="Times New Roman"/>
                        </a:rPr>
                        <a:t>DVDs, CDs, Refrigerators</a:t>
                      </a: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Computers, iPads, Smart phones, radar, aircraft, ships</a:t>
                      </a: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marL="0" marR="0">
                        <a:spcBef>
                          <a:spcPts val="0"/>
                        </a:spcBef>
                        <a:spcAft>
                          <a:spcPts val="0"/>
                        </a:spcAft>
                        <a:tabLst>
                          <a:tab pos="228600" algn="l"/>
                        </a:tabLst>
                      </a:pPr>
                      <a:r>
                        <a:rPr lang="en-US" sz="2000" dirty="0">
                          <a:latin typeface="Times New Roman"/>
                          <a:ea typeface="Times New Roman"/>
                          <a:cs typeface="Times New Roman"/>
                        </a:rPr>
                        <a:t>Cloud services, a city, public transportation </a:t>
                      </a:r>
                      <a:r>
                        <a:rPr lang="en-US" sz="2000" dirty="0" smtClean="0">
                          <a:latin typeface="Times New Roman"/>
                          <a:ea typeface="Times New Roman"/>
                          <a:cs typeface="Times New Roman"/>
                        </a:rPr>
                        <a:t>system</a:t>
                      </a:r>
                      <a:endParaRPr lang="en-US" sz="2000" dirty="0">
                        <a:latin typeface="Times New Roman"/>
                        <a:ea typeface="Times New Roman"/>
                        <a:cs typeface="Times New Roman"/>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35891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framework/knowledge areas</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5863" y="2195423"/>
            <a:ext cx="8840274" cy="4493982"/>
          </a:xfrm>
          <a:prstGeom prst="rect">
            <a:avLst/>
          </a:prstGeom>
        </p:spPr>
      </p:pic>
    </p:spTree>
    <p:extLst>
      <p:ext uri="{BB962C8B-B14F-4D97-AF65-F5344CB8AC3E}">
        <p14:creationId xmlns:p14="http://schemas.microsoft.com/office/powerpoint/2010/main" val="14759169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Project management component areas(similar to knowledge areas)</a:t>
            </a:r>
            <a:endParaRPr lang="en-US" dirty="0"/>
          </a:p>
        </p:txBody>
      </p:sp>
      <p:pic>
        <p:nvPicPr>
          <p:cNvPr id="4" name="Picture 2"/>
          <p:cNvPicPr>
            <a:picLocks noChangeAspect="1" noChangeArrowheads="1"/>
          </p:cNvPicPr>
          <p:nvPr/>
        </p:nvPicPr>
        <p:blipFill>
          <a:blip r:embed="rId2"/>
          <a:srcRect/>
          <a:stretch>
            <a:fillRect/>
          </a:stretch>
        </p:blipFill>
        <p:spPr bwMode="auto">
          <a:xfrm>
            <a:off x="2475841" y="2013544"/>
            <a:ext cx="6530136" cy="4607050"/>
          </a:xfrm>
          <a:prstGeom prst="rect">
            <a:avLst/>
          </a:prstGeom>
          <a:noFill/>
          <a:ln w="9525">
            <a:noFill/>
            <a:miter lim="800000"/>
            <a:headEnd/>
            <a:tailEnd/>
          </a:ln>
        </p:spPr>
      </p:pic>
    </p:spTree>
    <p:extLst>
      <p:ext uri="{BB962C8B-B14F-4D97-AF65-F5344CB8AC3E}">
        <p14:creationId xmlns:p14="http://schemas.microsoft.com/office/powerpoint/2010/main" val="19218658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24127" y="585216"/>
            <a:ext cx="10140261" cy="1499616"/>
          </a:xfrm>
        </p:spPr>
        <p:txBody>
          <a:bodyPr/>
          <a:lstStyle/>
          <a:p>
            <a:r>
              <a:rPr lang="en-US" dirty="0"/>
              <a:t>Knowledge areas according to </a:t>
            </a:r>
            <a:r>
              <a:rPr lang="en-US" dirty="0" err="1"/>
              <a:t>Pmbok</a:t>
            </a:r>
            <a:r>
              <a:rPr lang="en-US" dirty="0"/>
              <a:t> 1 of 2</a:t>
            </a:r>
          </a:p>
        </p:txBody>
      </p:sp>
      <p:graphicFrame>
        <p:nvGraphicFramePr>
          <p:cNvPr id="5" name="Table 4"/>
          <p:cNvGraphicFramePr>
            <a:graphicFrameLocks noGrp="1"/>
          </p:cNvGraphicFramePr>
          <p:nvPr>
            <p:extLst>
              <p:ext uri="{D42A27DB-BD31-4B8C-83A1-F6EECF244321}">
                <p14:modId xmlns:p14="http://schemas.microsoft.com/office/powerpoint/2010/main" val="1646643945"/>
              </p:ext>
            </p:extLst>
          </p:nvPr>
        </p:nvGraphicFramePr>
        <p:xfrm>
          <a:off x="1024126" y="1607321"/>
          <a:ext cx="10619234" cy="4501132"/>
        </p:xfrm>
        <a:graphic>
          <a:graphicData uri="http://schemas.openxmlformats.org/drawingml/2006/table">
            <a:tbl>
              <a:tblPr firstRow="1" bandRow="1"/>
              <a:tblGrid>
                <a:gridCol w="552125">
                  <a:extLst>
                    <a:ext uri="{9D8B030D-6E8A-4147-A177-3AD203B41FA5}">
                      <a16:colId xmlns:a16="http://schemas.microsoft.com/office/drawing/2014/main" val="695587980"/>
                    </a:ext>
                  </a:extLst>
                </a:gridCol>
                <a:gridCol w="2516778">
                  <a:extLst>
                    <a:ext uri="{9D8B030D-6E8A-4147-A177-3AD203B41FA5}">
                      <a16:colId xmlns:a16="http://schemas.microsoft.com/office/drawing/2014/main" val="2096219040"/>
                    </a:ext>
                  </a:extLst>
                </a:gridCol>
                <a:gridCol w="4563291">
                  <a:extLst>
                    <a:ext uri="{9D8B030D-6E8A-4147-A177-3AD203B41FA5}">
                      <a16:colId xmlns:a16="http://schemas.microsoft.com/office/drawing/2014/main" val="20000"/>
                    </a:ext>
                  </a:extLst>
                </a:gridCol>
                <a:gridCol w="2987040">
                  <a:extLst>
                    <a:ext uri="{9D8B030D-6E8A-4147-A177-3AD203B41FA5}">
                      <a16:colId xmlns:a16="http://schemas.microsoft.com/office/drawing/2014/main" val="20001"/>
                    </a:ext>
                  </a:extLst>
                </a:gridCol>
              </a:tblGrid>
              <a:tr h="612603">
                <a:tc>
                  <a:txBody>
                    <a:bodyPr/>
                    <a:lstStyle/>
                    <a:p>
                      <a:r>
                        <a:rPr lang="en-US" sz="1800" b="1" dirty="0" smtClean="0">
                          <a:solidFill>
                            <a:schemeClr val="bg1"/>
                          </a:solidFill>
                        </a:rPr>
                        <a:t>#</a:t>
                      </a:r>
                      <a:endParaRPr lang="en-US" sz="1800" b="1" dirty="0">
                        <a:solidFill>
                          <a:schemeClr val="bg1"/>
                        </a:solidFill>
                      </a:endParaRPr>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800" b="1" dirty="0" smtClean="0">
                          <a:solidFill>
                            <a:schemeClr val="bg1"/>
                          </a:solidFill>
                        </a:rPr>
                        <a:t>Knowledge</a:t>
                      </a:r>
                      <a:r>
                        <a:rPr lang="en-US" sz="1800" b="1" baseline="0" dirty="0" smtClean="0">
                          <a:solidFill>
                            <a:schemeClr val="bg1"/>
                          </a:solidFill>
                        </a:rPr>
                        <a:t> Areas</a:t>
                      </a:r>
                      <a:endParaRPr lang="en-US" sz="1800" b="1" dirty="0">
                        <a:solidFill>
                          <a:schemeClr val="bg1"/>
                        </a:solidFill>
                      </a:endParaRPr>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kumimoji="0" lang="en-US" sz="1800" b="1" i="0" u="none" strike="noStrike" kern="0" cap="none" spc="0" normalizeH="0" baseline="0" noProof="0" dirty="0" smtClean="0">
                          <a:ln>
                            <a:noFill/>
                          </a:ln>
                          <a:effectLst/>
                          <a:uLnTx/>
                          <a:uFillTx/>
                          <a:latin typeface="+mn-lt"/>
                          <a:ea typeface="+mn-ea"/>
                          <a:cs typeface="+mn-cs"/>
                        </a:rPr>
                        <a:t>PMBOK Guide Description</a:t>
                      </a:r>
                      <a:endParaRPr lang="en-US" sz="1800" dirty="0"/>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chemeClr val="accent1">
                        <a:lumMod val="75000"/>
                      </a:schemeClr>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chemeClr val="lt1"/>
                          </a:solidFill>
                          <a:effectLst/>
                          <a:uLnTx/>
                          <a:uFillTx/>
                          <a:latin typeface="Arial"/>
                          <a:ea typeface="+mn-ea"/>
                          <a:cs typeface="+mn-cs"/>
                        </a:rPr>
                        <a:t>Common Deliverables</a:t>
                      </a:r>
                      <a:endParaRPr lang="en-US" sz="1800" dirty="0"/>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453607">
                <a:tc>
                  <a:txBody>
                    <a:bodyPr/>
                    <a:lstStyle/>
                    <a:p>
                      <a:pPr marL="0" indent="0">
                        <a:buClrTx/>
                        <a:buFont typeface="Wingdings" pitchFamily="2" charset="2"/>
                        <a:buNone/>
                      </a:pPr>
                      <a:r>
                        <a:rPr lang="en-US" sz="1400" dirty="0" smtClean="0"/>
                        <a:t>1</a:t>
                      </a:r>
                      <a:endParaRPr lang="en-US" sz="1400" dirty="0"/>
                    </a:p>
                  </a:txBody>
                  <a:tcPr>
                    <a:lnL w="12700" cmpd="sng">
                      <a:solidFill>
                        <a:srgbClr val="EAEAEA"/>
                      </a:solidFill>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Project Integration Management</a:t>
                      </a:r>
                      <a:endParaRPr lang="en-US" sz="1400" dirty="0"/>
                    </a:p>
                  </a:txBody>
                  <a:tcPr>
                    <a:lnL w="12700" cap="flat" cmpd="sng" algn="ctr">
                      <a:solidFill>
                        <a:srgbClr val="EAEAEA"/>
                      </a:solidFill>
                      <a:prstDash val="solid"/>
                      <a:round/>
                      <a:headEnd type="none" w="med" len="med"/>
                      <a:tailEnd type="none" w="med" len="med"/>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lvl="0" indent="0">
                        <a:buClrTx/>
                        <a:buFont typeface="Wingdings" pitchFamily="2" charset="2"/>
                        <a:buNone/>
                      </a:pPr>
                      <a:r>
                        <a:rPr lang="en-US" sz="1400" b="0" dirty="0" smtClean="0">
                          <a:solidFill>
                            <a:srgbClr val="000000"/>
                          </a:solidFill>
                          <a:latin typeface="+mn-lt"/>
                        </a:rPr>
                        <a:t>Processes required to ensure the elements of the project are properly</a:t>
                      </a:r>
                      <a:r>
                        <a:rPr lang="en-US" sz="1400" b="0" baseline="0" dirty="0" smtClean="0">
                          <a:solidFill>
                            <a:srgbClr val="000000"/>
                          </a:solidFill>
                          <a:latin typeface="+mn-lt"/>
                        </a:rPr>
                        <a:t> coordinated</a:t>
                      </a:r>
                      <a:endParaRPr lang="en-US" sz="1400" dirty="0">
                        <a:latin typeface="+mn-lt"/>
                      </a:endParaRPr>
                    </a:p>
                  </a:txBody>
                  <a:tcPr>
                    <a:lnL w="12700" cap="flat" cmpd="sng" algn="ctr">
                      <a:solidFill>
                        <a:srgbClr val="EAEAEA"/>
                      </a:solidFill>
                      <a:prstDash val="solid"/>
                      <a:round/>
                      <a:headEnd type="none" w="med" len="med"/>
                      <a:tailEnd type="none" w="med" len="med"/>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400" b="0" dirty="0" smtClean="0">
                          <a:solidFill>
                            <a:srgbClr val="000000"/>
                          </a:solidFill>
                          <a:latin typeface="+mn-lt"/>
                        </a:rPr>
                        <a:t>Project</a:t>
                      </a:r>
                      <a:r>
                        <a:rPr lang="en-US" sz="1400" b="0" baseline="0" dirty="0" smtClean="0">
                          <a:solidFill>
                            <a:srgbClr val="000000"/>
                          </a:solidFill>
                          <a:latin typeface="+mn-lt"/>
                        </a:rPr>
                        <a:t> Charter</a:t>
                      </a:r>
                    </a:p>
                    <a:p>
                      <a:pPr marL="228600" lvl="0" indent="-228600">
                        <a:buClrTx/>
                        <a:buFont typeface="Wingdings" pitchFamily="2" charset="2"/>
                        <a:buChar char="§"/>
                      </a:pPr>
                      <a:r>
                        <a:rPr lang="en-US" sz="1400" b="0" baseline="0" dirty="0" smtClean="0">
                          <a:solidFill>
                            <a:srgbClr val="000000"/>
                          </a:solidFill>
                          <a:latin typeface="+mn-lt"/>
                        </a:rPr>
                        <a:t>Project Plan</a:t>
                      </a:r>
                    </a:p>
                    <a:p>
                      <a:pPr marL="228600" lvl="0" indent="-228600">
                        <a:buClrTx/>
                        <a:buFont typeface="Wingdings" pitchFamily="2" charset="2"/>
                        <a:buChar char="§"/>
                      </a:pPr>
                      <a:r>
                        <a:rPr lang="en-US" sz="1400" b="0" baseline="0" dirty="0" smtClean="0">
                          <a:solidFill>
                            <a:srgbClr val="000000"/>
                          </a:solidFill>
                          <a:latin typeface="+mn-lt"/>
                        </a:rPr>
                        <a:t>Change Requests</a:t>
                      </a:r>
                    </a:p>
                    <a:p>
                      <a:pPr marL="228600" lvl="0" indent="-228600">
                        <a:buClrTx/>
                        <a:buFont typeface="Wingdings" pitchFamily="2" charset="2"/>
                        <a:buChar char="§"/>
                      </a:pPr>
                      <a:r>
                        <a:rPr lang="en-US" sz="1400" b="0" baseline="0" dirty="0" smtClean="0">
                          <a:solidFill>
                            <a:srgbClr val="000000"/>
                          </a:solidFill>
                          <a:latin typeface="+mn-lt"/>
                        </a:rPr>
                        <a:t>Work Results</a:t>
                      </a:r>
                      <a:endParaRPr lang="en-US" sz="1400" dirty="0">
                        <a:latin typeface="+mn-lt"/>
                      </a:endParaRPr>
                    </a:p>
                  </a:txBody>
                  <a:tcPr>
                    <a:lnL w="12700" cmpd="sng">
                      <a:solidFill>
                        <a:srgbClr val="EAEAEA"/>
                      </a:solidFill>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40545">
                <a:tc>
                  <a:txBody>
                    <a:bodyPr/>
                    <a:lstStyle/>
                    <a:p>
                      <a:pPr marL="0" indent="0">
                        <a:buClrTx/>
                        <a:buFont typeface="Wingdings" pitchFamily="2" charset="2"/>
                        <a:buNone/>
                      </a:pPr>
                      <a:r>
                        <a:rPr lang="en-US" sz="1400" dirty="0" smtClean="0"/>
                        <a:t>2</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Project Scope</a:t>
                      </a:r>
                      <a:r>
                        <a:rPr lang="en-US" sz="1400" baseline="0" dirty="0" smtClean="0"/>
                        <a: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Processes required to ensure that project includes all the work that is required and only the work that is required to complete</a:t>
                      </a:r>
                      <a:r>
                        <a:rPr lang="en-US" sz="1400" baseline="0" dirty="0" smtClean="0"/>
                        <a:t> the project successfully</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Scope</a:t>
                      </a:r>
                      <a:r>
                        <a:rPr lang="en-US" sz="1400" baseline="0" dirty="0" smtClean="0"/>
                        <a:t> Statement</a:t>
                      </a:r>
                    </a:p>
                    <a:p>
                      <a:pPr marL="0" indent="228600">
                        <a:buClrTx/>
                        <a:buFont typeface="Wingdings" pitchFamily="2" charset="2"/>
                        <a:buChar char="§"/>
                      </a:pPr>
                      <a:r>
                        <a:rPr lang="en-US" sz="1400" baseline="0" dirty="0" smtClean="0"/>
                        <a:t>Work Breakdown Structure (WBS)</a:t>
                      </a:r>
                    </a:p>
                    <a:p>
                      <a:pPr marL="0" indent="228600">
                        <a:buClrTx/>
                        <a:buFont typeface="Wingdings" pitchFamily="2" charset="2"/>
                        <a:buChar char="§"/>
                      </a:pPr>
                      <a:r>
                        <a:rPr lang="en-US" sz="1400" baseline="0" dirty="0" smtClean="0"/>
                        <a:t>Formal Acceptance.</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697618024"/>
                  </a:ext>
                </a:extLst>
              </a:tr>
              <a:tr h="539932">
                <a:tc>
                  <a:txBody>
                    <a:bodyPr/>
                    <a:lstStyle/>
                    <a:p>
                      <a:pPr marL="0" indent="0">
                        <a:buClrTx/>
                        <a:buFont typeface="Wingdings" pitchFamily="2" charset="2"/>
                        <a:buNone/>
                      </a:pPr>
                      <a:r>
                        <a:rPr lang="en-US" sz="1400" dirty="0" smtClean="0"/>
                        <a:t>3</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Project Time</a:t>
                      </a:r>
                      <a:r>
                        <a:rPr lang="en-US" sz="1400" baseline="0" dirty="0" smtClean="0"/>
                        <a: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Processes required to ensure timely</a:t>
                      </a:r>
                      <a:r>
                        <a:rPr lang="en-US" sz="1400" baseline="0" dirty="0" smtClean="0"/>
                        <a:t> completion of the project</a:t>
                      </a:r>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Network</a:t>
                      </a:r>
                      <a:r>
                        <a:rPr lang="en-US" sz="1400" baseline="0" dirty="0" smtClean="0"/>
                        <a:t> Diagram</a:t>
                      </a:r>
                    </a:p>
                    <a:p>
                      <a:pPr marL="0" indent="228600">
                        <a:buClrTx/>
                        <a:buFont typeface="Wingdings" pitchFamily="2" charset="2"/>
                        <a:buChar char="§"/>
                      </a:pPr>
                      <a:r>
                        <a:rPr lang="en-US" sz="1400" baseline="0" dirty="0" smtClean="0"/>
                        <a:t>Task Estimates</a:t>
                      </a:r>
                    </a:p>
                    <a:p>
                      <a:pPr marL="0" indent="228600">
                        <a:buClrTx/>
                        <a:buFont typeface="Wingdings" pitchFamily="2" charset="2"/>
                        <a:buChar char="§"/>
                      </a:pPr>
                      <a:r>
                        <a:rPr lang="en-US" sz="1400" baseline="0" dirty="0" smtClean="0"/>
                        <a:t>Project Schedule</a:t>
                      </a:r>
                      <a:endParaRPr lang="en-US" sz="1400" dirty="0" smtClean="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9483816"/>
                  </a:ext>
                </a:extLst>
              </a:tr>
              <a:tr h="452693">
                <a:tc>
                  <a:txBody>
                    <a:bodyPr/>
                    <a:lstStyle/>
                    <a:p>
                      <a:pPr marL="0" indent="0">
                        <a:buClrTx/>
                        <a:buFont typeface="Wingdings" pitchFamily="2" charset="2"/>
                        <a:buNone/>
                      </a:pPr>
                      <a:r>
                        <a:rPr lang="en-US" sz="1400" dirty="0" smtClean="0"/>
                        <a:t>4</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Project Cost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Processes required to ensure the project is completed within the approved budget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Resource Requirements</a:t>
                      </a:r>
                    </a:p>
                    <a:p>
                      <a:pPr marL="0" indent="228600">
                        <a:buClrTx/>
                        <a:buFont typeface="Wingdings" pitchFamily="2" charset="2"/>
                        <a:buChar char="§"/>
                      </a:pPr>
                      <a:r>
                        <a:rPr lang="en-US" sz="1400" dirty="0" smtClean="0"/>
                        <a:t>Cost Estimates </a:t>
                      </a:r>
                    </a:p>
                    <a:p>
                      <a:pPr marL="0" indent="228600">
                        <a:buClrTx/>
                        <a:buFont typeface="Wingdings" pitchFamily="2" charset="2"/>
                        <a:buChar char="§"/>
                      </a:pPr>
                      <a:r>
                        <a:rPr lang="en-US" sz="1400" dirty="0" smtClean="0"/>
                        <a:t>Project Budgets</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4126256704"/>
                  </a:ext>
                </a:extLst>
              </a:tr>
              <a:tr h="749089">
                <a:tc>
                  <a:txBody>
                    <a:bodyPr/>
                    <a:lstStyle/>
                    <a:p>
                      <a:pPr marL="0" indent="0">
                        <a:buClrTx/>
                        <a:buFont typeface="Wingdings" pitchFamily="2" charset="2"/>
                        <a:buNone/>
                      </a:pPr>
                      <a:r>
                        <a:rPr lang="en-US" sz="1400" dirty="0" smtClean="0"/>
                        <a:t>5</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Project Quality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Processes required to ensure the project </a:t>
                      </a:r>
                      <a:r>
                        <a:rPr lang="en-US" sz="1400" dirty="0" err="1" smtClean="0"/>
                        <a:t>wil</a:t>
                      </a:r>
                      <a:r>
                        <a:rPr lang="en-US" sz="1400" dirty="0" smtClean="0"/>
                        <a:t> satisfy</a:t>
                      </a:r>
                      <a:r>
                        <a:rPr lang="en-US" sz="1400" baseline="0" dirty="0" smtClean="0"/>
                        <a:t> the needs for which it was undertaken</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Quality Management Plan</a:t>
                      </a:r>
                    </a:p>
                    <a:p>
                      <a:pPr marL="0" indent="228600">
                        <a:buClrTx/>
                        <a:buFont typeface="Wingdings" pitchFamily="2" charset="2"/>
                        <a:buChar char="§"/>
                      </a:pPr>
                      <a:r>
                        <a:rPr lang="en-US" sz="1400" dirty="0" smtClean="0"/>
                        <a:t>Checklists</a:t>
                      </a:r>
                    </a:p>
                    <a:p>
                      <a:pPr marL="0" indent="228600">
                        <a:buClrTx/>
                        <a:buFont typeface="Wingdings" pitchFamily="2" charset="2"/>
                        <a:buChar char="§"/>
                      </a:pPr>
                      <a:r>
                        <a:rPr lang="en-US" sz="1400" dirty="0" smtClean="0"/>
                        <a:t>Quality</a:t>
                      </a:r>
                      <a:r>
                        <a:rPr lang="en-US" sz="1400" baseline="0" dirty="0" smtClean="0"/>
                        <a:t> Reviews</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49500736"/>
                  </a:ext>
                </a:extLst>
              </a:tr>
            </a:tbl>
          </a:graphicData>
        </a:graphic>
      </p:graphicFrame>
    </p:spTree>
    <p:extLst>
      <p:ext uri="{BB962C8B-B14F-4D97-AF65-F5344CB8AC3E}">
        <p14:creationId xmlns:p14="http://schemas.microsoft.com/office/powerpoint/2010/main" val="1008379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7" y="585216"/>
            <a:ext cx="10000923" cy="1499616"/>
          </a:xfrm>
        </p:spPr>
        <p:txBody>
          <a:bodyPr/>
          <a:lstStyle/>
          <a:p>
            <a:r>
              <a:rPr lang="en-US" dirty="0" smtClean="0"/>
              <a:t>Knowledge areas according to </a:t>
            </a:r>
            <a:r>
              <a:rPr lang="en-US" dirty="0" err="1" smtClean="0"/>
              <a:t>Pmbok</a:t>
            </a:r>
            <a:r>
              <a:rPr lang="en-US" dirty="0" smtClean="0"/>
              <a:t> 2 of 2</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871308319"/>
              </p:ext>
            </p:extLst>
          </p:nvPr>
        </p:nvGraphicFramePr>
        <p:xfrm>
          <a:off x="1024126" y="1607321"/>
          <a:ext cx="10619234" cy="3752043"/>
        </p:xfrm>
        <a:graphic>
          <a:graphicData uri="http://schemas.openxmlformats.org/drawingml/2006/table">
            <a:tbl>
              <a:tblPr firstRow="1" bandRow="1"/>
              <a:tblGrid>
                <a:gridCol w="552125">
                  <a:extLst>
                    <a:ext uri="{9D8B030D-6E8A-4147-A177-3AD203B41FA5}">
                      <a16:colId xmlns:a16="http://schemas.microsoft.com/office/drawing/2014/main" val="695587980"/>
                    </a:ext>
                  </a:extLst>
                </a:gridCol>
                <a:gridCol w="2516778">
                  <a:extLst>
                    <a:ext uri="{9D8B030D-6E8A-4147-A177-3AD203B41FA5}">
                      <a16:colId xmlns:a16="http://schemas.microsoft.com/office/drawing/2014/main" val="2096219040"/>
                    </a:ext>
                  </a:extLst>
                </a:gridCol>
                <a:gridCol w="4563291">
                  <a:extLst>
                    <a:ext uri="{9D8B030D-6E8A-4147-A177-3AD203B41FA5}">
                      <a16:colId xmlns:a16="http://schemas.microsoft.com/office/drawing/2014/main" val="20000"/>
                    </a:ext>
                  </a:extLst>
                </a:gridCol>
                <a:gridCol w="2987040">
                  <a:extLst>
                    <a:ext uri="{9D8B030D-6E8A-4147-A177-3AD203B41FA5}">
                      <a16:colId xmlns:a16="http://schemas.microsoft.com/office/drawing/2014/main" val="20001"/>
                    </a:ext>
                  </a:extLst>
                </a:gridCol>
              </a:tblGrid>
              <a:tr h="612603">
                <a:tc>
                  <a:txBody>
                    <a:bodyPr/>
                    <a:lstStyle/>
                    <a:p>
                      <a:r>
                        <a:rPr lang="en-US" sz="1800" b="1" dirty="0" smtClean="0">
                          <a:solidFill>
                            <a:schemeClr val="bg1"/>
                          </a:solidFill>
                        </a:rPr>
                        <a:t>#</a:t>
                      </a:r>
                      <a:endParaRPr lang="en-US" sz="1800" b="1" dirty="0">
                        <a:solidFill>
                          <a:schemeClr val="bg1"/>
                        </a:solidFill>
                      </a:endParaRPr>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r>
                        <a:rPr lang="en-US" sz="1800" b="1" dirty="0" smtClean="0">
                          <a:solidFill>
                            <a:schemeClr val="bg1"/>
                          </a:solidFill>
                        </a:rPr>
                        <a:t>Knowledge</a:t>
                      </a:r>
                      <a:r>
                        <a:rPr lang="en-US" sz="1800" b="1" baseline="0" dirty="0" smtClean="0">
                          <a:solidFill>
                            <a:schemeClr val="bg1"/>
                          </a:solidFill>
                        </a:rPr>
                        <a:t> Areas</a:t>
                      </a:r>
                      <a:endParaRPr lang="en-US" sz="1800" b="1" dirty="0">
                        <a:solidFill>
                          <a:schemeClr val="bg1"/>
                        </a:solidFill>
                      </a:endParaRPr>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r>
                        <a:rPr kumimoji="0" lang="en-US" sz="1800" b="1" i="0" u="none" strike="noStrike" kern="0" cap="none" spc="0" normalizeH="0" baseline="0" noProof="0" dirty="0" smtClean="0">
                          <a:ln>
                            <a:noFill/>
                          </a:ln>
                          <a:effectLst/>
                          <a:uLnTx/>
                          <a:uFillTx/>
                          <a:latin typeface="+mn-lt"/>
                          <a:ea typeface="+mn-ea"/>
                          <a:cs typeface="+mn-cs"/>
                        </a:rPr>
                        <a:t>PMBOK Guide Description</a:t>
                      </a:r>
                      <a:endParaRPr lang="en-US" sz="1800" dirty="0"/>
                    </a:p>
                  </a:txBody>
                  <a:tcPr>
                    <a:lnL w="12700" cap="flat" cmpd="sng" algn="ctr">
                      <a:solidFill>
                        <a:srgbClr val="EAEAEA"/>
                      </a:solidFill>
                      <a:prstDash val="solid"/>
                      <a:round/>
                      <a:headEnd type="none" w="med" len="med"/>
                      <a:tailEnd type="none" w="med" len="med"/>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chemeClr val="accent1">
                        <a:lumMod val="75000"/>
                      </a:schemeClr>
                    </a:solidFill>
                  </a:tcPr>
                </a:tc>
                <a:tc>
                  <a:txBody>
                    <a:bodyPr/>
                    <a:lstStyle>
                      <a:defPPr>
                        <a:defRPr lang="en-US"/>
                      </a:defPPr>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chemeClr val="lt1"/>
                          </a:solidFill>
                          <a:effectLst/>
                          <a:uLnTx/>
                          <a:uFillTx/>
                          <a:latin typeface="Arial"/>
                          <a:ea typeface="+mn-ea"/>
                          <a:cs typeface="+mn-cs"/>
                        </a:rPr>
                        <a:t>Common Deliverables</a:t>
                      </a:r>
                      <a:endParaRPr lang="en-US" sz="1800" dirty="0"/>
                    </a:p>
                  </a:txBody>
                  <a:tcPr>
                    <a:lnL w="12700" cmpd="sng">
                      <a:solidFill>
                        <a:srgbClr val="EAEAEA"/>
                      </a:solidFill>
                    </a:lnL>
                    <a:lnR w="12700" cmpd="sng">
                      <a:solidFill>
                        <a:srgbClr val="EAEAEA"/>
                      </a:solidFill>
                    </a:lnR>
                    <a:lnT w="12700" cap="flat" cmpd="sng" algn="ctr">
                      <a:solidFill>
                        <a:schemeClr val="tx1"/>
                      </a:solidFill>
                      <a:prstDash val="solid"/>
                      <a:round/>
                      <a:headEnd type="none" w="med" len="med"/>
                      <a:tailEnd type="none" w="med" len="med"/>
                    </a:lnT>
                    <a:lnB w="38100" cmpd="sng">
                      <a:solidFill>
                        <a:srgbClr val="EAEAEA"/>
                      </a:solidFill>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453607">
                <a:tc>
                  <a:txBody>
                    <a:bodyPr/>
                    <a:lstStyle/>
                    <a:p>
                      <a:pPr marL="0" indent="0">
                        <a:buClrTx/>
                        <a:buFont typeface="Wingdings" pitchFamily="2" charset="2"/>
                        <a:buNone/>
                      </a:pPr>
                      <a:r>
                        <a:rPr lang="en-US" sz="1400" dirty="0" smtClean="0"/>
                        <a:t>6</a:t>
                      </a:r>
                      <a:endParaRPr lang="en-US" sz="1400" dirty="0"/>
                    </a:p>
                  </a:txBody>
                  <a:tcPr>
                    <a:lnL w="12700" cmpd="sng">
                      <a:solidFill>
                        <a:srgbClr val="EAEAEA"/>
                      </a:solidFill>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Project Human Resources  Management</a:t>
                      </a:r>
                      <a:endParaRPr lang="en-US" sz="1400" dirty="0"/>
                    </a:p>
                  </a:txBody>
                  <a:tcPr>
                    <a:lnL w="12700" cap="flat" cmpd="sng" algn="ctr">
                      <a:solidFill>
                        <a:srgbClr val="EAEAEA"/>
                      </a:solidFill>
                      <a:prstDash val="solid"/>
                      <a:round/>
                      <a:headEnd type="none" w="med" len="med"/>
                      <a:tailEnd type="none" w="med" len="med"/>
                    </a:lnL>
                    <a:lnR w="12700" cmpd="sng">
                      <a:solidFill>
                        <a:srgbClr val="EAEAEA"/>
                      </a:solidFill>
                    </a:lnR>
                    <a:lnT w="381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lvl="0" indent="0">
                        <a:buClrTx/>
                        <a:buFont typeface="Wingdings" pitchFamily="2" charset="2"/>
                        <a:buNone/>
                      </a:pPr>
                      <a:r>
                        <a:rPr lang="en-US" sz="1400" b="0" dirty="0" smtClean="0">
                          <a:solidFill>
                            <a:srgbClr val="000000"/>
                          </a:solidFill>
                          <a:latin typeface="+mn-lt"/>
                        </a:rPr>
                        <a:t>Processes required to make the most effective use of the people involved with the project.</a:t>
                      </a:r>
                      <a:endParaRPr lang="en-US" sz="1400" dirty="0">
                        <a:latin typeface="+mn-lt"/>
                      </a:endParaRPr>
                    </a:p>
                  </a:txBody>
                  <a:tcPr>
                    <a:lnL w="12700" cap="flat" cmpd="sng" algn="ctr">
                      <a:solidFill>
                        <a:srgbClr val="EAEAEA"/>
                      </a:solidFill>
                      <a:prstDash val="solid"/>
                      <a:round/>
                      <a:headEnd type="none" w="med" len="med"/>
                      <a:tailEnd type="none" w="med" len="med"/>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defPPr>
                        <a:defRPr lang="en-US"/>
                      </a:defPPr>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228600" lvl="0" indent="-228600">
                        <a:buClrTx/>
                        <a:buFont typeface="Wingdings" pitchFamily="2" charset="2"/>
                        <a:buChar char="§"/>
                      </a:pPr>
                      <a:r>
                        <a:rPr lang="en-US" sz="1400" b="0" dirty="0" smtClean="0">
                          <a:solidFill>
                            <a:srgbClr val="000000"/>
                          </a:solidFill>
                          <a:latin typeface="+mn-lt"/>
                        </a:rPr>
                        <a:t>Role and Responsibility Matrix</a:t>
                      </a:r>
                    </a:p>
                    <a:p>
                      <a:pPr marL="228600" lvl="0" indent="-228600">
                        <a:buClrTx/>
                        <a:buFont typeface="Wingdings" pitchFamily="2" charset="2"/>
                        <a:buChar char="§"/>
                      </a:pPr>
                      <a:r>
                        <a:rPr lang="en-US" sz="1400" b="0" dirty="0" smtClean="0">
                          <a:solidFill>
                            <a:srgbClr val="000000"/>
                          </a:solidFill>
                          <a:latin typeface="+mn-lt"/>
                        </a:rPr>
                        <a:t>Organization</a:t>
                      </a:r>
                      <a:r>
                        <a:rPr lang="en-US" sz="1400" b="0" baseline="0" dirty="0" smtClean="0">
                          <a:solidFill>
                            <a:srgbClr val="000000"/>
                          </a:solidFill>
                          <a:latin typeface="+mn-lt"/>
                        </a:rPr>
                        <a:t> Chart</a:t>
                      </a:r>
                    </a:p>
                    <a:p>
                      <a:pPr marL="228600" lvl="0" indent="-228600">
                        <a:buClrTx/>
                        <a:buFont typeface="Wingdings" pitchFamily="2" charset="2"/>
                        <a:buChar char="§"/>
                      </a:pPr>
                      <a:r>
                        <a:rPr lang="en-US" sz="1400" b="0" baseline="0" dirty="0" smtClean="0">
                          <a:solidFill>
                            <a:srgbClr val="000000"/>
                          </a:solidFill>
                          <a:latin typeface="+mn-lt"/>
                        </a:rPr>
                        <a:t>Performance Evaluations</a:t>
                      </a:r>
                      <a:endParaRPr lang="en-US" sz="1400" dirty="0">
                        <a:latin typeface="+mn-lt"/>
                      </a:endParaRPr>
                    </a:p>
                  </a:txBody>
                  <a:tcPr>
                    <a:lnL w="12700" cmpd="sng">
                      <a:solidFill>
                        <a:srgbClr val="EAEAEA"/>
                      </a:solidFill>
                    </a:lnL>
                    <a:lnR w="12700" cmpd="sng">
                      <a:solidFill>
                        <a:srgbClr val="EAEAEA"/>
                      </a:solidFill>
                    </a:lnR>
                    <a:lnT w="38100" cmpd="sng">
                      <a:solidFill>
                        <a:srgbClr val="EAEAEA"/>
                      </a:solidFill>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40545">
                <a:tc>
                  <a:txBody>
                    <a:bodyPr/>
                    <a:lstStyle/>
                    <a:p>
                      <a:pPr marL="0" indent="0">
                        <a:buClrTx/>
                        <a:buFont typeface="Wingdings" pitchFamily="2" charset="2"/>
                        <a:buNone/>
                      </a:pPr>
                      <a:r>
                        <a:rPr lang="en-US" sz="1400" dirty="0" smtClean="0"/>
                        <a:t>7</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Project Communications</a:t>
                      </a:r>
                      <a:r>
                        <a:rPr lang="en-US" sz="1400" baseline="0" dirty="0" smtClean="0"/>
                        <a: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Processes required to ensure the</a:t>
                      </a:r>
                      <a:r>
                        <a:rPr lang="en-US" sz="1400" baseline="0" dirty="0" smtClean="0"/>
                        <a:t> timely and appropriate generation, collection, dissemination, storage, and ultimate disposition of projection information.</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Communication Plan</a:t>
                      </a:r>
                    </a:p>
                    <a:p>
                      <a:pPr marL="0" indent="228600">
                        <a:buClrTx/>
                        <a:buFont typeface="Wingdings" pitchFamily="2" charset="2"/>
                        <a:buChar char="§"/>
                      </a:pPr>
                      <a:r>
                        <a:rPr lang="en-US" sz="1400" dirty="0" smtClean="0"/>
                        <a:t>Status Plan</a:t>
                      </a:r>
                    </a:p>
                    <a:p>
                      <a:pPr marL="0" indent="228600">
                        <a:buClrTx/>
                        <a:buFont typeface="Wingdings" pitchFamily="2" charset="2"/>
                        <a:buChar char="§"/>
                      </a:pPr>
                      <a:r>
                        <a:rPr lang="en-US" sz="1400" dirty="0" smtClean="0"/>
                        <a:t>Presentations</a:t>
                      </a:r>
                      <a:r>
                        <a:rPr lang="en-US" sz="1400" baseline="0" dirty="0" smtClean="0"/>
                        <a:t> </a:t>
                      </a:r>
                    </a:p>
                    <a:p>
                      <a:pPr marL="0" indent="228600">
                        <a:buClrTx/>
                        <a:buFont typeface="Wingdings" pitchFamily="2" charset="2"/>
                        <a:buChar char="§"/>
                      </a:pPr>
                      <a:r>
                        <a:rPr lang="en-US" sz="1400" baseline="0" dirty="0" smtClean="0"/>
                        <a:t>Lessons Learned</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697618024"/>
                  </a:ext>
                </a:extLst>
              </a:tr>
              <a:tr h="539932">
                <a:tc>
                  <a:txBody>
                    <a:bodyPr/>
                    <a:lstStyle/>
                    <a:p>
                      <a:pPr marL="0" indent="0">
                        <a:buClrTx/>
                        <a:buFont typeface="Wingdings" pitchFamily="2" charset="2"/>
                        <a:buNone/>
                      </a:pPr>
                      <a:r>
                        <a:rPr lang="en-US" sz="1400" dirty="0" smtClean="0"/>
                        <a:t>8</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Project Risk</a:t>
                      </a:r>
                      <a:r>
                        <a:rPr lang="en-US" sz="1400" baseline="0" dirty="0" smtClean="0"/>
                        <a: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buClrTx/>
                        <a:buFont typeface="Wingdings" pitchFamily="2" charset="2"/>
                        <a:buNone/>
                      </a:pPr>
                      <a:r>
                        <a:rPr lang="en-US" sz="1400" dirty="0" smtClean="0"/>
                        <a:t>Processes concerned with identifying, analyzing, and responding to project risk.</a:t>
                      </a:r>
                      <a:endParaRPr lang="en-US" sz="1400" baseline="0" dirty="0" smtClean="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228600">
                        <a:buClrTx/>
                        <a:buFont typeface="Wingdings" pitchFamily="2" charset="2"/>
                        <a:buChar char="§"/>
                      </a:pPr>
                      <a:r>
                        <a:rPr lang="en-US" sz="1400" dirty="0" smtClean="0"/>
                        <a:t>Risk Management</a:t>
                      </a:r>
                      <a:r>
                        <a:rPr lang="en-US" sz="1400" baseline="0" dirty="0" smtClean="0"/>
                        <a:t> Plan</a:t>
                      </a:r>
                    </a:p>
                    <a:p>
                      <a:pPr marL="0" indent="228600">
                        <a:buClrTx/>
                        <a:buFont typeface="Wingdings" pitchFamily="2" charset="2"/>
                        <a:buChar char="§"/>
                      </a:pPr>
                      <a:r>
                        <a:rPr lang="en-US" sz="1400" baseline="0" dirty="0" smtClean="0"/>
                        <a:t>Risk Response Plan</a:t>
                      </a:r>
                    </a:p>
                    <a:p>
                      <a:pPr marL="0" indent="228600">
                        <a:buClrTx/>
                        <a:buFont typeface="Wingdings" pitchFamily="2" charset="2"/>
                        <a:buChar char="§"/>
                      </a:pPr>
                      <a:r>
                        <a:rPr lang="en-US" sz="1400" baseline="0" dirty="0" smtClean="0"/>
                        <a:t>Risk Log</a:t>
                      </a:r>
                      <a:endParaRPr lang="en-US" sz="1400" dirty="0" smtClean="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79483816"/>
                  </a:ext>
                </a:extLst>
              </a:tr>
              <a:tr h="452693">
                <a:tc>
                  <a:txBody>
                    <a:bodyPr/>
                    <a:lstStyle/>
                    <a:p>
                      <a:pPr marL="0" indent="0">
                        <a:buClrTx/>
                        <a:buFont typeface="Wingdings" pitchFamily="2" charset="2"/>
                        <a:buNone/>
                      </a:pPr>
                      <a:r>
                        <a:rPr lang="en-US" sz="1400" dirty="0" smtClean="0"/>
                        <a:t>9</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Project Procurement Management</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0">
                        <a:buClrTx/>
                        <a:buFont typeface="Wingdings" pitchFamily="2" charset="2"/>
                        <a:buNone/>
                      </a:pPr>
                      <a:r>
                        <a:rPr lang="en-US" sz="1400" dirty="0" smtClean="0"/>
                        <a:t>Processes</a:t>
                      </a:r>
                      <a:r>
                        <a:rPr lang="en-US" sz="1400" baseline="0" dirty="0" smtClean="0"/>
                        <a:t> required to acquire good and services outside the performing organization.</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tc>
                  <a:txBody>
                    <a:bodyPr/>
                    <a:lstStyle/>
                    <a:p>
                      <a:pPr marL="0" indent="228600">
                        <a:buClrTx/>
                        <a:buFont typeface="Wingdings" pitchFamily="2" charset="2"/>
                        <a:buChar char="§"/>
                      </a:pPr>
                      <a:r>
                        <a:rPr lang="en-US" sz="1400" dirty="0" smtClean="0"/>
                        <a:t>Procurement Plan</a:t>
                      </a:r>
                    </a:p>
                    <a:p>
                      <a:pPr marL="0" indent="228600">
                        <a:buClrTx/>
                        <a:buFont typeface="Wingdings" pitchFamily="2" charset="2"/>
                        <a:buChar char="§"/>
                      </a:pPr>
                      <a:r>
                        <a:rPr lang="en-US" sz="1400" dirty="0" smtClean="0"/>
                        <a:t>Statement of Work Proposals</a:t>
                      </a:r>
                    </a:p>
                    <a:p>
                      <a:pPr marL="0" indent="228600">
                        <a:buClrTx/>
                        <a:buFont typeface="Wingdings" pitchFamily="2" charset="2"/>
                        <a:buChar char="§"/>
                      </a:pPr>
                      <a:r>
                        <a:rPr lang="en-US" sz="1400" dirty="0" smtClean="0"/>
                        <a:t>Contracts</a:t>
                      </a:r>
                      <a:endParaRPr lang="en-US" sz="1400" dirty="0"/>
                    </a:p>
                  </a:txBody>
                  <a:tcPr>
                    <a:lnL w="12700" cap="flat" cmpd="sng" algn="ctr">
                      <a:solidFill>
                        <a:srgbClr val="EAEAEA"/>
                      </a:solidFill>
                      <a:prstDash val="solid"/>
                      <a:round/>
                      <a:headEnd type="none" w="med" len="med"/>
                      <a:tailEnd type="none" w="med" len="med"/>
                    </a:lnL>
                    <a:lnR w="12700" cap="flat" cmpd="sng" algn="ctr">
                      <a:solidFill>
                        <a:srgbClr val="EAEAEA"/>
                      </a:solidFill>
                      <a:prstDash val="solid"/>
                      <a:round/>
                      <a:headEnd type="none" w="med" len="med"/>
                      <a:tailEnd type="none" w="med" len="med"/>
                    </a:lnR>
                    <a:lnT w="12700" cap="flat" cmpd="sng" algn="ctr">
                      <a:solidFill>
                        <a:srgbClr val="EAEAEA"/>
                      </a:solidFill>
                      <a:prstDash val="solid"/>
                      <a:round/>
                      <a:headEnd type="none" w="med" len="med"/>
                      <a:tailEnd type="none" w="med" len="med"/>
                    </a:lnT>
                    <a:lnB w="12700" cap="flat" cmpd="sng" algn="ctr">
                      <a:solidFill>
                        <a:srgbClr val="EAEAEA"/>
                      </a:solidFill>
                      <a:prstDash val="solid"/>
                      <a:round/>
                      <a:headEnd type="none" w="med" len="med"/>
                      <a:tailEnd type="none" w="med" len="med"/>
                    </a:lnB>
                    <a:lnTlToBr w="12700" cmpd="sng">
                      <a:noFill/>
                      <a:prstDash val="solid"/>
                    </a:lnTlToBr>
                    <a:lnBlToTr w="12700" cmpd="sng">
                      <a:noFill/>
                      <a:prstDash val="solid"/>
                    </a:lnBlToTr>
                    <a:solidFill>
                      <a:srgbClr val="000054">
                        <a:tint val="40000"/>
                      </a:srgbClr>
                    </a:solidFill>
                  </a:tcPr>
                </a:tc>
                <a:extLst>
                  <a:ext uri="{0D108BD9-81ED-4DB2-BD59-A6C34878D82A}">
                    <a16:rowId xmlns:a16="http://schemas.microsoft.com/office/drawing/2014/main" val="4126256704"/>
                  </a:ext>
                </a:extLst>
              </a:tr>
            </a:tbl>
          </a:graphicData>
        </a:graphic>
      </p:graphicFrame>
    </p:spTree>
    <p:extLst>
      <p:ext uri="{BB962C8B-B14F-4D97-AF65-F5344CB8AC3E}">
        <p14:creationId xmlns:p14="http://schemas.microsoft.com/office/powerpoint/2010/main" val="3254229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 continued</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dirty="0" smtClean="0"/>
              <a:t>Describe </a:t>
            </a:r>
            <a:r>
              <a:rPr lang="en-US" sz="2000" dirty="0"/>
              <a:t>project management and discuss key elements of the project management framework, including project stakeholders, the project management knowledge areas, common tools and techniques, and project success</a:t>
            </a:r>
            <a:endParaRPr lang="en-US" sz="2400" dirty="0"/>
          </a:p>
          <a:p>
            <a:r>
              <a:rPr lang="en-US" dirty="0"/>
              <a:t>Discuss the relationship between project, program, and portfolio management and the contributions each makes to enterprise success </a:t>
            </a:r>
          </a:p>
          <a:p>
            <a:r>
              <a:rPr lang="en-US" dirty="0"/>
              <a:t>Understand the role of project managers by describing what they do, what skills they need, and career opportunities for IT project managers</a:t>
            </a:r>
          </a:p>
          <a:p>
            <a:r>
              <a:rPr lang="en-US" dirty="0"/>
              <a:t>Describe the project management profession, including its history, the role of professional organizations like the Project Management Institute (PMI), the importance of certification and ethics, and the advancement of project management software</a:t>
            </a:r>
          </a:p>
          <a:p>
            <a:endParaRPr lang="en-US" dirty="0"/>
          </a:p>
        </p:txBody>
      </p:sp>
    </p:spTree>
    <p:extLst>
      <p:ext uri="{BB962C8B-B14F-4D97-AF65-F5344CB8AC3E}">
        <p14:creationId xmlns:p14="http://schemas.microsoft.com/office/powerpoint/2010/main" val="121703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pPr>
              <a:spcBef>
                <a:spcPct val="50000"/>
              </a:spcBef>
              <a:buClr>
                <a:srgbClr val="C00000"/>
              </a:buClr>
              <a:buFont typeface="Wingdings" panose="05000000000000000000" pitchFamily="2" charset="2"/>
              <a:buChar char="§"/>
            </a:pPr>
            <a:r>
              <a:rPr lang="en-US" dirty="0" smtClean="0">
                <a:hlinkClick r:id="rId2"/>
              </a:rPr>
              <a:t>What is project management</a:t>
            </a:r>
            <a:r>
              <a:rPr lang="en-US" dirty="0" smtClean="0"/>
              <a:t>? </a:t>
            </a:r>
            <a:r>
              <a:rPr lang="en-US" dirty="0"/>
              <a:t> </a:t>
            </a:r>
            <a:endParaRPr lang="en-US" dirty="0" smtClean="0"/>
          </a:p>
          <a:p>
            <a:pPr>
              <a:spcBef>
                <a:spcPct val="50000"/>
              </a:spcBef>
              <a:buClr>
                <a:srgbClr val="C00000"/>
              </a:buClr>
              <a:buFont typeface="Wingdings" panose="05000000000000000000" pitchFamily="2" charset="2"/>
              <a:buChar char="§"/>
            </a:pPr>
            <a:r>
              <a:rPr lang="en-US" dirty="0" smtClean="0">
                <a:hlinkClick r:id="rId3"/>
              </a:rPr>
              <a:t>What is project management (vid 2)?</a:t>
            </a:r>
            <a:endParaRPr lang="en-US" dirty="0"/>
          </a:p>
          <a:p>
            <a:pPr>
              <a:spcBef>
                <a:spcPct val="50000"/>
              </a:spcBef>
              <a:buClr>
                <a:srgbClr val="C00000"/>
              </a:buClr>
              <a:buFont typeface="Wingdings" panose="05000000000000000000" pitchFamily="2" charset="2"/>
              <a:buChar char="§"/>
            </a:pPr>
            <a:r>
              <a:rPr lang="en-US" dirty="0" smtClean="0"/>
              <a:t>Many </a:t>
            </a:r>
            <a:r>
              <a:rPr lang="en-US" dirty="0"/>
              <a:t>organizations today have a new or renewed interest in project management</a:t>
            </a:r>
          </a:p>
          <a:p>
            <a:pPr>
              <a:spcBef>
                <a:spcPct val="50000"/>
              </a:spcBef>
              <a:buClr>
                <a:srgbClr val="C00000"/>
              </a:buClr>
              <a:buFont typeface="Wingdings" panose="05000000000000000000" pitchFamily="2" charset="2"/>
              <a:buChar char="§"/>
            </a:pPr>
            <a:r>
              <a:rPr lang="en-US" dirty="0"/>
              <a:t>Computer hardware, software, networks, and the use of interdisciplinary and global work teams have radically changed the work environment</a:t>
            </a:r>
          </a:p>
          <a:p>
            <a:pPr>
              <a:buClr>
                <a:srgbClr val="C00000"/>
              </a:buClr>
              <a:buFont typeface="Wingdings" panose="05000000000000000000" pitchFamily="2" charset="2"/>
              <a:buChar char="§"/>
            </a:pPr>
            <a:r>
              <a:rPr lang="en-US" dirty="0"/>
              <a:t>The world as a whole spends nearly $10 trillion of its $40.7 trillion gross product on projects of all kinds</a:t>
            </a:r>
          </a:p>
          <a:p>
            <a:pPr>
              <a:buClr>
                <a:srgbClr val="C00000"/>
              </a:buClr>
              <a:buFont typeface="Wingdings" panose="05000000000000000000" pitchFamily="2" charset="2"/>
              <a:buChar char="§"/>
            </a:pPr>
            <a:r>
              <a:rPr lang="en-US" dirty="0"/>
              <a:t>More than 16 million people regard project management as their profession</a:t>
            </a:r>
          </a:p>
          <a:p>
            <a:endParaRPr lang="en-US" dirty="0"/>
          </a:p>
        </p:txBody>
      </p:sp>
    </p:spTree>
    <p:extLst>
      <p:ext uri="{BB962C8B-B14F-4D97-AF65-F5344CB8AC3E}">
        <p14:creationId xmlns:p14="http://schemas.microsoft.com/office/powerpoint/2010/main" val="287528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Management statistics</a:t>
            </a:r>
            <a:endParaRPr lang="en-US" dirty="0"/>
          </a:p>
        </p:txBody>
      </p:sp>
      <p:sp>
        <p:nvSpPr>
          <p:cNvPr id="3" name="Content Placeholder 2"/>
          <p:cNvSpPr>
            <a:spLocks noGrp="1"/>
          </p:cNvSpPr>
          <p:nvPr>
            <p:ph idx="1"/>
          </p:nvPr>
        </p:nvSpPr>
        <p:spPr/>
        <p:txBody>
          <a:bodyPr/>
          <a:lstStyle/>
          <a:p>
            <a:pPr>
              <a:buClr>
                <a:schemeClr val="accent3"/>
              </a:buClr>
              <a:buFont typeface="Arial" panose="020B0604020202020204" pitchFamily="34" charset="0"/>
              <a:buChar char="•"/>
            </a:pPr>
            <a:r>
              <a:rPr lang="en-US" sz="2000" dirty="0"/>
              <a:t>The overall information and communications technology market grew by </a:t>
            </a:r>
            <a:r>
              <a:rPr lang="en-US" sz="2000" dirty="0">
                <a:solidFill>
                  <a:schemeClr val="accent1"/>
                </a:solidFill>
              </a:rPr>
              <a:t>6 percent </a:t>
            </a:r>
            <a:r>
              <a:rPr lang="en-US" sz="2000" dirty="0"/>
              <a:t>to almost </a:t>
            </a:r>
            <a:r>
              <a:rPr lang="en-US" sz="2000" dirty="0">
                <a:solidFill>
                  <a:schemeClr val="accent1"/>
                </a:solidFill>
              </a:rPr>
              <a:t>$3 trillion </a:t>
            </a:r>
            <a:r>
              <a:rPr lang="en-US" sz="2000" dirty="0"/>
              <a:t>in 2010</a:t>
            </a:r>
          </a:p>
          <a:p>
            <a:pPr>
              <a:buClr>
                <a:schemeClr val="accent3"/>
              </a:buClr>
              <a:buFont typeface="Arial" panose="020B0604020202020204" pitchFamily="34" charset="0"/>
              <a:buChar char="•"/>
            </a:pPr>
            <a:r>
              <a:rPr lang="en-US" sz="2000" dirty="0"/>
              <a:t>In the U.S. the size of the IT workforce topped 4 million workers in 2008, and the unemployment rate for IT professionals is half the rate for the overall labor market</a:t>
            </a:r>
          </a:p>
          <a:p>
            <a:pPr>
              <a:buClr>
                <a:schemeClr val="accent3"/>
              </a:buClr>
              <a:buFont typeface="Arial" panose="020B0604020202020204" pitchFamily="34" charset="0"/>
              <a:buChar char="•"/>
            </a:pPr>
            <a:r>
              <a:rPr lang="en-US" sz="2000" dirty="0"/>
              <a:t>In 2011 the total compensation for the average senior project manager in U.S. dollars was </a:t>
            </a:r>
            <a:r>
              <a:rPr lang="en-US" sz="2000" dirty="0">
                <a:solidFill>
                  <a:schemeClr val="accent1"/>
                </a:solidFill>
              </a:rPr>
              <a:t>$105,000 per year </a:t>
            </a:r>
            <a:r>
              <a:rPr lang="en-US" sz="2000" dirty="0"/>
              <a:t>in the United States and </a:t>
            </a:r>
            <a:r>
              <a:rPr lang="en-US" sz="2000" dirty="0">
                <a:solidFill>
                  <a:schemeClr val="accent1"/>
                </a:solidFill>
              </a:rPr>
              <a:t>$160,409 in </a:t>
            </a:r>
            <a:r>
              <a:rPr lang="en-US" sz="2000" dirty="0" smtClean="0">
                <a:solidFill>
                  <a:schemeClr val="accent1"/>
                </a:solidFill>
              </a:rPr>
              <a:t>Switzerland</a:t>
            </a:r>
            <a:r>
              <a:rPr lang="en-US" sz="2000" dirty="0"/>
              <a:t>.</a:t>
            </a:r>
          </a:p>
          <a:p>
            <a:pPr>
              <a:buClr>
                <a:schemeClr val="accent3"/>
              </a:buClr>
              <a:buFont typeface="Arial" panose="020B0604020202020204" pitchFamily="34" charset="0"/>
              <a:buChar char="•"/>
            </a:pPr>
            <a:r>
              <a:rPr lang="en-US" sz="2000" dirty="0"/>
              <a:t>The number of people earning their Project Management Professional (PMP) certification continues to increase. </a:t>
            </a:r>
            <a:endParaRPr lang="en-US" sz="2000" dirty="0" smtClean="0"/>
          </a:p>
          <a:p>
            <a:pPr lvl="1">
              <a:buClr>
                <a:schemeClr val="accent3"/>
              </a:buClr>
              <a:buFont typeface="Arial" panose="020B0604020202020204" pitchFamily="34" charset="0"/>
              <a:buChar char="•"/>
            </a:pPr>
            <a:r>
              <a:rPr lang="en-US" sz="1600" dirty="0" smtClean="0">
                <a:solidFill>
                  <a:schemeClr val="accent1"/>
                </a:solidFill>
              </a:rPr>
              <a:t>44 </a:t>
            </a:r>
            <a:r>
              <a:rPr lang="en-US" sz="1600" dirty="0">
                <a:solidFill>
                  <a:schemeClr val="accent1"/>
                </a:solidFill>
              </a:rPr>
              <a:t>percent of employers </a:t>
            </a:r>
            <a:r>
              <a:rPr lang="en-US" sz="1600" dirty="0"/>
              <a:t>listed project management as a skill they looked for in new college grads, behind only communication and technical skills</a:t>
            </a:r>
          </a:p>
          <a:p>
            <a:endParaRPr lang="en-US" dirty="0"/>
          </a:p>
        </p:txBody>
      </p:sp>
    </p:spTree>
    <p:extLst>
      <p:ext uri="{BB962C8B-B14F-4D97-AF65-F5344CB8AC3E}">
        <p14:creationId xmlns:p14="http://schemas.microsoft.com/office/powerpoint/2010/main" val="3282274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Project management</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sz="2400" dirty="0">
                <a:hlinkClick r:id="rId2"/>
              </a:rPr>
              <a:t>Project Management </a:t>
            </a:r>
            <a:r>
              <a:rPr lang="en-US" sz="2400" dirty="0"/>
              <a:t>developed from several fields of application including construction, engineering, and defense activity</a:t>
            </a:r>
          </a:p>
          <a:p>
            <a:pPr>
              <a:buFont typeface="Arial" panose="020B0604020202020204" pitchFamily="34" charset="0"/>
              <a:buChar char="•"/>
            </a:pPr>
            <a:r>
              <a:rPr lang="en-US" sz="2400" dirty="0"/>
              <a:t>Two forefathers of project management are:</a:t>
            </a:r>
          </a:p>
          <a:p>
            <a:pPr lvl="2">
              <a:buFont typeface="Arial" panose="020B0604020202020204" pitchFamily="34" charset="0"/>
              <a:buChar char="•"/>
            </a:pPr>
            <a:r>
              <a:rPr lang="en-US" sz="2000" dirty="0"/>
              <a:t>Henry Gantt, called the father of planning and control techniques (Gantt chart), and</a:t>
            </a:r>
          </a:p>
          <a:p>
            <a:pPr lvl="2">
              <a:buFont typeface="Arial" panose="020B0604020202020204" pitchFamily="34" charset="0"/>
              <a:buChar char="•"/>
            </a:pPr>
            <a:r>
              <a:rPr lang="en-US" sz="2000" dirty="0"/>
              <a:t>Henri </a:t>
            </a:r>
            <a:r>
              <a:rPr lang="en-US" sz="2000" dirty="0" err="1"/>
              <a:t>Fayol</a:t>
            </a:r>
            <a:r>
              <a:rPr lang="en-US" sz="2000" dirty="0"/>
              <a:t> for his creation of management functions which form the foundation of the body of knowledge associated with project and program management.</a:t>
            </a:r>
          </a:p>
          <a:p>
            <a:pPr>
              <a:buFont typeface="Arial" panose="020B0604020202020204" pitchFamily="34" charset="0"/>
              <a:buChar char="•"/>
            </a:pPr>
            <a:r>
              <a:rPr lang="en-US" sz="2000" dirty="0"/>
              <a:t>Frederick Winslow Taylor's theories of scientific management. His work is the forerunner to modern project management tools including work breakdown structure (WBS) and resource allocation.</a:t>
            </a:r>
          </a:p>
          <a:p>
            <a:pPr>
              <a:buFont typeface="Arial" panose="020B0604020202020204" pitchFamily="34" charset="0"/>
              <a:buChar char="•"/>
            </a:pPr>
            <a:r>
              <a:rPr lang="en-US" sz="2000" dirty="0"/>
              <a:t>1950s: Beginning of the modern Project Management era </a:t>
            </a:r>
          </a:p>
          <a:p>
            <a:pPr>
              <a:buFont typeface="Arial" panose="020B0604020202020204" pitchFamily="34" charset="0"/>
              <a:buChar char="•"/>
            </a:pPr>
            <a:r>
              <a:rPr lang="en-US" sz="2000" dirty="0"/>
              <a:t>Prior to the 1950s, projects were managed on an ad hoc basis using mostly Gantt Charts, and informal techniques and tools. </a:t>
            </a:r>
          </a:p>
          <a:p>
            <a:pPr>
              <a:buFont typeface="Arial" panose="020B0604020202020204" pitchFamily="34" charset="0"/>
              <a:buChar char="•"/>
            </a:pPr>
            <a:r>
              <a:rPr lang="en-US" sz="2000" dirty="0"/>
              <a:t>The "Critical Path Method" (CPM) was developed as a joint venture between DuPont Corporation and Remington Rand Corporation for managing plant maintenance projects. </a:t>
            </a:r>
          </a:p>
          <a:p>
            <a:endParaRPr lang="en-US" dirty="0"/>
          </a:p>
        </p:txBody>
      </p:sp>
    </p:spTree>
    <p:extLst>
      <p:ext uri="{BB962C8B-B14F-4D97-AF65-F5344CB8AC3E}">
        <p14:creationId xmlns:p14="http://schemas.microsoft.com/office/powerpoint/2010/main" val="205754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project management continued</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sz="2000" dirty="0"/>
              <a:t>"Program Evaluation and Review Technique" or PERT, was developed by Booz-Allen &amp; Hamilton as part of the United States Navy's (in conjunction with the Lockheed Corporation) Polaris missile submarine program.</a:t>
            </a:r>
          </a:p>
          <a:p>
            <a:pPr>
              <a:buFont typeface="Arial" panose="020B0604020202020204" pitchFamily="34" charset="0"/>
              <a:buChar char="•"/>
            </a:pPr>
            <a:r>
              <a:rPr lang="en-US" sz="2000" dirty="0"/>
              <a:t>In 1956, the American Association of Cost Engineers (now AACE International; the Association for the Advancement of Cost Engineering) was formed by early practitioners of project management and the associated specialties of planning and scheduling, cost estimating, and cost/schedule control (project control). </a:t>
            </a:r>
            <a:endParaRPr lang="en-US" sz="2000" dirty="0" smtClean="0"/>
          </a:p>
          <a:p>
            <a:pPr lvl="1">
              <a:buFont typeface="Arial" panose="020B0604020202020204" pitchFamily="34" charset="0"/>
              <a:buChar char="•"/>
            </a:pPr>
            <a:r>
              <a:rPr lang="en-US" sz="1600" dirty="0" smtClean="0"/>
              <a:t>AACE </a:t>
            </a:r>
            <a:r>
              <a:rPr lang="en-US" sz="1600" dirty="0"/>
              <a:t>continued its pioneering work and in 2006 released the first integrated process for portfolio, program and project management (Total Cost Management Framework).</a:t>
            </a:r>
          </a:p>
          <a:p>
            <a:r>
              <a:rPr lang="en-US" sz="2000" dirty="0"/>
              <a:t>The International Project Management Association (IPMA) was founded in Europe in 1967 as a federation of several national project management associations. </a:t>
            </a:r>
            <a:endParaRPr lang="en-US" sz="2000" dirty="0" smtClean="0"/>
          </a:p>
          <a:p>
            <a:pPr lvl="1"/>
            <a:r>
              <a:rPr lang="en-US" sz="1600" dirty="0" smtClean="0"/>
              <a:t>IPMA </a:t>
            </a:r>
            <a:r>
              <a:rPr lang="en-US" sz="1600" dirty="0"/>
              <a:t>maintains its federal structure today and now includes member associations on every continent except Antarctica. </a:t>
            </a:r>
            <a:endParaRPr lang="en-US" sz="1600" dirty="0" smtClean="0"/>
          </a:p>
          <a:p>
            <a:pPr lvl="1"/>
            <a:r>
              <a:rPr lang="en-US" sz="1600" dirty="0"/>
              <a:t>I</a:t>
            </a:r>
            <a:r>
              <a:rPr lang="en-US" sz="1600" dirty="0" smtClean="0"/>
              <a:t>PMA </a:t>
            </a:r>
            <a:r>
              <a:rPr lang="en-US" sz="1600" dirty="0"/>
              <a:t>offers a Four Level Certification program based on the IPMA Competence Baseline (ICB</a:t>
            </a:r>
            <a:r>
              <a:rPr lang="en-US" sz="1600" dirty="0" smtClean="0"/>
              <a:t>).</a:t>
            </a:r>
          </a:p>
          <a:p>
            <a:pPr lvl="1"/>
            <a:r>
              <a:rPr lang="en-US" sz="1600" dirty="0" smtClean="0"/>
              <a:t>The </a:t>
            </a:r>
            <a:r>
              <a:rPr lang="en-US" sz="1600" dirty="0"/>
              <a:t>ICB covers technical competences, contextual competences, and behavioral competences.</a:t>
            </a:r>
          </a:p>
          <a:p>
            <a:r>
              <a:rPr lang="en-US" sz="2000" dirty="0"/>
              <a:t>In 1969, the Project Management Institute (PMI) was formed in the USA.</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1237949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8" name="Rectangle 6"/>
          <p:cNvSpPr>
            <a:spLocks noGrp="1" noChangeArrowheads="1"/>
          </p:cNvSpPr>
          <p:nvPr>
            <p:ph idx="1"/>
          </p:nvPr>
        </p:nvSpPr>
        <p:spPr>
          <a:xfrm>
            <a:off x="2057400" y="1447800"/>
            <a:ext cx="8077200" cy="4800600"/>
          </a:xfrm>
        </p:spPr>
        <p:txBody>
          <a:bodyPr vert="horz" lIns="90488" tIns="44450" rIns="90488" bIns="44450" rtlCol="0">
            <a:normAutofit/>
          </a:bodyPr>
          <a:lstStyle/>
          <a:p>
            <a:pPr marL="274320" indent="-274320">
              <a:spcBef>
                <a:spcPts val="580"/>
              </a:spcBef>
              <a:spcAft>
                <a:spcPts val="0"/>
              </a:spcAft>
              <a:defRPr/>
            </a:pPr>
            <a:r>
              <a:rPr lang="en-US" dirty="0" smtClean="0"/>
              <a:t>The Project </a:t>
            </a:r>
            <a:r>
              <a:rPr lang="en-US" dirty="0"/>
              <a:t>Management Institute (</a:t>
            </a:r>
            <a:r>
              <a:rPr lang="en-US" dirty="0" smtClean="0"/>
              <a:t>PMI) is an international professional society for project managers founded in 1969</a:t>
            </a:r>
          </a:p>
          <a:p>
            <a:pPr marL="274320" indent="-274320">
              <a:spcBef>
                <a:spcPts val="580"/>
              </a:spcBef>
              <a:spcAft>
                <a:spcPts val="0"/>
              </a:spcAft>
              <a:defRPr/>
            </a:pPr>
            <a:r>
              <a:rPr lang="en-US" dirty="0" smtClean="0"/>
              <a:t>PMI has continued to attract and retain members, reporting more than 380,000 members worldwide by 2012</a:t>
            </a:r>
          </a:p>
          <a:p>
            <a:pPr marL="274320" indent="-274320">
              <a:spcBef>
                <a:spcPts val="580"/>
              </a:spcBef>
              <a:spcAft>
                <a:spcPts val="0"/>
              </a:spcAft>
              <a:defRPr/>
            </a:pPr>
            <a:r>
              <a:rPr lang="en-US" dirty="0" smtClean="0"/>
              <a:t>There </a:t>
            </a:r>
            <a:r>
              <a:rPr lang="en-US" dirty="0"/>
              <a:t>are </a:t>
            </a:r>
            <a:r>
              <a:rPr lang="en-US" dirty="0" smtClean="0"/>
              <a:t>communities of practices in </a:t>
            </a:r>
            <a:r>
              <a:rPr lang="en-US" dirty="0"/>
              <a:t>many areas, like </a:t>
            </a:r>
            <a:r>
              <a:rPr lang="en-US" dirty="0" smtClean="0"/>
              <a:t>information systems, financial </a:t>
            </a:r>
            <a:r>
              <a:rPr lang="en-US" dirty="0"/>
              <a:t>services, </a:t>
            </a:r>
            <a:r>
              <a:rPr lang="en-US" dirty="0" smtClean="0"/>
              <a:t>and health care</a:t>
            </a:r>
          </a:p>
          <a:p>
            <a:pPr marL="274320" indent="-274320">
              <a:spcBef>
                <a:spcPts val="580"/>
              </a:spcBef>
              <a:spcAft>
                <a:spcPts val="0"/>
              </a:spcAft>
              <a:defRPr/>
            </a:pPr>
            <a:r>
              <a:rPr lang="en-US" dirty="0" smtClean="0"/>
              <a:t>Project </a:t>
            </a:r>
            <a:r>
              <a:rPr lang="en-US" dirty="0"/>
              <a:t>management research and certification programs continue to </a:t>
            </a:r>
            <a:r>
              <a:rPr lang="en-US" dirty="0" smtClean="0"/>
              <a:t>grow</a:t>
            </a:r>
          </a:p>
          <a:p>
            <a:pPr marL="274320" indent="-274320">
              <a:spcBef>
                <a:spcPts val="580"/>
              </a:spcBef>
              <a:spcAft>
                <a:spcPts val="0"/>
              </a:spcAft>
              <a:defRPr/>
            </a:pPr>
            <a:r>
              <a:rPr lang="en-US" dirty="0" smtClean="0"/>
              <a:t>Students can join PMI at a reduced fee and earn the Certified Associate in Project Management (CAPM) certification(see </a:t>
            </a:r>
            <a:r>
              <a:rPr lang="en-US" dirty="0" smtClean="0">
                <a:hlinkClick r:id="rId2"/>
              </a:rPr>
              <a:t>www.pmi.org</a:t>
            </a:r>
            <a:r>
              <a:rPr lang="en-US" dirty="0" smtClean="0"/>
              <a:t> for details)</a:t>
            </a:r>
            <a:endParaRPr lang="en-US" dirty="0"/>
          </a:p>
        </p:txBody>
      </p:sp>
      <p:sp>
        <p:nvSpPr>
          <p:cNvPr id="52226" name="Rectangle 5"/>
          <p:cNvSpPr>
            <a:spLocks noGrp="1" noChangeArrowheads="1"/>
          </p:cNvSpPr>
          <p:nvPr>
            <p:ph type="title"/>
          </p:nvPr>
        </p:nvSpPr>
        <p:spPr>
          <a:xfrm>
            <a:off x="1030578" y="685800"/>
            <a:ext cx="8307387" cy="762000"/>
          </a:xfrm>
        </p:spPr>
        <p:txBody>
          <a:bodyPr vert="horz" lIns="90488" tIns="44450" rIns="90488" bIns="44450" rtlCol="0" anchor="ctr">
            <a:normAutofit/>
          </a:bodyPr>
          <a:lstStyle/>
          <a:p>
            <a:r>
              <a:rPr lang="en-US" dirty="0" smtClean="0"/>
              <a:t>The Project Management Institute</a:t>
            </a:r>
          </a:p>
        </p:txBody>
      </p:sp>
      <p:sp>
        <p:nvSpPr>
          <p:cNvPr id="52228" name="Rectangle 2"/>
          <p:cNvSpPr>
            <a:spLocks noChangeArrowheads="1"/>
          </p:cNvSpPr>
          <p:nvPr/>
        </p:nvSpPr>
        <p:spPr bwMode="auto">
          <a:xfrm>
            <a:off x="2209800" y="6248400"/>
            <a:ext cx="1905000" cy="457200"/>
          </a:xfrm>
          <a:prstGeom prst="rect">
            <a:avLst/>
          </a:prstGeom>
          <a:noFill/>
          <a:ln w="12700">
            <a:noFill/>
            <a:miter lim="800000"/>
            <a:headEnd/>
            <a:tailEnd/>
          </a:ln>
        </p:spPr>
        <p:txBody>
          <a:bodyPr wrap="none" anchor="ctr"/>
          <a:lstStyle/>
          <a:p>
            <a:pPr>
              <a:lnSpc>
                <a:spcPct val="90000"/>
              </a:lnSpc>
              <a:spcBef>
                <a:spcPct val="20000"/>
              </a:spcBef>
              <a:buFontTx/>
              <a:buChar char="•"/>
            </a:pPr>
            <a:endParaRPr lang="en-US" dirty="0"/>
          </a:p>
        </p:txBody>
      </p:sp>
      <p:sp>
        <p:nvSpPr>
          <p:cNvPr id="52229" name="Rectangle 3"/>
          <p:cNvSpPr>
            <a:spLocks noChangeArrowheads="1"/>
          </p:cNvSpPr>
          <p:nvPr/>
        </p:nvSpPr>
        <p:spPr bwMode="auto">
          <a:xfrm>
            <a:off x="4648200" y="6248400"/>
            <a:ext cx="2895600" cy="457200"/>
          </a:xfrm>
          <a:prstGeom prst="rect">
            <a:avLst/>
          </a:prstGeom>
          <a:noFill/>
          <a:ln w="12700">
            <a:noFill/>
            <a:miter lim="800000"/>
            <a:headEnd/>
            <a:tailEnd/>
          </a:ln>
        </p:spPr>
        <p:txBody>
          <a:bodyPr wrap="none" anchor="ctr"/>
          <a:lstStyle/>
          <a:p>
            <a:pPr>
              <a:lnSpc>
                <a:spcPct val="90000"/>
              </a:lnSpc>
              <a:spcBef>
                <a:spcPct val="20000"/>
              </a:spcBef>
              <a:buFontTx/>
              <a:buChar char="•"/>
            </a:pPr>
            <a:endParaRPr lang="en-US" dirty="0"/>
          </a:p>
        </p:txBody>
      </p:sp>
      <p:sp>
        <p:nvSpPr>
          <p:cNvPr id="52230" name="Rectangle 4"/>
          <p:cNvSpPr>
            <a:spLocks noChangeArrowheads="1"/>
          </p:cNvSpPr>
          <p:nvPr/>
        </p:nvSpPr>
        <p:spPr bwMode="auto">
          <a:xfrm>
            <a:off x="6858000" y="1981200"/>
            <a:ext cx="3810000" cy="4114800"/>
          </a:xfrm>
          <a:prstGeom prst="rect">
            <a:avLst/>
          </a:prstGeom>
          <a:noFill/>
          <a:ln w="12700">
            <a:noFill/>
            <a:miter lim="800000"/>
            <a:headEnd/>
            <a:tailEnd/>
          </a:ln>
        </p:spPr>
        <p:txBody>
          <a:bodyPr wrap="none" anchor="ctr"/>
          <a:lstStyle/>
          <a:p>
            <a:pPr>
              <a:lnSpc>
                <a:spcPct val="90000"/>
              </a:lnSpc>
              <a:spcBef>
                <a:spcPct val="20000"/>
              </a:spcBef>
              <a:buFontTx/>
              <a:buChar char="•"/>
            </a:pPr>
            <a:endParaRPr lang="en-US" dirty="0"/>
          </a:p>
        </p:txBody>
      </p:sp>
    </p:spTree>
    <p:extLst>
      <p:ext uri="{BB962C8B-B14F-4D97-AF65-F5344CB8AC3E}">
        <p14:creationId xmlns:p14="http://schemas.microsoft.com/office/powerpoint/2010/main" val="2309422566"/>
      </p:ext>
    </p:extLst>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C1C93EF2-4785-427F-84A5-F1666490E9C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808</TotalTime>
  <Words>2952</Words>
  <Application>Microsoft Office PowerPoint</Application>
  <PresentationFormat>Widescreen</PresentationFormat>
  <Paragraphs>356</Paragraphs>
  <Slides>37</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Arial</vt:lpstr>
      <vt:lpstr>Calibri</vt:lpstr>
      <vt:lpstr>Palatino Linotype</vt:lpstr>
      <vt:lpstr>Times New Roman</vt:lpstr>
      <vt:lpstr>Tw Cen MT</vt:lpstr>
      <vt:lpstr>Tw Cen MT Condensed</vt:lpstr>
      <vt:lpstr>Wingdings</vt:lpstr>
      <vt:lpstr>Wingdings 3</vt:lpstr>
      <vt:lpstr>Integral</vt:lpstr>
      <vt:lpstr>ITMG 494 business/it project management</vt:lpstr>
      <vt:lpstr>Welcome</vt:lpstr>
      <vt:lpstr>Learning Objectives</vt:lpstr>
      <vt:lpstr>Learning Objectives continued</vt:lpstr>
      <vt:lpstr>Introduction</vt:lpstr>
      <vt:lpstr>Project Management statistics</vt:lpstr>
      <vt:lpstr>History of Project management</vt:lpstr>
      <vt:lpstr>History of project management continued</vt:lpstr>
      <vt:lpstr>The Project Management Institute</vt:lpstr>
      <vt:lpstr>Project Management Certification</vt:lpstr>
      <vt:lpstr>Figure 1-9 Growth in PMP Certification, 1993-2011</vt:lpstr>
      <vt:lpstr>Project Management Definition</vt:lpstr>
      <vt:lpstr>Project Management Definition Continued</vt:lpstr>
      <vt:lpstr>Project management benefits</vt:lpstr>
      <vt:lpstr>Project management benefits continued</vt:lpstr>
      <vt:lpstr>What is a Project Manager?</vt:lpstr>
      <vt:lpstr>TRIPLE CONSTRAINT</vt:lpstr>
      <vt:lpstr>Suggested skills for project managers</vt:lpstr>
      <vt:lpstr>Table 1-3 Ten Most Important Skills and Competencies for Project Managers</vt:lpstr>
      <vt:lpstr>Different Skills Needed in Different Situations</vt:lpstr>
      <vt:lpstr> What is a Project?</vt:lpstr>
      <vt:lpstr>What is a PROJECT Continued…</vt:lpstr>
      <vt:lpstr>What is a Process (operations) vs. a Project?</vt:lpstr>
      <vt:lpstr>What is a Process (operations) vs. a Project Continued?</vt:lpstr>
      <vt:lpstr>Types of PROJECTS</vt:lpstr>
      <vt:lpstr>Computer/it Projects</vt:lpstr>
      <vt:lpstr>Healthcare projects</vt:lpstr>
      <vt:lpstr>NEW PRODUCT DEVELOPMENT PROJECTS</vt:lpstr>
      <vt:lpstr>Construction projects</vt:lpstr>
      <vt:lpstr>Classification of projects</vt:lpstr>
      <vt:lpstr>Four types of uncertainty</vt:lpstr>
      <vt:lpstr>PowerPoint Presentation</vt:lpstr>
      <vt:lpstr>PowerPoint Presentation</vt:lpstr>
      <vt:lpstr>Project management framework/knowledge areas</vt:lpstr>
      <vt:lpstr>Project management component areas(similar to knowledge areas)</vt:lpstr>
      <vt:lpstr>Knowledge areas according to Pmbok 1 of 2</vt:lpstr>
      <vt:lpstr>Knowledge areas according to Pmbok 2 of 2</vt:lpstr>
    </vt:vector>
  </TitlesOfParts>
  <Company>University of San Diego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ITMG 494 business/it project managment</dc:title>
  <dc:creator>Carl M. Rebman Jr.</dc:creator>
  <cp:lastModifiedBy>Carl Rebman</cp:lastModifiedBy>
  <cp:revision>41</cp:revision>
  <dcterms:created xsi:type="dcterms:W3CDTF">2014-08-31T02:35:40Z</dcterms:created>
  <dcterms:modified xsi:type="dcterms:W3CDTF">2017-09-12T04:05:06Z</dcterms:modified>
</cp:coreProperties>
</file>