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3F498B-BF9D-4BA5-A8A6-CB53B36A4F56}" type="datetimeFigureOut">
              <a:rPr lang="en-US" smtClean="0"/>
              <a:t>9/11/2017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8FF557-B5A9-440A-A342-3B84086AF685}" type="slidenum">
              <a:rPr lang="en-US" smtClean="0"/>
              <a:t>‹#›</a:t>
            </a:fld>
            <a:endParaRPr lang="en-US"/>
          </a:p>
        </p:txBody>
      </p:sp>
    </p:spTree>
    <p:extLst>
      <p:ext uri="{BB962C8B-B14F-4D97-AF65-F5344CB8AC3E}">
        <p14:creationId xmlns:p14="http://schemas.microsoft.com/office/powerpoint/2010/main" val="1308048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ldNum" sz="quarter" idx="5"/>
          </p:nvPr>
        </p:nvSpPr>
        <p:spPr>
          <a:noFill/>
        </p:spPr>
        <p:txBody>
          <a:bodyPr/>
          <a:lstStyle/>
          <a:p>
            <a:fld id="{FD48B695-AD0F-4BEE-8FEB-239DDE55B312}" type="slidenum">
              <a:rPr lang="en-US" smtClean="0"/>
              <a:pPr/>
              <a:t>9</a:t>
            </a:fld>
            <a:endParaRPr lang="en-US" smtClean="0"/>
          </a:p>
        </p:txBody>
      </p:sp>
      <p:sp>
        <p:nvSpPr>
          <p:cNvPr id="3075" name="Rectangle 2"/>
          <p:cNvSpPr>
            <a:spLocks noGrp="1" noRot="1" noChangeAspect="1" noChangeArrowheads="1" noTextEdit="1"/>
          </p:cNvSpPr>
          <p:nvPr>
            <p:ph type="sldImg"/>
          </p:nvPr>
        </p:nvSpPr>
        <p:spPr>
          <a:ln/>
        </p:spPr>
      </p:sp>
      <p:sp>
        <p:nvSpPr>
          <p:cNvPr id="30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130538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9/11/2017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9/11/2017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9/11/2017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9/11/2017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life span</a:t>
            </a:r>
            <a:endParaRPr lang="en-US" dirty="0"/>
          </a:p>
        </p:txBody>
      </p:sp>
    </p:spTree>
    <p:extLst>
      <p:ext uri="{BB962C8B-B14F-4D97-AF65-F5344CB8AC3E}">
        <p14:creationId xmlns:p14="http://schemas.microsoft.com/office/powerpoint/2010/main" val="1231952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PMBOK Project </a:t>
            </a:r>
            <a:r>
              <a:rPr lang="en-US" dirty="0" err="1" smtClean="0"/>
              <a:t>Mgmt</a:t>
            </a:r>
            <a:r>
              <a:rPr lang="en-US" dirty="0" smtClean="0"/>
              <a:t> Process groups</a:t>
            </a:r>
            <a:endParaRPr lang="en-US" dirty="0"/>
          </a:p>
        </p:txBody>
      </p:sp>
      <p:graphicFrame>
        <p:nvGraphicFramePr>
          <p:cNvPr id="4" name="Table 3"/>
          <p:cNvGraphicFramePr>
            <a:graphicFrameLocks noGrp="1"/>
          </p:cNvGraphicFramePr>
          <p:nvPr>
            <p:extLst/>
          </p:nvPr>
        </p:nvGraphicFramePr>
        <p:xfrm>
          <a:off x="1613592" y="1607321"/>
          <a:ext cx="9000308" cy="4287772"/>
        </p:xfrm>
        <a:graphic>
          <a:graphicData uri="http://schemas.openxmlformats.org/drawingml/2006/table">
            <a:tbl>
              <a:tblPr firstRow="1" bandRow="1"/>
              <a:tblGrid>
                <a:gridCol w="824808">
                  <a:extLst>
                    <a:ext uri="{9D8B030D-6E8A-4147-A177-3AD203B41FA5}">
                      <a16:colId xmlns:a16="http://schemas.microsoft.com/office/drawing/2014/main" val="695587980"/>
                    </a:ext>
                  </a:extLst>
                </a:gridCol>
                <a:gridCol w="2090057">
                  <a:extLst>
                    <a:ext uri="{9D8B030D-6E8A-4147-A177-3AD203B41FA5}">
                      <a16:colId xmlns:a16="http://schemas.microsoft.com/office/drawing/2014/main" val="2096219040"/>
                    </a:ext>
                  </a:extLst>
                </a:gridCol>
                <a:gridCol w="3835366">
                  <a:extLst>
                    <a:ext uri="{9D8B030D-6E8A-4147-A177-3AD203B41FA5}">
                      <a16:colId xmlns:a16="http://schemas.microsoft.com/office/drawing/2014/main" val="20000"/>
                    </a:ext>
                  </a:extLst>
                </a:gridCol>
                <a:gridCol w="2250077">
                  <a:extLst>
                    <a:ext uri="{9D8B030D-6E8A-4147-A177-3AD203B41FA5}">
                      <a16:colId xmlns:a16="http://schemas.microsoft.com/office/drawing/2014/main" val="20001"/>
                    </a:ext>
                  </a:extLst>
                </a:gridCol>
              </a:tblGrid>
              <a:tr h="612603">
                <a:tc>
                  <a:txBody>
                    <a:bodyPr/>
                    <a:lstStyle/>
                    <a:p>
                      <a:r>
                        <a:rPr lang="en-US" sz="1800" b="1" dirty="0" smtClean="0">
                          <a:solidFill>
                            <a:schemeClr val="bg1"/>
                          </a:solidFill>
                        </a:rPr>
                        <a:t>#</a:t>
                      </a:r>
                      <a:endParaRPr lang="en-US" sz="1800" b="1" dirty="0">
                        <a:solidFill>
                          <a:schemeClr val="bg1"/>
                        </a:solidFill>
                      </a:endParaRPr>
                    </a:p>
                  </a:txBody>
                  <a:tcPr>
                    <a:lnL w="12700" cmpd="sng">
                      <a:solidFill>
                        <a:srgbClr val="EAEAEA"/>
                      </a:solidFill>
                    </a:lnL>
                    <a:lnR w="12700" cmpd="sng">
                      <a:solidFill>
                        <a:srgbClr val="EAEAEA"/>
                      </a:solidFill>
                    </a:lnR>
                    <a:lnT w="12700" cap="flat" cmpd="sng" algn="ctr">
                      <a:solidFill>
                        <a:schemeClr val="tx1"/>
                      </a:solidFill>
                      <a:prstDash val="solid"/>
                      <a:round/>
                      <a:headEnd type="none" w="med" len="med"/>
                      <a:tailEnd type="none" w="med" len="med"/>
                    </a:lnT>
                    <a:lnB w="381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A40000"/>
                    </a:solidFill>
                  </a:tcPr>
                </a:tc>
                <a:tc>
                  <a:txBody>
                    <a:bodyPr/>
                    <a:lstStyle/>
                    <a:p>
                      <a:r>
                        <a:rPr lang="en-US" sz="1800" b="1" dirty="0" smtClean="0">
                          <a:solidFill>
                            <a:schemeClr val="bg1"/>
                          </a:solidFill>
                        </a:rPr>
                        <a:t>Process Group</a:t>
                      </a:r>
                      <a:endParaRPr lang="en-US" sz="1800" b="1" dirty="0">
                        <a:solidFill>
                          <a:schemeClr val="bg1"/>
                        </a:solidFill>
                      </a:endParaRPr>
                    </a:p>
                  </a:txBody>
                  <a:tcPr>
                    <a:lnL w="12700" cap="flat" cmpd="sng" algn="ctr">
                      <a:solidFill>
                        <a:srgbClr val="EAEAEA"/>
                      </a:solidFill>
                      <a:prstDash val="solid"/>
                      <a:round/>
                      <a:headEnd type="none" w="med" len="med"/>
                      <a:tailEnd type="none" w="med" len="med"/>
                    </a:lnL>
                    <a:lnR w="12700" cmpd="sng">
                      <a:solidFill>
                        <a:srgbClr val="EAEAEA"/>
                      </a:solidFill>
                    </a:lnR>
                    <a:lnT w="12700" cap="flat" cmpd="sng" algn="ctr">
                      <a:solidFill>
                        <a:schemeClr val="tx1"/>
                      </a:solidFill>
                      <a:prstDash val="solid"/>
                      <a:round/>
                      <a:headEnd type="none" w="med" len="med"/>
                      <a:tailEnd type="none" w="med" len="med"/>
                    </a:lnT>
                    <a:lnB w="381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A40000"/>
                    </a:solidFill>
                  </a:tcPr>
                </a:tc>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kumimoji="0" lang="en-US" sz="1800" b="1" i="0" u="none" strike="noStrike" kern="0" cap="none" spc="0" normalizeH="0" baseline="0" noProof="0" dirty="0" smtClean="0">
                          <a:ln>
                            <a:noFill/>
                          </a:ln>
                          <a:effectLst/>
                          <a:uLnTx/>
                          <a:uFillTx/>
                          <a:latin typeface="+mn-lt"/>
                          <a:ea typeface="+mn-ea"/>
                          <a:cs typeface="+mn-cs"/>
                        </a:rPr>
                        <a:t>PMBOK Guide Description</a:t>
                      </a:r>
                      <a:endParaRPr lang="en-US" sz="1800" dirty="0"/>
                    </a:p>
                  </a:txBody>
                  <a:tcPr>
                    <a:lnL w="12700" cap="flat" cmpd="sng" algn="ctr">
                      <a:solidFill>
                        <a:srgbClr val="EAEAEA"/>
                      </a:solidFill>
                      <a:prstDash val="solid"/>
                      <a:round/>
                      <a:headEnd type="none" w="med" len="med"/>
                      <a:tailEnd type="none" w="med" len="med"/>
                    </a:lnL>
                    <a:lnR w="12700" cmpd="sng">
                      <a:solidFill>
                        <a:srgbClr val="EAEAEA"/>
                      </a:solidFill>
                    </a:lnR>
                    <a:lnT w="12700" cap="flat" cmpd="sng" algn="ctr">
                      <a:solidFill>
                        <a:schemeClr val="tx1"/>
                      </a:solidFill>
                      <a:prstDash val="solid"/>
                      <a:round/>
                      <a:headEnd type="none" w="med" len="med"/>
                      <a:tailEnd type="none" w="med" len="med"/>
                    </a:lnT>
                    <a:lnB w="38100" cmpd="sng">
                      <a:solidFill>
                        <a:srgbClr val="EAEAEA"/>
                      </a:solidFill>
                    </a:lnB>
                    <a:lnTlToBr w="12700" cmpd="sng">
                      <a:noFill/>
                      <a:prstDash val="solid"/>
                    </a:lnTlToBr>
                    <a:lnBlToTr w="12700" cmpd="sng">
                      <a:noFill/>
                      <a:prstDash val="solid"/>
                    </a:lnBlToTr>
                    <a:solidFill>
                      <a:srgbClr val="A40000"/>
                    </a:solidFill>
                  </a:tcPr>
                </a:tc>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chemeClr val="lt1"/>
                          </a:solidFill>
                          <a:effectLst/>
                          <a:uLnTx/>
                          <a:uFillTx/>
                          <a:latin typeface="Arial"/>
                          <a:ea typeface="+mn-ea"/>
                          <a:cs typeface="+mn-cs"/>
                        </a:rPr>
                        <a:t>Common Terms</a:t>
                      </a:r>
                      <a:endParaRPr lang="en-US" sz="1800" dirty="0"/>
                    </a:p>
                  </a:txBody>
                  <a:tcPr>
                    <a:lnL w="12700" cmpd="sng">
                      <a:solidFill>
                        <a:srgbClr val="EAEAEA"/>
                      </a:solidFill>
                    </a:lnL>
                    <a:lnR w="12700" cmpd="sng">
                      <a:solidFill>
                        <a:srgbClr val="EAEAEA"/>
                      </a:solidFill>
                    </a:lnR>
                    <a:lnT w="12700" cap="flat" cmpd="sng" algn="ctr">
                      <a:solidFill>
                        <a:schemeClr val="tx1"/>
                      </a:solidFill>
                      <a:prstDash val="solid"/>
                      <a:round/>
                      <a:headEnd type="none" w="med" len="med"/>
                      <a:tailEnd type="none" w="med" len="med"/>
                    </a:lnT>
                    <a:lnB w="38100" cmpd="sng">
                      <a:solidFill>
                        <a:srgbClr val="EAEAEA"/>
                      </a:solidFill>
                    </a:lnB>
                    <a:lnTlToBr w="12700" cmpd="sng">
                      <a:noFill/>
                      <a:prstDash val="solid"/>
                    </a:lnTlToBr>
                    <a:lnBlToTr w="12700" cmpd="sng">
                      <a:noFill/>
                      <a:prstDash val="solid"/>
                    </a:lnBlToTr>
                    <a:solidFill>
                      <a:srgbClr val="A40000"/>
                    </a:solidFill>
                  </a:tcPr>
                </a:tc>
                <a:extLst>
                  <a:ext uri="{0D108BD9-81ED-4DB2-BD59-A6C34878D82A}">
                    <a16:rowId xmlns:a16="http://schemas.microsoft.com/office/drawing/2014/main" val="10000"/>
                  </a:ext>
                </a:extLst>
              </a:tr>
              <a:tr h="453607">
                <a:tc>
                  <a:txBody>
                    <a:bodyPr/>
                    <a:lstStyle/>
                    <a:p>
                      <a:pPr marL="0" indent="0">
                        <a:buClrTx/>
                        <a:buFont typeface="Wingdings" pitchFamily="2" charset="2"/>
                        <a:buNone/>
                      </a:pPr>
                      <a:r>
                        <a:rPr lang="en-US" sz="1400" dirty="0" smtClean="0"/>
                        <a:t>1</a:t>
                      </a:r>
                      <a:endParaRPr lang="en-US" sz="1400" dirty="0"/>
                    </a:p>
                  </a:txBody>
                  <a:tcPr>
                    <a:lnL w="12700" cmpd="sng">
                      <a:solidFill>
                        <a:srgbClr val="EAEAEA"/>
                      </a:solidFill>
                    </a:lnL>
                    <a:lnR w="12700" cmpd="sng">
                      <a:solidFill>
                        <a:srgbClr val="EAEAEA"/>
                      </a:solidFill>
                    </a:lnR>
                    <a:lnT w="381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Initiating</a:t>
                      </a:r>
                      <a:endParaRPr lang="en-US" sz="1400" dirty="0"/>
                    </a:p>
                  </a:txBody>
                  <a:tcPr>
                    <a:lnL w="12700" cap="flat" cmpd="sng" algn="ctr">
                      <a:solidFill>
                        <a:srgbClr val="EAEAEA"/>
                      </a:solidFill>
                      <a:prstDash val="solid"/>
                      <a:round/>
                      <a:headEnd type="none" w="med" len="med"/>
                      <a:tailEnd type="none" w="med" len="med"/>
                    </a:lnL>
                    <a:lnR w="12700" cmpd="sng">
                      <a:solidFill>
                        <a:srgbClr val="EAEAEA"/>
                      </a:solidFill>
                    </a:lnR>
                    <a:lnT w="381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lvl="0" indent="0">
                        <a:buClrTx/>
                        <a:buFont typeface="Wingdings" pitchFamily="2" charset="2"/>
                        <a:buNone/>
                      </a:pPr>
                      <a:r>
                        <a:rPr lang="en-US" sz="1400" b="0" dirty="0" smtClean="0">
                          <a:solidFill>
                            <a:srgbClr val="000000"/>
                          </a:solidFill>
                          <a:latin typeface="+mn-lt"/>
                        </a:rPr>
                        <a:t>Authorizing</a:t>
                      </a:r>
                      <a:r>
                        <a:rPr lang="en-US" sz="1400" b="0" baseline="0" dirty="0" smtClean="0">
                          <a:solidFill>
                            <a:srgbClr val="000000"/>
                          </a:solidFill>
                          <a:latin typeface="+mn-lt"/>
                        </a:rPr>
                        <a:t> the project or phase</a:t>
                      </a:r>
                      <a:endParaRPr lang="en-US" sz="1400" dirty="0">
                        <a:latin typeface="+mn-lt"/>
                      </a:endParaRPr>
                    </a:p>
                  </a:txBody>
                  <a:tcPr>
                    <a:lnL w="12700" cap="flat" cmpd="sng" algn="ctr">
                      <a:solidFill>
                        <a:srgbClr val="EAEAEA"/>
                      </a:solidFill>
                      <a:prstDash val="solid"/>
                      <a:round/>
                      <a:headEnd type="none" w="med" len="med"/>
                      <a:tailEnd type="none" w="med" len="med"/>
                    </a:lnL>
                    <a:lnR w="12700" cmpd="sng">
                      <a:solidFill>
                        <a:srgbClr val="EAEAEA"/>
                      </a:solidFill>
                    </a:lnR>
                    <a:lnT w="38100" cmpd="sng">
                      <a:solidFill>
                        <a:srgbClr val="EAEAEA"/>
                      </a:solidFill>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228600" lvl="0" indent="-228600">
                        <a:buClrTx/>
                        <a:buFont typeface="Wingdings" pitchFamily="2" charset="2"/>
                        <a:buChar char="§"/>
                      </a:pPr>
                      <a:r>
                        <a:rPr lang="en-US" sz="1400" b="0" dirty="0" smtClean="0">
                          <a:solidFill>
                            <a:srgbClr val="000000"/>
                          </a:solidFill>
                          <a:latin typeface="+mn-lt"/>
                        </a:rPr>
                        <a:t>“ preliminary planning”</a:t>
                      </a:r>
                    </a:p>
                    <a:p>
                      <a:pPr marL="228600" lvl="0" indent="-228600">
                        <a:buClrTx/>
                        <a:buFont typeface="Wingdings" pitchFamily="2" charset="2"/>
                        <a:buChar char="§"/>
                      </a:pPr>
                      <a:r>
                        <a:rPr lang="en-US" sz="1400" b="0" dirty="0" smtClean="0">
                          <a:solidFill>
                            <a:srgbClr val="000000"/>
                          </a:solidFill>
                          <a:latin typeface="+mn-lt"/>
                        </a:rPr>
                        <a:t>“kicking off”</a:t>
                      </a:r>
                      <a:endParaRPr lang="en-US" sz="1400" dirty="0">
                        <a:latin typeface="+mn-lt"/>
                      </a:endParaRPr>
                    </a:p>
                  </a:txBody>
                  <a:tcPr>
                    <a:lnL w="12700" cmpd="sng">
                      <a:solidFill>
                        <a:srgbClr val="EAEAEA"/>
                      </a:solidFill>
                    </a:lnL>
                    <a:lnR w="12700" cmpd="sng">
                      <a:solidFill>
                        <a:srgbClr val="EAEAEA"/>
                      </a:solidFill>
                    </a:lnR>
                    <a:lnT w="38100" cmpd="sng">
                      <a:solidFill>
                        <a:srgbClr val="EAEAEA"/>
                      </a:solidFill>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40545">
                <a:tc>
                  <a:txBody>
                    <a:bodyPr/>
                    <a:lstStyle/>
                    <a:p>
                      <a:pPr marL="0" indent="0">
                        <a:buClrTx/>
                        <a:buFont typeface="Wingdings" pitchFamily="2" charset="2"/>
                        <a:buNone/>
                      </a:pPr>
                      <a:r>
                        <a:rPr lang="en-US" sz="1400" dirty="0" smtClean="0"/>
                        <a:t>2</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Planning</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Defining</a:t>
                      </a:r>
                      <a:r>
                        <a:rPr lang="en-US" sz="1400" baseline="0" dirty="0" smtClean="0"/>
                        <a:t> and refining objectives of the project and selecting the best course of action to attain those principles</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“defining”</a:t>
                      </a:r>
                    </a:p>
                    <a:p>
                      <a:pPr marL="0" indent="228600">
                        <a:buClrTx/>
                        <a:buFont typeface="Wingdings" pitchFamily="2" charset="2"/>
                        <a:buChar char="§"/>
                      </a:pPr>
                      <a:r>
                        <a:rPr lang="en-US" sz="1400" dirty="0" smtClean="0"/>
                        <a:t>“developing the plan”</a:t>
                      </a:r>
                    </a:p>
                    <a:p>
                      <a:pPr marL="0" indent="228600">
                        <a:buClrTx/>
                        <a:buFont typeface="Wingdings" pitchFamily="2" charset="2"/>
                        <a:buChar char="§"/>
                      </a:pPr>
                      <a:r>
                        <a:rPr lang="en-US" sz="1400" dirty="0" smtClean="0"/>
                        <a:t>“setting the stage”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697618024"/>
                  </a:ext>
                </a:extLst>
              </a:tr>
              <a:tr h="539932">
                <a:tc>
                  <a:txBody>
                    <a:bodyPr/>
                    <a:lstStyle/>
                    <a:p>
                      <a:pPr marL="0" indent="0">
                        <a:buClrTx/>
                        <a:buFont typeface="Wingdings" pitchFamily="2" charset="2"/>
                        <a:buNone/>
                      </a:pPr>
                      <a:r>
                        <a:rPr lang="en-US" sz="1400" dirty="0" smtClean="0"/>
                        <a:t>3</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Executing</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Coordinating the people and resources to implement the plan</a:t>
                      </a:r>
                      <a:endParaRPr lang="en-US" sz="1400" baseline="0" dirty="0" smtClean="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228600">
                        <a:buClrTx/>
                        <a:buFont typeface="Wingdings" pitchFamily="2" charset="2"/>
                        <a:buChar char="§"/>
                      </a:pPr>
                      <a:r>
                        <a:rPr lang="en-US" sz="1400" dirty="0" smtClean="0"/>
                        <a:t>“making it happen”</a:t>
                      </a:r>
                      <a:endParaRPr lang="en-US" sz="1400" dirty="0"/>
                    </a:p>
                    <a:p>
                      <a:pPr marL="0" indent="228600">
                        <a:buClrTx/>
                        <a:buFont typeface="Wingdings" pitchFamily="2" charset="2"/>
                        <a:buChar char="§"/>
                      </a:pPr>
                      <a:r>
                        <a:rPr lang="en-US" sz="1400" dirty="0" smtClean="0"/>
                        <a:t>“getting it done”</a:t>
                      </a:r>
                    </a:p>
                    <a:p>
                      <a:pPr marL="0" indent="228600">
                        <a:buClrTx/>
                        <a:buFont typeface="Wingdings" pitchFamily="2" charset="2"/>
                        <a:buChar char="§"/>
                      </a:pPr>
                      <a:r>
                        <a:rPr lang="en-US" sz="1400" dirty="0" smtClean="0"/>
                        <a:t>“coordinating”</a:t>
                      </a:r>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9483816"/>
                  </a:ext>
                </a:extLst>
              </a:tr>
              <a:tr h="452693">
                <a:tc>
                  <a:txBody>
                    <a:bodyPr/>
                    <a:lstStyle/>
                    <a:p>
                      <a:pPr marL="0" indent="0">
                        <a:buClrTx/>
                        <a:buFont typeface="Wingdings" pitchFamily="2" charset="2"/>
                        <a:buNone/>
                      </a:pPr>
                      <a:r>
                        <a:rPr lang="en-US" sz="1400" dirty="0" smtClean="0"/>
                        <a:t>4</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Controlling</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Ensuring</a:t>
                      </a:r>
                      <a:r>
                        <a:rPr lang="en-US" sz="1400" baseline="0" dirty="0" smtClean="0"/>
                        <a:t> project objectives are met by monitoring and measuring progress regularly to identify variances from the plan so that corrective actions can be taken.</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“tracking</a:t>
                      </a:r>
                      <a:r>
                        <a:rPr lang="en-US" sz="1400" baseline="0" dirty="0" smtClean="0"/>
                        <a:t> progress”</a:t>
                      </a:r>
                    </a:p>
                    <a:p>
                      <a:pPr marL="0" indent="228600">
                        <a:buClrTx/>
                        <a:buFont typeface="Wingdings" pitchFamily="2" charset="2"/>
                        <a:buChar char="§"/>
                      </a:pPr>
                      <a:r>
                        <a:rPr lang="en-US" sz="1400" baseline="0" dirty="0" smtClean="0"/>
                        <a:t>“keeping on course”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4126256704"/>
                  </a:ext>
                </a:extLst>
              </a:tr>
              <a:tr h="749089">
                <a:tc>
                  <a:txBody>
                    <a:bodyPr/>
                    <a:lstStyle/>
                    <a:p>
                      <a:pPr marL="0" indent="0">
                        <a:buClrTx/>
                        <a:buFont typeface="Wingdings" pitchFamily="2" charset="2"/>
                        <a:buNone/>
                      </a:pPr>
                      <a:r>
                        <a:rPr lang="en-US" sz="1400" dirty="0" smtClean="0"/>
                        <a:t>5</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Closing</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Formalizing acceptance</a:t>
                      </a:r>
                      <a:r>
                        <a:rPr lang="en-US" sz="1400" baseline="0" dirty="0" smtClean="0"/>
                        <a:t> of project or phase and bringing it to an orderly end.</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228600">
                        <a:buClrTx/>
                        <a:buFont typeface="Wingdings" pitchFamily="2" charset="2"/>
                        <a:buChar char="§"/>
                      </a:pPr>
                      <a:r>
                        <a:rPr lang="en-US" sz="1400" dirty="0" smtClean="0"/>
                        <a:t>“client acceptance”</a:t>
                      </a:r>
                    </a:p>
                    <a:p>
                      <a:pPr marL="0" indent="228600">
                        <a:buClrTx/>
                        <a:buFont typeface="Wingdings" pitchFamily="2" charset="2"/>
                        <a:buChar char="§"/>
                      </a:pPr>
                      <a:r>
                        <a:rPr lang="en-US" sz="1400" dirty="0" smtClean="0"/>
                        <a:t>“transition”</a:t>
                      </a:r>
                    </a:p>
                    <a:p>
                      <a:pPr marL="0" indent="228600">
                        <a:buClrTx/>
                        <a:buFont typeface="Wingdings" pitchFamily="2" charset="2"/>
                        <a:buChar char="§"/>
                      </a:pPr>
                      <a:r>
                        <a:rPr lang="en-US" sz="1400" dirty="0" smtClean="0"/>
                        <a:t>“closeout” “party”</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9500736"/>
                  </a:ext>
                </a:extLst>
              </a:tr>
            </a:tbl>
          </a:graphicData>
        </a:graphic>
      </p:graphicFrame>
    </p:spTree>
    <p:extLst>
      <p:ext uri="{BB962C8B-B14F-4D97-AF65-F5344CB8AC3E}">
        <p14:creationId xmlns:p14="http://schemas.microsoft.com/office/powerpoint/2010/main" val="3656639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p:txBody>
          <a:bodyPr>
            <a:normAutofit/>
          </a:bodyPr>
          <a:lstStyle/>
          <a:p>
            <a:pPr marL="274320" indent="-274320">
              <a:spcBef>
                <a:spcPct val="100000"/>
              </a:spcBef>
              <a:spcAft>
                <a:spcPts val="0"/>
              </a:spcAft>
              <a:defRPr/>
            </a:pPr>
            <a:r>
              <a:rPr lang="en-US" dirty="0" smtClean="0"/>
              <a:t>A </a:t>
            </a:r>
            <a:r>
              <a:rPr lang="en-US" b="1" dirty="0" smtClean="0"/>
              <a:t>program</a:t>
            </a:r>
            <a:r>
              <a:rPr lang="en-US" dirty="0" smtClean="0"/>
              <a:t> is “a group of related projects managed in a coordinated way to obtain benefits and control not available from managing them individually” (PMBOK® Guide, Fifth Edition, 2012)</a:t>
            </a:r>
          </a:p>
          <a:p>
            <a:pPr marL="274320" indent="-274320">
              <a:spcBef>
                <a:spcPct val="100000"/>
              </a:spcBef>
              <a:spcAft>
                <a:spcPts val="0"/>
              </a:spcAft>
              <a:defRPr/>
            </a:pPr>
            <a:r>
              <a:rPr lang="en-US" dirty="0" smtClean="0"/>
              <a:t>A </a:t>
            </a:r>
            <a:r>
              <a:rPr lang="en-US" b="1" dirty="0" smtClean="0"/>
              <a:t>program manager </a:t>
            </a:r>
            <a:r>
              <a:rPr lang="en-US" dirty="0" smtClean="0"/>
              <a:t>provides leadership and direction for the project managers heading the projects within the program</a:t>
            </a:r>
          </a:p>
          <a:p>
            <a:pPr marL="274320" indent="-274320">
              <a:spcBef>
                <a:spcPct val="100000"/>
              </a:spcBef>
              <a:spcAft>
                <a:spcPts val="0"/>
              </a:spcAft>
              <a:defRPr/>
            </a:pPr>
            <a:r>
              <a:rPr lang="en-US" dirty="0" smtClean="0"/>
              <a:t>Examples of common programs in the IT field include infrastructure, applications development, and user support</a:t>
            </a:r>
          </a:p>
          <a:p>
            <a:pPr marL="548640" lvl="1">
              <a:spcBef>
                <a:spcPct val="100000"/>
              </a:spcBef>
              <a:spcAft>
                <a:spcPts val="0"/>
              </a:spcAft>
              <a:buFont typeface="Wingdings 2"/>
              <a:buChar char=""/>
              <a:defRPr/>
            </a:pPr>
            <a:endParaRPr lang="en-US" dirty="0"/>
          </a:p>
        </p:txBody>
      </p:sp>
      <p:sp>
        <p:nvSpPr>
          <p:cNvPr id="89090" name="Rectangle 2"/>
          <p:cNvSpPr>
            <a:spLocks noGrp="1" noChangeArrowheads="1"/>
          </p:cNvSpPr>
          <p:nvPr>
            <p:ph type="title"/>
          </p:nvPr>
        </p:nvSpPr>
        <p:spPr/>
        <p:txBody>
          <a:bodyPr>
            <a:normAutofit/>
          </a:bodyPr>
          <a:lstStyle/>
          <a:p>
            <a:pPr>
              <a:defRPr/>
            </a:pPr>
            <a:r>
              <a:rPr lang="en-US" dirty="0" smtClean="0"/>
              <a:t>Program and Project Portfolio Management</a:t>
            </a:r>
            <a:endParaRPr lang="en-US" dirty="0"/>
          </a:p>
        </p:txBody>
      </p:sp>
    </p:spTree>
    <p:extLst>
      <p:ext uri="{BB962C8B-B14F-4D97-AF65-F5344CB8AC3E}">
        <p14:creationId xmlns:p14="http://schemas.microsoft.com/office/powerpoint/2010/main" val="392174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Content Placeholder 3"/>
          <p:cNvSpPr>
            <a:spLocks noGrp="1"/>
          </p:cNvSpPr>
          <p:nvPr>
            <p:ph idx="1"/>
          </p:nvPr>
        </p:nvSpPr>
        <p:spPr/>
        <p:txBody>
          <a:bodyPr/>
          <a:lstStyle/>
          <a:p>
            <a:r>
              <a:rPr lang="en-US" dirty="0" smtClean="0"/>
              <a:t>As part of </a:t>
            </a:r>
            <a:r>
              <a:rPr lang="en-US" b="1" dirty="0" smtClean="0"/>
              <a:t>project portfolio management</a:t>
            </a:r>
            <a:r>
              <a:rPr lang="en-US" dirty="0" smtClean="0"/>
              <a:t>, organizations group and manage projects and programs as a portfolio of investments that contribute to the entire enterprise’s success</a:t>
            </a:r>
          </a:p>
          <a:p>
            <a:r>
              <a:rPr lang="en-US" dirty="0" smtClean="0"/>
              <a:t>Portfolio managers help their organizations make wise investment decisions by helping to select and analyze projects from a strategic perspective</a:t>
            </a:r>
          </a:p>
          <a:p>
            <a:endParaRPr lang="en-US" dirty="0" smtClean="0"/>
          </a:p>
          <a:p>
            <a:endParaRPr lang="en-US" dirty="0" smtClean="0"/>
          </a:p>
        </p:txBody>
      </p:sp>
      <p:sp>
        <p:nvSpPr>
          <p:cNvPr id="34818" name="Title 1"/>
          <p:cNvSpPr>
            <a:spLocks noGrp="1"/>
          </p:cNvSpPr>
          <p:nvPr>
            <p:ph type="title"/>
          </p:nvPr>
        </p:nvSpPr>
        <p:spPr/>
        <p:txBody>
          <a:bodyPr/>
          <a:lstStyle/>
          <a:p>
            <a:r>
              <a:rPr lang="en-US" dirty="0" smtClean="0"/>
              <a:t>Project Portfolio Management</a:t>
            </a:r>
          </a:p>
        </p:txBody>
      </p:sp>
    </p:spTree>
    <p:extLst>
      <p:ext uri="{BB962C8B-B14F-4D97-AF65-F5344CB8AC3E}">
        <p14:creationId xmlns:p14="http://schemas.microsoft.com/office/powerpoint/2010/main" val="3481712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a:bodyPr>
          <a:lstStyle/>
          <a:p>
            <a:r>
              <a:rPr lang="en-US" sz="3200" dirty="0"/>
              <a:t>Figure 1-3. </a:t>
            </a:r>
            <a:r>
              <a:rPr lang="en-US" sz="3200" i="1" dirty="0"/>
              <a:t>Project Management Compared to Project Portfolio Management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5749" y="1567692"/>
            <a:ext cx="6477000" cy="5027909"/>
          </a:xfrm>
          <a:prstGeom prst="rect">
            <a:avLst/>
          </a:prstGeom>
        </p:spPr>
      </p:pic>
    </p:spTree>
    <p:extLst>
      <p:ext uri="{BB962C8B-B14F-4D97-AF65-F5344CB8AC3E}">
        <p14:creationId xmlns:p14="http://schemas.microsoft.com/office/powerpoint/2010/main" val="4255707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655064" y="1900686"/>
            <a:ext cx="8458200" cy="4525962"/>
          </a:xfrm>
        </p:spPr>
        <p:txBody>
          <a:bodyPr>
            <a:normAutofit/>
          </a:bodyPr>
          <a:lstStyle/>
          <a:p>
            <a:pPr marL="0" indent="0">
              <a:spcBef>
                <a:spcPts val="580"/>
              </a:spcBef>
              <a:spcAft>
                <a:spcPts val="0"/>
              </a:spcAft>
              <a:buNone/>
              <a:defRPr/>
            </a:pPr>
            <a:r>
              <a:rPr lang="en-US" dirty="0" smtClean="0"/>
              <a:t>A </a:t>
            </a:r>
            <a:r>
              <a:rPr lang="en-US" b="1" dirty="0" smtClean="0"/>
              <a:t>best practice </a:t>
            </a:r>
            <a:r>
              <a:rPr lang="en-US" dirty="0" smtClean="0"/>
              <a:t>is “an optimal way recognized by industry to achieve a stated goal or objective”*</a:t>
            </a:r>
          </a:p>
          <a:p>
            <a:pPr marL="274320" indent="-274320">
              <a:spcBef>
                <a:spcPts val="580"/>
              </a:spcBef>
              <a:spcAft>
                <a:spcPts val="0"/>
              </a:spcAft>
              <a:defRPr/>
            </a:pPr>
            <a:r>
              <a:rPr lang="en-US" dirty="0" smtClean="0"/>
              <a:t>Robert Butrick </a:t>
            </a:r>
            <a:r>
              <a:rPr lang="en-US" i="1" dirty="0" smtClean="0"/>
              <a:t>suggests that organizations </a:t>
            </a:r>
            <a:r>
              <a:rPr lang="en-US" dirty="0" smtClean="0"/>
              <a:t>need to follow basic principles of project management, including these two mentioned earlier in this chapter:</a:t>
            </a:r>
          </a:p>
          <a:p>
            <a:pPr marL="548640" lvl="1">
              <a:spcBef>
                <a:spcPts val="370"/>
              </a:spcBef>
              <a:spcAft>
                <a:spcPts val="0"/>
              </a:spcAft>
              <a:defRPr/>
            </a:pPr>
            <a:r>
              <a:rPr lang="en-US" dirty="0" smtClean="0"/>
              <a:t>Make sure your projects are driven by your strategy. Be able to demonstrate how each project you undertake fits your business strategy, and screen out unwanted projects as soon as possible</a:t>
            </a:r>
          </a:p>
          <a:p>
            <a:pPr marL="548640" lvl="1">
              <a:spcBef>
                <a:spcPts val="370"/>
              </a:spcBef>
              <a:spcAft>
                <a:spcPts val="0"/>
              </a:spcAft>
              <a:defRPr/>
            </a:pPr>
            <a:r>
              <a:rPr lang="en-US" dirty="0" smtClean="0"/>
              <a:t>Engage your stakeholders. Ignoring stakeholders often leads to project failure. Be sure to engage stakeholders at all stages of a project, and encourage teamwork and commitment at all times</a:t>
            </a:r>
          </a:p>
          <a:p>
            <a:pPr marL="411480" lvl="1" indent="0">
              <a:spcBef>
                <a:spcPts val="370"/>
              </a:spcBef>
              <a:spcAft>
                <a:spcPts val="0"/>
              </a:spcAft>
              <a:buNone/>
              <a:defRPr/>
            </a:pPr>
            <a:endParaRPr lang="en-US" dirty="0" smtClean="0"/>
          </a:p>
          <a:p>
            <a:pPr>
              <a:spcBef>
                <a:spcPct val="20000"/>
              </a:spcBef>
            </a:pPr>
            <a:r>
              <a:rPr lang="en-US" sz="1200" dirty="0"/>
              <a:t>*Project Management Institute, </a:t>
            </a:r>
            <a:r>
              <a:rPr lang="en-US" sz="1200" i="1" dirty="0"/>
              <a:t>Organizational Project Management Maturity </a:t>
            </a:r>
            <a:r>
              <a:rPr lang="en-US" sz="1200" i="1" dirty="0" smtClean="0"/>
              <a:t>Model (OPM3</a:t>
            </a:r>
            <a:r>
              <a:rPr lang="en-US" sz="1200" i="1" dirty="0"/>
              <a:t>) Knowledge Foundation (2003), p. 13.</a:t>
            </a:r>
          </a:p>
          <a:p>
            <a:pPr marL="0" indent="0">
              <a:spcBef>
                <a:spcPts val="580"/>
              </a:spcBef>
              <a:spcAft>
                <a:spcPts val="0"/>
              </a:spcAft>
              <a:buNone/>
              <a:defRPr/>
            </a:pPr>
            <a:endParaRPr lang="en-US" dirty="0" smtClean="0"/>
          </a:p>
        </p:txBody>
      </p:sp>
      <p:sp>
        <p:nvSpPr>
          <p:cNvPr id="36866" name="Title 1"/>
          <p:cNvSpPr>
            <a:spLocks noGrp="1"/>
          </p:cNvSpPr>
          <p:nvPr>
            <p:ph type="title"/>
          </p:nvPr>
        </p:nvSpPr>
        <p:spPr/>
        <p:txBody>
          <a:bodyPr/>
          <a:lstStyle/>
          <a:p>
            <a:r>
              <a:rPr lang="en-US" dirty="0" smtClean="0"/>
              <a:t>Best Practice</a:t>
            </a:r>
          </a:p>
        </p:txBody>
      </p:sp>
    </p:spTree>
    <p:extLst>
      <p:ext uri="{BB962C8B-B14F-4D97-AF65-F5344CB8AC3E}">
        <p14:creationId xmlns:p14="http://schemas.microsoft.com/office/powerpoint/2010/main" val="80824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Project life span</a:t>
            </a:r>
            <a:endParaRPr lang="en-US" dirty="0"/>
          </a:p>
        </p:txBody>
      </p:sp>
      <p:sp>
        <p:nvSpPr>
          <p:cNvPr id="4" name="Content Placeholder 3"/>
          <p:cNvSpPr>
            <a:spLocks noGrp="1"/>
          </p:cNvSpPr>
          <p:nvPr>
            <p:ph idx="1"/>
          </p:nvPr>
        </p:nvSpPr>
        <p:spPr/>
        <p:txBody>
          <a:bodyPr/>
          <a:lstStyle/>
          <a:p>
            <a:r>
              <a:rPr lang="en-US" sz="2400" b="1" dirty="0"/>
              <a:t>Project life span is a progression through a series of differing stages of development of a project. </a:t>
            </a:r>
            <a:r>
              <a:rPr lang="en-US" sz="2400" b="1" i="1" dirty="0">
                <a:solidFill>
                  <a:schemeClr val="accent3"/>
                </a:solidFill>
              </a:rPr>
              <a:t>It is the total phases through which a project passes from the time it is initially conceived until the time it is either in use as a success or abandoned as a failure.</a:t>
            </a:r>
          </a:p>
          <a:p>
            <a:pPr lvl="1">
              <a:buFont typeface="Arial" charset="0"/>
              <a:buChar char="•"/>
            </a:pPr>
            <a:r>
              <a:rPr lang="en-US" sz="2400" dirty="0"/>
              <a:t>Phase 1 – Conceptualization or Pre-Feasibility</a:t>
            </a:r>
          </a:p>
          <a:p>
            <a:pPr lvl="1">
              <a:buFont typeface="Arial" charset="0"/>
              <a:buChar char="•"/>
            </a:pPr>
            <a:r>
              <a:rPr lang="en-US" sz="2400" dirty="0"/>
              <a:t>Phase 2 – Planning or Feasibility or Demonstration</a:t>
            </a:r>
          </a:p>
          <a:p>
            <a:pPr lvl="1">
              <a:buFont typeface="Arial" charset="0"/>
              <a:buChar char="•"/>
            </a:pPr>
            <a:r>
              <a:rPr lang="en-US" sz="2400" dirty="0"/>
              <a:t>Phase 3 – Design/Development</a:t>
            </a:r>
          </a:p>
          <a:p>
            <a:pPr lvl="1">
              <a:buFont typeface="Arial" charset="0"/>
              <a:buChar char="•"/>
            </a:pPr>
            <a:r>
              <a:rPr lang="en-US" sz="2400" dirty="0"/>
              <a:t>Phase 4 – Implementation/Execution/Testing</a:t>
            </a:r>
          </a:p>
          <a:p>
            <a:pPr lvl="1">
              <a:buFont typeface="Arial" charset="0"/>
              <a:buChar char="•"/>
            </a:pPr>
            <a:r>
              <a:rPr lang="en-US" sz="2400" dirty="0"/>
              <a:t>Phase 5 – Launch or Termination or Closure</a:t>
            </a:r>
          </a:p>
          <a:p>
            <a:pPr lvl="1">
              <a:buFont typeface="Arial" charset="0"/>
              <a:buChar char="•"/>
            </a:pPr>
            <a:r>
              <a:rPr lang="en-US" sz="2400" dirty="0"/>
              <a:t>Phase 6 – Post Implementation Review  </a:t>
            </a:r>
            <a:endParaRPr lang="en-US" dirty="0"/>
          </a:p>
        </p:txBody>
      </p:sp>
    </p:spTree>
    <p:extLst>
      <p:ext uri="{BB962C8B-B14F-4D97-AF65-F5344CB8AC3E}">
        <p14:creationId xmlns:p14="http://schemas.microsoft.com/office/powerpoint/2010/main" val="1459142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628348"/>
            <a:ext cx="9720072" cy="1499616"/>
          </a:xfrm>
        </p:spPr>
        <p:txBody>
          <a:bodyPr>
            <a:normAutofit fontScale="90000"/>
          </a:bodyPr>
          <a:lstStyle/>
          <a:p>
            <a:r>
              <a:rPr lang="en-US" sz="4900" dirty="0"/>
              <a:t>Phase 1: Conceptualization or Pre-Feasibility</a:t>
            </a:r>
            <a:r>
              <a:rPr lang="en-US" sz="5400" dirty="0"/>
              <a:t/>
            </a:r>
            <a:br>
              <a:rPr lang="en-US" sz="5400" dirty="0"/>
            </a:br>
            <a:endParaRPr lang="en-US" dirty="0"/>
          </a:p>
        </p:txBody>
      </p:sp>
      <p:sp>
        <p:nvSpPr>
          <p:cNvPr id="3" name="Content Placeholder 2"/>
          <p:cNvSpPr>
            <a:spLocks noGrp="1"/>
          </p:cNvSpPr>
          <p:nvPr>
            <p:ph idx="1"/>
          </p:nvPr>
        </p:nvSpPr>
        <p:spPr/>
        <p:txBody>
          <a:bodyPr/>
          <a:lstStyle/>
          <a:p>
            <a:pPr lvl="1">
              <a:buFont typeface="Arial" charset="0"/>
              <a:buChar char="•"/>
            </a:pPr>
            <a:r>
              <a:rPr lang="en-US" sz="2400" b="1" dirty="0" smtClean="0">
                <a:solidFill>
                  <a:schemeClr val="accent3"/>
                </a:solidFill>
              </a:rPr>
              <a:t>Conceptualization</a:t>
            </a:r>
            <a:r>
              <a:rPr lang="en-US" sz="2400" dirty="0"/>
              <a:t>: A conceptualization is an idea or thought that refers to the reflection of a targeted business function or process and how the various facets of the process or function relate to each other</a:t>
            </a:r>
            <a:r>
              <a:rPr lang="en-US" sz="2400" dirty="0" smtClean="0"/>
              <a:t>.</a:t>
            </a:r>
          </a:p>
          <a:p>
            <a:pPr marL="128016" lvl="1" indent="0">
              <a:buNone/>
            </a:pPr>
            <a:endParaRPr lang="en-US" sz="2400" dirty="0"/>
          </a:p>
          <a:p>
            <a:pPr lvl="4"/>
            <a:r>
              <a:rPr lang="en-US" sz="2200" dirty="0"/>
              <a:t>A thought process is a series of ideas, thoughts, or decisions.</a:t>
            </a:r>
          </a:p>
          <a:p>
            <a:pPr lvl="4"/>
            <a:r>
              <a:rPr lang="en-US" sz="2200" dirty="0"/>
              <a:t>How and when does this conceptualization process originate? </a:t>
            </a:r>
          </a:p>
          <a:p>
            <a:pPr marL="310896" lvl="2" indent="0">
              <a:buNone/>
            </a:pPr>
            <a:endParaRPr lang="en-US" sz="2200" dirty="0"/>
          </a:p>
          <a:p>
            <a:pPr lvl="1">
              <a:buFont typeface="Arial" charset="0"/>
              <a:buChar char="•"/>
            </a:pPr>
            <a:r>
              <a:rPr lang="en-US" sz="2400" b="1" dirty="0">
                <a:solidFill>
                  <a:schemeClr val="accent3"/>
                </a:solidFill>
              </a:rPr>
              <a:t>Pre-feasibility  study</a:t>
            </a:r>
            <a:r>
              <a:rPr lang="en-US" sz="2400" dirty="0"/>
              <a:t>: A pre-feasibility study is a preliminary study to assess whether to conduct a full feasibility study or not. </a:t>
            </a:r>
          </a:p>
          <a:p>
            <a:endParaRPr lang="en-US" dirty="0"/>
          </a:p>
        </p:txBody>
      </p:sp>
    </p:spTree>
    <p:extLst>
      <p:ext uri="{BB962C8B-B14F-4D97-AF65-F5344CB8AC3E}">
        <p14:creationId xmlns:p14="http://schemas.microsoft.com/office/powerpoint/2010/main" val="4253567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078068" cy="1499616"/>
          </a:xfrm>
        </p:spPr>
        <p:txBody>
          <a:bodyPr>
            <a:normAutofit fontScale="90000"/>
          </a:bodyPr>
          <a:lstStyle/>
          <a:p>
            <a:r>
              <a:rPr lang="en-US" sz="4900" dirty="0"/>
              <a:t>Phase 2: Planning or Feasibility or Demonstration</a:t>
            </a:r>
            <a:r>
              <a:rPr lang="en-US" sz="5400" dirty="0"/>
              <a:t/>
            </a:r>
            <a:br>
              <a:rPr lang="en-US" sz="5400" dirty="0"/>
            </a:br>
            <a:endParaRPr lang="en-US" dirty="0"/>
          </a:p>
        </p:txBody>
      </p:sp>
      <p:sp>
        <p:nvSpPr>
          <p:cNvPr id="3" name="Content Placeholder 2"/>
          <p:cNvSpPr>
            <a:spLocks noGrp="1"/>
          </p:cNvSpPr>
          <p:nvPr>
            <p:ph idx="1"/>
          </p:nvPr>
        </p:nvSpPr>
        <p:spPr/>
        <p:txBody>
          <a:bodyPr>
            <a:normAutofit/>
          </a:bodyPr>
          <a:lstStyle/>
          <a:p>
            <a:pPr lvl="1">
              <a:buFont typeface="Arial" charset="0"/>
              <a:buChar char="•"/>
            </a:pPr>
            <a:r>
              <a:rPr lang="en-US" sz="2400" dirty="0" smtClean="0">
                <a:solidFill>
                  <a:schemeClr val="accent1"/>
                </a:solidFill>
              </a:rPr>
              <a:t>Before </a:t>
            </a:r>
            <a:r>
              <a:rPr lang="en-US" sz="2400" dirty="0">
                <a:solidFill>
                  <a:schemeClr val="accent1"/>
                </a:solidFill>
              </a:rPr>
              <a:t>the start of any major project, a complete, realistic, and accurate project plan is very important.</a:t>
            </a:r>
          </a:p>
          <a:p>
            <a:pPr lvl="1">
              <a:buFont typeface="Arial" charset="0"/>
              <a:buChar char="•"/>
            </a:pPr>
            <a:r>
              <a:rPr lang="en-US" sz="2400" dirty="0"/>
              <a:t>Project planning is the process of setting goals, developing strategies to support an organization’s strategic goals, and outlining tasks and schedules to accomplish project goals. </a:t>
            </a:r>
          </a:p>
          <a:p>
            <a:pPr lvl="2"/>
            <a:r>
              <a:rPr lang="en-US" sz="2200" dirty="0"/>
              <a:t>Planning a project assumes that the project under consideration has been approved for implementation. </a:t>
            </a:r>
          </a:p>
          <a:p>
            <a:pPr lvl="2"/>
            <a:r>
              <a:rPr lang="en-US" sz="2200" dirty="0"/>
              <a:t>The approval can result from Phase 1 conceptualization or pre-feasibility findings. </a:t>
            </a:r>
          </a:p>
          <a:p>
            <a:pPr lvl="1">
              <a:buFont typeface="Arial" charset="0"/>
              <a:buChar char="•"/>
            </a:pPr>
            <a:r>
              <a:rPr lang="en-US" sz="2400" dirty="0"/>
              <a:t>A </a:t>
            </a:r>
            <a:r>
              <a:rPr lang="en-US" sz="2400" b="1" dirty="0">
                <a:solidFill>
                  <a:schemeClr val="accent1"/>
                </a:solidFill>
              </a:rPr>
              <a:t>feasibility</a:t>
            </a:r>
            <a:r>
              <a:rPr lang="en-US" sz="2400" dirty="0">
                <a:solidFill>
                  <a:schemeClr val="accent1"/>
                </a:solidFill>
              </a:rPr>
              <a:t> study is a detailed study </a:t>
            </a:r>
            <a:r>
              <a:rPr lang="en-US" sz="2400" dirty="0"/>
              <a:t>in a controlled process to identify potential problems and opportunities.</a:t>
            </a:r>
          </a:p>
          <a:p>
            <a:endParaRPr lang="en-US" dirty="0"/>
          </a:p>
        </p:txBody>
      </p:sp>
    </p:spTree>
    <p:extLst>
      <p:ext uri="{BB962C8B-B14F-4D97-AF65-F5344CB8AC3E}">
        <p14:creationId xmlns:p14="http://schemas.microsoft.com/office/powerpoint/2010/main" val="95464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Phase 3: Design/Development or Development or Engineering/Manufacturing Development</a:t>
            </a:r>
            <a:r>
              <a:rPr lang="en-US" sz="5400" dirty="0"/>
              <a:t/>
            </a:r>
            <a:br>
              <a:rPr lang="en-US" sz="5400" dirty="0"/>
            </a:br>
            <a:endParaRPr lang="en-US" dirty="0"/>
          </a:p>
        </p:txBody>
      </p:sp>
      <p:sp>
        <p:nvSpPr>
          <p:cNvPr id="3" name="Content Placeholder 2"/>
          <p:cNvSpPr>
            <a:spLocks noGrp="1"/>
          </p:cNvSpPr>
          <p:nvPr>
            <p:ph idx="1"/>
          </p:nvPr>
        </p:nvSpPr>
        <p:spPr/>
        <p:txBody>
          <a:bodyPr/>
          <a:lstStyle/>
          <a:p>
            <a:pPr lvl="1">
              <a:buFont typeface="Arial" charset="0"/>
              <a:buChar char="•"/>
            </a:pPr>
            <a:r>
              <a:rPr lang="en-US" sz="2400" dirty="0" smtClean="0"/>
              <a:t>Once </a:t>
            </a:r>
            <a:r>
              <a:rPr lang="en-US" sz="2400" dirty="0"/>
              <a:t>Phase 2 is completed, Phase 3 is initiated, and takes a project from planning through construction or realization of project scope. </a:t>
            </a:r>
            <a:endParaRPr lang="en-US" sz="2400" dirty="0" smtClean="0"/>
          </a:p>
          <a:p>
            <a:pPr marL="128016" lvl="1" indent="0">
              <a:buNone/>
            </a:pPr>
            <a:endParaRPr lang="en-US" sz="2400" dirty="0"/>
          </a:p>
          <a:p>
            <a:pPr lvl="1">
              <a:buFont typeface="Arial" charset="0"/>
              <a:buChar char="•"/>
            </a:pPr>
            <a:r>
              <a:rPr lang="en-US" sz="2400" dirty="0"/>
              <a:t>Design and development follows customer requirements and assesses for quality against predefined criteria. </a:t>
            </a:r>
            <a:endParaRPr lang="en-US" sz="2400" dirty="0" smtClean="0"/>
          </a:p>
          <a:p>
            <a:pPr marL="128016" lvl="1" indent="0">
              <a:buNone/>
            </a:pPr>
            <a:endParaRPr lang="en-US" sz="2400" dirty="0"/>
          </a:p>
          <a:p>
            <a:pPr lvl="1">
              <a:buFont typeface="Arial" charset="0"/>
              <a:buChar char="•"/>
            </a:pPr>
            <a:r>
              <a:rPr lang="en-US" sz="2400" dirty="0"/>
              <a:t>While analysis is discovering what the requirements are, design is evaluating a number of choices and choosing the best solution. </a:t>
            </a:r>
          </a:p>
        </p:txBody>
      </p:sp>
    </p:spTree>
    <p:extLst>
      <p:ext uri="{BB962C8B-B14F-4D97-AF65-F5344CB8AC3E}">
        <p14:creationId xmlns:p14="http://schemas.microsoft.com/office/powerpoint/2010/main" val="2105167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Phase 4: Implementation or Execution and Testing or Production and Deployment</a:t>
            </a:r>
            <a:br>
              <a:rPr lang="en-US" sz="5400" dirty="0"/>
            </a:br>
            <a:endParaRPr lang="en-US" dirty="0"/>
          </a:p>
        </p:txBody>
      </p:sp>
      <p:sp>
        <p:nvSpPr>
          <p:cNvPr id="3" name="Content Placeholder 2"/>
          <p:cNvSpPr>
            <a:spLocks noGrp="1"/>
          </p:cNvSpPr>
          <p:nvPr>
            <p:ph idx="1"/>
          </p:nvPr>
        </p:nvSpPr>
        <p:spPr/>
        <p:txBody>
          <a:bodyPr/>
          <a:lstStyle/>
          <a:p>
            <a:pPr lvl="1">
              <a:buFont typeface="Arial" charset="0"/>
              <a:buChar char="•"/>
            </a:pPr>
            <a:r>
              <a:rPr lang="en-US" sz="2400" b="1" i="1" dirty="0" smtClean="0">
                <a:solidFill>
                  <a:schemeClr val="accent6"/>
                </a:solidFill>
              </a:rPr>
              <a:t>This </a:t>
            </a:r>
            <a:r>
              <a:rPr lang="en-US" sz="2400" b="1" i="1" dirty="0">
                <a:solidFill>
                  <a:schemeClr val="accent6"/>
                </a:solidFill>
              </a:rPr>
              <a:t>is the phase where products, services, and systems are realized. </a:t>
            </a:r>
            <a:r>
              <a:rPr lang="en-US" sz="2400" dirty="0"/>
              <a:t>After the design of a product and its components, the method of manufacturing or production is defined in this phase. </a:t>
            </a:r>
            <a:endParaRPr lang="en-US" sz="2400" dirty="0" smtClean="0"/>
          </a:p>
          <a:p>
            <a:pPr marL="128016" lvl="1" indent="0">
              <a:buNone/>
            </a:pPr>
            <a:endParaRPr lang="en-US" sz="2400" dirty="0"/>
          </a:p>
          <a:p>
            <a:pPr lvl="1">
              <a:buFont typeface="Arial" charset="0"/>
              <a:buChar char="•"/>
            </a:pPr>
            <a:r>
              <a:rPr lang="en-US" sz="2400" dirty="0"/>
              <a:t>This phase usually consists of both </a:t>
            </a:r>
            <a:r>
              <a:rPr lang="en-US" sz="2400" b="1" dirty="0">
                <a:solidFill>
                  <a:schemeClr val="accent6"/>
                </a:solidFill>
              </a:rPr>
              <a:t>implementation</a:t>
            </a:r>
            <a:r>
              <a:rPr lang="en-US" sz="2400" dirty="0"/>
              <a:t> and </a:t>
            </a:r>
            <a:r>
              <a:rPr lang="en-US" sz="2400" b="1" dirty="0">
                <a:solidFill>
                  <a:schemeClr val="accent6"/>
                </a:solidFill>
              </a:rPr>
              <a:t>testing</a:t>
            </a:r>
            <a:r>
              <a:rPr lang="en-US" sz="2400" dirty="0"/>
              <a:t> of the implemented product or system. </a:t>
            </a:r>
            <a:endParaRPr lang="en-US" sz="2400" dirty="0" smtClean="0"/>
          </a:p>
          <a:p>
            <a:pPr marL="128016" lvl="1" indent="0">
              <a:buNone/>
            </a:pPr>
            <a:endParaRPr lang="en-US" sz="2400" dirty="0"/>
          </a:p>
          <a:p>
            <a:pPr lvl="1">
              <a:buFont typeface="Arial" charset="0"/>
              <a:buChar char="•"/>
            </a:pPr>
            <a:r>
              <a:rPr lang="en-US" sz="2400" dirty="0"/>
              <a:t>Drawings, specifications, and contract documents that were prepared in the design phase will be implemented, software will be coded, contracts will be tendered and awarded, and construction work will be undertaken. </a:t>
            </a:r>
          </a:p>
          <a:p>
            <a:endParaRPr lang="en-US" dirty="0"/>
          </a:p>
        </p:txBody>
      </p:sp>
    </p:spTree>
    <p:extLst>
      <p:ext uri="{BB962C8B-B14F-4D97-AF65-F5344CB8AC3E}">
        <p14:creationId xmlns:p14="http://schemas.microsoft.com/office/powerpoint/2010/main" val="1885632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Phase 5: Launch or Termination or Closure</a:t>
            </a:r>
            <a:br>
              <a:rPr lang="en-US" sz="5400" dirty="0"/>
            </a:br>
            <a:endParaRPr lang="en-US" dirty="0"/>
          </a:p>
        </p:txBody>
      </p:sp>
      <p:sp>
        <p:nvSpPr>
          <p:cNvPr id="3" name="Content Placeholder 2"/>
          <p:cNvSpPr>
            <a:spLocks noGrp="1"/>
          </p:cNvSpPr>
          <p:nvPr>
            <p:ph idx="1"/>
          </p:nvPr>
        </p:nvSpPr>
        <p:spPr/>
        <p:txBody>
          <a:bodyPr>
            <a:normAutofit/>
          </a:bodyPr>
          <a:lstStyle/>
          <a:p>
            <a:r>
              <a:rPr lang="en-US" sz="2400" b="1" dirty="0">
                <a:solidFill>
                  <a:schemeClr val="accent6"/>
                </a:solidFill>
              </a:rPr>
              <a:t>Project closure: </a:t>
            </a:r>
            <a:r>
              <a:rPr lang="en-US" sz="2400" i="1" dirty="0"/>
              <a:t>Business stakeholders agree to release the product and launch the product for the user or consumer.</a:t>
            </a:r>
          </a:p>
          <a:p>
            <a:pPr lvl="1">
              <a:buFont typeface="Arial" charset="0"/>
              <a:buChar char="•"/>
            </a:pPr>
            <a:r>
              <a:rPr lang="en-US" sz="2400" dirty="0" smtClean="0"/>
              <a:t>A </a:t>
            </a:r>
            <a:r>
              <a:rPr lang="en-US" sz="2400" dirty="0"/>
              <a:t>project is brought to its proper </a:t>
            </a:r>
            <a:r>
              <a:rPr lang="en-US" sz="2400" b="1" dirty="0">
                <a:solidFill>
                  <a:schemeClr val="accent2"/>
                </a:solidFill>
              </a:rPr>
              <a:t>completion</a:t>
            </a:r>
            <a:r>
              <a:rPr lang="en-US" sz="2400" dirty="0">
                <a:solidFill>
                  <a:schemeClr val="accent2"/>
                </a:solidFill>
              </a:rPr>
              <a:t> </a:t>
            </a:r>
            <a:r>
              <a:rPr lang="en-US" sz="2400" dirty="0"/>
              <a:t>in this phase. </a:t>
            </a:r>
          </a:p>
          <a:p>
            <a:pPr lvl="1">
              <a:buFont typeface="Arial" charset="0"/>
              <a:buChar char="•"/>
            </a:pPr>
            <a:r>
              <a:rPr lang="en-US" sz="2400" dirty="0"/>
              <a:t>This is where the business stakeholders agree to </a:t>
            </a:r>
            <a:r>
              <a:rPr lang="en-US" sz="2400" b="1" dirty="0">
                <a:solidFill>
                  <a:schemeClr val="accent2"/>
                </a:solidFill>
              </a:rPr>
              <a:t>release the product and launch the product </a:t>
            </a:r>
            <a:r>
              <a:rPr lang="en-US" sz="2400" dirty="0"/>
              <a:t>for the user or consumer. </a:t>
            </a:r>
          </a:p>
          <a:p>
            <a:pPr lvl="1">
              <a:buFont typeface="Arial" charset="0"/>
              <a:buChar char="•"/>
            </a:pPr>
            <a:r>
              <a:rPr lang="en-US" sz="2400" dirty="0"/>
              <a:t>The client’s formal acceptance is essential in this phase. </a:t>
            </a:r>
          </a:p>
          <a:p>
            <a:pPr lvl="1">
              <a:buFont typeface="Arial" charset="0"/>
              <a:buChar char="•"/>
            </a:pPr>
            <a:r>
              <a:rPr lang="en-US" sz="2400" i="1" dirty="0">
                <a:solidFill>
                  <a:schemeClr val="accent2"/>
                </a:solidFill>
              </a:rPr>
              <a:t>Often, lessons learned from previous project completions and installations are used in this phase. </a:t>
            </a:r>
          </a:p>
          <a:p>
            <a:pPr lvl="1">
              <a:buFont typeface="Arial" charset="0"/>
              <a:buChar char="•"/>
            </a:pPr>
            <a:r>
              <a:rPr lang="en-US" sz="2400" dirty="0"/>
              <a:t>Launch of a product or system usually combines </a:t>
            </a:r>
            <a:r>
              <a:rPr lang="en-US" sz="2400" b="1" i="1" dirty="0">
                <a:solidFill>
                  <a:schemeClr val="accent6"/>
                </a:solidFill>
              </a:rPr>
              <a:t>contributions from multiple disciplines in an organization</a:t>
            </a:r>
            <a:r>
              <a:rPr lang="en-US" sz="2400" dirty="0"/>
              <a:t>. </a:t>
            </a:r>
          </a:p>
          <a:p>
            <a:endParaRPr lang="en-US" dirty="0"/>
          </a:p>
        </p:txBody>
      </p:sp>
    </p:spTree>
    <p:extLst>
      <p:ext uri="{BB962C8B-B14F-4D97-AF65-F5344CB8AC3E}">
        <p14:creationId xmlns:p14="http://schemas.microsoft.com/office/powerpoint/2010/main" val="4237186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Phase 6: Post-Implementation Review</a:t>
            </a:r>
            <a:br>
              <a:rPr lang="en-US" sz="5400" dirty="0"/>
            </a:br>
            <a:endParaRPr lang="en-US" dirty="0"/>
          </a:p>
        </p:txBody>
      </p:sp>
      <p:sp>
        <p:nvSpPr>
          <p:cNvPr id="3" name="Content Placeholder 2"/>
          <p:cNvSpPr>
            <a:spLocks noGrp="1"/>
          </p:cNvSpPr>
          <p:nvPr>
            <p:ph idx="1"/>
          </p:nvPr>
        </p:nvSpPr>
        <p:spPr/>
        <p:txBody>
          <a:bodyPr>
            <a:normAutofit lnSpcReduction="10000"/>
          </a:bodyPr>
          <a:lstStyle/>
          <a:p>
            <a:pPr lvl="1">
              <a:buFont typeface="Arial" charset="0"/>
              <a:buChar char="•"/>
            </a:pPr>
            <a:r>
              <a:rPr lang="en-US" sz="2400" dirty="0" smtClean="0"/>
              <a:t>Progress </a:t>
            </a:r>
            <a:r>
              <a:rPr lang="en-US" sz="2400" dirty="0"/>
              <a:t>and success are measured, project documents are archived, lessons learned are captured, and project activities are formally closed. </a:t>
            </a:r>
            <a:endParaRPr lang="en-US" sz="2400" dirty="0" smtClean="0"/>
          </a:p>
          <a:p>
            <a:pPr marL="128016" lvl="1" indent="0">
              <a:buNone/>
            </a:pPr>
            <a:endParaRPr lang="en-US" sz="2400" dirty="0"/>
          </a:p>
          <a:p>
            <a:pPr lvl="1">
              <a:buFont typeface="Arial" charset="0"/>
              <a:buChar char="•"/>
            </a:pPr>
            <a:r>
              <a:rPr lang="en-US" sz="2400" dirty="0"/>
              <a:t>The post-implementation phase allows an organization to step back and review processes and results. </a:t>
            </a:r>
            <a:endParaRPr lang="en-US" sz="2400" dirty="0" smtClean="0"/>
          </a:p>
          <a:p>
            <a:pPr marL="128016" lvl="1" indent="0">
              <a:buNone/>
            </a:pPr>
            <a:endParaRPr lang="en-US" sz="2400" dirty="0"/>
          </a:p>
          <a:p>
            <a:pPr lvl="1">
              <a:buFont typeface="Arial" charset="0"/>
              <a:buChar char="•"/>
            </a:pPr>
            <a:r>
              <a:rPr lang="en-US" sz="2400" dirty="0"/>
              <a:t>The organization will consider processes that need adjustment, highlight the most effective processes, and provide action items to improve future projects</a:t>
            </a:r>
            <a:r>
              <a:rPr lang="en-US" sz="2400" dirty="0" smtClean="0"/>
              <a:t>.</a:t>
            </a:r>
          </a:p>
          <a:p>
            <a:pPr marL="128016" lvl="1" indent="0">
              <a:buNone/>
            </a:pPr>
            <a:r>
              <a:rPr lang="en-US" sz="2400" dirty="0" smtClean="0"/>
              <a:t> </a:t>
            </a:r>
            <a:endParaRPr lang="en-US" sz="2400" dirty="0"/>
          </a:p>
          <a:p>
            <a:pPr lvl="1">
              <a:buFont typeface="Arial" charset="0"/>
              <a:buChar char="•"/>
            </a:pPr>
            <a:r>
              <a:rPr lang="en-US" sz="2400" dirty="0"/>
              <a:t>Post-occupancy evaluations are also used to assess the effectiveness of construction or production or implementation. </a:t>
            </a:r>
          </a:p>
          <a:p>
            <a:endParaRPr lang="en-US" dirty="0"/>
          </a:p>
        </p:txBody>
      </p:sp>
    </p:spTree>
    <p:extLst>
      <p:ext uri="{BB962C8B-B14F-4D97-AF65-F5344CB8AC3E}">
        <p14:creationId xmlns:p14="http://schemas.microsoft.com/office/powerpoint/2010/main" val="1134584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Line 171"/>
          <p:cNvSpPr>
            <a:spLocks noChangeShapeType="1"/>
          </p:cNvSpPr>
          <p:nvPr/>
        </p:nvSpPr>
        <p:spPr bwMode="auto">
          <a:xfrm>
            <a:off x="9220200" y="1219200"/>
            <a:ext cx="1219200" cy="0"/>
          </a:xfrm>
          <a:prstGeom prst="line">
            <a:avLst/>
          </a:prstGeom>
          <a:noFill/>
          <a:ln w="38100">
            <a:solidFill>
              <a:srgbClr val="1E518A"/>
            </a:solidFill>
            <a:round/>
            <a:headEnd/>
            <a:tailEnd type="triangle" w="med" len="med"/>
          </a:ln>
        </p:spPr>
        <p:txBody>
          <a:bodyPr/>
          <a:lstStyle/>
          <a:p>
            <a:endParaRPr lang="en-US"/>
          </a:p>
        </p:txBody>
      </p:sp>
      <p:sp>
        <p:nvSpPr>
          <p:cNvPr id="1027" name="AutoShape 159"/>
          <p:cNvSpPr>
            <a:spLocks noChangeArrowheads="1"/>
          </p:cNvSpPr>
          <p:nvPr/>
        </p:nvSpPr>
        <p:spPr bwMode="auto">
          <a:xfrm>
            <a:off x="7772400" y="1447800"/>
            <a:ext cx="1371600" cy="381000"/>
          </a:xfrm>
          <a:prstGeom prst="homePlate">
            <a:avLst>
              <a:gd name="adj" fmla="val 51250"/>
            </a:avLst>
          </a:prstGeom>
          <a:solidFill>
            <a:srgbClr val="C488CE"/>
          </a:solidFill>
          <a:ln w="9525">
            <a:solidFill>
              <a:schemeClr val="tx1"/>
            </a:solidFill>
            <a:miter lim="800000"/>
            <a:headEnd/>
            <a:tailEnd/>
          </a:ln>
        </p:spPr>
        <p:txBody>
          <a:bodyPr wrap="none" anchor="ctr"/>
          <a:lstStyle/>
          <a:p>
            <a:r>
              <a:rPr lang="en-US"/>
              <a:t>  Report</a:t>
            </a:r>
          </a:p>
        </p:txBody>
      </p:sp>
      <p:sp>
        <p:nvSpPr>
          <p:cNvPr id="3077" name="Rectangle 5"/>
          <p:cNvSpPr>
            <a:spLocks noChangeArrowheads="1"/>
          </p:cNvSpPr>
          <p:nvPr/>
        </p:nvSpPr>
        <p:spPr bwMode="auto">
          <a:xfrm>
            <a:off x="3048000" y="2133600"/>
            <a:ext cx="6096000" cy="1143000"/>
          </a:xfrm>
          <a:prstGeom prst="rect">
            <a:avLst/>
          </a:prstGeom>
          <a:noFill/>
          <a:ln w="38100">
            <a:solidFill>
              <a:schemeClr val="bg2"/>
            </a:solidFill>
            <a:miter lim="800000"/>
            <a:headEnd/>
            <a:tailEnd/>
          </a:ln>
          <a:effectLst>
            <a:outerShdw dist="107763" dir="2700000" algn="ctr" rotWithShape="0">
              <a:srgbClr val="808080">
                <a:alpha val="50000"/>
              </a:srgbClr>
            </a:outerShdw>
          </a:effectLst>
        </p:spPr>
        <p:txBody>
          <a:bodyPr wrap="none" anchor="ctr"/>
          <a:lstStyle/>
          <a:p>
            <a:pPr>
              <a:defRPr/>
            </a:pPr>
            <a:endParaRPr lang="en-US"/>
          </a:p>
        </p:txBody>
      </p:sp>
      <p:sp>
        <p:nvSpPr>
          <p:cNvPr id="1029" name="Rectangle 41"/>
          <p:cNvSpPr>
            <a:spLocks noChangeArrowheads="1"/>
          </p:cNvSpPr>
          <p:nvPr/>
        </p:nvSpPr>
        <p:spPr bwMode="auto">
          <a:xfrm>
            <a:off x="1981200" y="152400"/>
            <a:ext cx="8229600" cy="533400"/>
          </a:xfrm>
          <a:prstGeom prst="rect">
            <a:avLst/>
          </a:prstGeom>
          <a:noFill/>
          <a:ln w="9525">
            <a:noFill/>
            <a:miter lim="800000"/>
            <a:headEnd/>
            <a:tailEnd/>
          </a:ln>
        </p:spPr>
        <p:txBody>
          <a:bodyPr anchor="ctr"/>
          <a:lstStyle/>
          <a:p>
            <a:r>
              <a:rPr lang="en-US" sz="3200" dirty="0" smtClean="0">
                <a:solidFill>
                  <a:schemeClr val="tx2"/>
                </a:solidFill>
              </a:rPr>
              <a:t>Project </a:t>
            </a:r>
            <a:r>
              <a:rPr lang="en-US" sz="3200" dirty="0">
                <a:solidFill>
                  <a:schemeClr val="tx2"/>
                </a:solidFill>
              </a:rPr>
              <a:t>Lifecycle</a:t>
            </a:r>
          </a:p>
        </p:txBody>
      </p:sp>
      <p:sp>
        <p:nvSpPr>
          <p:cNvPr id="1030" name="AutoShape 114"/>
          <p:cNvSpPr>
            <a:spLocks noChangeArrowheads="1"/>
          </p:cNvSpPr>
          <p:nvPr/>
        </p:nvSpPr>
        <p:spPr bwMode="auto">
          <a:xfrm>
            <a:off x="4419600" y="2286000"/>
            <a:ext cx="914400" cy="838200"/>
          </a:xfrm>
          <a:prstGeom prst="chevron">
            <a:avLst>
              <a:gd name="adj" fmla="val 0"/>
            </a:avLst>
          </a:prstGeom>
          <a:solidFill>
            <a:srgbClr val="91DBD2"/>
          </a:solidFill>
          <a:ln w="9525">
            <a:solidFill>
              <a:schemeClr val="tx1"/>
            </a:solidFill>
            <a:miter lim="800000"/>
            <a:headEnd/>
            <a:tailEnd/>
          </a:ln>
        </p:spPr>
        <p:txBody>
          <a:bodyPr wrap="none" anchor="ctr"/>
          <a:lstStyle/>
          <a:p>
            <a:r>
              <a:rPr lang="en-US"/>
              <a:t>Plan</a:t>
            </a:r>
          </a:p>
        </p:txBody>
      </p:sp>
      <p:sp>
        <p:nvSpPr>
          <p:cNvPr id="1031" name="AutoShape 133"/>
          <p:cNvSpPr>
            <a:spLocks noChangeArrowheads="1"/>
          </p:cNvSpPr>
          <p:nvPr/>
        </p:nvSpPr>
        <p:spPr bwMode="auto">
          <a:xfrm>
            <a:off x="6858000" y="2286000"/>
            <a:ext cx="914400" cy="838200"/>
          </a:xfrm>
          <a:prstGeom prst="chevron">
            <a:avLst>
              <a:gd name="adj" fmla="val 0"/>
            </a:avLst>
          </a:prstGeom>
          <a:solidFill>
            <a:srgbClr val="91DBD2"/>
          </a:solidFill>
          <a:ln w="9525">
            <a:solidFill>
              <a:schemeClr val="tx1"/>
            </a:solidFill>
            <a:miter lim="800000"/>
            <a:headEnd/>
            <a:tailEnd/>
          </a:ln>
        </p:spPr>
        <p:txBody>
          <a:bodyPr wrap="none" anchor="ctr"/>
          <a:lstStyle/>
          <a:p>
            <a:r>
              <a:rPr lang="en-US"/>
              <a:t>Control</a:t>
            </a:r>
          </a:p>
        </p:txBody>
      </p:sp>
      <p:sp>
        <p:nvSpPr>
          <p:cNvPr id="1032" name="AutoShape 134"/>
          <p:cNvSpPr>
            <a:spLocks noChangeArrowheads="1"/>
          </p:cNvSpPr>
          <p:nvPr/>
        </p:nvSpPr>
        <p:spPr bwMode="auto">
          <a:xfrm>
            <a:off x="5638800" y="2286000"/>
            <a:ext cx="914400" cy="838200"/>
          </a:xfrm>
          <a:prstGeom prst="chevron">
            <a:avLst>
              <a:gd name="adj" fmla="val 0"/>
            </a:avLst>
          </a:prstGeom>
          <a:solidFill>
            <a:srgbClr val="91DBD2"/>
          </a:solidFill>
          <a:ln w="9525">
            <a:solidFill>
              <a:schemeClr val="tx1"/>
            </a:solidFill>
            <a:miter lim="800000"/>
            <a:headEnd/>
            <a:tailEnd/>
          </a:ln>
        </p:spPr>
        <p:txBody>
          <a:bodyPr wrap="none" anchor="ctr"/>
          <a:lstStyle/>
          <a:p>
            <a:r>
              <a:rPr lang="en-US"/>
              <a:t>Execute</a:t>
            </a:r>
          </a:p>
        </p:txBody>
      </p:sp>
      <p:sp>
        <p:nvSpPr>
          <p:cNvPr id="1033" name="AutoShape 135"/>
          <p:cNvSpPr>
            <a:spLocks noChangeArrowheads="1"/>
          </p:cNvSpPr>
          <p:nvPr/>
        </p:nvSpPr>
        <p:spPr bwMode="auto">
          <a:xfrm>
            <a:off x="3200400" y="2286000"/>
            <a:ext cx="914400" cy="838200"/>
          </a:xfrm>
          <a:prstGeom prst="chevron">
            <a:avLst>
              <a:gd name="adj" fmla="val 0"/>
            </a:avLst>
          </a:prstGeom>
          <a:solidFill>
            <a:srgbClr val="CDB3DB"/>
          </a:solidFill>
          <a:ln w="9525">
            <a:solidFill>
              <a:schemeClr val="tx1"/>
            </a:solidFill>
            <a:miter lim="800000"/>
            <a:headEnd/>
            <a:tailEnd/>
          </a:ln>
        </p:spPr>
        <p:txBody>
          <a:bodyPr wrap="none" anchor="ctr"/>
          <a:lstStyle/>
          <a:p>
            <a:r>
              <a:rPr lang="en-US"/>
              <a:t>Initiate</a:t>
            </a:r>
          </a:p>
        </p:txBody>
      </p:sp>
      <p:sp>
        <p:nvSpPr>
          <p:cNvPr id="1034" name="AutoShape 136"/>
          <p:cNvSpPr>
            <a:spLocks noChangeArrowheads="1"/>
          </p:cNvSpPr>
          <p:nvPr/>
        </p:nvSpPr>
        <p:spPr bwMode="auto">
          <a:xfrm>
            <a:off x="8077200" y="2286000"/>
            <a:ext cx="914400" cy="838200"/>
          </a:xfrm>
          <a:prstGeom prst="chevron">
            <a:avLst>
              <a:gd name="adj" fmla="val 0"/>
            </a:avLst>
          </a:prstGeom>
          <a:solidFill>
            <a:srgbClr val="C488CE"/>
          </a:solidFill>
          <a:ln w="9525">
            <a:solidFill>
              <a:schemeClr val="tx1"/>
            </a:solidFill>
            <a:miter lim="800000"/>
            <a:headEnd/>
            <a:tailEnd/>
          </a:ln>
        </p:spPr>
        <p:txBody>
          <a:bodyPr wrap="none" anchor="ctr"/>
          <a:lstStyle/>
          <a:p>
            <a:r>
              <a:rPr lang="en-US"/>
              <a:t>Close</a:t>
            </a:r>
          </a:p>
        </p:txBody>
      </p:sp>
      <p:sp>
        <p:nvSpPr>
          <p:cNvPr id="1037" name="AutoShape 146"/>
          <p:cNvSpPr>
            <a:spLocks noChangeArrowheads="1"/>
          </p:cNvSpPr>
          <p:nvPr/>
        </p:nvSpPr>
        <p:spPr bwMode="auto">
          <a:xfrm>
            <a:off x="9296400" y="1447800"/>
            <a:ext cx="1219200" cy="1905000"/>
          </a:xfrm>
          <a:prstGeom prst="chevron">
            <a:avLst>
              <a:gd name="adj" fmla="val 0"/>
            </a:avLst>
          </a:prstGeom>
          <a:noFill/>
          <a:ln w="25400">
            <a:solidFill>
              <a:schemeClr val="bg2"/>
            </a:solidFill>
            <a:miter lim="800000"/>
            <a:headEnd/>
            <a:tailEnd/>
          </a:ln>
        </p:spPr>
        <p:txBody>
          <a:bodyPr wrap="none" anchor="ctr"/>
          <a:lstStyle/>
          <a:p>
            <a:r>
              <a:rPr lang="en-US" sz="1300" b="1"/>
              <a:t>Integrate</a:t>
            </a:r>
          </a:p>
        </p:txBody>
      </p:sp>
      <p:sp>
        <p:nvSpPr>
          <p:cNvPr id="1038" name="Line 150"/>
          <p:cNvSpPr>
            <a:spLocks noChangeShapeType="1"/>
          </p:cNvSpPr>
          <p:nvPr/>
        </p:nvSpPr>
        <p:spPr bwMode="auto">
          <a:xfrm>
            <a:off x="4114800" y="2667000"/>
            <a:ext cx="304800" cy="0"/>
          </a:xfrm>
          <a:prstGeom prst="line">
            <a:avLst/>
          </a:prstGeom>
          <a:noFill/>
          <a:ln w="25400">
            <a:solidFill>
              <a:schemeClr val="tx1"/>
            </a:solidFill>
            <a:round/>
            <a:headEnd/>
            <a:tailEnd type="triangle" w="med" len="med"/>
          </a:ln>
        </p:spPr>
        <p:txBody>
          <a:bodyPr/>
          <a:lstStyle/>
          <a:p>
            <a:endParaRPr lang="en-US"/>
          </a:p>
        </p:txBody>
      </p:sp>
      <p:sp>
        <p:nvSpPr>
          <p:cNvPr id="1039" name="Line 151"/>
          <p:cNvSpPr>
            <a:spLocks noChangeShapeType="1"/>
          </p:cNvSpPr>
          <p:nvPr/>
        </p:nvSpPr>
        <p:spPr bwMode="auto">
          <a:xfrm>
            <a:off x="5334000" y="2667000"/>
            <a:ext cx="304800" cy="0"/>
          </a:xfrm>
          <a:prstGeom prst="line">
            <a:avLst/>
          </a:prstGeom>
          <a:noFill/>
          <a:ln w="25400">
            <a:solidFill>
              <a:schemeClr val="tx1"/>
            </a:solidFill>
            <a:round/>
            <a:headEnd/>
            <a:tailEnd type="triangle" w="med" len="med"/>
          </a:ln>
        </p:spPr>
        <p:txBody>
          <a:bodyPr/>
          <a:lstStyle/>
          <a:p>
            <a:endParaRPr lang="en-US"/>
          </a:p>
        </p:txBody>
      </p:sp>
      <p:sp>
        <p:nvSpPr>
          <p:cNvPr id="1040" name="Line 152"/>
          <p:cNvSpPr>
            <a:spLocks noChangeShapeType="1"/>
          </p:cNvSpPr>
          <p:nvPr/>
        </p:nvSpPr>
        <p:spPr bwMode="auto">
          <a:xfrm>
            <a:off x="6553200" y="2667000"/>
            <a:ext cx="304800" cy="0"/>
          </a:xfrm>
          <a:prstGeom prst="line">
            <a:avLst/>
          </a:prstGeom>
          <a:noFill/>
          <a:ln w="25400">
            <a:solidFill>
              <a:schemeClr val="tx1"/>
            </a:solidFill>
            <a:round/>
            <a:headEnd/>
            <a:tailEnd type="triangle" w="med" len="med"/>
          </a:ln>
        </p:spPr>
        <p:txBody>
          <a:bodyPr/>
          <a:lstStyle/>
          <a:p>
            <a:endParaRPr lang="en-US"/>
          </a:p>
        </p:txBody>
      </p:sp>
      <p:sp>
        <p:nvSpPr>
          <p:cNvPr id="1041" name="Line 153"/>
          <p:cNvSpPr>
            <a:spLocks noChangeShapeType="1"/>
          </p:cNvSpPr>
          <p:nvPr/>
        </p:nvSpPr>
        <p:spPr bwMode="auto">
          <a:xfrm>
            <a:off x="7772400" y="2667000"/>
            <a:ext cx="304800" cy="0"/>
          </a:xfrm>
          <a:prstGeom prst="line">
            <a:avLst/>
          </a:prstGeom>
          <a:noFill/>
          <a:ln w="25400">
            <a:solidFill>
              <a:schemeClr val="tx1"/>
            </a:solidFill>
            <a:round/>
            <a:headEnd/>
            <a:tailEnd type="triangle" w="med" len="med"/>
          </a:ln>
        </p:spPr>
        <p:txBody>
          <a:bodyPr/>
          <a:lstStyle/>
          <a:p>
            <a:endParaRPr lang="en-US"/>
          </a:p>
        </p:txBody>
      </p:sp>
      <p:sp>
        <p:nvSpPr>
          <p:cNvPr id="1042" name="Line 154"/>
          <p:cNvSpPr>
            <a:spLocks noChangeShapeType="1"/>
          </p:cNvSpPr>
          <p:nvPr/>
        </p:nvSpPr>
        <p:spPr bwMode="auto">
          <a:xfrm>
            <a:off x="8991600" y="2667000"/>
            <a:ext cx="304800" cy="0"/>
          </a:xfrm>
          <a:prstGeom prst="line">
            <a:avLst/>
          </a:prstGeom>
          <a:noFill/>
          <a:ln w="25400">
            <a:solidFill>
              <a:schemeClr val="tx1"/>
            </a:solidFill>
            <a:round/>
            <a:headEnd/>
            <a:tailEnd type="triangle" w="med" len="med"/>
          </a:ln>
        </p:spPr>
        <p:txBody>
          <a:bodyPr/>
          <a:lstStyle/>
          <a:p>
            <a:endParaRPr lang="en-US"/>
          </a:p>
        </p:txBody>
      </p:sp>
      <p:sp>
        <p:nvSpPr>
          <p:cNvPr id="1043" name="AutoShape 158"/>
          <p:cNvSpPr>
            <a:spLocks noChangeArrowheads="1"/>
          </p:cNvSpPr>
          <p:nvPr/>
        </p:nvSpPr>
        <p:spPr bwMode="auto">
          <a:xfrm>
            <a:off x="4267200" y="1447800"/>
            <a:ext cx="3733800" cy="381000"/>
          </a:xfrm>
          <a:prstGeom prst="homePlate">
            <a:avLst>
              <a:gd name="adj" fmla="val 48819"/>
            </a:avLst>
          </a:prstGeom>
          <a:solidFill>
            <a:srgbClr val="91DBD2"/>
          </a:solidFill>
          <a:ln w="9525">
            <a:solidFill>
              <a:schemeClr val="tx1"/>
            </a:solidFill>
            <a:miter lim="800000"/>
            <a:headEnd/>
            <a:tailEnd/>
          </a:ln>
        </p:spPr>
        <p:txBody>
          <a:bodyPr wrap="none" anchor="ctr"/>
          <a:lstStyle/>
          <a:p>
            <a:r>
              <a:rPr lang="en-US"/>
              <a:t>Project Work</a:t>
            </a:r>
          </a:p>
        </p:txBody>
      </p:sp>
      <p:sp>
        <p:nvSpPr>
          <p:cNvPr id="1044" name="AutoShape 157"/>
          <p:cNvSpPr>
            <a:spLocks noChangeArrowheads="1"/>
          </p:cNvSpPr>
          <p:nvPr/>
        </p:nvSpPr>
        <p:spPr bwMode="auto">
          <a:xfrm>
            <a:off x="3048000" y="1447800"/>
            <a:ext cx="1447800" cy="381000"/>
          </a:xfrm>
          <a:prstGeom prst="homePlate">
            <a:avLst>
              <a:gd name="adj" fmla="val 49294"/>
            </a:avLst>
          </a:prstGeom>
          <a:solidFill>
            <a:srgbClr val="CDB3DB"/>
          </a:solidFill>
          <a:ln w="9525">
            <a:solidFill>
              <a:schemeClr val="tx1"/>
            </a:solidFill>
            <a:miter lim="800000"/>
            <a:headEnd/>
            <a:tailEnd/>
          </a:ln>
        </p:spPr>
        <p:txBody>
          <a:bodyPr wrap="none" anchor="ctr"/>
          <a:lstStyle/>
          <a:p>
            <a:r>
              <a:rPr lang="en-US"/>
              <a:t>Define Work</a:t>
            </a:r>
          </a:p>
        </p:txBody>
      </p:sp>
      <p:sp>
        <p:nvSpPr>
          <p:cNvPr id="1045" name="Text Box 162"/>
          <p:cNvSpPr txBox="1">
            <a:spLocks noChangeArrowheads="1"/>
          </p:cNvSpPr>
          <p:nvPr/>
        </p:nvSpPr>
        <p:spPr bwMode="auto">
          <a:xfrm>
            <a:off x="888520" y="3322883"/>
            <a:ext cx="9929003" cy="3539430"/>
          </a:xfrm>
          <a:prstGeom prst="rect">
            <a:avLst/>
          </a:prstGeom>
          <a:noFill/>
          <a:ln w="9525">
            <a:noFill/>
            <a:miter lim="800000"/>
            <a:headEnd/>
            <a:tailEnd/>
          </a:ln>
        </p:spPr>
        <p:txBody>
          <a:bodyPr wrap="square">
            <a:spAutoFit/>
          </a:bodyPr>
          <a:lstStyle/>
          <a:p>
            <a:pPr algn="l">
              <a:spcBef>
                <a:spcPct val="50000"/>
              </a:spcBef>
              <a:buFont typeface="Wingdings" pitchFamily="2" charset="2"/>
              <a:buChar char="v"/>
            </a:pPr>
            <a:r>
              <a:rPr lang="en-US" sz="1400" dirty="0"/>
              <a:t> </a:t>
            </a:r>
            <a:r>
              <a:rPr lang="en-US" sz="1400" b="1" dirty="0">
                <a:solidFill>
                  <a:schemeClr val="accent6"/>
                </a:solidFill>
              </a:rPr>
              <a:t>Organizational</a:t>
            </a:r>
            <a:r>
              <a:rPr lang="en-US" sz="1400" b="1" dirty="0"/>
              <a:t> </a:t>
            </a:r>
            <a:r>
              <a:rPr lang="en-US" sz="1400" b="1" dirty="0">
                <a:solidFill>
                  <a:schemeClr val="accent6"/>
                </a:solidFill>
              </a:rPr>
              <a:t>Framework</a:t>
            </a:r>
            <a:r>
              <a:rPr lang="en-US" sz="1400" dirty="0">
                <a:solidFill>
                  <a:schemeClr val="accent6"/>
                </a:solidFill>
              </a:rPr>
              <a:t> </a:t>
            </a:r>
            <a:r>
              <a:rPr lang="en-US" sz="1400" dirty="0"/>
              <a:t>– identify project and align with strategy map, identify and provide resources, project </a:t>
            </a:r>
            <a:r>
              <a:rPr lang="en-US" sz="1400" dirty="0" smtClean="0"/>
              <a:t>scheduling</a:t>
            </a:r>
            <a:r>
              <a:rPr lang="en-US" sz="1400" dirty="0"/>
              <a:t>, prioritizing, direction-setting, issue resolution, milestone reviews</a:t>
            </a:r>
          </a:p>
          <a:p>
            <a:pPr algn="l">
              <a:spcBef>
                <a:spcPct val="50000"/>
              </a:spcBef>
              <a:buFont typeface="Wingdings" pitchFamily="2" charset="2"/>
              <a:buChar char="v"/>
            </a:pPr>
            <a:r>
              <a:rPr lang="en-US" sz="1400" dirty="0"/>
              <a:t> </a:t>
            </a:r>
            <a:r>
              <a:rPr lang="en-US" sz="1400" b="1" dirty="0">
                <a:solidFill>
                  <a:schemeClr val="accent6"/>
                </a:solidFill>
              </a:rPr>
              <a:t>Initiate</a:t>
            </a:r>
            <a:r>
              <a:rPr lang="en-US" sz="1400" dirty="0">
                <a:solidFill>
                  <a:schemeClr val="accent6"/>
                </a:solidFill>
              </a:rPr>
              <a:t> </a:t>
            </a:r>
            <a:r>
              <a:rPr lang="en-US" sz="1400" dirty="0"/>
              <a:t>– </a:t>
            </a:r>
            <a:r>
              <a:rPr lang="en-US" sz="1400" dirty="0" smtClean="0"/>
              <a:t>develop </a:t>
            </a:r>
            <a:r>
              <a:rPr lang="en-US" sz="1400" dirty="0"/>
              <a:t>business case and project plan/charter, including  role(s) of sponsor(s), owner(s), </a:t>
            </a:r>
            <a:r>
              <a:rPr lang="en-US" sz="1400" dirty="0" smtClean="0"/>
              <a:t>define problem/opportunity </a:t>
            </a:r>
            <a:r>
              <a:rPr lang="en-US" sz="1400" dirty="0"/>
              <a:t>with supporting data, participants, success measure(s), and scope (boundaries </a:t>
            </a:r>
            <a:r>
              <a:rPr lang="en-US" sz="1400" dirty="0" smtClean="0"/>
              <a:t>and parameters</a:t>
            </a:r>
            <a:r>
              <a:rPr lang="en-US" sz="1400" dirty="0"/>
              <a:t>)</a:t>
            </a:r>
          </a:p>
          <a:p>
            <a:pPr algn="l">
              <a:spcBef>
                <a:spcPct val="50000"/>
              </a:spcBef>
              <a:buFont typeface="Wingdings" pitchFamily="2" charset="2"/>
              <a:buChar char="v"/>
            </a:pPr>
            <a:r>
              <a:rPr lang="en-US" sz="1400" dirty="0"/>
              <a:t> </a:t>
            </a:r>
            <a:r>
              <a:rPr lang="en-US" sz="1400" b="1" dirty="0">
                <a:solidFill>
                  <a:schemeClr val="accent6"/>
                </a:solidFill>
              </a:rPr>
              <a:t>Plan</a:t>
            </a:r>
            <a:r>
              <a:rPr lang="en-US" sz="1400" dirty="0">
                <a:solidFill>
                  <a:schemeClr val="accent6"/>
                </a:solidFill>
              </a:rPr>
              <a:t> </a:t>
            </a:r>
            <a:r>
              <a:rPr lang="en-US" sz="1400" dirty="0"/>
              <a:t>– </a:t>
            </a:r>
            <a:r>
              <a:rPr lang="en-US" sz="1400" dirty="0" smtClean="0"/>
              <a:t>develop </a:t>
            </a:r>
            <a:r>
              <a:rPr lang="en-US" sz="1400" dirty="0"/>
              <a:t>execution steps, timeline, dependencies, milestone dates, plans for risk and risk mitigation, plans </a:t>
            </a:r>
            <a:r>
              <a:rPr lang="en-US" sz="1400" dirty="0" smtClean="0"/>
              <a:t>for communications </a:t>
            </a:r>
            <a:r>
              <a:rPr lang="en-US" sz="1400" dirty="0"/>
              <a:t>and for training</a:t>
            </a:r>
          </a:p>
          <a:p>
            <a:pPr algn="l">
              <a:spcBef>
                <a:spcPct val="50000"/>
              </a:spcBef>
              <a:buFont typeface="Wingdings" pitchFamily="2" charset="2"/>
              <a:buChar char="v"/>
            </a:pPr>
            <a:r>
              <a:rPr lang="en-US" sz="1400" dirty="0"/>
              <a:t> </a:t>
            </a:r>
            <a:r>
              <a:rPr lang="en-US" sz="1400" b="1" dirty="0">
                <a:solidFill>
                  <a:schemeClr val="accent6"/>
                </a:solidFill>
              </a:rPr>
              <a:t>Execute</a:t>
            </a:r>
            <a:r>
              <a:rPr lang="en-US" sz="1400" dirty="0">
                <a:solidFill>
                  <a:schemeClr val="accent6"/>
                </a:solidFill>
              </a:rPr>
              <a:t> </a:t>
            </a:r>
            <a:r>
              <a:rPr lang="en-US" sz="1400" dirty="0"/>
              <a:t>– </a:t>
            </a:r>
            <a:r>
              <a:rPr lang="en-US" sz="1400" dirty="0" smtClean="0"/>
              <a:t>do </a:t>
            </a:r>
            <a:r>
              <a:rPr lang="en-US" sz="1400" dirty="0"/>
              <a:t>the work defined in plans</a:t>
            </a:r>
          </a:p>
          <a:p>
            <a:pPr algn="l">
              <a:spcBef>
                <a:spcPct val="50000"/>
              </a:spcBef>
              <a:buFont typeface="Wingdings" pitchFamily="2" charset="2"/>
              <a:buChar char="v"/>
            </a:pPr>
            <a:r>
              <a:rPr lang="en-US" sz="1400" dirty="0"/>
              <a:t> </a:t>
            </a:r>
            <a:r>
              <a:rPr lang="en-US" sz="1400" b="1" dirty="0">
                <a:solidFill>
                  <a:schemeClr val="accent6"/>
                </a:solidFill>
              </a:rPr>
              <a:t>Control</a:t>
            </a:r>
            <a:r>
              <a:rPr lang="en-US" sz="1400" b="1" dirty="0"/>
              <a:t> </a:t>
            </a:r>
            <a:r>
              <a:rPr lang="en-US" sz="1400" dirty="0"/>
              <a:t>– </a:t>
            </a:r>
            <a:r>
              <a:rPr lang="en-US" sz="1400" dirty="0" smtClean="0"/>
              <a:t>hold </a:t>
            </a:r>
            <a:r>
              <a:rPr lang="en-US" sz="1400" dirty="0"/>
              <a:t>milestone meetings with sponsors, produce reports on performance and success measure(s), identify issues, </a:t>
            </a:r>
            <a:r>
              <a:rPr lang="en-US" sz="1400" dirty="0" smtClean="0"/>
              <a:t> resolutions</a:t>
            </a:r>
            <a:r>
              <a:rPr lang="en-US" sz="1400" dirty="0"/>
              <a:t>, and management (e.g. scope management)</a:t>
            </a:r>
          </a:p>
          <a:p>
            <a:pPr algn="l">
              <a:spcBef>
                <a:spcPct val="50000"/>
              </a:spcBef>
              <a:buFont typeface="Wingdings" pitchFamily="2" charset="2"/>
              <a:buChar char="v"/>
            </a:pPr>
            <a:r>
              <a:rPr lang="en-US" sz="1400" b="1" dirty="0"/>
              <a:t> </a:t>
            </a:r>
            <a:r>
              <a:rPr lang="en-US" sz="1400" b="1" dirty="0">
                <a:solidFill>
                  <a:schemeClr val="accent6"/>
                </a:solidFill>
              </a:rPr>
              <a:t>Close</a:t>
            </a:r>
            <a:r>
              <a:rPr lang="en-US" sz="1400" dirty="0">
                <a:solidFill>
                  <a:schemeClr val="accent6"/>
                </a:solidFill>
              </a:rPr>
              <a:t> </a:t>
            </a:r>
            <a:r>
              <a:rPr lang="en-US" sz="1400" dirty="0"/>
              <a:t>– </a:t>
            </a:r>
            <a:r>
              <a:rPr lang="en-US" sz="1400" dirty="0" smtClean="0"/>
              <a:t>report </a:t>
            </a:r>
            <a:r>
              <a:rPr lang="en-US" sz="1400" dirty="0"/>
              <a:t>results, determine ownership and integration into ongoing work of all affected work units, evaluate the </a:t>
            </a:r>
            <a:r>
              <a:rPr lang="en-US" sz="1400" dirty="0" smtClean="0"/>
              <a:t> project</a:t>
            </a:r>
            <a:r>
              <a:rPr lang="en-US" sz="1400" dirty="0"/>
              <a:t>, summarize lessons learned, and document the process and materials developed</a:t>
            </a:r>
          </a:p>
          <a:p>
            <a:pPr algn="l">
              <a:spcBef>
                <a:spcPct val="50000"/>
              </a:spcBef>
              <a:buFont typeface="Wingdings" pitchFamily="2" charset="2"/>
              <a:buChar char="v"/>
            </a:pPr>
            <a:r>
              <a:rPr lang="en-US" sz="1400" dirty="0"/>
              <a:t> </a:t>
            </a:r>
            <a:r>
              <a:rPr lang="en-US" sz="1400" b="1" dirty="0">
                <a:solidFill>
                  <a:schemeClr val="accent6"/>
                </a:solidFill>
              </a:rPr>
              <a:t>Integrate</a:t>
            </a:r>
            <a:r>
              <a:rPr lang="en-US" sz="1400" dirty="0">
                <a:solidFill>
                  <a:schemeClr val="accent6"/>
                </a:solidFill>
              </a:rPr>
              <a:t> </a:t>
            </a:r>
            <a:r>
              <a:rPr lang="en-US" sz="1400" dirty="0"/>
              <a:t>– implement agreements, identify ongoing roles/responsibilities, create ongoing operational measures </a:t>
            </a:r>
            <a:r>
              <a:rPr lang="en-US" sz="1400" dirty="0" smtClean="0"/>
              <a:t>and dashboard </a:t>
            </a:r>
            <a:r>
              <a:rPr lang="en-US" sz="1400" dirty="0"/>
              <a:t>reporting cycles, provide training, standardize processes, and continually improve</a:t>
            </a:r>
          </a:p>
        </p:txBody>
      </p:sp>
      <p:sp>
        <p:nvSpPr>
          <p:cNvPr id="1046" name="AutoShape 164"/>
          <p:cNvSpPr>
            <a:spLocks noChangeArrowheads="1"/>
          </p:cNvSpPr>
          <p:nvPr/>
        </p:nvSpPr>
        <p:spPr bwMode="auto">
          <a:xfrm>
            <a:off x="1676400" y="1447800"/>
            <a:ext cx="1219200" cy="1905000"/>
          </a:xfrm>
          <a:prstGeom prst="chevron">
            <a:avLst>
              <a:gd name="adj" fmla="val 0"/>
            </a:avLst>
          </a:prstGeom>
          <a:noFill/>
          <a:ln w="25400">
            <a:solidFill>
              <a:schemeClr val="bg2"/>
            </a:solidFill>
            <a:miter lim="800000"/>
            <a:headEnd/>
            <a:tailEnd/>
          </a:ln>
        </p:spPr>
        <p:txBody>
          <a:bodyPr wrap="none" anchor="ctr"/>
          <a:lstStyle/>
          <a:p>
            <a:r>
              <a:rPr lang="en-US" sz="1300" b="1"/>
              <a:t>Organizational</a:t>
            </a:r>
          </a:p>
          <a:p>
            <a:r>
              <a:rPr lang="en-US" sz="1300" b="1"/>
              <a:t>Framework</a:t>
            </a:r>
          </a:p>
        </p:txBody>
      </p:sp>
      <p:sp>
        <p:nvSpPr>
          <p:cNvPr id="1047" name="Line 165"/>
          <p:cNvSpPr>
            <a:spLocks noChangeShapeType="1"/>
          </p:cNvSpPr>
          <p:nvPr/>
        </p:nvSpPr>
        <p:spPr bwMode="auto">
          <a:xfrm>
            <a:off x="2895600" y="2667000"/>
            <a:ext cx="304800" cy="0"/>
          </a:xfrm>
          <a:prstGeom prst="line">
            <a:avLst/>
          </a:prstGeom>
          <a:noFill/>
          <a:ln w="25400">
            <a:solidFill>
              <a:schemeClr val="tx1"/>
            </a:solidFill>
            <a:round/>
            <a:headEnd/>
            <a:tailEnd type="triangle" w="med" len="med"/>
          </a:ln>
        </p:spPr>
        <p:txBody>
          <a:bodyPr/>
          <a:lstStyle/>
          <a:p>
            <a:endParaRPr lang="en-US"/>
          </a:p>
        </p:txBody>
      </p:sp>
      <p:sp>
        <p:nvSpPr>
          <p:cNvPr id="1048" name="AutoShape 166"/>
          <p:cNvSpPr>
            <a:spLocks noChangeArrowheads="1"/>
          </p:cNvSpPr>
          <p:nvPr/>
        </p:nvSpPr>
        <p:spPr bwMode="auto">
          <a:xfrm>
            <a:off x="1752600" y="838200"/>
            <a:ext cx="1143000" cy="381000"/>
          </a:xfrm>
          <a:prstGeom prst="homePlate">
            <a:avLst>
              <a:gd name="adj" fmla="val 0"/>
            </a:avLst>
          </a:prstGeom>
          <a:noFill/>
          <a:ln w="9525">
            <a:noFill/>
            <a:miter lim="800000"/>
            <a:headEnd/>
            <a:tailEnd/>
          </a:ln>
        </p:spPr>
        <p:txBody>
          <a:bodyPr wrap="none" anchor="ctr"/>
          <a:lstStyle/>
          <a:p>
            <a:r>
              <a:rPr lang="en-US" sz="1200" b="1"/>
              <a:t>Initiator/ </a:t>
            </a:r>
          </a:p>
          <a:p>
            <a:r>
              <a:rPr lang="en-US" sz="1200" b="1"/>
              <a:t>Stakeholder</a:t>
            </a:r>
          </a:p>
        </p:txBody>
      </p:sp>
      <p:sp>
        <p:nvSpPr>
          <p:cNvPr id="1049" name="AutoShape 167"/>
          <p:cNvSpPr>
            <a:spLocks noChangeArrowheads="1"/>
          </p:cNvSpPr>
          <p:nvPr/>
        </p:nvSpPr>
        <p:spPr bwMode="auto">
          <a:xfrm>
            <a:off x="2895600" y="914400"/>
            <a:ext cx="6400800" cy="381000"/>
          </a:xfrm>
          <a:prstGeom prst="homePlate">
            <a:avLst>
              <a:gd name="adj" fmla="val 0"/>
            </a:avLst>
          </a:prstGeom>
          <a:noFill/>
          <a:ln w="9525">
            <a:noFill/>
            <a:miter lim="800000"/>
            <a:headEnd/>
            <a:tailEnd/>
          </a:ln>
        </p:spPr>
        <p:txBody>
          <a:bodyPr wrap="none" anchor="ctr"/>
          <a:lstStyle/>
          <a:p>
            <a:r>
              <a:rPr lang="en-US" sz="1200" b="1"/>
              <a:t>Project Team</a:t>
            </a:r>
          </a:p>
        </p:txBody>
      </p:sp>
      <p:sp>
        <p:nvSpPr>
          <p:cNvPr id="1050" name="AutoShape 168"/>
          <p:cNvSpPr>
            <a:spLocks noChangeArrowheads="1"/>
          </p:cNvSpPr>
          <p:nvPr/>
        </p:nvSpPr>
        <p:spPr bwMode="auto">
          <a:xfrm>
            <a:off x="9296400" y="838200"/>
            <a:ext cx="1143000" cy="381000"/>
          </a:xfrm>
          <a:prstGeom prst="homePlate">
            <a:avLst>
              <a:gd name="adj" fmla="val 0"/>
            </a:avLst>
          </a:prstGeom>
          <a:noFill/>
          <a:ln w="9525">
            <a:noFill/>
            <a:miter lim="800000"/>
            <a:headEnd/>
            <a:tailEnd/>
          </a:ln>
        </p:spPr>
        <p:txBody>
          <a:bodyPr wrap="none" anchor="ctr"/>
          <a:lstStyle/>
          <a:p>
            <a:r>
              <a:rPr lang="en-US" sz="1200" b="1"/>
              <a:t>New Team/</a:t>
            </a:r>
          </a:p>
          <a:p>
            <a:r>
              <a:rPr lang="en-US" sz="1200" b="1"/>
              <a:t>Owner</a:t>
            </a:r>
          </a:p>
        </p:txBody>
      </p:sp>
      <p:sp>
        <p:nvSpPr>
          <p:cNvPr id="1051" name="Line 170"/>
          <p:cNvSpPr>
            <a:spLocks noChangeShapeType="1"/>
          </p:cNvSpPr>
          <p:nvPr/>
        </p:nvSpPr>
        <p:spPr bwMode="auto">
          <a:xfrm>
            <a:off x="2895600" y="1219200"/>
            <a:ext cx="6400800" cy="0"/>
          </a:xfrm>
          <a:prstGeom prst="line">
            <a:avLst/>
          </a:prstGeom>
          <a:noFill/>
          <a:ln w="38100">
            <a:solidFill>
              <a:srgbClr val="5A98DC"/>
            </a:solidFill>
            <a:round/>
            <a:headEnd/>
            <a:tailEnd type="triangle" w="med" len="med"/>
          </a:ln>
        </p:spPr>
        <p:txBody>
          <a:bodyPr/>
          <a:lstStyle/>
          <a:p>
            <a:endParaRPr lang="en-US"/>
          </a:p>
        </p:txBody>
      </p:sp>
      <p:sp>
        <p:nvSpPr>
          <p:cNvPr id="1052" name="Line 169"/>
          <p:cNvSpPr>
            <a:spLocks noChangeShapeType="1"/>
          </p:cNvSpPr>
          <p:nvPr/>
        </p:nvSpPr>
        <p:spPr bwMode="auto">
          <a:xfrm>
            <a:off x="1752600" y="1219200"/>
            <a:ext cx="1219200" cy="0"/>
          </a:xfrm>
          <a:prstGeom prst="line">
            <a:avLst/>
          </a:prstGeom>
          <a:noFill/>
          <a:ln w="38100">
            <a:solidFill>
              <a:srgbClr val="B0CEEE"/>
            </a:solidFill>
            <a:round/>
            <a:headEnd/>
            <a:tailEnd type="triangle" w="med" len="med"/>
          </a:ln>
        </p:spPr>
        <p:txBody>
          <a:bodyPr/>
          <a:lstStyle/>
          <a:p>
            <a:endParaRPr lang="en-US"/>
          </a:p>
        </p:txBody>
      </p:sp>
      <p:grpSp>
        <p:nvGrpSpPr>
          <p:cNvPr id="2" name="Group 172"/>
          <p:cNvGrpSpPr>
            <a:grpSpLocks/>
          </p:cNvGrpSpPr>
          <p:nvPr/>
        </p:nvGrpSpPr>
        <p:grpSpPr bwMode="auto">
          <a:xfrm>
            <a:off x="9296400" y="2687160"/>
            <a:ext cx="1219200" cy="474028"/>
            <a:chOff x="192" y="1799"/>
            <a:chExt cx="5123" cy="1991"/>
          </a:xfrm>
        </p:grpSpPr>
        <p:grpSp>
          <p:nvGrpSpPr>
            <p:cNvPr id="3" name="Group 173"/>
            <p:cNvGrpSpPr>
              <a:grpSpLocks/>
            </p:cNvGrpSpPr>
            <p:nvPr/>
          </p:nvGrpSpPr>
          <p:grpSpPr bwMode="auto">
            <a:xfrm>
              <a:off x="1920" y="2075"/>
              <a:ext cx="1638" cy="1429"/>
              <a:chOff x="1824" y="1488"/>
              <a:chExt cx="2112" cy="2016"/>
            </a:xfrm>
          </p:grpSpPr>
          <p:sp>
            <p:nvSpPr>
              <p:cNvPr id="1059" name="Freeform 174"/>
              <p:cNvSpPr>
                <a:spLocks/>
              </p:cNvSpPr>
              <p:nvPr/>
            </p:nvSpPr>
            <p:spPr bwMode="auto">
              <a:xfrm>
                <a:off x="1824" y="2352"/>
                <a:ext cx="988" cy="1079"/>
              </a:xfrm>
              <a:custGeom>
                <a:avLst/>
                <a:gdLst>
                  <a:gd name="T0" fmla="*/ 914 w 2242"/>
                  <a:gd name="T1" fmla="*/ 1079 h 3041"/>
                  <a:gd name="T2" fmla="*/ 967 w 2242"/>
                  <a:gd name="T3" fmla="*/ 929 h 3041"/>
                  <a:gd name="T4" fmla="*/ 935 w 2242"/>
                  <a:gd name="T5" fmla="*/ 921 h 3041"/>
                  <a:gd name="T6" fmla="*/ 896 w 2242"/>
                  <a:gd name="T7" fmla="*/ 909 h 3041"/>
                  <a:gd name="T8" fmla="*/ 863 w 2242"/>
                  <a:gd name="T9" fmla="*/ 898 h 3041"/>
                  <a:gd name="T10" fmla="*/ 828 w 2242"/>
                  <a:gd name="T11" fmla="*/ 886 h 3041"/>
                  <a:gd name="T12" fmla="*/ 792 w 2242"/>
                  <a:gd name="T13" fmla="*/ 872 h 3041"/>
                  <a:gd name="T14" fmla="*/ 759 w 2242"/>
                  <a:gd name="T15" fmla="*/ 856 h 3041"/>
                  <a:gd name="T16" fmla="*/ 733 w 2242"/>
                  <a:gd name="T17" fmla="*/ 843 h 3041"/>
                  <a:gd name="T18" fmla="*/ 702 w 2242"/>
                  <a:gd name="T19" fmla="*/ 827 h 3041"/>
                  <a:gd name="T20" fmla="*/ 672 w 2242"/>
                  <a:gd name="T21" fmla="*/ 810 h 3041"/>
                  <a:gd name="T22" fmla="*/ 648 w 2242"/>
                  <a:gd name="T23" fmla="*/ 797 h 3041"/>
                  <a:gd name="T24" fmla="*/ 615 w 2242"/>
                  <a:gd name="T25" fmla="*/ 776 h 3041"/>
                  <a:gd name="T26" fmla="*/ 576 w 2242"/>
                  <a:gd name="T27" fmla="*/ 749 h 3041"/>
                  <a:gd name="T28" fmla="*/ 538 w 2242"/>
                  <a:gd name="T29" fmla="*/ 721 h 3041"/>
                  <a:gd name="T30" fmla="*/ 505 w 2242"/>
                  <a:gd name="T31" fmla="*/ 692 h 3041"/>
                  <a:gd name="T32" fmla="*/ 474 w 2242"/>
                  <a:gd name="T33" fmla="*/ 661 h 3041"/>
                  <a:gd name="T34" fmla="*/ 440 w 2242"/>
                  <a:gd name="T35" fmla="*/ 625 h 3041"/>
                  <a:gd name="T36" fmla="*/ 409 w 2242"/>
                  <a:gd name="T37" fmla="*/ 589 h 3041"/>
                  <a:gd name="T38" fmla="*/ 381 w 2242"/>
                  <a:gd name="T39" fmla="*/ 548 h 3041"/>
                  <a:gd name="T40" fmla="*/ 358 w 2242"/>
                  <a:gd name="T41" fmla="*/ 512 h 3041"/>
                  <a:gd name="T42" fmla="*/ 337 w 2242"/>
                  <a:gd name="T43" fmla="*/ 475 h 3041"/>
                  <a:gd name="T44" fmla="*/ 320 w 2242"/>
                  <a:gd name="T45" fmla="*/ 438 h 3041"/>
                  <a:gd name="T46" fmla="*/ 304 w 2242"/>
                  <a:gd name="T47" fmla="*/ 400 h 3041"/>
                  <a:gd name="T48" fmla="*/ 289 w 2242"/>
                  <a:gd name="T49" fmla="*/ 356 h 3041"/>
                  <a:gd name="T50" fmla="*/ 278 w 2242"/>
                  <a:gd name="T51" fmla="*/ 312 h 3041"/>
                  <a:gd name="T52" fmla="*/ 271 w 2242"/>
                  <a:gd name="T53" fmla="*/ 268 h 3041"/>
                  <a:gd name="T54" fmla="*/ 267 w 2242"/>
                  <a:gd name="T55" fmla="*/ 222 h 3041"/>
                  <a:gd name="T56" fmla="*/ 267 w 2242"/>
                  <a:gd name="T57" fmla="*/ 176 h 3041"/>
                  <a:gd name="T58" fmla="*/ 175 w 2242"/>
                  <a:gd name="T59" fmla="*/ 0 h 3041"/>
                  <a:gd name="T60" fmla="*/ 66 w 2242"/>
                  <a:gd name="T61" fmla="*/ 176 h 3041"/>
                  <a:gd name="T62" fmla="*/ 67 w 2242"/>
                  <a:gd name="T63" fmla="*/ 229 h 3041"/>
                  <a:gd name="T64" fmla="*/ 72 w 2242"/>
                  <a:gd name="T65" fmla="*/ 279 h 3041"/>
                  <a:gd name="T66" fmla="*/ 78 w 2242"/>
                  <a:gd name="T67" fmla="*/ 323 h 3041"/>
                  <a:gd name="T68" fmla="*/ 88 w 2242"/>
                  <a:gd name="T69" fmla="*/ 367 h 3041"/>
                  <a:gd name="T70" fmla="*/ 99 w 2242"/>
                  <a:gd name="T71" fmla="*/ 408 h 3041"/>
                  <a:gd name="T72" fmla="*/ 115 w 2242"/>
                  <a:gd name="T73" fmla="*/ 456 h 3041"/>
                  <a:gd name="T74" fmla="*/ 132 w 2242"/>
                  <a:gd name="T75" fmla="*/ 496 h 3041"/>
                  <a:gd name="T76" fmla="*/ 154 w 2242"/>
                  <a:gd name="T77" fmla="*/ 541 h 3041"/>
                  <a:gd name="T78" fmla="*/ 176 w 2242"/>
                  <a:gd name="T79" fmla="*/ 580 h 3041"/>
                  <a:gd name="T80" fmla="*/ 204 w 2242"/>
                  <a:gd name="T81" fmla="*/ 623 h 3041"/>
                  <a:gd name="T82" fmla="*/ 231 w 2242"/>
                  <a:gd name="T83" fmla="*/ 661 h 3041"/>
                  <a:gd name="T84" fmla="*/ 260 w 2242"/>
                  <a:gd name="T85" fmla="*/ 697 h 3041"/>
                  <a:gd name="T86" fmla="*/ 292 w 2242"/>
                  <a:gd name="T87" fmla="*/ 733 h 3041"/>
                  <a:gd name="T88" fmla="*/ 327 w 2242"/>
                  <a:gd name="T89" fmla="*/ 769 h 3041"/>
                  <a:gd name="T90" fmla="*/ 363 w 2242"/>
                  <a:gd name="T91" fmla="*/ 802 h 3041"/>
                  <a:gd name="T92" fmla="*/ 396 w 2242"/>
                  <a:gd name="T93" fmla="*/ 830 h 3041"/>
                  <a:gd name="T94" fmla="*/ 439 w 2242"/>
                  <a:gd name="T95" fmla="*/ 862 h 3041"/>
                  <a:gd name="T96" fmla="*/ 477 w 2242"/>
                  <a:gd name="T97" fmla="*/ 889 h 3041"/>
                  <a:gd name="T98" fmla="*/ 520 w 2242"/>
                  <a:gd name="T99" fmla="*/ 916 h 3041"/>
                  <a:gd name="T100" fmla="*/ 563 w 2242"/>
                  <a:gd name="T101" fmla="*/ 941 h 3041"/>
                  <a:gd name="T102" fmla="*/ 605 w 2242"/>
                  <a:gd name="T103" fmla="*/ 965 h 3041"/>
                  <a:gd name="T104" fmla="*/ 640 w 2242"/>
                  <a:gd name="T105" fmla="*/ 982 h 3041"/>
                  <a:gd name="T106" fmla="*/ 663 w 2242"/>
                  <a:gd name="T107" fmla="*/ 996 h 3041"/>
                  <a:gd name="T108" fmla="*/ 687 w 2242"/>
                  <a:gd name="T109" fmla="*/ 1005 h 3041"/>
                  <a:gd name="T110" fmla="*/ 716 w 2242"/>
                  <a:gd name="T111" fmla="*/ 1015 h 3041"/>
                  <a:gd name="T112" fmla="*/ 740 w 2242"/>
                  <a:gd name="T113" fmla="*/ 1025 h 3041"/>
                  <a:gd name="T114" fmla="*/ 769 w 2242"/>
                  <a:gd name="T115" fmla="*/ 1037 h 3041"/>
                  <a:gd name="T116" fmla="*/ 799 w 2242"/>
                  <a:gd name="T117" fmla="*/ 1048 h 3041"/>
                  <a:gd name="T118" fmla="*/ 825 w 2242"/>
                  <a:gd name="T119" fmla="*/ 1056 h 3041"/>
                  <a:gd name="T120" fmla="*/ 854 w 2242"/>
                  <a:gd name="T121" fmla="*/ 1065 h 3041"/>
                  <a:gd name="T122" fmla="*/ 880 w 2242"/>
                  <a:gd name="T123" fmla="*/ 1071 h 30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42"/>
                  <a:gd name="T187" fmla="*/ 0 h 3041"/>
                  <a:gd name="T188" fmla="*/ 2242 w 2242"/>
                  <a:gd name="T189" fmla="*/ 3041 h 304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42" h="3041">
                    <a:moveTo>
                      <a:pt x="2028" y="3030"/>
                    </a:moveTo>
                    <a:lnTo>
                      <a:pt x="2075" y="3041"/>
                    </a:lnTo>
                    <a:lnTo>
                      <a:pt x="2242" y="2637"/>
                    </a:lnTo>
                    <a:lnTo>
                      <a:pt x="2195" y="2619"/>
                    </a:lnTo>
                    <a:lnTo>
                      <a:pt x="2159" y="2608"/>
                    </a:lnTo>
                    <a:lnTo>
                      <a:pt x="2122" y="2595"/>
                    </a:lnTo>
                    <a:lnTo>
                      <a:pt x="2075" y="2579"/>
                    </a:lnTo>
                    <a:lnTo>
                      <a:pt x="2033" y="2563"/>
                    </a:lnTo>
                    <a:lnTo>
                      <a:pt x="1992" y="2547"/>
                    </a:lnTo>
                    <a:lnTo>
                      <a:pt x="1958" y="2532"/>
                    </a:lnTo>
                    <a:lnTo>
                      <a:pt x="1914" y="2513"/>
                    </a:lnTo>
                    <a:lnTo>
                      <a:pt x="1878" y="2497"/>
                    </a:lnTo>
                    <a:lnTo>
                      <a:pt x="1836" y="2476"/>
                    </a:lnTo>
                    <a:lnTo>
                      <a:pt x="1797" y="2458"/>
                    </a:lnTo>
                    <a:lnTo>
                      <a:pt x="1758" y="2434"/>
                    </a:lnTo>
                    <a:lnTo>
                      <a:pt x="1722" y="2413"/>
                    </a:lnTo>
                    <a:lnTo>
                      <a:pt x="1691" y="2394"/>
                    </a:lnTo>
                    <a:lnTo>
                      <a:pt x="1663" y="2376"/>
                    </a:lnTo>
                    <a:lnTo>
                      <a:pt x="1627" y="2355"/>
                    </a:lnTo>
                    <a:lnTo>
                      <a:pt x="1594" y="2331"/>
                    </a:lnTo>
                    <a:lnTo>
                      <a:pt x="1558" y="2307"/>
                    </a:lnTo>
                    <a:lnTo>
                      <a:pt x="1524" y="2284"/>
                    </a:lnTo>
                    <a:lnTo>
                      <a:pt x="1499" y="2268"/>
                    </a:lnTo>
                    <a:lnTo>
                      <a:pt x="1471" y="2247"/>
                    </a:lnTo>
                    <a:lnTo>
                      <a:pt x="1432" y="2218"/>
                    </a:lnTo>
                    <a:lnTo>
                      <a:pt x="1396" y="2186"/>
                    </a:lnTo>
                    <a:lnTo>
                      <a:pt x="1349" y="2149"/>
                    </a:lnTo>
                    <a:lnTo>
                      <a:pt x="1307" y="2112"/>
                    </a:lnTo>
                    <a:lnTo>
                      <a:pt x="1263" y="2073"/>
                    </a:lnTo>
                    <a:lnTo>
                      <a:pt x="1221" y="2033"/>
                    </a:lnTo>
                    <a:lnTo>
                      <a:pt x="1179" y="1986"/>
                    </a:lnTo>
                    <a:lnTo>
                      <a:pt x="1146" y="1949"/>
                    </a:lnTo>
                    <a:lnTo>
                      <a:pt x="1112" y="1909"/>
                    </a:lnTo>
                    <a:lnTo>
                      <a:pt x="1076" y="1864"/>
                    </a:lnTo>
                    <a:lnTo>
                      <a:pt x="1037" y="1814"/>
                    </a:lnTo>
                    <a:lnTo>
                      <a:pt x="998" y="1761"/>
                    </a:lnTo>
                    <a:lnTo>
                      <a:pt x="965" y="1714"/>
                    </a:lnTo>
                    <a:lnTo>
                      <a:pt x="929" y="1659"/>
                    </a:lnTo>
                    <a:lnTo>
                      <a:pt x="893" y="1600"/>
                    </a:lnTo>
                    <a:lnTo>
                      <a:pt x="865" y="1545"/>
                    </a:lnTo>
                    <a:lnTo>
                      <a:pt x="837" y="1492"/>
                    </a:lnTo>
                    <a:lnTo>
                      <a:pt x="812" y="1442"/>
                    </a:lnTo>
                    <a:lnTo>
                      <a:pt x="790" y="1395"/>
                    </a:lnTo>
                    <a:lnTo>
                      <a:pt x="765" y="1339"/>
                    </a:lnTo>
                    <a:lnTo>
                      <a:pt x="745" y="1287"/>
                    </a:lnTo>
                    <a:lnTo>
                      <a:pt x="726" y="1234"/>
                    </a:lnTo>
                    <a:lnTo>
                      <a:pt x="706" y="1176"/>
                    </a:lnTo>
                    <a:lnTo>
                      <a:pt x="690" y="1126"/>
                    </a:lnTo>
                    <a:lnTo>
                      <a:pt x="673" y="1065"/>
                    </a:lnTo>
                    <a:lnTo>
                      <a:pt x="656" y="1004"/>
                    </a:lnTo>
                    <a:lnTo>
                      <a:pt x="642" y="944"/>
                    </a:lnTo>
                    <a:lnTo>
                      <a:pt x="631" y="880"/>
                    </a:lnTo>
                    <a:lnTo>
                      <a:pt x="620" y="815"/>
                    </a:lnTo>
                    <a:lnTo>
                      <a:pt x="614" y="756"/>
                    </a:lnTo>
                    <a:lnTo>
                      <a:pt x="609" y="696"/>
                    </a:lnTo>
                    <a:lnTo>
                      <a:pt x="606" y="625"/>
                    </a:lnTo>
                    <a:lnTo>
                      <a:pt x="606" y="567"/>
                    </a:lnTo>
                    <a:lnTo>
                      <a:pt x="606" y="495"/>
                    </a:lnTo>
                    <a:lnTo>
                      <a:pt x="765" y="495"/>
                    </a:lnTo>
                    <a:lnTo>
                      <a:pt x="397" y="0"/>
                    </a:lnTo>
                    <a:lnTo>
                      <a:pt x="0" y="495"/>
                    </a:lnTo>
                    <a:lnTo>
                      <a:pt x="150" y="495"/>
                    </a:lnTo>
                    <a:lnTo>
                      <a:pt x="150" y="575"/>
                    </a:lnTo>
                    <a:lnTo>
                      <a:pt x="153" y="646"/>
                    </a:lnTo>
                    <a:lnTo>
                      <a:pt x="158" y="720"/>
                    </a:lnTo>
                    <a:lnTo>
                      <a:pt x="164" y="786"/>
                    </a:lnTo>
                    <a:lnTo>
                      <a:pt x="169" y="849"/>
                    </a:lnTo>
                    <a:lnTo>
                      <a:pt x="178" y="909"/>
                    </a:lnTo>
                    <a:lnTo>
                      <a:pt x="189" y="975"/>
                    </a:lnTo>
                    <a:lnTo>
                      <a:pt x="200" y="1033"/>
                    </a:lnTo>
                    <a:lnTo>
                      <a:pt x="211" y="1089"/>
                    </a:lnTo>
                    <a:lnTo>
                      <a:pt x="225" y="1149"/>
                    </a:lnTo>
                    <a:lnTo>
                      <a:pt x="244" y="1226"/>
                    </a:lnTo>
                    <a:lnTo>
                      <a:pt x="261" y="1284"/>
                    </a:lnTo>
                    <a:lnTo>
                      <a:pt x="281" y="1342"/>
                    </a:lnTo>
                    <a:lnTo>
                      <a:pt x="300" y="1397"/>
                    </a:lnTo>
                    <a:lnTo>
                      <a:pt x="325" y="1463"/>
                    </a:lnTo>
                    <a:lnTo>
                      <a:pt x="350" y="1524"/>
                    </a:lnTo>
                    <a:lnTo>
                      <a:pt x="375" y="1579"/>
                    </a:lnTo>
                    <a:lnTo>
                      <a:pt x="400" y="1635"/>
                    </a:lnTo>
                    <a:lnTo>
                      <a:pt x="434" y="1698"/>
                    </a:lnTo>
                    <a:lnTo>
                      <a:pt x="464" y="1756"/>
                    </a:lnTo>
                    <a:lnTo>
                      <a:pt x="495" y="1811"/>
                    </a:lnTo>
                    <a:lnTo>
                      <a:pt x="525" y="1864"/>
                    </a:lnTo>
                    <a:lnTo>
                      <a:pt x="556" y="1914"/>
                    </a:lnTo>
                    <a:lnTo>
                      <a:pt x="589" y="1964"/>
                    </a:lnTo>
                    <a:lnTo>
                      <a:pt x="623" y="2012"/>
                    </a:lnTo>
                    <a:lnTo>
                      <a:pt x="662" y="2067"/>
                    </a:lnTo>
                    <a:lnTo>
                      <a:pt x="701" y="2120"/>
                    </a:lnTo>
                    <a:lnTo>
                      <a:pt x="742" y="2168"/>
                    </a:lnTo>
                    <a:lnTo>
                      <a:pt x="784" y="2215"/>
                    </a:lnTo>
                    <a:lnTo>
                      <a:pt x="823" y="2260"/>
                    </a:lnTo>
                    <a:lnTo>
                      <a:pt x="862" y="2302"/>
                    </a:lnTo>
                    <a:lnTo>
                      <a:pt x="898" y="2339"/>
                    </a:lnTo>
                    <a:lnTo>
                      <a:pt x="946" y="2386"/>
                    </a:lnTo>
                    <a:lnTo>
                      <a:pt x="996" y="2429"/>
                    </a:lnTo>
                    <a:lnTo>
                      <a:pt x="1035" y="2466"/>
                    </a:lnTo>
                    <a:lnTo>
                      <a:pt x="1082" y="2505"/>
                    </a:lnTo>
                    <a:lnTo>
                      <a:pt x="1129" y="2542"/>
                    </a:lnTo>
                    <a:lnTo>
                      <a:pt x="1179" y="2582"/>
                    </a:lnTo>
                    <a:lnTo>
                      <a:pt x="1229" y="2619"/>
                    </a:lnTo>
                    <a:lnTo>
                      <a:pt x="1277" y="2653"/>
                    </a:lnTo>
                    <a:lnTo>
                      <a:pt x="1329" y="2692"/>
                    </a:lnTo>
                    <a:lnTo>
                      <a:pt x="1374" y="2721"/>
                    </a:lnTo>
                    <a:lnTo>
                      <a:pt x="1419" y="2750"/>
                    </a:lnTo>
                    <a:lnTo>
                      <a:pt x="1452" y="2769"/>
                    </a:lnTo>
                    <a:lnTo>
                      <a:pt x="1480" y="2790"/>
                    </a:lnTo>
                    <a:lnTo>
                      <a:pt x="1505" y="2806"/>
                    </a:lnTo>
                    <a:lnTo>
                      <a:pt x="1530" y="2816"/>
                    </a:lnTo>
                    <a:lnTo>
                      <a:pt x="1558" y="2832"/>
                    </a:lnTo>
                    <a:lnTo>
                      <a:pt x="1591" y="2845"/>
                    </a:lnTo>
                    <a:lnTo>
                      <a:pt x="1624" y="2861"/>
                    </a:lnTo>
                    <a:lnTo>
                      <a:pt x="1655" y="2877"/>
                    </a:lnTo>
                    <a:lnTo>
                      <a:pt x="1680" y="2890"/>
                    </a:lnTo>
                    <a:lnTo>
                      <a:pt x="1711" y="2906"/>
                    </a:lnTo>
                    <a:lnTo>
                      <a:pt x="1744" y="2922"/>
                    </a:lnTo>
                    <a:lnTo>
                      <a:pt x="1777" y="2935"/>
                    </a:lnTo>
                    <a:lnTo>
                      <a:pt x="1814" y="2953"/>
                    </a:lnTo>
                    <a:lnTo>
                      <a:pt x="1844" y="2964"/>
                    </a:lnTo>
                    <a:lnTo>
                      <a:pt x="1872" y="2977"/>
                    </a:lnTo>
                    <a:lnTo>
                      <a:pt x="1905" y="2988"/>
                    </a:lnTo>
                    <a:lnTo>
                      <a:pt x="1939" y="3001"/>
                    </a:lnTo>
                    <a:lnTo>
                      <a:pt x="1972" y="3012"/>
                    </a:lnTo>
                    <a:lnTo>
                      <a:pt x="1997" y="3019"/>
                    </a:lnTo>
                    <a:lnTo>
                      <a:pt x="2028" y="3030"/>
                    </a:lnTo>
                    <a:close/>
                  </a:path>
                </a:pathLst>
              </a:custGeom>
              <a:solidFill>
                <a:srgbClr val="808000"/>
              </a:solidFill>
              <a:ln w="9525">
                <a:solidFill>
                  <a:srgbClr val="000000"/>
                </a:solidFill>
                <a:round/>
                <a:headEnd/>
                <a:tailEnd/>
              </a:ln>
            </p:spPr>
            <p:txBody>
              <a:bodyPr/>
              <a:lstStyle/>
              <a:p>
                <a:endParaRPr lang="en-US"/>
              </a:p>
            </p:txBody>
          </p:sp>
          <p:sp>
            <p:nvSpPr>
              <p:cNvPr id="1060" name="Freeform 175"/>
              <p:cNvSpPr>
                <a:spLocks/>
              </p:cNvSpPr>
              <p:nvPr/>
            </p:nvSpPr>
            <p:spPr bwMode="auto">
              <a:xfrm rot="-231712">
                <a:off x="2916" y="1489"/>
                <a:ext cx="1020" cy="996"/>
              </a:xfrm>
              <a:custGeom>
                <a:avLst/>
                <a:gdLst>
                  <a:gd name="T0" fmla="*/ 76 w 2246"/>
                  <a:gd name="T1" fmla="*/ 0 h 3041"/>
                  <a:gd name="T2" fmla="*/ 22 w 2246"/>
                  <a:gd name="T3" fmla="*/ 138 h 3041"/>
                  <a:gd name="T4" fmla="*/ 54 w 2246"/>
                  <a:gd name="T5" fmla="*/ 146 h 3041"/>
                  <a:gd name="T6" fmla="*/ 95 w 2246"/>
                  <a:gd name="T7" fmla="*/ 157 h 3041"/>
                  <a:gd name="T8" fmla="*/ 129 w 2246"/>
                  <a:gd name="T9" fmla="*/ 167 h 3041"/>
                  <a:gd name="T10" fmla="*/ 166 w 2246"/>
                  <a:gd name="T11" fmla="*/ 178 h 3041"/>
                  <a:gd name="T12" fmla="*/ 203 w 2246"/>
                  <a:gd name="T13" fmla="*/ 191 h 3041"/>
                  <a:gd name="T14" fmla="*/ 237 w 2246"/>
                  <a:gd name="T15" fmla="*/ 206 h 3041"/>
                  <a:gd name="T16" fmla="*/ 263 w 2246"/>
                  <a:gd name="T17" fmla="*/ 218 h 3041"/>
                  <a:gd name="T18" fmla="*/ 295 w 2246"/>
                  <a:gd name="T19" fmla="*/ 233 h 3041"/>
                  <a:gd name="T20" fmla="*/ 326 w 2246"/>
                  <a:gd name="T21" fmla="*/ 248 h 3041"/>
                  <a:gd name="T22" fmla="*/ 352 w 2246"/>
                  <a:gd name="T23" fmla="*/ 260 h 3041"/>
                  <a:gd name="T24" fmla="*/ 384 w 2246"/>
                  <a:gd name="T25" fmla="*/ 280 h 3041"/>
                  <a:gd name="T26" fmla="*/ 425 w 2246"/>
                  <a:gd name="T27" fmla="*/ 304 h 3041"/>
                  <a:gd name="T28" fmla="*/ 464 w 2246"/>
                  <a:gd name="T29" fmla="*/ 330 h 3041"/>
                  <a:gd name="T30" fmla="*/ 498 w 2246"/>
                  <a:gd name="T31" fmla="*/ 358 h 3041"/>
                  <a:gd name="T32" fmla="*/ 530 w 2246"/>
                  <a:gd name="T33" fmla="*/ 385 h 3041"/>
                  <a:gd name="T34" fmla="*/ 565 w 2246"/>
                  <a:gd name="T35" fmla="*/ 419 h 3041"/>
                  <a:gd name="T36" fmla="*/ 597 w 2246"/>
                  <a:gd name="T37" fmla="*/ 453 h 3041"/>
                  <a:gd name="T38" fmla="*/ 626 w 2246"/>
                  <a:gd name="T39" fmla="*/ 490 h 3041"/>
                  <a:gd name="T40" fmla="*/ 649 w 2246"/>
                  <a:gd name="T41" fmla="*/ 524 h 3041"/>
                  <a:gd name="T42" fmla="*/ 671 w 2246"/>
                  <a:gd name="T43" fmla="*/ 557 h 3041"/>
                  <a:gd name="T44" fmla="*/ 689 w 2246"/>
                  <a:gd name="T45" fmla="*/ 592 h 3041"/>
                  <a:gd name="T46" fmla="*/ 705 w 2246"/>
                  <a:gd name="T47" fmla="*/ 627 h 3041"/>
                  <a:gd name="T48" fmla="*/ 720 w 2246"/>
                  <a:gd name="T49" fmla="*/ 667 h 3041"/>
                  <a:gd name="T50" fmla="*/ 732 w 2246"/>
                  <a:gd name="T51" fmla="*/ 707 h 3041"/>
                  <a:gd name="T52" fmla="*/ 739 w 2246"/>
                  <a:gd name="T53" fmla="*/ 748 h 3041"/>
                  <a:gd name="T54" fmla="*/ 743 w 2246"/>
                  <a:gd name="T55" fmla="*/ 791 h 3041"/>
                  <a:gd name="T56" fmla="*/ 743 w 2246"/>
                  <a:gd name="T57" fmla="*/ 834 h 3041"/>
                  <a:gd name="T58" fmla="*/ 838 w 2246"/>
                  <a:gd name="T59" fmla="*/ 996 h 3041"/>
                  <a:gd name="T60" fmla="*/ 951 w 2246"/>
                  <a:gd name="T61" fmla="*/ 834 h 3041"/>
                  <a:gd name="T62" fmla="*/ 949 w 2246"/>
                  <a:gd name="T63" fmla="*/ 784 h 3041"/>
                  <a:gd name="T64" fmla="*/ 944 w 2246"/>
                  <a:gd name="T65" fmla="*/ 739 h 3041"/>
                  <a:gd name="T66" fmla="*/ 938 w 2246"/>
                  <a:gd name="T67" fmla="*/ 698 h 3041"/>
                  <a:gd name="T68" fmla="*/ 928 w 2246"/>
                  <a:gd name="T69" fmla="*/ 657 h 3041"/>
                  <a:gd name="T70" fmla="*/ 916 w 2246"/>
                  <a:gd name="T71" fmla="*/ 619 h 3041"/>
                  <a:gd name="T72" fmla="*/ 900 w 2246"/>
                  <a:gd name="T73" fmla="*/ 575 h 3041"/>
                  <a:gd name="T74" fmla="*/ 882 w 2246"/>
                  <a:gd name="T75" fmla="*/ 538 h 3041"/>
                  <a:gd name="T76" fmla="*/ 859 w 2246"/>
                  <a:gd name="T77" fmla="*/ 497 h 3041"/>
                  <a:gd name="T78" fmla="*/ 837 w 2246"/>
                  <a:gd name="T79" fmla="*/ 460 h 3041"/>
                  <a:gd name="T80" fmla="*/ 807 w 2246"/>
                  <a:gd name="T81" fmla="*/ 421 h 3041"/>
                  <a:gd name="T82" fmla="*/ 780 w 2246"/>
                  <a:gd name="T83" fmla="*/ 385 h 3041"/>
                  <a:gd name="T84" fmla="*/ 751 w 2246"/>
                  <a:gd name="T85" fmla="*/ 352 h 3041"/>
                  <a:gd name="T86" fmla="*/ 718 w 2246"/>
                  <a:gd name="T87" fmla="*/ 319 h 3041"/>
                  <a:gd name="T88" fmla="*/ 681 w 2246"/>
                  <a:gd name="T89" fmla="*/ 286 h 3041"/>
                  <a:gd name="T90" fmla="*/ 644 w 2246"/>
                  <a:gd name="T91" fmla="*/ 256 h 3041"/>
                  <a:gd name="T92" fmla="*/ 610 w 2246"/>
                  <a:gd name="T93" fmla="*/ 230 h 3041"/>
                  <a:gd name="T94" fmla="*/ 566 w 2246"/>
                  <a:gd name="T95" fmla="*/ 200 h 3041"/>
                  <a:gd name="T96" fmla="*/ 527 w 2246"/>
                  <a:gd name="T97" fmla="*/ 176 h 3041"/>
                  <a:gd name="T98" fmla="*/ 483 w 2246"/>
                  <a:gd name="T99" fmla="*/ 150 h 3041"/>
                  <a:gd name="T100" fmla="*/ 439 w 2246"/>
                  <a:gd name="T101" fmla="*/ 127 h 3041"/>
                  <a:gd name="T102" fmla="*/ 394 w 2246"/>
                  <a:gd name="T103" fmla="*/ 105 h 3041"/>
                  <a:gd name="T104" fmla="*/ 359 w 2246"/>
                  <a:gd name="T105" fmla="*/ 89 h 3041"/>
                  <a:gd name="T106" fmla="*/ 335 w 2246"/>
                  <a:gd name="T107" fmla="*/ 77 h 3041"/>
                  <a:gd name="T108" fmla="*/ 311 w 2246"/>
                  <a:gd name="T109" fmla="*/ 69 h 3041"/>
                  <a:gd name="T110" fmla="*/ 281 w 2246"/>
                  <a:gd name="T111" fmla="*/ 59 h 3041"/>
                  <a:gd name="T112" fmla="*/ 255 w 2246"/>
                  <a:gd name="T113" fmla="*/ 49 h 3041"/>
                  <a:gd name="T114" fmla="*/ 226 w 2246"/>
                  <a:gd name="T115" fmla="*/ 39 h 3041"/>
                  <a:gd name="T116" fmla="*/ 195 w 2246"/>
                  <a:gd name="T117" fmla="*/ 28 h 3041"/>
                  <a:gd name="T118" fmla="*/ 168 w 2246"/>
                  <a:gd name="T119" fmla="*/ 21 h 3041"/>
                  <a:gd name="T120" fmla="*/ 138 w 2246"/>
                  <a:gd name="T121" fmla="*/ 13 h 3041"/>
                  <a:gd name="T122" fmla="*/ 111 w 2246"/>
                  <a:gd name="T123" fmla="*/ 7 h 30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46"/>
                  <a:gd name="T187" fmla="*/ 0 h 3041"/>
                  <a:gd name="T188" fmla="*/ 2246 w 2246"/>
                  <a:gd name="T189" fmla="*/ 3041 h 304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46" h="3041">
                    <a:moveTo>
                      <a:pt x="215" y="11"/>
                    </a:moveTo>
                    <a:lnTo>
                      <a:pt x="167" y="0"/>
                    </a:lnTo>
                    <a:lnTo>
                      <a:pt x="0" y="404"/>
                    </a:lnTo>
                    <a:lnTo>
                      <a:pt x="48" y="422"/>
                    </a:lnTo>
                    <a:lnTo>
                      <a:pt x="84" y="433"/>
                    </a:lnTo>
                    <a:lnTo>
                      <a:pt x="120" y="446"/>
                    </a:lnTo>
                    <a:lnTo>
                      <a:pt x="167" y="462"/>
                    </a:lnTo>
                    <a:lnTo>
                      <a:pt x="209" y="478"/>
                    </a:lnTo>
                    <a:lnTo>
                      <a:pt x="251" y="494"/>
                    </a:lnTo>
                    <a:lnTo>
                      <a:pt x="284" y="509"/>
                    </a:lnTo>
                    <a:lnTo>
                      <a:pt x="329" y="528"/>
                    </a:lnTo>
                    <a:lnTo>
                      <a:pt x="365" y="544"/>
                    </a:lnTo>
                    <a:lnTo>
                      <a:pt x="407" y="565"/>
                    </a:lnTo>
                    <a:lnTo>
                      <a:pt x="446" y="583"/>
                    </a:lnTo>
                    <a:lnTo>
                      <a:pt x="484" y="607"/>
                    </a:lnTo>
                    <a:lnTo>
                      <a:pt x="521" y="628"/>
                    </a:lnTo>
                    <a:lnTo>
                      <a:pt x="551" y="647"/>
                    </a:lnTo>
                    <a:lnTo>
                      <a:pt x="579" y="665"/>
                    </a:lnTo>
                    <a:lnTo>
                      <a:pt x="615" y="686"/>
                    </a:lnTo>
                    <a:lnTo>
                      <a:pt x="649" y="710"/>
                    </a:lnTo>
                    <a:lnTo>
                      <a:pt x="685" y="734"/>
                    </a:lnTo>
                    <a:lnTo>
                      <a:pt x="718" y="757"/>
                    </a:lnTo>
                    <a:lnTo>
                      <a:pt x="743" y="773"/>
                    </a:lnTo>
                    <a:lnTo>
                      <a:pt x="774" y="794"/>
                    </a:lnTo>
                    <a:lnTo>
                      <a:pt x="810" y="823"/>
                    </a:lnTo>
                    <a:lnTo>
                      <a:pt x="846" y="855"/>
                    </a:lnTo>
                    <a:lnTo>
                      <a:pt x="893" y="892"/>
                    </a:lnTo>
                    <a:lnTo>
                      <a:pt x="935" y="929"/>
                    </a:lnTo>
                    <a:lnTo>
                      <a:pt x="980" y="968"/>
                    </a:lnTo>
                    <a:lnTo>
                      <a:pt x="1021" y="1008"/>
                    </a:lnTo>
                    <a:lnTo>
                      <a:pt x="1063" y="1055"/>
                    </a:lnTo>
                    <a:lnTo>
                      <a:pt x="1097" y="1092"/>
                    </a:lnTo>
                    <a:lnTo>
                      <a:pt x="1130" y="1134"/>
                    </a:lnTo>
                    <a:lnTo>
                      <a:pt x="1166" y="1177"/>
                    </a:lnTo>
                    <a:lnTo>
                      <a:pt x="1205" y="1227"/>
                    </a:lnTo>
                    <a:lnTo>
                      <a:pt x="1244" y="1280"/>
                    </a:lnTo>
                    <a:lnTo>
                      <a:pt x="1277" y="1327"/>
                    </a:lnTo>
                    <a:lnTo>
                      <a:pt x="1314" y="1382"/>
                    </a:lnTo>
                    <a:lnTo>
                      <a:pt x="1350" y="1440"/>
                    </a:lnTo>
                    <a:lnTo>
                      <a:pt x="1378" y="1496"/>
                    </a:lnTo>
                    <a:lnTo>
                      <a:pt x="1405" y="1549"/>
                    </a:lnTo>
                    <a:lnTo>
                      <a:pt x="1430" y="1599"/>
                    </a:lnTo>
                    <a:lnTo>
                      <a:pt x="1453" y="1646"/>
                    </a:lnTo>
                    <a:lnTo>
                      <a:pt x="1478" y="1702"/>
                    </a:lnTo>
                    <a:lnTo>
                      <a:pt x="1497" y="1754"/>
                    </a:lnTo>
                    <a:lnTo>
                      <a:pt x="1517" y="1807"/>
                    </a:lnTo>
                    <a:lnTo>
                      <a:pt x="1536" y="1865"/>
                    </a:lnTo>
                    <a:lnTo>
                      <a:pt x="1553" y="1915"/>
                    </a:lnTo>
                    <a:lnTo>
                      <a:pt x="1570" y="1976"/>
                    </a:lnTo>
                    <a:lnTo>
                      <a:pt x="1586" y="2036"/>
                    </a:lnTo>
                    <a:lnTo>
                      <a:pt x="1600" y="2097"/>
                    </a:lnTo>
                    <a:lnTo>
                      <a:pt x="1611" y="2160"/>
                    </a:lnTo>
                    <a:lnTo>
                      <a:pt x="1622" y="2226"/>
                    </a:lnTo>
                    <a:lnTo>
                      <a:pt x="1628" y="2284"/>
                    </a:lnTo>
                    <a:lnTo>
                      <a:pt x="1634" y="2345"/>
                    </a:lnTo>
                    <a:lnTo>
                      <a:pt x="1636" y="2416"/>
                    </a:lnTo>
                    <a:lnTo>
                      <a:pt x="1636" y="2474"/>
                    </a:lnTo>
                    <a:lnTo>
                      <a:pt x="1636" y="2546"/>
                    </a:lnTo>
                    <a:lnTo>
                      <a:pt x="1478" y="2546"/>
                    </a:lnTo>
                    <a:lnTo>
                      <a:pt x="1845" y="3041"/>
                    </a:lnTo>
                    <a:lnTo>
                      <a:pt x="2246" y="2546"/>
                    </a:lnTo>
                    <a:lnTo>
                      <a:pt x="2093" y="2546"/>
                    </a:lnTo>
                    <a:lnTo>
                      <a:pt x="2093" y="2466"/>
                    </a:lnTo>
                    <a:lnTo>
                      <a:pt x="2090" y="2395"/>
                    </a:lnTo>
                    <a:lnTo>
                      <a:pt x="2084" y="2321"/>
                    </a:lnTo>
                    <a:lnTo>
                      <a:pt x="2079" y="2255"/>
                    </a:lnTo>
                    <a:lnTo>
                      <a:pt x="2073" y="2192"/>
                    </a:lnTo>
                    <a:lnTo>
                      <a:pt x="2065" y="2131"/>
                    </a:lnTo>
                    <a:lnTo>
                      <a:pt x="2054" y="2065"/>
                    </a:lnTo>
                    <a:lnTo>
                      <a:pt x="2043" y="2007"/>
                    </a:lnTo>
                    <a:lnTo>
                      <a:pt x="2031" y="1952"/>
                    </a:lnTo>
                    <a:lnTo>
                      <a:pt x="2018" y="1891"/>
                    </a:lnTo>
                    <a:lnTo>
                      <a:pt x="1998" y="1815"/>
                    </a:lnTo>
                    <a:lnTo>
                      <a:pt x="1981" y="1757"/>
                    </a:lnTo>
                    <a:lnTo>
                      <a:pt x="1962" y="1699"/>
                    </a:lnTo>
                    <a:lnTo>
                      <a:pt x="1942" y="1644"/>
                    </a:lnTo>
                    <a:lnTo>
                      <a:pt x="1917" y="1578"/>
                    </a:lnTo>
                    <a:lnTo>
                      <a:pt x="1892" y="1517"/>
                    </a:lnTo>
                    <a:lnTo>
                      <a:pt x="1867" y="1462"/>
                    </a:lnTo>
                    <a:lnTo>
                      <a:pt x="1842" y="1406"/>
                    </a:lnTo>
                    <a:lnTo>
                      <a:pt x="1809" y="1343"/>
                    </a:lnTo>
                    <a:lnTo>
                      <a:pt x="1778" y="1285"/>
                    </a:lnTo>
                    <a:lnTo>
                      <a:pt x="1750" y="1229"/>
                    </a:lnTo>
                    <a:lnTo>
                      <a:pt x="1717" y="1177"/>
                    </a:lnTo>
                    <a:lnTo>
                      <a:pt x="1686" y="1129"/>
                    </a:lnTo>
                    <a:lnTo>
                      <a:pt x="1653" y="1076"/>
                    </a:lnTo>
                    <a:lnTo>
                      <a:pt x="1620" y="1029"/>
                    </a:lnTo>
                    <a:lnTo>
                      <a:pt x="1581" y="974"/>
                    </a:lnTo>
                    <a:lnTo>
                      <a:pt x="1542" y="921"/>
                    </a:lnTo>
                    <a:lnTo>
                      <a:pt x="1500" y="873"/>
                    </a:lnTo>
                    <a:lnTo>
                      <a:pt x="1458" y="826"/>
                    </a:lnTo>
                    <a:lnTo>
                      <a:pt x="1419" y="781"/>
                    </a:lnTo>
                    <a:lnTo>
                      <a:pt x="1380" y="739"/>
                    </a:lnTo>
                    <a:lnTo>
                      <a:pt x="1344" y="702"/>
                    </a:lnTo>
                    <a:lnTo>
                      <a:pt x="1297" y="654"/>
                    </a:lnTo>
                    <a:lnTo>
                      <a:pt x="1247" y="612"/>
                    </a:lnTo>
                    <a:lnTo>
                      <a:pt x="1208" y="575"/>
                    </a:lnTo>
                    <a:lnTo>
                      <a:pt x="1161" y="536"/>
                    </a:lnTo>
                    <a:lnTo>
                      <a:pt x="1113" y="499"/>
                    </a:lnTo>
                    <a:lnTo>
                      <a:pt x="1063" y="459"/>
                    </a:lnTo>
                    <a:lnTo>
                      <a:pt x="1013" y="422"/>
                    </a:lnTo>
                    <a:lnTo>
                      <a:pt x="966" y="388"/>
                    </a:lnTo>
                    <a:lnTo>
                      <a:pt x="913" y="349"/>
                    </a:lnTo>
                    <a:lnTo>
                      <a:pt x="868" y="320"/>
                    </a:lnTo>
                    <a:lnTo>
                      <a:pt x="824" y="290"/>
                    </a:lnTo>
                    <a:lnTo>
                      <a:pt x="791" y="272"/>
                    </a:lnTo>
                    <a:lnTo>
                      <a:pt x="763" y="251"/>
                    </a:lnTo>
                    <a:lnTo>
                      <a:pt x="738" y="235"/>
                    </a:lnTo>
                    <a:lnTo>
                      <a:pt x="713" y="225"/>
                    </a:lnTo>
                    <a:lnTo>
                      <a:pt x="685" y="211"/>
                    </a:lnTo>
                    <a:lnTo>
                      <a:pt x="651" y="196"/>
                    </a:lnTo>
                    <a:lnTo>
                      <a:pt x="618" y="180"/>
                    </a:lnTo>
                    <a:lnTo>
                      <a:pt x="587" y="164"/>
                    </a:lnTo>
                    <a:lnTo>
                      <a:pt x="562" y="151"/>
                    </a:lnTo>
                    <a:lnTo>
                      <a:pt x="532" y="135"/>
                    </a:lnTo>
                    <a:lnTo>
                      <a:pt x="498" y="119"/>
                    </a:lnTo>
                    <a:lnTo>
                      <a:pt x="465" y="106"/>
                    </a:lnTo>
                    <a:lnTo>
                      <a:pt x="429" y="87"/>
                    </a:lnTo>
                    <a:lnTo>
                      <a:pt x="398" y="77"/>
                    </a:lnTo>
                    <a:lnTo>
                      <a:pt x="370" y="64"/>
                    </a:lnTo>
                    <a:lnTo>
                      <a:pt x="337" y="53"/>
                    </a:lnTo>
                    <a:lnTo>
                      <a:pt x="304" y="40"/>
                    </a:lnTo>
                    <a:lnTo>
                      <a:pt x="270" y="29"/>
                    </a:lnTo>
                    <a:lnTo>
                      <a:pt x="245" y="21"/>
                    </a:lnTo>
                    <a:lnTo>
                      <a:pt x="215" y="11"/>
                    </a:lnTo>
                    <a:close/>
                  </a:path>
                </a:pathLst>
              </a:custGeom>
              <a:solidFill>
                <a:srgbClr val="3366CC"/>
              </a:solidFill>
              <a:ln w="9525">
                <a:solidFill>
                  <a:srgbClr val="000000"/>
                </a:solidFill>
                <a:round/>
                <a:headEnd/>
                <a:tailEnd/>
              </a:ln>
            </p:spPr>
            <p:txBody>
              <a:bodyPr/>
              <a:lstStyle/>
              <a:p>
                <a:endParaRPr lang="en-US"/>
              </a:p>
            </p:txBody>
          </p:sp>
          <p:sp>
            <p:nvSpPr>
              <p:cNvPr id="1061" name="Freeform 176"/>
              <p:cNvSpPr>
                <a:spLocks/>
              </p:cNvSpPr>
              <p:nvPr/>
            </p:nvSpPr>
            <p:spPr bwMode="auto">
              <a:xfrm rot="-544187">
                <a:off x="1829" y="1488"/>
                <a:ext cx="1146" cy="797"/>
              </a:xfrm>
              <a:custGeom>
                <a:avLst/>
                <a:gdLst>
                  <a:gd name="T0" fmla="*/ 156 w 3197"/>
                  <a:gd name="T1" fmla="*/ 797 h 2081"/>
                  <a:gd name="T2" fmla="*/ 165 w 3197"/>
                  <a:gd name="T3" fmla="*/ 771 h 2081"/>
                  <a:gd name="T4" fmla="*/ 177 w 3197"/>
                  <a:gd name="T5" fmla="*/ 738 h 2081"/>
                  <a:gd name="T6" fmla="*/ 189 w 3197"/>
                  <a:gd name="T7" fmla="*/ 711 h 2081"/>
                  <a:gd name="T8" fmla="*/ 201 w 3197"/>
                  <a:gd name="T9" fmla="*/ 682 h 2081"/>
                  <a:gd name="T10" fmla="*/ 217 w 3197"/>
                  <a:gd name="T11" fmla="*/ 653 h 2081"/>
                  <a:gd name="T12" fmla="*/ 233 w 3197"/>
                  <a:gd name="T13" fmla="*/ 625 h 2081"/>
                  <a:gd name="T14" fmla="*/ 247 w 3197"/>
                  <a:gd name="T15" fmla="*/ 603 h 2081"/>
                  <a:gd name="T16" fmla="*/ 264 w 3197"/>
                  <a:gd name="T17" fmla="*/ 579 h 2081"/>
                  <a:gd name="T18" fmla="*/ 282 w 3197"/>
                  <a:gd name="T19" fmla="*/ 553 h 2081"/>
                  <a:gd name="T20" fmla="*/ 296 w 3197"/>
                  <a:gd name="T21" fmla="*/ 534 h 2081"/>
                  <a:gd name="T22" fmla="*/ 319 w 3197"/>
                  <a:gd name="T23" fmla="*/ 507 h 2081"/>
                  <a:gd name="T24" fmla="*/ 347 w 3197"/>
                  <a:gd name="T25" fmla="*/ 475 h 2081"/>
                  <a:gd name="T26" fmla="*/ 377 w 3197"/>
                  <a:gd name="T27" fmla="*/ 444 h 2081"/>
                  <a:gd name="T28" fmla="*/ 409 w 3197"/>
                  <a:gd name="T29" fmla="*/ 416 h 2081"/>
                  <a:gd name="T30" fmla="*/ 441 w 3197"/>
                  <a:gd name="T31" fmla="*/ 391 h 2081"/>
                  <a:gd name="T32" fmla="*/ 480 w 3197"/>
                  <a:gd name="T33" fmla="*/ 363 h 2081"/>
                  <a:gd name="T34" fmla="*/ 519 w 3197"/>
                  <a:gd name="T35" fmla="*/ 337 h 2081"/>
                  <a:gd name="T36" fmla="*/ 561 w 3197"/>
                  <a:gd name="T37" fmla="*/ 314 h 2081"/>
                  <a:gd name="T38" fmla="*/ 600 w 3197"/>
                  <a:gd name="T39" fmla="*/ 295 h 2081"/>
                  <a:gd name="T40" fmla="*/ 639 w 3197"/>
                  <a:gd name="T41" fmla="*/ 278 h 2081"/>
                  <a:gd name="T42" fmla="*/ 679 w 3197"/>
                  <a:gd name="T43" fmla="*/ 263 h 2081"/>
                  <a:gd name="T44" fmla="*/ 720 w 3197"/>
                  <a:gd name="T45" fmla="*/ 250 h 2081"/>
                  <a:gd name="T46" fmla="*/ 766 w 3197"/>
                  <a:gd name="T47" fmla="*/ 238 h 2081"/>
                  <a:gd name="T48" fmla="*/ 813 w 3197"/>
                  <a:gd name="T49" fmla="*/ 229 h 2081"/>
                  <a:gd name="T50" fmla="*/ 860 w 3197"/>
                  <a:gd name="T51" fmla="*/ 223 h 2081"/>
                  <a:gd name="T52" fmla="*/ 909 w 3197"/>
                  <a:gd name="T53" fmla="*/ 220 h 2081"/>
                  <a:gd name="T54" fmla="*/ 959 w 3197"/>
                  <a:gd name="T55" fmla="*/ 220 h 2081"/>
                  <a:gd name="T56" fmla="*/ 1146 w 3197"/>
                  <a:gd name="T57" fmla="*/ 144 h 2081"/>
                  <a:gd name="T58" fmla="*/ 959 w 3197"/>
                  <a:gd name="T59" fmla="*/ 54 h 2081"/>
                  <a:gd name="T60" fmla="*/ 902 w 3197"/>
                  <a:gd name="T61" fmla="*/ 56 h 2081"/>
                  <a:gd name="T62" fmla="*/ 849 w 3197"/>
                  <a:gd name="T63" fmla="*/ 60 h 2081"/>
                  <a:gd name="T64" fmla="*/ 802 w 3197"/>
                  <a:gd name="T65" fmla="*/ 65 h 2081"/>
                  <a:gd name="T66" fmla="*/ 755 w 3197"/>
                  <a:gd name="T67" fmla="*/ 73 h 2081"/>
                  <a:gd name="T68" fmla="*/ 711 w 3197"/>
                  <a:gd name="T69" fmla="*/ 82 h 2081"/>
                  <a:gd name="T70" fmla="*/ 660 w 3197"/>
                  <a:gd name="T71" fmla="*/ 95 h 2081"/>
                  <a:gd name="T72" fmla="*/ 617 w 3197"/>
                  <a:gd name="T73" fmla="*/ 109 h 2081"/>
                  <a:gd name="T74" fmla="*/ 570 w 3197"/>
                  <a:gd name="T75" fmla="*/ 127 h 2081"/>
                  <a:gd name="T76" fmla="*/ 528 w 3197"/>
                  <a:gd name="T77" fmla="*/ 146 h 2081"/>
                  <a:gd name="T78" fmla="*/ 482 w 3197"/>
                  <a:gd name="T79" fmla="*/ 169 h 2081"/>
                  <a:gd name="T80" fmla="*/ 441 w 3197"/>
                  <a:gd name="T81" fmla="*/ 191 h 2081"/>
                  <a:gd name="T82" fmla="*/ 403 w 3197"/>
                  <a:gd name="T83" fmla="*/ 214 h 2081"/>
                  <a:gd name="T84" fmla="*/ 364 w 3197"/>
                  <a:gd name="T85" fmla="*/ 241 h 2081"/>
                  <a:gd name="T86" fmla="*/ 326 w 3197"/>
                  <a:gd name="T87" fmla="*/ 270 h 2081"/>
                  <a:gd name="T88" fmla="*/ 291 w 3197"/>
                  <a:gd name="T89" fmla="*/ 299 h 2081"/>
                  <a:gd name="T90" fmla="*/ 261 w 3197"/>
                  <a:gd name="T91" fmla="*/ 326 h 2081"/>
                  <a:gd name="T92" fmla="*/ 227 w 3197"/>
                  <a:gd name="T93" fmla="*/ 362 h 2081"/>
                  <a:gd name="T94" fmla="*/ 199 w 3197"/>
                  <a:gd name="T95" fmla="*/ 393 h 2081"/>
                  <a:gd name="T96" fmla="*/ 170 w 3197"/>
                  <a:gd name="T97" fmla="*/ 428 h 2081"/>
                  <a:gd name="T98" fmla="*/ 143 w 3197"/>
                  <a:gd name="T99" fmla="*/ 464 h 2081"/>
                  <a:gd name="T100" fmla="*/ 117 w 3197"/>
                  <a:gd name="T101" fmla="*/ 499 h 2081"/>
                  <a:gd name="T102" fmla="*/ 99 w 3197"/>
                  <a:gd name="T103" fmla="*/ 526 h 2081"/>
                  <a:gd name="T104" fmla="*/ 85 w 3197"/>
                  <a:gd name="T105" fmla="*/ 547 h 2081"/>
                  <a:gd name="T106" fmla="*/ 75 w 3197"/>
                  <a:gd name="T107" fmla="*/ 566 h 2081"/>
                  <a:gd name="T108" fmla="*/ 64 w 3197"/>
                  <a:gd name="T109" fmla="*/ 590 h 2081"/>
                  <a:gd name="T110" fmla="*/ 53 w 3197"/>
                  <a:gd name="T111" fmla="*/ 609 h 2081"/>
                  <a:gd name="T112" fmla="*/ 41 w 3197"/>
                  <a:gd name="T113" fmla="*/ 633 h 2081"/>
                  <a:gd name="T114" fmla="*/ 29 w 3197"/>
                  <a:gd name="T115" fmla="*/ 659 h 2081"/>
                  <a:gd name="T116" fmla="*/ 20 w 3197"/>
                  <a:gd name="T117" fmla="*/ 680 h 2081"/>
                  <a:gd name="T118" fmla="*/ 11 w 3197"/>
                  <a:gd name="T119" fmla="*/ 704 h 2081"/>
                  <a:gd name="T120" fmla="*/ 4 w 3197"/>
                  <a:gd name="T121" fmla="*/ 725 h 208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197"/>
                  <a:gd name="T184" fmla="*/ 0 h 2081"/>
                  <a:gd name="T185" fmla="*/ 3197 w 3197"/>
                  <a:gd name="T186" fmla="*/ 2081 h 208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197" h="2081">
                    <a:moveTo>
                      <a:pt x="0" y="1923"/>
                    </a:moveTo>
                    <a:lnTo>
                      <a:pt x="434" y="2081"/>
                    </a:lnTo>
                    <a:lnTo>
                      <a:pt x="445" y="2047"/>
                    </a:lnTo>
                    <a:lnTo>
                      <a:pt x="459" y="2012"/>
                    </a:lnTo>
                    <a:lnTo>
                      <a:pt x="476" y="1968"/>
                    </a:lnTo>
                    <a:lnTo>
                      <a:pt x="493" y="1928"/>
                    </a:lnTo>
                    <a:lnTo>
                      <a:pt x="509" y="1888"/>
                    </a:lnTo>
                    <a:lnTo>
                      <a:pt x="526" y="1857"/>
                    </a:lnTo>
                    <a:lnTo>
                      <a:pt x="545" y="1815"/>
                    </a:lnTo>
                    <a:lnTo>
                      <a:pt x="562" y="1780"/>
                    </a:lnTo>
                    <a:lnTo>
                      <a:pt x="584" y="1741"/>
                    </a:lnTo>
                    <a:lnTo>
                      <a:pt x="604" y="1704"/>
                    </a:lnTo>
                    <a:lnTo>
                      <a:pt x="629" y="1667"/>
                    </a:lnTo>
                    <a:lnTo>
                      <a:pt x="651" y="1633"/>
                    </a:lnTo>
                    <a:lnTo>
                      <a:pt x="671" y="1604"/>
                    </a:lnTo>
                    <a:lnTo>
                      <a:pt x="690" y="1575"/>
                    </a:lnTo>
                    <a:lnTo>
                      <a:pt x="712" y="1543"/>
                    </a:lnTo>
                    <a:lnTo>
                      <a:pt x="737" y="1511"/>
                    </a:lnTo>
                    <a:lnTo>
                      <a:pt x="762" y="1477"/>
                    </a:lnTo>
                    <a:lnTo>
                      <a:pt x="787" y="1445"/>
                    </a:lnTo>
                    <a:lnTo>
                      <a:pt x="804" y="1422"/>
                    </a:lnTo>
                    <a:lnTo>
                      <a:pt x="826" y="1393"/>
                    </a:lnTo>
                    <a:lnTo>
                      <a:pt x="857" y="1358"/>
                    </a:lnTo>
                    <a:lnTo>
                      <a:pt x="890" y="1324"/>
                    </a:lnTo>
                    <a:lnTo>
                      <a:pt x="929" y="1279"/>
                    </a:lnTo>
                    <a:lnTo>
                      <a:pt x="968" y="1240"/>
                    </a:lnTo>
                    <a:lnTo>
                      <a:pt x="1010" y="1197"/>
                    </a:lnTo>
                    <a:lnTo>
                      <a:pt x="1052" y="1158"/>
                    </a:lnTo>
                    <a:lnTo>
                      <a:pt x="1102" y="1118"/>
                    </a:lnTo>
                    <a:lnTo>
                      <a:pt x="1141" y="1087"/>
                    </a:lnTo>
                    <a:lnTo>
                      <a:pt x="1183" y="1055"/>
                    </a:lnTo>
                    <a:lnTo>
                      <a:pt x="1230" y="1021"/>
                    </a:lnTo>
                    <a:lnTo>
                      <a:pt x="1283" y="984"/>
                    </a:lnTo>
                    <a:lnTo>
                      <a:pt x="1338" y="947"/>
                    </a:lnTo>
                    <a:lnTo>
                      <a:pt x="1388" y="915"/>
                    </a:lnTo>
                    <a:lnTo>
                      <a:pt x="1447" y="881"/>
                    </a:lnTo>
                    <a:lnTo>
                      <a:pt x="1508" y="847"/>
                    </a:lnTo>
                    <a:lnTo>
                      <a:pt x="1566" y="820"/>
                    </a:lnTo>
                    <a:lnTo>
                      <a:pt x="1622" y="794"/>
                    </a:lnTo>
                    <a:lnTo>
                      <a:pt x="1675" y="770"/>
                    </a:lnTo>
                    <a:lnTo>
                      <a:pt x="1725" y="749"/>
                    </a:lnTo>
                    <a:lnTo>
                      <a:pt x="1783" y="725"/>
                    </a:lnTo>
                    <a:lnTo>
                      <a:pt x="1839" y="707"/>
                    </a:lnTo>
                    <a:lnTo>
                      <a:pt x="1895" y="688"/>
                    </a:lnTo>
                    <a:lnTo>
                      <a:pt x="1956" y="670"/>
                    </a:lnTo>
                    <a:lnTo>
                      <a:pt x="2009" y="654"/>
                    </a:lnTo>
                    <a:lnTo>
                      <a:pt x="2073" y="638"/>
                    </a:lnTo>
                    <a:lnTo>
                      <a:pt x="2137" y="622"/>
                    </a:lnTo>
                    <a:lnTo>
                      <a:pt x="2201" y="609"/>
                    </a:lnTo>
                    <a:lnTo>
                      <a:pt x="2268" y="599"/>
                    </a:lnTo>
                    <a:lnTo>
                      <a:pt x="2337" y="588"/>
                    </a:lnTo>
                    <a:lnTo>
                      <a:pt x="2398" y="583"/>
                    </a:lnTo>
                    <a:lnTo>
                      <a:pt x="2462" y="578"/>
                    </a:lnTo>
                    <a:lnTo>
                      <a:pt x="2537" y="575"/>
                    </a:lnTo>
                    <a:lnTo>
                      <a:pt x="2599" y="575"/>
                    </a:lnTo>
                    <a:lnTo>
                      <a:pt x="2674" y="575"/>
                    </a:lnTo>
                    <a:lnTo>
                      <a:pt x="2674" y="725"/>
                    </a:lnTo>
                    <a:lnTo>
                      <a:pt x="3197" y="377"/>
                    </a:lnTo>
                    <a:lnTo>
                      <a:pt x="2674" y="0"/>
                    </a:lnTo>
                    <a:lnTo>
                      <a:pt x="2674" y="142"/>
                    </a:lnTo>
                    <a:lnTo>
                      <a:pt x="2590" y="142"/>
                    </a:lnTo>
                    <a:lnTo>
                      <a:pt x="2515" y="145"/>
                    </a:lnTo>
                    <a:lnTo>
                      <a:pt x="2437" y="150"/>
                    </a:lnTo>
                    <a:lnTo>
                      <a:pt x="2368" y="156"/>
                    </a:lnTo>
                    <a:lnTo>
                      <a:pt x="2301" y="161"/>
                    </a:lnTo>
                    <a:lnTo>
                      <a:pt x="2237" y="169"/>
                    </a:lnTo>
                    <a:lnTo>
                      <a:pt x="2167" y="179"/>
                    </a:lnTo>
                    <a:lnTo>
                      <a:pt x="2106" y="190"/>
                    </a:lnTo>
                    <a:lnTo>
                      <a:pt x="2048" y="200"/>
                    </a:lnTo>
                    <a:lnTo>
                      <a:pt x="1984" y="214"/>
                    </a:lnTo>
                    <a:lnTo>
                      <a:pt x="1903" y="232"/>
                    </a:lnTo>
                    <a:lnTo>
                      <a:pt x="1842" y="248"/>
                    </a:lnTo>
                    <a:lnTo>
                      <a:pt x="1781" y="266"/>
                    </a:lnTo>
                    <a:lnTo>
                      <a:pt x="1722" y="285"/>
                    </a:lnTo>
                    <a:lnTo>
                      <a:pt x="1653" y="309"/>
                    </a:lnTo>
                    <a:lnTo>
                      <a:pt x="1589" y="332"/>
                    </a:lnTo>
                    <a:lnTo>
                      <a:pt x="1530" y="356"/>
                    </a:lnTo>
                    <a:lnTo>
                      <a:pt x="1472" y="380"/>
                    </a:lnTo>
                    <a:lnTo>
                      <a:pt x="1405" y="411"/>
                    </a:lnTo>
                    <a:lnTo>
                      <a:pt x="1344" y="440"/>
                    </a:lnTo>
                    <a:lnTo>
                      <a:pt x="1285" y="467"/>
                    </a:lnTo>
                    <a:lnTo>
                      <a:pt x="1230" y="498"/>
                    </a:lnTo>
                    <a:lnTo>
                      <a:pt x="1177" y="525"/>
                    </a:lnTo>
                    <a:lnTo>
                      <a:pt x="1124" y="559"/>
                    </a:lnTo>
                    <a:lnTo>
                      <a:pt x="1074" y="591"/>
                    </a:lnTo>
                    <a:lnTo>
                      <a:pt x="1016" y="628"/>
                    </a:lnTo>
                    <a:lnTo>
                      <a:pt x="960" y="665"/>
                    </a:lnTo>
                    <a:lnTo>
                      <a:pt x="910" y="704"/>
                    </a:lnTo>
                    <a:lnTo>
                      <a:pt x="860" y="744"/>
                    </a:lnTo>
                    <a:lnTo>
                      <a:pt x="812" y="781"/>
                    </a:lnTo>
                    <a:lnTo>
                      <a:pt x="768" y="818"/>
                    </a:lnTo>
                    <a:lnTo>
                      <a:pt x="729" y="852"/>
                    </a:lnTo>
                    <a:lnTo>
                      <a:pt x="679" y="897"/>
                    </a:lnTo>
                    <a:lnTo>
                      <a:pt x="634" y="944"/>
                    </a:lnTo>
                    <a:lnTo>
                      <a:pt x="595" y="981"/>
                    </a:lnTo>
                    <a:lnTo>
                      <a:pt x="554" y="1026"/>
                    </a:lnTo>
                    <a:lnTo>
                      <a:pt x="515" y="1071"/>
                    </a:lnTo>
                    <a:lnTo>
                      <a:pt x="473" y="1118"/>
                    </a:lnTo>
                    <a:lnTo>
                      <a:pt x="434" y="1166"/>
                    </a:lnTo>
                    <a:lnTo>
                      <a:pt x="398" y="1211"/>
                    </a:lnTo>
                    <a:lnTo>
                      <a:pt x="356" y="1261"/>
                    </a:lnTo>
                    <a:lnTo>
                      <a:pt x="326" y="1303"/>
                    </a:lnTo>
                    <a:lnTo>
                      <a:pt x="295" y="1345"/>
                    </a:lnTo>
                    <a:lnTo>
                      <a:pt x="275" y="1374"/>
                    </a:lnTo>
                    <a:lnTo>
                      <a:pt x="253" y="1403"/>
                    </a:lnTo>
                    <a:lnTo>
                      <a:pt x="237" y="1427"/>
                    </a:lnTo>
                    <a:lnTo>
                      <a:pt x="225" y="1451"/>
                    </a:lnTo>
                    <a:lnTo>
                      <a:pt x="209" y="1477"/>
                    </a:lnTo>
                    <a:lnTo>
                      <a:pt x="195" y="1509"/>
                    </a:lnTo>
                    <a:lnTo>
                      <a:pt x="178" y="1540"/>
                    </a:lnTo>
                    <a:lnTo>
                      <a:pt x="161" y="1567"/>
                    </a:lnTo>
                    <a:lnTo>
                      <a:pt x="148" y="1590"/>
                    </a:lnTo>
                    <a:lnTo>
                      <a:pt x="131" y="1622"/>
                    </a:lnTo>
                    <a:lnTo>
                      <a:pt x="114" y="1654"/>
                    </a:lnTo>
                    <a:lnTo>
                      <a:pt x="100" y="1685"/>
                    </a:lnTo>
                    <a:lnTo>
                      <a:pt x="81" y="1720"/>
                    </a:lnTo>
                    <a:lnTo>
                      <a:pt x="70" y="1749"/>
                    </a:lnTo>
                    <a:lnTo>
                      <a:pt x="56" y="1775"/>
                    </a:lnTo>
                    <a:lnTo>
                      <a:pt x="45" y="1807"/>
                    </a:lnTo>
                    <a:lnTo>
                      <a:pt x="31" y="1838"/>
                    </a:lnTo>
                    <a:lnTo>
                      <a:pt x="20" y="1870"/>
                    </a:lnTo>
                    <a:lnTo>
                      <a:pt x="11" y="1894"/>
                    </a:lnTo>
                    <a:lnTo>
                      <a:pt x="0" y="1923"/>
                    </a:lnTo>
                    <a:close/>
                  </a:path>
                </a:pathLst>
              </a:custGeom>
              <a:solidFill>
                <a:srgbClr val="339966"/>
              </a:solidFill>
              <a:ln w="9525">
                <a:solidFill>
                  <a:srgbClr val="000000"/>
                </a:solidFill>
                <a:round/>
                <a:headEnd/>
                <a:tailEnd/>
              </a:ln>
            </p:spPr>
            <p:txBody>
              <a:bodyPr/>
              <a:lstStyle/>
              <a:p>
                <a:endParaRPr lang="en-US"/>
              </a:p>
            </p:txBody>
          </p:sp>
          <p:sp>
            <p:nvSpPr>
              <p:cNvPr id="1062" name="Freeform 177"/>
              <p:cNvSpPr>
                <a:spLocks/>
              </p:cNvSpPr>
              <p:nvPr/>
            </p:nvSpPr>
            <p:spPr bwMode="auto">
              <a:xfrm>
                <a:off x="2812" y="2485"/>
                <a:ext cx="1093" cy="1019"/>
              </a:xfrm>
              <a:custGeom>
                <a:avLst/>
                <a:gdLst>
                  <a:gd name="T0" fmla="*/ 945 w 3197"/>
                  <a:gd name="T1" fmla="*/ 0 h 2084"/>
                  <a:gd name="T2" fmla="*/ 936 w 3197"/>
                  <a:gd name="T3" fmla="*/ 34 h 2084"/>
                  <a:gd name="T4" fmla="*/ 924 w 3197"/>
                  <a:gd name="T5" fmla="*/ 75 h 2084"/>
                  <a:gd name="T6" fmla="*/ 913 w 3197"/>
                  <a:gd name="T7" fmla="*/ 110 h 2084"/>
                  <a:gd name="T8" fmla="*/ 901 w 3197"/>
                  <a:gd name="T9" fmla="*/ 147 h 2084"/>
                  <a:gd name="T10" fmla="*/ 887 w 3197"/>
                  <a:gd name="T11" fmla="*/ 184 h 2084"/>
                  <a:gd name="T12" fmla="*/ 870 w 3197"/>
                  <a:gd name="T13" fmla="*/ 220 h 2084"/>
                  <a:gd name="T14" fmla="*/ 857 w 3197"/>
                  <a:gd name="T15" fmla="*/ 248 h 2084"/>
                  <a:gd name="T16" fmla="*/ 841 w 3197"/>
                  <a:gd name="T17" fmla="*/ 279 h 2084"/>
                  <a:gd name="T18" fmla="*/ 824 w 3197"/>
                  <a:gd name="T19" fmla="*/ 311 h 2084"/>
                  <a:gd name="T20" fmla="*/ 811 w 3197"/>
                  <a:gd name="T21" fmla="*/ 337 h 2084"/>
                  <a:gd name="T22" fmla="*/ 789 w 3197"/>
                  <a:gd name="T23" fmla="*/ 370 h 2084"/>
                  <a:gd name="T24" fmla="*/ 762 w 3197"/>
                  <a:gd name="T25" fmla="*/ 411 h 2084"/>
                  <a:gd name="T26" fmla="*/ 733 w 3197"/>
                  <a:gd name="T27" fmla="*/ 451 h 2084"/>
                  <a:gd name="T28" fmla="*/ 703 w 3197"/>
                  <a:gd name="T29" fmla="*/ 486 h 2084"/>
                  <a:gd name="T30" fmla="*/ 672 w 3197"/>
                  <a:gd name="T31" fmla="*/ 518 h 2084"/>
                  <a:gd name="T32" fmla="*/ 636 w 3197"/>
                  <a:gd name="T33" fmla="*/ 554 h 2084"/>
                  <a:gd name="T34" fmla="*/ 598 w 3197"/>
                  <a:gd name="T35" fmla="*/ 587 h 2084"/>
                  <a:gd name="T36" fmla="*/ 557 w 3197"/>
                  <a:gd name="T37" fmla="*/ 617 h 2084"/>
                  <a:gd name="T38" fmla="*/ 520 w 3197"/>
                  <a:gd name="T39" fmla="*/ 641 h 2084"/>
                  <a:gd name="T40" fmla="*/ 483 w 3197"/>
                  <a:gd name="T41" fmla="*/ 663 h 2084"/>
                  <a:gd name="T42" fmla="*/ 445 w 3197"/>
                  <a:gd name="T43" fmla="*/ 681 h 2084"/>
                  <a:gd name="T44" fmla="*/ 406 w 3197"/>
                  <a:gd name="T45" fmla="*/ 698 h 2084"/>
                  <a:gd name="T46" fmla="*/ 362 w 3197"/>
                  <a:gd name="T47" fmla="*/ 713 h 2084"/>
                  <a:gd name="T48" fmla="*/ 318 w 3197"/>
                  <a:gd name="T49" fmla="*/ 725 h 2084"/>
                  <a:gd name="T50" fmla="*/ 273 w 3197"/>
                  <a:gd name="T51" fmla="*/ 732 h 2084"/>
                  <a:gd name="T52" fmla="*/ 225 w 3197"/>
                  <a:gd name="T53" fmla="*/ 736 h 2084"/>
                  <a:gd name="T54" fmla="*/ 179 w 3197"/>
                  <a:gd name="T55" fmla="*/ 736 h 2084"/>
                  <a:gd name="T56" fmla="*/ 0 w 3197"/>
                  <a:gd name="T57" fmla="*/ 833 h 2084"/>
                  <a:gd name="T58" fmla="*/ 179 w 3197"/>
                  <a:gd name="T59" fmla="*/ 948 h 2084"/>
                  <a:gd name="T60" fmla="*/ 233 w 3197"/>
                  <a:gd name="T61" fmla="*/ 947 h 2084"/>
                  <a:gd name="T62" fmla="*/ 283 w 3197"/>
                  <a:gd name="T63" fmla="*/ 941 h 2084"/>
                  <a:gd name="T64" fmla="*/ 328 w 3197"/>
                  <a:gd name="T65" fmla="*/ 935 h 2084"/>
                  <a:gd name="T66" fmla="*/ 373 w 3197"/>
                  <a:gd name="T67" fmla="*/ 925 h 2084"/>
                  <a:gd name="T68" fmla="*/ 415 w 3197"/>
                  <a:gd name="T69" fmla="*/ 913 h 2084"/>
                  <a:gd name="T70" fmla="*/ 463 w 3197"/>
                  <a:gd name="T71" fmla="*/ 896 h 2084"/>
                  <a:gd name="T72" fmla="*/ 504 w 3197"/>
                  <a:gd name="T73" fmla="*/ 878 h 2084"/>
                  <a:gd name="T74" fmla="*/ 550 w 3197"/>
                  <a:gd name="T75" fmla="*/ 855 h 2084"/>
                  <a:gd name="T76" fmla="*/ 590 w 3197"/>
                  <a:gd name="T77" fmla="*/ 832 h 2084"/>
                  <a:gd name="T78" fmla="*/ 634 w 3197"/>
                  <a:gd name="T79" fmla="*/ 802 h 2084"/>
                  <a:gd name="T80" fmla="*/ 672 w 3197"/>
                  <a:gd name="T81" fmla="*/ 774 h 2084"/>
                  <a:gd name="T82" fmla="*/ 709 w 3197"/>
                  <a:gd name="T83" fmla="*/ 744 h 2084"/>
                  <a:gd name="T84" fmla="*/ 746 w 3197"/>
                  <a:gd name="T85" fmla="*/ 710 h 2084"/>
                  <a:gd name="T86" fmla="*/ 782 w 3197"/>
                  <a:gd name="T87" fmla="*/ 673 h 2084"/>
                  <a:gd name="T88" fmla="*/ 815 w 3197"/>
                  <a:gd name="T89" fmla="*/ 636 h 2084"/>
                  <a:gd name="T90" fmla="*/ 844 w 3197"/>
                  <a:gd name="T91" fmla="*/ 601 h 2084"/>
                  <a:gd name="T92" fmla="*/ 876 w 3197"/>
                  <a:gd name="T93" fmla="*/ 556 h 2084"/>
                  <a:gd name="T94" fmla="*/ 904 w 3197"/>
                  <a:gd name="T95" fmla="*/ 516 h 2084"/>
                  <a:gd name="T96" fmla="*/ 931 w 3197"/>
                  <a:gd name="T97" fmla="*/ 471 h 2084"/>
                  <a:gd name="T98" fmla="*/ 957 w 3197"/>
                  <a:gd name="T99" fmla="*/ 425 h 2084"/>
                  <a:gd name="T100" fmla="*/ 982 w 3197"/>
                  <a:gd name="T101" fmla="*/ 380 h 2084"/>
                  <a:gd name="T102" fmla="*/ 999 w 3197"/>
                  <a:gd name="T103" fmla="*/ 346 h 2084"/>
                  <a:gd name="T104" fmla="*/ 1012 w 3197"/>
                  <a:gd name="T105" fmla="*/ 320 h 2084"/>
                  <a:gd name="T106" fmla="*/ 1022 w 3197"/>
                  <a:gd name="T107" fmla="*/ 295 h 2084"/>
                  <a:gd name="T108" fmla="*/ 1032 w 3197"/>
                  <a:gd name="T109" fmla="*/ 265 h 2084"/>
                  <a:gd name="T110" fmla="*/ 1042 w 3197"/>
                  <a:gd name="T111" fmla="*/ 240 h 2084"/>
                  <a:gd name="T112" fmla="*/ 1054 w 3197"/>
                  <a:gd name="T113" fmla="*/ 209 h 2084"/>
                  <a:gd name="T114" fmla="*/ 1065 w 3197"/>
                  <a:gd name="T115" fmla="*/ 177 h 2084"/>
                  <a:gd name="T116" fmla="*/ 1074 w 3197"/>
                  <a:gd name="T117" fmla="*/ 150 h 2084"/>
                  <a:gd name="T118" fmla="*/ 1082 w 3197"/>
                  <a:gd name="T119" fmla="*/ 119 h 2084"/>
                  <a:gd name="T120" fmla="*/ 1089 w 3197"/>
                  <a:gd name="T121" fmla="*/ 91 h 20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197"/>
                  <a:gd name="T184" fmla="*/ 0 h 2084"/>
                  <a:gd name="T185" fmla="*/ 3197 w 3197"/>
                  <a:gd name="T186" fmla="*/ 2084 h 20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197" h="2084">
                    <a:moveTo>
                      <a:pt x="3197" y="158"/>
                    </a:moveTo>
                    <a:lnTo>
                      <a:pt x="2763" y="0"/>
                    </a:lnTo>
                    <a:lnTo>
                      <a:pt x="2752" y="34"/>
                    </a:lnTo>
                    <a:lnTo>
                      <a:pt x="2738" y="69"/>
                    </a:lnTo>
                    <a:lnTo>
                      <a:pt x="2721" y="114"/>
                    </a:lnTo>
                    <a:lnTo>
                      <a:pt x="2704" y="153"/>
                    </a:lnTo>
                    <a:lnTo>
                      <a:pt x="2688" y="193"/>
                    </a:lnTo>
                    <a:lnTo>
                      <a:pt x="2671" y="224"/>
                    </a:lnTo>
                    <a:lnTo>
                      <a:pt x="2652" y="267"/>
                    </a:lnTo>
                    <a:lnTo>
                      <a:pt x="2635" y="301"/>
                    </a:lnTo>
                    <a:lnTo>
                      <a:pt x="2613" y="340"/>
                    </a:lnTo>
                    <a:lnTo>
                      <a:pt x="2593" y="377"/>
                    </a:lnTo>
                    <a:lnTo>
                      <a:pt x="2568" y="414"/>
                    </a:lnTo>
                    <a:lnTo>
                      <a:pt x="2546" y="449"/>
                    </a:lnTo>
                    <a:lnTo>
                      <a:pt x="2526" y="478"/>
                    </a:lnTo>
                    <a:lnTo>
                      <a:pt x="2507" y="507"/>
                    </a:lnTo>
                    <a:lnTo>
                      <a:pt x="2485" y="538"/>
                    </a:lnTo>
                    <a:lnTo>
                      <a:pt x="2460" y="570"/>
                    </a:lnTo>
                    <a:lnTo>
                      <a:pt x="2435" y="604"/>
                    </a:lnTo>
                    <a:lnTo>
                      <a:pt x="2409" y="636"/>
                    </a:lnTo>
                    <a:lnTo>
                      <a:pt x="2393" y="660"/>
                    </a:lnTo>
                    <a:lnTo>
                      <a:pt x="2371" y="689"/>
                    </a:lnTo>
                    <a:lnTo>
                      <a:pt x="2340" y="723"/>
                    </a:lnTo>
                    <a:lnTo>
                      <a:pt x="2307" y="757"/>
                    </a:lnTo>
                    <a:lnTo>
                      <a:pt x="2268" y="802"/>
                    </a:lnTo>
                    <a:lnTo>
                      <a:pt x="2229" y="841"/>
                    </a:lnTo>
                    <a:lnTo>
                      <a:pt x="2187" y="884"/>
                    </a:lnTo>
                    <a:lnTo>
                      <a:pt x="2145" y="923"/>
                    </a:lnTo>
                    <a:lnTo>
                      <a:pt x="2095" y="963"/>
                    </a:lnTo>
                    <a:lnTo>
                      <a:pt x="2056" y="994"/>
                    </a:lnTo>
                    <a:lnTo>
                      <a:pt x="2014" y="1026"/>
                    </a:lnTo>
                    <a:lnTo>
                      <a:pt x="1967" y="1060"/>
                    </a:lnTo>
                    <a:lnTo>
                      <a:pt x="1914" y="1097"/>
                    </a:lnTo>
                    <a:lnTo>
                      <a:pt x="1859" y="1134"/>
                    </a:lnTo>
                    <a:lnTo>
                      <a:pt x="1809" y="1166"/>
                    </a:lnTo>
                    <a:lnTo>
                      <a:pt x="1750" y="1200"/>
                    </a:lnTo>
                    <a:lnTo>
                      <a:pt x="1689" y="1234"/>
                    </a:lnTo>
                    <a:lnTo>
                      <a:pt x="1630" y="1261"/>
                    </a:lnTo>
                    <a:lnTo>
                      <a:pt x="1575" y="1287"/>
                    </a:lnTo>
                    <a:lnTo>
                      <a:pt x="1522" y="1311"/>
                    </a:lnTo>
                    <a:lnTo>
                      <a:pt x="1472" y="1332"/>
                    </a:lnTo>
                    <a:lnTo>
                      <a:pt x="1413" y="1356"/>
                    </a:lnTo>
                    <a:lnTo>
                      <a:pt x="1358" y="1374"/>
                    </a:lnTo>
                    <a:lnTo>
                      <a:pt x="1302" y="1393"/>
                    </a:lnTo>
                    <a:lnTo>
                      <a:pt x="1241" y="1411"/>
                    </a:lnTo>
                    <a:lnTo>
                      <a:pt x="1188" y="1427"/>
                    </a:lnTo>
                    <a:lnTo>
                      <a:pt x="1124" y="1443"/>
                    </a:lnTo>
                    <a:lnTo>
                      <a:pt x="1060" y="1459"/>
                    </a:lnTo>
                    <a:lnTo>
                      <a:pt x="996" y="1472"/>
                    </a:lnTo>
                    <a:lnTo>
                      <a:pt x="929" y="1482"/>
                    </a:lnTo>
                    <a:lnTo>
                      <a:pt x="860" y="1493"/>
                    </a:lnTo>
                    <a:lnTo>
                      <a:pt x="799" y="1498"/>
                    </a:lnTo>
                    <a:lnTo>
                      <a:pt x="735" y="1503"/>
                    </a:lnTo>
                    <a:lnTo>
                      <a:pt x="659" y="1506"/>
                    </a:lnTo>
                    <a:lnTo>
                      <a:pt x="598" y="1506"/>
                    </a:lnTo>
                    <a:lnTo>
                      <a:pt x="523" y="1506"/>
                    </a:lnTo>
                    <a:lnTo>
                      <a:pt x="523" y="1356"/>
                    </a:lnTo>
                    <a:lnTo>
                      <a:pt x="0" y="1704"/>
                    </a:lnTo>
                    <a:lnTo>
                      <a:pt x="523" y="2084"/>
                    </a:lnTo>
                    <a:lnTo>
                      <a:pt x="523" y="1939"/>
                    </a:lnTo>
                    <a:lnTo>
                      <a:pt x="607" y="1939"/>
                    </a:lnTo>
                    <a:lnTo>
                      <a:pt x="682" y="1936"/>
                    </a:lnTo>
                    <a:lnTo>
                      <a:pt x="760" y="1931"/>
                    </a:lnTo>
                    <a:lnTo>
                      <a:pt x="829" y="1925"/>
                    </a:lnTo>
                    <a:lnTo>
                      <a:pt x="896" y="1920"/>
                    </a:lnTo>
                    <a:lnTo>
                      <a:pt x="960" y="1912"/>
                    </a:lnTo>
                    <a:lnTo>
                      <a:pt x="1029" y="1902"/>
                    </a:lnTo>
                    <a:lnTo>
                      <a:pt x="1091" y="1891"/>
                    </a:lnTo>
                    <a:lnTo>
                      <a:pt x="1149" y="1881"/>
                    </a:lnTo>
                    <a:lnTo>
                      <a:pt x="1213" y="1867"/>
                    </a:lnTo>
                    <a:lnTo>
                      <a:pt x="1294" y="1849"/>
                    </a:lnTo>
                    <a:lnTo>
                      <a:pt x="1355" y="1833"/>
                    </a:lnTo>
                    <a:lnTo>
                      <a:pt x="1416" y="1815"/>
                    </a:lnTo>
                    <a:lnTo>
                      <a:pt x="1475" y="1796"/>
                    </a:lnTo>
                    <a:lnTo>
                      <a:pt x="1544" y="1773"/>
                    </a:lnTo>
                    <a:lnTo>
                      <a:pt x="1608" y="1749"/>
                    </a:lnTo>
                    <a:lnTo>
                      <a:pt x="1667" y="1725"/>
                    </a:lnTo>
                    <a:lnTo>
                      <a:pt x="1725" y="1701"/>
                    </a:lnTo>
                    <a:lnTo>
                      <a:pt x="1792" y="1670"/>
                    </a:lnTo>
                    <a:lnTo>
                      <a:pt x="1853" y="1641"/>
                    </a:lnTo>
                    <a:lnTo>
                      <a:pt x="1911" y="1614"/>
                    </a:lnTo>
                    <a:lnTo>
                      <a:pt x="1967" y="1583"/>
                    </a:lnTo>
                    <a:lnTo>
                      <a:pt x="2017" y="1556"/>
                    </a:lnTo>
                    <a:lnTo>
                      <a:pt x="2073" y="1522"/>
                    </a:lnTo>
                    <a:lnTo>
                      <a:pt x="2123" y="1490"/>
                    </a:lnTo>
                    <a:lnTo>
                      <a:pt x="2181" y="1453"/>
                    </a:lnTo>
                    <a:lnTo>
                      <a:pt x="2237" y="1416"/>
                    </a:lnTo>
                    <a:lnTo>
                      <a:pt x="2287" y="1377"/>
                    </a:lnTo>
                    <a:lnTo>
                      <a:pt x="2337" y="1337"/>
                    </a:lnTo>
                    <a:lnTo>
                      <a:pt x="2384" y="1300"/>
                    </a:lnTo>
                    <a:lnTo>
                      <a:pt x="2429" y="1263"/>
                    </a:lnTo>
                    <a:lnTo>
                      <a:pt x="2468" y="1229"/>
                    </a:lnTo>
                    <a:lnTo>
                      <a:pt x="2518" y="1184"/>
                    </a:lnTo>
                    <a:lnTo>
                      <a:pt x="2563" y="1137"/>
                    </a:lnTo>
                    <a:lnTo>
                      <a:pt x="2601" y="1100"/>
                    </a:lnTo>
                    <a:lnTo>
                      <a:pt x="2643" y="1055"/>
                    </a:lnTo>
                    <a:lnTo>
                      <a:pt x="2682" y="1010"/>
                    </a:lnTo>
                    <a:lnTo>
                      <a:pt x="2724" y="963"/>
                    </a:lnTo>
                    <a:lnTo>
                      <a:pt x="2763" y="915"/>
                    </a:lnTo>
                    <a:lnTo>
                      <a:pt x="2799" y="870"/>
                    </a:lnTo>
                    <a:lnTo>
                      <a:pt x="2841" y="820"/>
                    </a:lnTo>
                    <a:lnTo>
                      <a:pt x="2871" y="778"/>
                    </a:lnTo>
                    <a:lnTo>
                      <a:pt x="2902" y="736"/>
                    </a:lnTo>
                    <a:lnTo>
                      <a:pt x="2921" y="707"/>
                    </a:lnTo>
                    <a:lnTo>
                      <a:pt x="2944" y="678"/>
                    </a:lnTo>
                    <a:lnTo>
                      <a:pt x="2960" y="654"/>
                    </a:lnTo>
                    <a:lnTo>
                      <a:pt x="2971" y="630"/>
                    </a:lnTo>
                    <a:lnTo>
                      <a:pt x="2988" y="604"/>
                    </a:lnTo>
                    <a:lnTo>
                      <a:pt x="3002" y="572"/>
                    </a:lnTo>
                    <a:lnTo>
                      <a:pt x="3019" y="541"/>
                    </a:lnTo>
                    <a:lnTo>
                      <a:pt x="3035" y="514"/>
                    </a:lnTo>
                    <a:lnTo>
                      <a:pt x="3049" y="491"/>
                    </a:lnTo>
                    <a:lnTo>
                      <a:pt x="3066" y="459"/>
                    </a:lnTo>
                    <a:lnTo>
                      <a:pt x="3083" y="427"/>
                    </a:lnTo>
                    <a:lnTo>
                      <a:pt x="3097" y="396"/>
                    </a:lnTo>
                    <a:lnTo>
                      <a:pt x="3116" y="361"/>
                    </a:lnTo>
                    <a:lnTo>
                      <a:pt x="3127" y="332"/>
                    </a:lnTo>
                    <a:lnTo>
                      <a:pt x="3141" y="306"/>
                    </a:lnTo>
                    <a:lnTo>
                      <a:pt x="3152" y="274"/>
                    </a:lnTo>
                    <a:lnTo>
                      <a:pt x="3166" y="243"/>
                    </a:lnTo>
                    <a:lnTo>
                      <a:pt x="3177" y="211"/>
                    </a:lnTo>
                    <a:lnTo>
                      <a:pt x="3186" y="187"/>
                    </a:lnTo>
                    <a:lnTo>
                      <a:pt x="3197" y="158"/>
                    </a:lnTo>
                    <a:close/>
                  </a:path>
                </a:pathLst>
              </a:custGeom>
              <a:solidFill>
                <a:srgbClr val="800000"/>
              </a:solidFill>
              <a:ln w="9525">
                <a:solidFill>
                  <a:srgbClr val="000000"/>
                </a:solidFill>
                <a:round/>
                <a:headEnd/>
                <a:tailEnd/>
              </a:ln>
            </p:spPr>
            <p:txBody>
              <a:bodyPr/>
              <a:lstStyle/>
              <a:p>
                <a:endParaRPr lang="en-US"/>
              </a:p>
            </p:txBody>
          </p:sp>
        </p:grpSp>
        <p:sp>
          <p:nvSpPr>
            <p:cNvPr id="1055" name="Text Box 178"/>
            <p:cNvSpPr txBox="1">
              <a:spLocks noChangeArrowheads="1"/>
            </p:cNvSpPr>
            <p:nvPr/>
          </p:nvSpPr>
          <p:spPr bwMode="auto">
            <a:xfrm>
              <a:off x="192" y="1799"/>
              <a:ext cx="1628" cy="711"/>
            </a:xfrm>
            <a:prstGeom prst="rect">
              <a:avLst/>
            </a:prstGeom>
            <a:solidFill>
              <a:srgbClr val="339966"/>
            </a:solidFill>
            <a:ln w="9525">
              <a:solidFill>
                <a:srgbClr val="000000"/>
              </a:solidFill>
              <a:miter lim="800000"/>
              <a:headEnd/>
              <a:tailEnd/>
            </a:ln>
          </p:spPr>
          <p:txBody>
            <a:bodyPr anchor="ctr">
              <a:spAutoFit/>
            </a:bodyPr>
            <a:lstStyle/>
            <a:p>
              <a:pPr eaLnBrk="0" hangingPunct="0"/>
              <a:r>
                <a:rPr lang="en-US" sz="500" b="1">
                  <a:solidFill>
                    <a:srgbClr val="FFFFFF"/>
                  </a:solidFill>
                </a:rPr>
                <a:t>PLAN</a:t>
              </a:r>
              <a:endParaRPr lang="en-US" sz="500">
                <a:solidFill>
                  <a:srgbClr val="FFFFFF"/>
                </a:solidFill>
                <a:latin typeface="Verdana" pitchFamily="34" charset="0"/>
              </a:endParaRPr>
            </a:p>
          </p:txBody>
        </p:sp>
        <p:sp>
          <p:nvSpPr>
            <p:cNvPr id="1056" name="Text Box 179"/>
            <p:cNvSpPr txBox="1">
              <a:spLocks noChangeArrowheads="1"/>
            </p:cNvSpPr>
            <p:nvPr/>
          </p:nvSpPr>
          <p:spPr bwMode="auto">
            <a:xfrm>
              <a:off x="3661" y="1799"/>
              <a:ext cx="1621" cy="711"/>
            </a:xfrm>
            <a:prstGeom prst="rect">
              <a:avLst/>
            </a:prstGeom>
            <a:solidFill>
              <a:srgbClr val="3366CC"/>
            </a:solidFill>
            <a:ln w="9525">
              <a:solidFill>
                <a:srgbClr val="000000"/>
              </a:solidFill>
              <a:miter lim="800000"/>
              <a:headEnd/>
              <a:tailEnd/>
            </a:ln>
          </p:spPr>
          <p:txBody>
            <a:bodyPr anchor="ctr">
              <a:spAutoFit/>
            </a:bodyPr>
            <a:lstStyle/>
            <a:p>
              <a:pPr eaLnBrk="0" hangingPunct="0"/>
              <a:r>
                <a:rPr lang="en-US" sz="500" b="1">
                  <a:solidFill>
                    <a:srgbClr val="FFFFFF"/>
                  </a:solidFill>
                </a:rPr>
                <a:t>DO</a:t>
              </a:r>
            </a:p>
          </p:txBody>
        </p:sp>
        <p:sp>
          <p:nvSpPr>
            <p:cNvPr id="1057" name="Text Box 180"/>
            <p:cNvSpPr txBox="1">
              <a:spLocks noChangeArrowheads="1"/>
            </p:cNvSpPr>
            <p:nvPr/>
          </p:nvSpPr>
          <p:spPr bwMode="auto">
            <a:xfrm>
              <a:off x="3687" y="3066"/>
              <a:ext cx="1628" cy="711"/>
            </a:xfrm>
            <a:prstGeom prst="rect">
              <a:avLst/>
            </a:prstGeom>
            <a:solidFill>
              <a:srgbClr val="800000"/>
            </a:solidFill>
            <a:ln w="9525">
              <a:solidFill>
                <a:srgbClr val="000000"/>
              </a:solidFill>
              <a:miter lim="800000"/>
              <a:headEnd/>
              <a:tailEnd/>
            </a:ln>
          </p:spPr>
          <p:txBody>
            <a:bodyPr anchor="ctr">
              <a:spAutoFit/>
            </a:bodyPr>
            <a:lstStyle/>
            <a:p>
              <a:pPr eaLnBrk="0" hangingPunct="0"/>
              <a:r>
                <a:rPr lang="en-US" sz="500" b="1">
                  <a:solidFill>
                    <a:srgbClr val="FFFFFF"/>
                  </a:solidFill>
                  <a:latin typeface="Arial Narrow" pitchFamily="34" charset="0"/>
                </a:rPr>
                <a:t>CHECK</a:t>
              </a:r>
              <a:endParaRPr lang="en-US" sz="500">
                <a:solidFill>
                  <a:srgbClr val="FFFFFF"/>
                </a:solidFill>
                <a:latin typeface="Arial Narrow" pitchFamily="34" charset="0"/>
              </a:endParaRPr>
            </a:p>
          </p:txBody>
        </p:sp>
        <p:sp>
          <p:nvSpPr>
            <p:cNvPr id="1058" name="Text Box 181"/>
            <p:cNvSpPr txBox="1">
              <a:spLocks noChangeArrowheads="1"/>
            </p:cNvSpPr>
            <p:nvPr/>
          </p:nvSpPr>
          <p:spPr bwMode="auto">
            <a:xfrm>
              <a:off x="192" y="3079"/>
              <a:ext cx="1628" cy="711"/>
            </a:xfrm>
            <a:prstGeom prst="rect">
              <a:avLst/>
            </a:prstGeom>
            <a:solidFill>
              <a:srgbClr val="808000"/>
            </a:solidFill>
            <a:ln w="9525">
              <a:solidFill>
                <a:srgbClr val="000000"/>
              </a:solidFill>
              <a:miter lim="800000"/>
              <a:headEnd/>
              <a:tailEnd/>
            </a:ln>
          </p:spPr>
          <p:txBody>
            <a:bodyPr anchor="ctr">
              <a:spAutoFit/>
            </a:bodyPr>
            <a:lstStyle/>
            <a:p>
              <a:pPr eaLnBrk="0" hangingPunct="0"/>
              <a:r>
                <a:rPr lang="en-US" sz="500" b="1">
                  <a:solidFill>
                    <a:srgbClr val="FFFFFF"/>
                  </a:solidFill>
                </a:rPr>
                <a:t>ACT</a:t>
              </a:r>
              <a:endParaRPr lang="en-US" sz="500">
                <a:solidFill>
                  <a:srgbClr val="FFFFFF"/>
                </a:solidFill>
                <a:latin typeface="Verdana" pitchFamily="34" charset="0"/>
              </a:endParaRPr>
            </a:p>
          </p:txBody>
        </p:sp>
      </p:grpSp>
    </p:spTree>
    <p:extLst>
      <p:ext uri="{BB962C8B-B14F-4D97-AF65-F5344CB8AC3E}">
        <p14:creationId xmlns:p14="http://schemas.microsoft.com/office/powerpoint/2010/main" val="28712091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0</TotalTime>
  <Words>1212</Words>
  <Application>Microsoft Office PowerPoint</Application>
  <PresentationFormat>Widescreen</PresentationFormat>
  <Paragraphs>126</Paragraphs>
  <Slides>14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Arial Narrow</vt:lpstr>
      <vt:lpstr>Calibri</vt:lpstr>
      <vt:lpstr>Tw Cen MT</vt:lpstr>
      <vt:lpstr>Tw Cen MT Condensed</vt:lpstr>
      <vt:lpstr>Verdana</vt:lpstr>
      <vt:lpstr>Wingdings</vt:lpstr>
      <vt:lpstr>Wingdings 2</vt:lpstr>
      <vt:lpstr>Wingdings 3</vt:lpstr>
      <vt:lpstr>Integral</vt:lpstr>
      <vt:lpstr>Project life span</vt:lpstr>
      <vt:lpstr>Project life span</vt:lpstr>
      <vt:lpstr>Phase 1: Conceptualization or Pre-Feasibility </vt:lpstr>
      <vt:lpstr>Phase 2: Planning or Feasibility or Demonstration </vt:lpstr>
      <vt:lpstr>Phase 3: Design/Development or Development or Engineering/Manufacturing Development </vt:lpstr>
      <vt:lpstr>Phase 4: Implementation or Execution and Testing or Production and Deployment </vt:lpstr>
      <vt:lpstr>Phase 5: Launch or Termination or Closure </vt:lpstr>
      <vt:lpstr>Phase 6: Post-Implementation Review </vt:lpstr>
      <vt:lpstr>PowerPoint Presentation</vt:lpstr>
      <vt:lpstr>PMBOK Project Mgmt Process groups</vt:lpstr>
      <vt:lpstr>Program and Project Portfolio Management</vt:lpstr>
      <vt:lpstr>Project Portfolio Management</vt:lpstr>
      <vt:lpstr>Figure 1-3. Project Management Compared to Project Portfolio Management</vt:lpstr>
      <vt:lpstr>Best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life span</dc:title>
  <dc:creator>Carl Rebman</dc:creator>
  <cp:lastModifiedBy>Carl Rebman</cp:lastModifiedBy>
  <cp:revision>1</cp:revision>
  <dcterms:created xsi:type="dcterms:W3CDTF">2017-09-12T04:03:07Z</dcterms:created>
  <dcterms:modified xsi:type="dcterms:W3CDTF">2017-09-12T04:04:06Z</dcterms:modified>
</cp:coreProperties>
</file>