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55E0F-0E71-4A40-BEC8-EEDCADC1738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F3F30-C4DC-4EE7-8FE1-DB2C56411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97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B642B-125D-42B6-90C9-A34AEA3B19B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92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B642B-125D-42B6-90C9-A34AEA3B19B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45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B642B-125D-42B6-90C9-A34AEA3B19B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653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soft skills</a:t>
            </a:r>
            <a:r>
              <a:rPr lang="en-US" baseline="0" dirty="0" smtClean="0"/>
              <a:t> that are needed?  We will go over these in each of the Phases!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B642B-125D-42B6-90C9-A34AEA3B19B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92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success and failure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698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in the project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Sponsor/Executive Sponsor</a:t>
            </a:r>
          </a:p>
          <a:p>
            <a:r>
              <a:rPr lang="en-US" dirty="0" smtClean="0"/>
              <a:t>Guiding Team </a:t>
            </a:r>
            <a:r>
              <a:rPr lang="en-US" sz="2400" dirty="0"/>
              <a:t>(CORE, PIT, and Oversight)</a:t>
            </a:r>
          </a:p>
          <a:p>
            <a:r>
              <a:rPr lang="en-US" dirty="0" smtClean="0"/>
              <a:t>Project Manager</a:t>
            </a:r>
          </a:p>
          <a:p>
            <a:r>
              <a:rPr lang="en-US" dirty="0" smtClean="0"/>
              <a:t>Operational Staff: </a:t>
            </a:r>
          </a:p>
          <a:p>
            <a:pPr lvl="1"/>
            <a:r>
              <a:rPr lang="en-US" dirty="0" smtClean="0"/>
              <a:t>Adviser/Subject Experts/Business Analyst</a:t>
            </a:r>
          </a:p>
          <a:p>
            <a:pPr lvl="1"/>
            <a:r>
              <a:rPr lang="en-US" dirty="0" smtClean="0"/>
              <a:t>Operational Manager</a:t>
            </a:r>
          </a:p>
          <a:p>
            <a:pPr lvl="1"/>
            <a:r>
              <a:rPr lang="en-US" dirty="0" smtClean="0"/>
              <a:t>Key Resource</a:t>
            </a:r>
          </a:p>
          <a:p>
            <a:r>
              <a:rPr lang="en-US" dirty="0" smtClean="0"/>
              <a:t>Work Groups</a:t>
            </a:r>
          </a:p>
          <a:p>
            <a:r>
              <a:rPr lang="en-US" dirty="0" smtClean="0"/>
              <a:t>Project Team Leader</a:t>
            </a:r>
          </a:p>
          <a:p>
            <a:r>
              <a:rPr lang="en-US" dirty="0" smtClean="0"/>
              <a:t>Team/Member</a:t>
            </a:r>
          </a:p>
        </p:txBody>
      </p:sp>
    </p:spTree>
    <p:extLst>
      <p:ext uri="{BB962C8B-B14F-4D97-AF65-F5344CB8AC3E}">
        <p14:creationId xmlns:p14="http://schemas.microsoft.com/office/powerpoint/2010/main" val="13821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 Skills: Key 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(I – P)</a:t>
            </a:r>
          </a:p>
          <a:p>
            <a:r>
              <a:rPr lang="en-US" dirty="0" smtClean="0"/>
              <a:t>Communication (I – P – E– C)</a:t>
            </a:r>
          </a:p>
          <a:p>
            <a:r>
              <a:rPr lang="en-US" dirty="0" smtClean="0"/>
              <a:t>Resource Management (E – C) </a:t>
            </a:r>
          </a:p>
          <a:p>
            <a:r>
              <a:rPr lang="en-US" dirty="0" smtClean="0"/>
              <a:t>Team Management (P – E – C)</a:t>
            </a:r>
          </a:p>
          <a:p>
            <a:r>
              <a:rPr lang="en-US" dirty="0" smtClean="0"/>
              <a:t>Scope Management (E – C)</a:t>
            </a:r>
          </a:p>
          <a:p>
            <a:r>
              <a:rPr lang="en-US" dirty="0" smtClean="0"/>
              <a:t>Schedule Management (P – E)</a:t>
            </a:r>
          </a:p>
        </p:txBody>
      </p:sp>
      <p:sp>
        <p:nvSpPr>
          <p:cNvPr id="5" name="Rectangle 4"/>
          <p:cNvSpPr/>
          <p:nvPr/>
        </p:nvSpPr>
        <p:spPr>
          <a:xfrm>
            <a:off x="2819400" y="5562601"/>
            <a:ext cx="632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I</a:t>
            </a:r>
            <a:r>
              <a:rPr lang="en-US" sz="2400" dirty="0"/>
              <a:t>nitiate  –  </a:t>
            </a:r>
            <a:r>
              <a:rPr lang="en-US" sz="4400" b="1" dirty="0"/>
              <a:t>P</a:t>
            </a:r>
            <a:r>
              <a:rPr lang="en-US" sz="2400" dirty="0"/>
              <a:t>lan  –  </a:t>
            </a:r>
            <a:r>
              <a:rPr lang="en-US" sz="4400" b="1" dirty="0"/>
              <a:t>E</a:t>
            </a:r>
            <a:r>
              <a:rPr lang="en-US" sz="2400" dirty="0"/>
              <a:t>xecute – </a:t>
            </a:r>
            <a:r>
              <a:rPr lang="en-US" sz="4400" b="1" dirty="0"/>
              <a:t>C</a:t>
            </a:r>
            <a:r>
              <a:rPr lang="en-US" sz="2400" dirty="0"/>
              <a:t>lose</a:t>
            </a:r>
          </a:p>
        </p:txBody>
      </p:sp>
    </p:spTree>
    <p:extLst>
      <p:ext uri="{BB962C8B-B14F-4D97-AF65-F5344CB8AC3E}">
        <p14:creationId xmlns:p14="http://schemas.microsoft.com/office/powerpoint/2010/main" val="176991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A project is a unique activity that adds value, has beginning and end dates, and has constraints that include scope, cost, schedule, resource, performance, and value (customer satisfaction). </a:t>
            </a:r>
          </a:p>
          <a:p>
            <a:r>
              <a:rPr lang="en-US" sz="2000" dirty="0"/>
              <a:t>Using technological uncertainty and technological complexity as two dimensions, we can classify projects. </a:t>
            </a:r>
          </a:p>
          <a:p>
            <a:r>
              <a:rPr lang="en-US" sz="2000" dirty="0"/>
              <a:t>In general, there are six distinct phases of a project in a project life span</a:t>
            </a:r>
          </a:p>
          <a:p>
            <a:r>
              <a:rPr lang="en-US" sz="2000" dirty="0"/>
              <a:t>Organizations that work on various projects need to acquire good project management skills and techniques. </a:t>
            </a:r>
            <a:endParaRPr lang="en-US" sz="2000" dirty="0" smtClean="0"/>
          </a:p>
          <a:p>
            <a:r>
              <a:rPr lang="en-US" sz="2000" dirty="0"/>
              <a:t>Project management is the act of collaborating people and other required resources such that the project is planned, organized, and controlled effectively to accomplish project goals and objectives. </a:t>
            </a:r>
          </a:p>
          <a:p>
            <a:r>
              <a:rPr lang="en-US" sz="2000" dirty="0"/>
              <a:t>Project success depends upon project management success. Project success is due to a good understanding and a good control of constraints. 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10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Success and failure of projects depend upon completion of the project: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Within scope or customer requirements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Within allocated budget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Within allocated schedule or period of time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With allocated resources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With established performance standards and maximizing technology use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With maximized project value for stakeholders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52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failure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Relations with the client</a:t>
            </a:r>
          </a:p>
          <a:p>
            <a:r>
              <a:rPr lang="en-US" sz="2000" dirty="0"/>
              <a:t>Contracts and legal agreements</a:t>
            </a:r>
          </a:p>
          <a:p>
            <a:r>
              <a:rPr lang="en-US" sz="2000" dirty="0"/>
              <a:t>Politics and conflicts</a:t>
            </a:r>
          </a:p>
          <a:p>
            <a:r>
              <a:rPr lang="en-US" sz="2000" dirty="0"/>
              <a:t>Decreased Profitability</a:t>
            </a:r>
          </a:p>
          <a:p>
            <a:r>
              <a:rPr lang="en-US" sz="2000" dirty="0"/>
              <a:t>Unrealistic goals</a:t>
            </a:r>
          </a:p>
          <a:p>
            <a:r>
              <a:rPr lang="en-US" sz="2000" dirty="0"/>
              <a:t>Poor Communications</a:t>
            </a:r>
          </a:p>
          <a:p>
            <a:r>
              <a:rPr lang="en-US" sz="2000" dirty="0"/>
              <a:t>Competitive disadvantage</a:t>
            </a:r>
          </a:p>
          <a:p>
            <a:r>
              <a:rPr lang="en-US" sz="2000" dirty="0"/>
              <a:t>Client dissatisfaction</a:t>
            </a:r>
          </a:p>
          <a:p>
            <a:r>
              <a:rPr lang="en-US" sz="2000" dirty="0"/>
              <a:t>Perceived value of the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03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failure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Inadequate rationale, objectives, tasks, and goals</a:t>
            </a:r>
          </a:p>
          <a:p>
            <a:r>
              <a:rPr lang="en-US" sz="2000" dirty="0"/>
              <a:t>Wrong project manager</a:t>
            </a:r>
          </a:p>
          <a:p>
            <a:r>
              <a:rPr lang="en-US" sz="2000" dirty="0"/>
              <a:t>Unsupportive top management</a:t>
            </a:r>
          </a:p>
          <a:p>
            <a:r>
              <a:rPr lang="en-US" sz="2000" dirty="0"/>
              <a:t>Lack or misuse of project management techniques</a:t>
            </a:r>
          </a:p>
          <a:p>
            <a:r>
              <a:rPr lang="en-US" sz="2000" dirty="0"/>
              <a:t>Inadequate project planning</a:t>
            </a:r>
          </a:p>
          <a:p>
            <a:r>
              <a:rPr lang="en-US" sz="2000" dirty="0"/>
              <a:t>Lack of commitment to the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9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failure/success factors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>
                <a:solidFill>
                  <a:schemeClr val="accent1"/>
                </a:solidFill>
              </a:rPr>
              <a:t>Factors and constraints affect either the success or the failure of projects: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Completion of project within scope or customer requirements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Completion of project within allocated budget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Completion of project within allocated schedule or period of time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Completion of project using allocated resources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Completion of project within established performance and technology standards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Completion of project to maximize project value for stakeholders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5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ways to define project success:</a:t>
            </a:r>
          </a:p>
          <a:p>
            <a:pPr lvl="1"/>
            <a:r>
              <a:rPr lang="en-US" dirty="0"/>
              <a:t>The project met scope, time, and cost goals</a:t>
            </a:r>
          </a:p>
          <a:p>
            <a:pPr lvl="1"/>
            <a:r>
              <a:rPr lang="en-US" dirty="0"/>
              <a:t>The project satisfied the customer/sponsor</a:t>
            </a:r>
          </a:p>
          <a:p>
            <a:pPr lvl="1"/>
            <a:r>
              <a:rPr lang="en-US" dirty="0"/>
              <a:t>The results of the project met its main objective, such as making or saving a certain amount of money, providing a good return on investment, or simply making the sponsors happy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6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helps projects succeed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80553" lvl="8" indent="0" algn="ctr">
              <a:buNone/>
            </a:pPr>
            <a:r>
              <a:rPr lang="en-US" sz="2000" dirty="0"/>
              <a:t>1. User involvement</a:t>
            </a:r>
          </a:p>
          <a:p>
            <a:pPr marL="1380553" lvl="8" indent="0" algn="ctr">
              <a:buNone/>
            </a:pPr>
            <a:r>
              <a:rPr lang="en-US" sz="2000" dirty="0"/>
              <a:t>2. Executive support</a:t>
            </a:r>
          </a:p>
          <a:p>
            <a:pPr marL="1380553" lvl="8" indent="0" algn="ctr">
              <a:buNone/>
            </a:pPr>
            <a:r>
              <a:rPr lang="en-US" sz="2000" dirty="0"/>
              <a:t>3. Clear business objectives</a:t>
            </a:r>
          </a:p>
          <a:p>
            <a:pPr marL="1380553" lvl="8" indent="0" algn="ctr">
              <a:buNone/>
            </a:pPr>
            <a:r>
              <a:rPr lang="en-US" sz="2000" dirty="0"/>
              <a:t>4. Emotional maturity</a:t>
            </a:r>
          </a:p>
          <a:p>
            <a:pPr marL="1380553" lvl="8" indent="0" algn="ctr">
              <a:buNone/>
            </a:pPr>
            <a:r>
              <a:rPr lang="en-US" sz="2000" dirty="0"/>
              <a:t>5. Optimizing scope</a:t>
            </a:r>
          </a:p>
          <a:p>
            <a:pPr marL="1380553" lvl="8" indent="0" algn="ctr">
              <a:buNone/>
            </a:pPr>
            <a:r>
              <a:rPr lang="en-US" sz="2000" dirty="0"/>
              <a:t>6. Agile process</a:t>
            </a:r>
          </a:p>
          <a:p>
            <a:pPr marL="1380553" lvl="8" indent="0" algn="ctr">
              <a:buNone/>
            </a:pPr>
            <a:r>
              <a:rPr lang="en-US" sz="2000" dirty="0"/>
              <a:t>7. Project management expertise</a:t>
            </a:r>
          </a:p>
          <a:p>
            <a:pPr marL="1380553" lvl="8" indent="0" algn="ctr">
              <a:buNone/>
            </a:pPr>
            <a:r>
              <a:rPr lang="en-US" sz="2000" dirty="0"/>
              <a:t>8. Skilled resources</a:t>
            </a:r>
          </a:p>
          <a:p>
            <a:pPr marL="1380553" lvl="8" indent="0" algn="ctr">
              <a:buNone/>
            </a:pPr>
            <a:r>
              <a:rPr lang="en-US" sz="2000" dirty="0"/>
              <a:t>9. Execution</a:t>
            </a:r>
          </a:p>
          <a:p>
            <a:pPr marL="1380553" lvl="8" indent="0" algn="ctr">
              <a:buNone/>
            </a:pPr>
            <a:r>
              <a:rPr lang="en-US" sz="2000" dirty="0"/>
              <a:t>10. Tools and </a:t>
            </a:r>
            <a:r>
              <a:rPr lang="en-US" sz="2000" dirty="0" smtClean="0"/>
              <a:t>infrastructure</a:t>
            </a:r>
          </a:p>
          <a:p>
            <a:pPr marL="109537" indent="0" algn="ctr">
              <a:buNone/>
            </a:pPr>
            <a:r>
              <a:rPr lang="en-US" sz="1500" i="1" dirty="0"/>
              <a:t>*The Standish Group, “CHAOS Activity News” (August 2011).</a:t>
            </a:r>
          </a:p>
          <a:p>
            <a:pPr marL="109537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3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success project mgmt.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 clear definition of the project, including good rationale and alignment to corporate goals</a:t>
            </a: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Developing a project organizational structure with associated channels of communication, accountabilities, responsibilities, and reporting facilities</a:t>
            </a: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Defining project requirements from customers and establishing a project scope for success</a:t>
            </a: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Planning the project to include analysis of activities, and defining and developing major tasks with milestones</a:t>
            </a: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Planning clear and adequate communications</a:t>
            </a: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Evaluating risks at all stages of a project and planning to mitigate these </a:t>
            </a:r>
            <a:r>
              <a:rPr lang="en-US" sz="2000" dirty="0" smtClean="0"/>
              <a:t>risks</a:t>
            </a: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Estimating time, costs, resource requirements and performance measures, and project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Scheduling all activities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Continuously monitoring and controlling scope, time, cost, performance factors, and project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Implementing the project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Bringing closure to a successful project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Creating and benefiting from project value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35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8077200" cy="4953000"/>
          </a:xfrm>
        </p:spPr>
        <p:txBody>
          <a:bodyPr>
            <a:normAutofit fontScale="62500" lnSpcReduction="20000"/>
          </a:bodyPr>
          <a:lstStyle/>
          <a:p>
            <a:pPr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3400" dirty="0"/>
              <a:t>Project Components</a:t>
            </a:r>
            <a:endParaRPr lang="en-US" dirty="0" smtClean="0"/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900" dirty="0"/>
              <a:t>Charter</a:t>
            </a:r>
          </a:p>
          <a:p>
            <a:pPr lvl="2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700" dirty="0"/>
              <a:t>Goals and objectives</a:t>
            </a:r>
          </a:p>
          <a:p>
            <a:pPr lvl="2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700" dirty="0"/>
              <a:t>Deliverable</a:t>
            </a:r>
          </a:p>
          <a:p>
            <a:pPr lvl="2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700" dirty="0"/>
              <a:t>Scope Definition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900" dirty="0"/>
              <a:t>Requirements (business and functional)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900" dirty="0"/>
              <a:t>Risks and Issues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800" dirty="0"/>
              <a:t>Communication plan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900" dirty="0"/>
              <a:t>Resource Identification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900" dirty="0"/>
              <a:t>Work Plan (tasks, dependencies)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900" dirty="0"/>
              <a:t>Change Control</a:t>
            </a:r>
          </a:p>
          <a:p>
            <a:pPr lvl="1">
              <a:buClr>
                <a:schemeClr val="accent6"/>
              </a:buClr>
              <a:buNone/>
            </a:pPr>
            <a:endParaRPr lang="en-US" sz="3400" dirty="0"/>
          </a:p>
          <a:p>
            <a:pPr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3400" dirty="0"/>
              <a:t>Commonly used terms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900" dirty="0"/>
              <a:t>Bandwidth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2900" dirty="0"/>
              <a:t>Vet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3100" dirty="0"/>
              <a:t>Scope creep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3100" dirty="0"/>
              <a:t>Metrics</a:t>
            </a:r>
          </a:p>
          <a:p>
            <a:pPr lvl="1">
              <a:buClr>
                <a:schemeClr val="accent6"/>
              </a:buClr>
              <a:buNone/>
            </a:pPr>
            <a:endParaRPr lang="en-US" sz="3100" dirty="0"/>
          </a:p>
          <a:p>
            <a:endParaRPr lang="en-US" sz="34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1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 (cont.)</a:t>
            </a:r>
            <a:endParaRPr lang="en-US" dirty="0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>
          <a:xfrm>
            <a:off x="2057400" y="1600200"/>
            <a:ext cx="4194048" cy="47244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sz="1800" dirty="0"/>
              <a:t>People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dirty="0"/>
              <a:t>Sponsors, Executive Sponsors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dirty="0"/>
              <a:t>Stakeholders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dirty="0"/>
              <a:t>Guiding Team (CORE, PIT, and Oversight)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dirty="0"/>
              <a:t>Work Groups</a:t>
            </a:r>
          </a:p>
          <a:p>
            <a:pPr lvl="1">
              <a:buClr>
                <a:schemeClr val="accent6"/>
              </a:buClr>
              <a:buNone/>
            </a:pPr>
            <a:endParaRPr lang="en-US" dirty="0"/>
          </a:p>
          <a:p>
            <a:pPr marL="274320" indent="-27432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Pct val="85000"/>
              <a:buFont typeface="Georgia" pitchFamily="18" charset="0"/>
              <a:buChar char="●"/>
              <a:defRPr/>
            </a:pPr>
            <a:r>
              <a:rPr lang="en-US" sz="1800" dirty="0"/>
              <a:t>PM Tools and activities</a:t>
            </a:r>
          </a:p>
          <a:p>
            <a:pPr marL="548640" lvl="1" indent="-27432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Pct val="70000"/>
              <a:buFont typeface="Georgia" pitchFamily="18" charset="0"/>
              <a:buChar char="●"/>
              <a:defRPr/>
            </a:pPr>
            <a:r>
              <a:rPr lang="en-US" dirty="0">
                <a:solidFill>
                  <a:schemeClr val="tx2"/>
                </a:solidFill>
              </a:rPr>
              <a:t>Risk Assessment (planning)</a:t>
            </a:r>
          </a:p>
          <a:p>
            <a:pPr marL="548640" lvl="1" indent="-27432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Pct val="70000"/>
              <a:buFont typeface="Georgia" pitchFamily="18" charset="0"/>
              <a:buChar char="●"/>
              <a:defRPr/>
            </a:pPr>
            <a:r>
              <a:rPr lang="en-US" dirty="0">
                <a:solidFill>
                  <a:schemeClr val="tx2"/>
                </a:solidFill>
              </a:rPr>
              <a:t>Flow Chart </a:t>
            </a:r>
          </a:p>
          <a:p>
            <a:pPr marL="548640" lvl="1" indent="-27432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Pct val="70000"/>
              <a:buFont typeface="Georgia" pitchFamily="18" charset="0"/>
              <a:buChar char="●"/>
              <a:defRPr/>
            </a:pPr>
            <a:r>
              <a:rPr lang="en-US" dirty="0">
                <a:solidFill>
                  <a:schemeClr val="tx2"/>
                </a:solidFill>
              </a:rPr>
              <a:t>Process Flow</a:t>
            </a:r>
          </a:p>
          <a:p>
            <a:pPr marL="548640" lvl="1" indent="-27432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Pct val="70000"/>
              <a:buFont typeface="Georgia" pitchFamily="18" charset="0"/>
              <a:buChar char="●"/>
              <a:defRPr/>
            </a:pPr>
            <a:r>
              <a:rPr lang="en-US" dirty="0">
                <a:solidFill>
                  <a:schemeClr val="tx2"/>
                </a:solidFill>
              </a:rPr>
              <a:t>Business process re-engineering</a:t>
            </a:r>
          </a:p>
          <a:p>
            <a:pPr marL="548640" lvl="1" indent="-27432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Pct val="70000"/>
              <a:buFont typeface="Georgia" pitchFamily="18" charset="0"/>
              <a:buChar char="●"/>
              <a:defRPr/>
            </a:pPr>
            <a:r>
              <a:rPr lang="en-US" dirty="0">
                <a:solidFill>
                  <a:schemeClr val="tx2"/>
                </a:solidFill>
              </a:rPr>
              <a:t>Process map 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dirty="0"/>
              <a:t>Work Breakdown Structure (WBS - planning)</a:t>
            </a:r>
            <a:endParaRPr lang="en-US" dirty="0">
              <a:solidFill>
                <a:schemeClr val="tx2"/>
              </a:solidFill>
            </a:endParaRPr>
          </a:p>
          <a:p>
            <a:pPr marL="548640" lvl="1" indent="-27432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Pct val="70000"/>
              <a:buFont typeface="Georgia" pitchFamily="18" charset="0"/>
              <a:buChar char="●"/>
              <a:defRPr/>
            </a:pPr>
            <a:r>
              <a:rPr lang="en-US" dirty="0">
                <a:solidFill>
                  <a:schemeClr val="tx2"/>
                </a:solidFill>
              </a:rPr>
              <a:t>Timeline/Milestones (planning)</a:t>
            </a:r>
          </a:p>
          <a:p>
            <a:pPr lvl="1">
              <a:buClr>
                <a:schemeClr val="accent6"/>
              </a:buClr>
              <a:buFont typeface="Georgia" pitchFamily="18" charset="0"/>
              <a:buChar char="●"/>
              <a:defRPr/>
            </a:pPr>
            <a:r>
              <a:rPr lang="en-US" dirty="0"/>
              <a:t>Triple Constraint/Resource Triangle (planning)</a:t>
            </a:r>
          </a:p>
          <a:p>
            <a:pPr marL="548640" lvl="1" indent="-27432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Pct val="70000"/>
              <a:buFont typeface="Georgia" pitchFamily="18" charset="0"/>
              <a:buChar char="●"/>
              <a:defRPr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72200" y="1524000"/>
            <a:ext cx="4194048" cy="464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>
              <a:buClr>
                <a:schemeClr val="accent6"/>
              </a:buClr>
              <a:buFont typeface="Georgia" pitchFamily="18" charset="0"/>
              <a:buChar char="●"/>
            </a:pPr>
            <a:r>
              <a:rPr lang="en-US" dirty="0"/>
              <a:t>  </a:t>
            </a:r>
            <a:r>
              <a:rPr lang="en-US" sz="1700" dirty="0"/>
              <a:t>Other</a:t>
            </a:r>
          </a:p>
          <a:p>
            <a:pPr marL="548640" lvl="1" indent="-274320">
              <a:spcBef>
                <a:spcPct val="20000"/>
              </a:spcBef>
              <a:buClr>
                <a:schemeClr val="accent6"/>
              </a:buClr>
              <a:buSzPct val="70000"/>
              <a:buFont typeface="Georgia" pitchFamily="18" charset="0"/>
              <a:buChar char="●"/>
            </a:pPr>
            <a:r>
              <a:rPr lang="en-US" sz="1700" dirty="0">
                <a:solidFill>
                  <a:schemeClr val="tx2"/>
                </a:solidFill>
              </a:rPr>
              <a:t>SMART Goals (specific, measurable, attainable, realistic and timely)</a:t>
            </a:r>
          </a:p>
          <a:p>
            <a:pPr marL="548640" lvl="1" indent="-274320">
              <a:spcBef>
                <a:spcPct val="20000"/>
              </a:spcBef>
              <a:buClr>
                <a:schemeClr val="accent6"/>
              </a:buClr>
              <a:buSzPct val="70000"/>
              <a:buFont typeface="Georgia" pitchFamily="18" charset="0"/>
              <a:buChar char="●"/>
            </a:pPr>
            <a:r>
              <a:rPr lang="en-US" sz="1700" dirty="0">
                <a:solidFill>
                  <a:schemeClr val="tx2"/>
                </a:solidFill>
              </a:rPr>
              <a:t>LEAN Methodology</a:t>
            </a:r>
          </a:p>
          <a:p>
            <a:pPr marL="274320" indent="-274320" defTabSz="91440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en-US" sz="3400" dirty="0"/>
          </a:p>
          <a:p>
            <a:pPr marL="274320" indent="-274320" defTabSz="91440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72108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</TotalTime>
  <Words>811</Words>
  <Application>Microsoft Office PowerPoint</Application>
  <PresentationFormat>Widescreen</PresentationFormat>
  <Paragraphs>133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Georgia</vt:lpstr>
      <vt:lpstr>Tw Cen MT</vt:lpstr>
      <vt:lpstr>Tw Cen MT Condensed</vt:lpstr>
      <vt:lpstr>Wingdings 2</vt:lpstr>
      <vt:lpstr>Wingdings 3</vt:lpstr>
      <vt:lpstr>Integral</vt:lpstr>
      <vt:lpstr>Project success and failure factors</vt:lpstr>
      <vt:lpstr>Project failure factors</vt:lpstr>
      <vt:lpstr>Project management failure factors</vt:lpstr>
      <vt:lpstr>Project management failure/success factors cont.</vt:lpstr>
      <vt:lpstr>Project success</vt:lpstr>
      <vt:lpstr>What helps projects succeed</vt:lpstr>
      <vt:lpstr>Other success project mgmt. components</vt:lpstr>
      <vt:lpstr>Key Terms</vt:lpstr>
      <vt:lpstr>Key Terms (cont.)</vt:lpstr>
      <vt:lpstr>Roles in the project framework</vt:lpstr>
      <vt:lpstr>PM Skills: Key to success</vt:lpstr>
      <vt:lpstr>Summary</vt:lpstr>
      <vt:lpstr>Summary CONTINUED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success and failure factors</dc:title>
  <dc:creator>Carl Rebman</dc:creator>
  <cp:lastModifiedBy>Carl Rebman</cp:lastModifiedBy>
  <cp:revision>1</cp:revision>
  <dcterms:created xsi:type="dcterms:W3CDTF">2017-09-12T04:01:02Z</dcterms:created>
  <dcterms:modified xsi:type="dcterms:W3CDTF">2017-09-12T04:02:55Z</dcterms:modified>
</cp:coreProperties>
</file>