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70" r:id="rId10"/>
    <p:sldId id="263" r:id="rId11"/>
    <p:sldId id="271" r:id="rId12"/>
    <p:sldId id="273" r:id="rId13"/>
    <p:sldId id="274" r:id="rId14"/>
    <p:sldId id="275" r:id="rId15"/>
    <p:sldId id="272" r:id="rId16"/>
    <p:sldId id="276" r:id="rId17"/>
    <p:sldId id="278" r:id="rId18"/>
    <p:sldId id="279" r:id="rId19"/>
    <p:sldId id="277" r:id="rId20"/>
    <p:sldId id="281" r:id="rId21"/>
    <p:sldId id="280" r:id="rId22"/>
    <p:sldId id="282"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265004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408708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157153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3636792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4103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75919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extBox 7"/>
          <p:cNvSpPr txBox="1"/>
          <p:nvPr userDrawn="1"/>
        </p:nvSpPr>
        <p:spPr>
          <a:xfrm>
            <a:off x="1727200" y="304800"/>
            <a:ext cx="7204536" cy="70788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4000" b="1" dirty="0">
                <a:ln w="0"/>
                <a:solidFill>
                  <a:srgbClr val="C00000"/>
                </a:solidFill>
                <a:effectLst>
                  <a:outerShdw blurRad="60007" dist="310007" dir="7680000" sy="30000" kx="1300200" algn="ctr" rotWithShape="0">
                    <a:prstClr val="black">
                      <a:alpha val="32000"/>
                    </a:prstClr>
                  </a:outerShdw>
                  <a:reflection blurRad="12700" stA="50000" endPos="50000" dist="5000" dir="5400000" sy="-100000" rotWithShape="0"/>
                </a:effectLst>
                <a:latin typeface="+mn-lt"/>
                <a:cs typeface="+mn-cs"/>
              </a:rPr>
              <a:t>Project Organizational Structures</a:t>
            </a:r>
          </a:p>
        </p:txBody>
      </p:sp>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1825382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7"/>
          <p:cNvSpPr txBox="1"/>
          <p:nvPr userDrawn="1"/>
        </p:nvSpPr>
        <p:spPr>
          <a:xfrm>
            <a:off x="1727200" y="304800"/>
            <a:ext cx="7204536" cy="70788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4000" b="1" dirty="0">
                <a:ln w="0"/>
                <a:solidFill>
                  <a:srgbClr val="C00000"/>
                </a:solidFill>
                <a:effectLst>
                  <a:outerShdw blurRad="60007" dist="310007" dir="7680000" sy="30000" kx="1300200" algn="ctr" rotWithShape="0">
                    <a:prstClr val="black">
                      <a:alpha val="32000"/>
                    </a:prstClr>
                  </a:outerShdw>
                  <a:reflection blurRad="12700" stA="50000" endPos="50000" dist="5000" dir="5400000" sy="-100000" rotWithShape="0"/>
                </a:effectLst>
                <a:latin typeface="+mn-lt"/>
                <a:cs typeface="+mn-cs"/>
              </a:rPr>
              <a:t>Project Organizational Structures</a:t>
            </a:r>
          </a:p>
        </p:txBody>
      </p:sp>
      <p:sp>
        <p:nvSpPr>
          <p:cNvPr id="3" name="Content Placeholder 2"/>
          <p:cNvSpPr>
            <a:spLocks noGrp="1"/>
          </p:cNvSpPr>
          <p:nvPr>
            <p:ph idx="1"/>
          </p:nvPr>
        </p:nvSpPr>
        <p:spPr>
          <a:xfrm>
            <a:off x="1730102" y="1600201"/>
            <a:ext cx="9852297"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985" y="1071564"/>
            <a:ext cx="5236088"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11-</a:t>
            </a:r>
            <a:fld id="{0F35DE91-C6CD-4A7F-95D7-4F9386154E7D}" type="slidenum">
              <a:rPr lang="en-US"/>
              <a:pPr>
                <a:defRPr/>
              </a:pPr>
              <a:t>‹#›</a:t>
            </a:fld>
            <a:endParaRPr lang="en-US"/>
          </a:p>
        </p:txBody>
      </p:sp>
    </p:spTree>
    <p:extLst>
      <p:ext uri="{BB962C8B-B14F-4D97-AF65-F5344CB8AC3E}">
        <p14:creationId xmlns:p14="http://schemas.microsoft.com/office/powerpoint/2010/main" val="237509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7" r:id="rId13"/>
    <p:sldLayoutId id="2147483668" r:id="rId14"/>
    <p:sldLayoutId id="2147483669" r:id="rId15"/>
    <p:sldLayoutId id="2147483670" r:id="rId16"/>
    <p:sldLayoutId id="2147483671" r:id="rId17"/>
    <p:sldLayoutId id="2147483672" r:id="rId18"/>
    <p:sldLayoutId id="2147483673" r:id="rId1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Organizational Structures/HR </a:t>
            </a:r>
            <a:r>
              <a:rPr lang="en-US" dirty="0" err="1" smtClean="0"/>
              <a:t>Mgmt</a:t>
            </a:r>
            <a:endParaRPr lang="en-US" dirty="0"/>
          </a:p>
        </p:txBody>
      </p:sp>
      <p:sp>
        <p:nvSpPr>
          <p:cNvPr id="3" name="Subtitle 2"/>
          <p:cNvSpPr>
            <a:spLocks noGrp="1"/>
          </p:cNvSpPr>
          <p:nvPr>
            <p:ph type="subTitle" idx="1"/>
          </p:nvPr>
        </p:nvSpPr>
        <p:spPr/>
        <p:txBody>
          <a:bodyPr/>
          <a:lstStyle/>
          <a:p>
            <a:r>
              <a:rPr lang="en-US" dirty="0" smtClean="0"/>
              <a:t>Chapter eleven</a:t>
            </a:r>
            <a:endParaRPr lang="en-US" dirty="0"/>
          </a:p>
        </p:txBody>
      </p:sp>
    </p:spTree>
    <p:extLst>
      <p:ext uri="{BB962C8B-B14F-4D97-AF65-F5344CB8AC3E}">
        <p14:creationId xmlns:p14="http://schemas.microsoft.com/office/powerpoint/2010/main" val="266700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Structure</a:t>
            </a:r>
            <a:endParaRPr lang="en-US" dirty="0"/>
          </a:p>
        </p:txBody>
      </p:sp>
      <p:sp>
        <p:nvSpPr>
          <p:cNvPr id="3" name="Content Placeholder 2"/>
          <p:cNvSpPr>
            <a:spLocks noGrp="1"/>
          </p:cNvSpPr>
          <p:nvPr>
            <p:ph idx="1"/>
          </p:nvPr>
        </p:nvSpPr>
        <p:spPr/>
        <p:txBody>
          <a:bodyPr/>
          <a:lstStyle/>
          <a:p>
            <a:r>
              <a:rPr lang="en-US" dirty="0"/>
              <a:t>A flat structure is common in professional organizations like law firms, consulting firms, entrepreneurial start-ups, and small companies in general. </a:t>
            </a:r>
          </a:p>
          <a:p>
            <a:r>
              <a:rPr lang="en-US" dirty="0"/>
              <a:t>As the company grows, however, the organization becomes more complex and hierarchical, which leads to an expanded structure, with more levels and departments. </a:t>
            </a:r>
          </a:p>
          <a:p>
            <a:r>
              <a:rPr lang="en-US" dirty="0"/>
              <a:t>A flat project organization has few or no levels of intervening management between staff and managers. </a:t>
            </a:r>
          </a:p>
          <a:p>
            <a:endParaRPr lang="en-US" dirty="0"/>
          </a:p>
        </p:txBody>
      </p:sp>
    </p:spTree>
    <p:extLst>
      <p:ext uri="{BB962C8B-B14F-4D97-AF65-F5344CB8AC3E}">
        <p14:creationId xmlns:p14="http://schemas.microsoft.com/office/powerpoint/2010/main" val="221007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Structure</a:t>
            </a:r>
            <a:endParaRPr lang="en-US" dirty="0"/>
          </a:p>
        </p:txBody>
      </p:sp>
      <p:sp>
        <p:nvSpPr>
          <p:cNvPr id="3" name="Content Placeholder 2"/>
          <p:cNvSpPr>
            <a:spLocks noGrp="1"/>
          </p:cNvSpPr>
          <p:nvPr>
            <p:ph idx="1"/>
          </p:nvPr>
        </p:nvSpPr>
        <p:spPr/>
        <p:txBody>
          <a:bodyPr/>
          <a:lstStyle/>
          <a:p>
            <a:r>
              <a:rPr lang="en-US" dirty="0"/>
              <a:t>A virtual organization is a temporary network or loose coalition of people who come together for a specific business purpose and then disassemble when the purpose has been met. </a:t>
            </a:r>
          </a:p>
          <a:p>
            <a:r>
              <a:rPr lang="en-US" dirty="0"/>
              <a:t>“Virtual” originates from the virtual memory of computers, the ability to appear to have more storage capacity than it actually has. </a:t>
            </a:r>
          </a:p>
          <a:p>
            <a:endParaRPr lang="en-US" dirty="0"/>
          </a:p>
        </p:txBody>
      </p:sp>
    </p:spTree>
    <p:extLst>
      <p:ext uri="{BB962C8B-B14F-4D97-AF65-F5344CB8AC3E}">
        <p14:creationId xmlns:p14="http://schemas.microsoft.com/office/powerpoint/2010/main" val="381246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sz="quarter" idx="4294967295"/>
          </p:nvPr>
        </p:nvSpPr>
        <p:spPr>
          <a:xfrm>
            <a:off x="2717320" y="933541"/>
            <a:ext cx="3925888" cy="339725"/>
          </a:xfrm>
        </p:spPr>
        <p:txBody>
          <a:bodyPr>
            <a:noAutofit/>
          </a:bodyPr>
          <a:lstStyle/>
          <a:p>
            <a:r>
              <a:rPr lang="en-US" sz="2800" b="1" dirty="0" smtClean="0">
                <a:solidFill>
                  <a:schemeClr val="tx2"/>
                </a:solidFill>
              </a:rPr>
              <a:t>Matrix Structure</a:t>
            </a:r>
          </a:p>
        </p:txBody>
      </p:sp>
      <p:graphicFrame>
        <p:nvGraphicFramePr>
          <p:cNvPr id="7" name="Table 6"/>
          <p:cNvGraphicFramePr>
            <a:graphicFrameLocks noGrp="1"/>
          </p:cNvGraphicFramePr>
          <p:nvPr>
            <p:extLst>
              <p:ext uri="{D42A27DB-BD31-4B8C-83A1-F6EECF244321}">
                <p14:modId xmlns:p14="http://schemas.microsoft.com/office/powerpoint/2010/main" val="2977623772"/>
              </p:ext>
            </p:extLst>
          </p:nvPr>
        </p:nvGraphicFramePr>
        <p:xfrm>
          <a:off x="1689101" y="1635125"/>
          <a:ext cx="8826499" cy="3322320"/>
        </p:xfrm>
        <a:graphic>
          <a:graphicData uri="http://schemas.openxmlformats.org/drawingml/2006/table">
            <a:tbl>
              <a:tblPr/>
              <a:tblGrid>
                <a:gridCol w="2422309"/>
                <a:gridCol w="6404190"/>
              </a:tblGrid>
              <a:tr h="239059">
                <a:tc>
                  <a:txBody>
                    <a:bodyPr/>
                    <a:lstStyle/>
                    <a:p>
                      <a:pPr marL="0" marR="0">
                        <a:lnSpc>
                          <a:spcPct val="100000"/>
                        </a:lnSpc>
                        <a:spcBef>
                          <a:spcPts val="0"/>
                        </a:spcBef>
                        <a:spcAft>
                          <a:spcPts val="0"/>
                        </a:spcAft>
                      </a:pPr>
                      <a:r>
                        <a:rPr lang="en-US" sz="2000" b="1" dirty="0" smtClean="0">
                          <a:solidFill>
                            <a:srgbClr val="FFFFFF"/>
                          </a:solidFill>
                          <a:latin typeface="Times New Roman"/>
                          <a:ea typeface="Times New Roman"/>
                          <a:cs typeface="Times New Roman"/>
                        </a:rPr>
                        <a:t>Form</a:t>
                      </a:r>
                      <a:endParaRPr lang="en-US" sz="2000" dirty="0">
                        <a:latin typeface="Times New Roman"/>
                        <a:ea typeface="Times New Roman"/>
                        <a:cs typeface="Times New Roman"/>
                      </a:endParaRPr>
                    </a:p>
                  </a:txBody>
                  <a:tcPr marL="44824" marR="448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2000" b="1" dirty="0" smtClean="0">
                          <a:solidFill>
                            <a:srgbClr val="FFFFFF"/>
                          </a:solidFill>
                          <a:latin typeface="Times New Roman"/>
                          <a:ea typeface="Times New Roman"/>
                          <a:cs typeface="Times New Roman"/>
                        </a:rPr>
                        <a:t>Determinants</a:t>
                      </a:r>
                      <a:endParaRPr lang="en-US" sz="2000" dirty="0">
                        <a:latin typeface="Times New Roman"/>
                        <a:ea typeface="Times New Roman"/>
                        <a:cs typeface="Times New Roman"/>
                      </a:endParaRPr>
                    </a:p>
                  </a:txBody>
                  <a:tcPr marL="44824" marR="448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195294">
                <a:tc>
                  <a:txBody>
                    <a:bodyPr/>
                    <a:lstStyle/>
                    <a:p>
                      <a:pPr marL="0" marR="0">
                        <a:lnSpc>
                          <a:spcPct val="100000"/>
                        </a:lnSpc>
                        <a:spcBef>
                          <a:spcPts val="0"/>
                        </a:spcBef>
                        <a:spcAft>
                          <a:spcPts val="0"/>
                        </a:spcAft>
                      </a:pPr>
                      <a:r>
                        <a:rPr lang="en-US" sz="2000" b="1" dirty="0">
                          <a:solidFill>
                            <a:srgbClr val="FFFFFF"/>
                          </a:solidFill>
                          <a:latin typeface="Times New Roman"/>
                          <a:ea typeface="Times New Roman"/>
                          <a:cs typeface="Times New Roman"/>
                        </a:rPr>
                        <a:t>Function</a:t>
                      </a:r>
                      <a:endParaRPr lang="en-US" sz="2000" dirty="0">
                        <a:latin typeface="Times New Roman"/>
                        <a:ea typeface="Times New Roman"/>
                        <a:cs typeface="Times New Roman"/>
                      </a:endParaRPr>
                    </a:p>
                  </a:txBody>
                  <a:tcPr marL="44824" marR="44824"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efficiency is the first criterion</a:t>
                      </a:r>
                    </a:p>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competitive advantage is along a single parameter like technology, price, performance, or delivery</a:t>
                      </a:r>
                    </a:p>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markets are relatively predictable</a:t>
                      </a:r>
                    </a:p>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range of products with long time horizons is projected</a:t>
                      </a:r>
                    </a:p>
                  </a:txBody>
                  <a:tcPr marL="44824" marR="44824" marT="0" marB="0">
                    <a:lnL>
                      <a:noFill/>
                    </a:lnL>
                    <a:lnR>
                      <a:noFill/>
                    </a:lnR>
                    <a:lnT w="12700" cap="flat" cmpd="sng" algn="ctr">
                      <a:solidFill>
                        <a:srgbClr val="000000"/>
                      </a:solidFill>
                      <a:prstDash val="solid"/>
                      <a:round/>
                      <a:headEnd type="none" w="med" len="med"/>
                      <a:tailEnd type="none" w="med" len="med"/>
                    </a:lnT>
                    <a:lnB>
                      <a:noFill/>
                    </a:lnB>
                  </a:tcPr>
                </a:tc>
              </a:tr>
              <a:tr h="1195294">
                <a:tc>
                  <a:txBody>
                    <a:bodyPr/>
                    <a:lstStyle/>
                    <a:p>
                      <a:pPr marL="0" marR="0">
                        <a:lnSpc>
                          <a:spcPct val="100000"/>
                        </a:lnSpc>
                        <a:spcBef>
                          <a:spcPts val="0"/>
                        </a:spcBef>
                        <a:spcAft>
                          <a:spcPts val="0"/>
                        </a:spcAft>
                      </a:pPr>
                      <a:r>
                        <a:rPr lang="en-US" sz="2000" b="1">
                          <a:solidFill>
                            <a:srgbClr val="FFFFFF"/>
                          </a:solidFill>
                          <a:latin typeface="Times New Roman"/>
                          <a:ea typeface="Times New Roman"/>
                          <a:cs typeface="Times New Roman"/>
                        </a:rPr>
                        <a:t>Project</a:t>
                      </a:r>
                      <a:endParaRPr lang="en-US" sz="2000">
                        <a:latin typeface="Times New Roman"/>
                        <a:ea typeface="Times New Roman"/>
                        <a:cs typeface="Times New Roman"/>
                      </a:endParaRPr>
                    </a:p>
                  </a:txBody>
                  <a:tcPr marL="44824" marR="44824" marT="0" marB="0">
                    <a:lnL>
                      <a:noFill/>
                    </a:lnL>
                    <a:lnR>
                      <a:noFill/>
                    </a:lnR>
                    <a:lnT>
                      <a:noFill/>
                    </a:lnT>
                    <a:lnB>
                      <a:noFill/>
                    </a:lnB>
                    <a:solidFill>
                      <a:srgbClr val="4F81BD"/>
                    </a:solidFill>
                  </a:tcPr>
                </a:tc>
                <a:tc>
                  <a:txBody>
                    <a:bodyPr/>
                    <a:lstStyle/>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several simultaneous success criteria like performance, cost, schedule, technology, and efficiency are considered</a:t>
                      </a:r>
                    </a:p>
                    <a:p>
                      <a:pPr marL="342900" marR="0" indent="-342900">
                        <a:lnSpc>
                          <a:spcPct val="100000"/>
                        </a:lnSpc>
                        <a:spcBef>
                          <a:spcPts val="0"/>
                        </a:spcBef>
                        <a:spcAft>
                          <a:spcPts val="0"/>
                        </a:spcAft>
                        <a:buFont typeface="Arial" panose="020B0604020202020204" pitchFamily="34" charset="0"/>
                        <a:buChar char="•"/>
                      </a:pPr>
                      <a:r>
                        <a:rPr lang="en-US" sz="1800" dirty="0" smtClean="0">
                          <a:latin typeface="Times New Roman"/>
                          <a:ea typeface="Times New Roman"/>
                          <a:cs typeface="Times New Roman"/>
                        </a:rPr>
                        <a:t>When </a:t>
                      </a:r>
                      <a:r>
                        <a:rPr lang="en-US" sz="1800" dirty="0">
                          <a:latin typeface="Times New Roman"/>
                          <a:ea typeface="Times New Roman"/>
                          <a:cs typeface="Times New Roman"/>
                        </a:rPr>
                        <a:t>moderate market changes are expected</a:t>
                      </a:r>
                    </a:p>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there are many different clients, markets, products, or projects</a:t>
                      </a:r>
                    </a:p>
                    <a:p>
                      <a:pPr marL="342900" marR="0" indent="-342900">
                        <a:lnSpc>
                          <a:spcPct val="100000"/>
                        </a:lnSpc>
                        <a:spcBef>
                          <a:spcPts val="0"/>
                        </a:spcBef>
                        <a:spcAft>
                          <a:spcPts val="0"/>
                        </a:spcAft>
                        <a:buFont typeface="Arial" panose="020B0604020202020204" pitchFamily="34" charset="0"/>
                        <a:buChar char="•"/>
                      </a:pPr>
                      <a:r>
                        <a:rPr lang="en-US" sz="1800" dirty="0">
                          <a:latin typeface="Times New Roman"/>
                          <a:ea typeface="Times New Roman"/>
                          <a:cs typeface="Times New Roman"/>
                        </a:rPr>
                        <a:t>When there is specified time for each client or project</a:t>
                      </a:r>
                    </a:p>
                  </a:txBody>
                  <a:tcPr marL="44824" marR="44824" marT="0" marB="0">
                    <a:lnL>
                      <a:noFill/>
                    </a:lnL>
                    <a:lnR>
                      <a:noFill/>
                    </a:lnR>
                    <a:lnT>
                      <a:noFill/>
                    </a:lnT>
                    <a:lnB>
                      <a:noFill/>
                    </a:lnB>
                    <a:solidFill>
                      <a:srgbClr val="D8D8D8"/>
                    </a:solidFill>
                  </a:tcPr>
                </a:tc>
              </a:tr>
            </a:tbl>
          </a:graphicData>
        </a:graphic>
      </p:graphicFrame>
    </p:spTree>
    <p:extLst>
      <p:ext uri="{BB962C8B-B14F-4D97-AF65-F5344CB8AC3E}">
        <p14:creationId xmlns:p14="http://schemas.microsoft.com/office/powerpoint/2010/main" val="147552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sz="quarter" idx="4294967295"/>
          </p:nvPr>
        </p:nvSpPr>
        <p:spPr>
          <a:xfrm>
            <a:off x="2501106" y="752386"/>
            <a:ext cx="7192962" cy="350837"/>
          </a:xfrm>
        </p:spPr>
        <p:txBody>
          <a:bodyPr>
            <a:noAutofit/>
          </a:bodyPr>
          <a:lstStyle/>
          <a:p>
            <a:r>
              <a:rPr lang="en-US" sz="2400" b="1" dirty="0" smtClean="0">
                <a:solidFill>
                  <a:schemeClr val="tx2"/>
                </a:solidFill>
              </a:rPr>
              <a:t>When and What Matrix Structure Should be Used?</a:t>
            </a:r>
          </a:p>
        </p:txBody>
      </p:sp>
      <p:graphicFrame>
        <p:nvGraphicFramePr>
          <p:cNvPr id="6" name="Table 5"/>
          <p:cNvGraphicFramePr>
            <a:graphicFrameLocks noGrp="1"/>
          </p:cNvGraphicFramePr>
          <p:nvPr>
            <p:extLst>
              <p:ext uri="{D42A27DB-BD31-4B8C-83A1-F6EECF244321}">
                <p14:modId xmlns:p14="http://schemas.microsoft.com/office/powerpoint/2010/main" val="2775242695"/>
              </p:ext>
            </p:extLst>
          </p:nvPr>
        </p:nvGraphicFramePr>
        <p:xfrm>
          <a:off x="1960564" y="1498600"/>
          <a:ext cx="8478133" cy="4147820"/>
        </p:xfrm>
        <a:graphic>
          <a:graphicData uri="http://schemas.openxmlformats.org/drawingml/2006/table">
            <a:tbl>
              <a:tblPr/>
              <a:tblGrid>
                <a:gridCol w="2585333"/>
                <a:gridCol w="2120900"/>
                <a:gridCol w="2010786"/>
                <a:gridCol w="1761114"/>
              </a:tblGrid>
              <a:tr h="723900">
                <a:tc>
                  <a:txBody>
                    <a:bodyPr/>
                    <a:lstStyle/>
                    <a:p>
                      <a:pPr marL="0" marR="0">
                        <a:lnSpc>
                          <a:spcPct val="100000"/>
                        </a:lnSpc>
                        <a:spcBef>
                          <a:spcPts val="0"/>
                        </a:spcBef>
                        <a:spcAft>
                          <a:spcPts val="0"/>
                        </a:spcAft>
                      </a:pPr>
                      <a:r>
                        <a:rPr lang="en-US" sz="2000" b="1" dirty="0" smtClean="0">
                          <a:solidFill>
                            <a:srgbClr val="FFFFFF"/>
                          </a:solidFill>
                          <a:latin typeface="Times New Roman"/>
                          <a:ea typeface="Times New Roman"/>
                          <a:cs typeface="Times New Roman"/>
                        </a:rPr>
                        <a:t>Factors</a:t>
                      </a:r>
                      <a:endParaRPr lang="en-US" sz="2000" dirty="0">
                        <a:latin typeface="Times New Roman"/>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2000" b="1" dirty="0">
                          <a:solidFill>
                            <a:srgbClr val="FFFFFF"/>
                          </a:solidFill>
                          <a:latin typeface="Times New Roman"/>
                          <a:ea typeface="Times New Roman"/>
                          <a:cs typeface="Times New Roman"/>
                        </a:rPr>
                        <a:t>Favors Functional Structure</a:t>
                      </a:r>
                      <a:endParaRPr lang="en-US" sz="2000" dirty="0">
                        <a:latin typeface="Times New Roman"/>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2000" b="1" dirty="0">
                          <a:solidFill>
                            <a:srgbClr val="FFFFFF"/>
                          </a:solidFill>
                          <a:latin typeface="Times New Roman"/>
                          <a:ea typeface="Times New Roman"/>
                          <a:cs typeface="Times New Roman"/>
                        </a:rPr>
                        <a:t>Favors </a:t>
                      </a:r>
                      <a:r>
                        <a:rPr lang="en-US" sz="2000" b="1" dirty="0" smtClean="0">
                          <a:solidFill>
                            <a:srgbClr val="FFFFFF"/>
                          </a:solidFill>
                          <a:latin typeface="Times New Roman"/>
                          <a:ea typeface="Times New Roman"/>
                          <a:cs typeface="Times New Roman"/>
                        </a:rPr>
                        <a:t>Dept. </a:t>
                      </a:r>
                      <a:r>
                        <a:rPr lang="en-US" sz="2000" b="1" dirty="0">
                          <a:solidFill>
                            <a:srgbClr val="FFFFFF"/>
                          </a:solidFill>
                          <a:latin typeface="Times New Roman"/>
                          <a:ea typeface="Times New Roman"/>
                          <a:cs typeface="Times New Roman"/>
                        </a:rPr>
                        <a:t>Structure</a:t>
                      </a:r>
                      <a:endParaRPr lang="en-US" sz="2000" dirty="0">
                        <a:latin typeface="Times New Roman"/>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2000" b="1" dirty="0">
                          <a:solidFill>
                            <a:srgbClr val="FFFFFF"/>
                          </a:solidFill>
                          <a:latin typeface="Times New Roman"/>
                          <a:ea typeface="Times New Roman"/>
                          <a:cs typeface="Times New Roman"/>
                        </a:rPr>
                        <a:t>Favors Matrix </a:t>
                      </a:r>
                      <a:r>
                        <a:rPr lang="en-US" sz="2000" b="1" dirty="0" smtClean="0">
                          <a:solidFill>
                            <a:srgbClr val="FFFFFF"/>
                          </a:solidFill>
                          <a:latin typeface="Times New Roman"/>
                          <a:ea typeface="Times New Roman"/>
                          <a:cs typeface="Times New Roman"/>
                        </a:rPr>
                        <a:t>Structure</a:t>
                      </a:r>
                      <a:endParaRPr lang="en-US" sz="2000" dirty="0">
                        <a:latin typeface="Times New Roman"/>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Uncertainty</a:t>
                      </a:r>
                      <a:endParaRPr lang="en-US" sz="1800">
                        <a:latin typeface="Times New Roman"/>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w="12700" cap="flat" cmpd="sng" algn="ctr">
                      <a:solidFill>
                        <a:srgbClr val="000000"/>
                      </a:solidFill>
                      <a:prstDash val="solid"/>
                      <a:round/>
                      <a:headEnd type="none" w="med" len="med"/>
                      <a:tailEnd type="none" w="med" len="med"/>
                    </a:lnT>
                    <a:lnB>
                      <a:noFill/>
                    </a:lnB>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Complexity</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a:noFill/>
                    </a:lnB>
                    <a:solidFill>
                      <a:srgbClr val="D8D8D8"/>
                    </a:solidFill>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Duration</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Short</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Long</a:t>
                      </a:r>
                    </a:p>
                  </a:txBody>
                  <a:tcPr marL="38100" marR="38100" marT="0" marB="0">
                    <a:lnL>
                      <a:noFill/>
                    </a:lnL>
                    <a:lnR>
                      <a:noFill/>
                    </a:lnR>
                    <a:lnT>
                      <a:noFill/>
                    </a:lnT>
                    <a:lnB>
                      <a:noFill/>
                    </a:lnB>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Size</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Small</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Large</a:t>
                      </a:r>
                    </a:p>
                  </a:txBody>
                  <a:tcPr marL="38100" marR="38100" marT="0" marB="0">
                    <a:lnL>
                      <a:noFill/>
                    </a:lnL>
                    <a:lnR>
                      <a:noFill/>
                    </a:lnR>
                    <a:lnT>
                      <a:noFill/>
                    </a:lnT>
                    <a:lnB>
                      <a:noFill/>
                    </a:lnB>
                    <a:solidFill>
                      <a:srgbClr val="D8D8D8"/>
                    </a:solidFill>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Importance</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a:noFill/>
                    </a:lnB>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Customer</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Diverse</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One</a:t>
                      </a:r>
                    </a:p>
                  </a:txBody>
                  <a:tcPr marL="38100" marR="38100" marT="0" marB="0">
                    <a:lnL>
                      <a:noFill/>
                    </a:lnL>
                    <a:lnR>
                      <a:noFill/>
                    </a:lnR>
                    <a:lnT>
                      <a:noFill/>
                    </a:lnT>
                    <a:lnB>
                      <a:noFill/>
                    </a:lnB>
                    <a:solidFill>
                      <a:srgbClr val="D8D8D8"/>
                    </a:solidFill>
                  </a:tcPr>
                </a:tc>
              </a:tr>
              <a:tr h="4064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Interdependency from within Structure</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a:noFill/>
                    </a:lnB>
                  </a:tcPr>
                </a:tc>
              </a:tr>
              <a:tr h="4064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Interdependency between Structure</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a:noFill/>
                    </a:lnB>
                    <a:solidFill>
                      <a:srgbClr val="D8D8D8"/>
                    </a:solidFill>
                  </a:tcPr>
                </a:tc>
              </a:tr>
              <a:tr h="2032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Time Criticality</a:t>
                      </a:r>
                      <a:endParaRPr lang="en-US" sz="1800">
                        <a:latin typeface="Times New Roman"/>
                        <a:ea typeface="Times New Roman"/>
                        <a:cs typeface="Times New Roman"/>
                      </a:endParaRPr>
                    </a:p>
                  </a:txBody>
                  <a:tcPr marL="38100" marR="38100" marT="0" marB="0">
                    <a:lnL>
                      <a:noFill/>
                    </a:lnL>
                    <a:lnR>
                      <a:noFill/>
                    </a:lnR>
                    <a:lnT>
                      <a:noFill/>
                    </a:lnT>
                    <a:lnB>
                      <a:noFill/>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Medium</a:t>
                      </a:r>
                    </a:p>
                  </a:txBody>
                  <a:tcPr marL="38100" marR="38100" marT="0" marB="0">
                    <a:lnL>
                      <a:noFill/>
                    </a:lnL>
                    <a:lnR>
                      <a:noFill/>
                    </a:lnR>
                    <a:lnT>
                      <a:noFill/>
                    </a:lnT>
                    <a:lnB>
                      <a:noFill/>
                    </a:lnB>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a:noFill/>
                    </a:lnB>
                  </a:tcPr>
                </a:tc>
              </a:tr>
              <a:tr h="406400">
                <a:tc>
                  <a:txBody>
                    <a:bodyPr/>
                    <a:lstStyle/>
                    <a:p>
                      <a:pPr marL="0" marR="0">
                        <a:lnSpc>
                          <a:spcPct val="100000"/>
                        </a:lnSpc>
                        <a:spcBef>
                          <a:spcPts val="0"/>
                        </a:spcBef>
                        <a:spcAft>
                          <a:spcPts val="0"/>
                        </a:spcAft>
                      </a:pPr>
                      <a:r>
                        <a:rPr lang="en-US" sz="1800" b="1">
                          <a:solidFill>
                            <a:srgbClr val="FFFFFF"/>
                          </a:solidFill>
                          <a:latin typeface="Times New Roman"/>
                          <a:ea typeface="Times New Roman"/>
                          <a:cs typeface="Times New Roman"/>
                        </a:rPr>
                        <a:t>Differentiation</a:t>
                      </a:r>
                      <a:endParaRPr lang="en-US" sz="1800">
                        <a:latin typeface="Times New Roman"/>
                        <a:ea typeface="Times New Roman"/>
                        <a:cs typeface="Times New Roman"/>
                      </a:endParaRP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Low</a:t>
                      </a: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00000"/>
                        </a:lnSpc>
                        <a:spcBef>
                          <a:spcPts val="0"/>
                        </a:spcBef>
                        <a:spcAft>
                          <a:spcPts val="0"/>
                        </a:spcAft>
                      </a:pPr>
                      <a:r>
                        <a:rPr lang="en-US" sz="1800">
                          <a:latin typeface="Times New Roman"/>
                          <a:ea typeface="Times New Roman"/>
                          <a:cs typeface="Times New Roman"/>
                        </a:rPr>
                        <a:t>High</a:t>
                      </a: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00000"/>
                        </a:lnSpc>
                        <a:spcBef>
                          <a:spcPts val="0"/>
                        </a:spcBef>
                        <a:spcAft>
                          <a:spcPts val="0"/>
                        </a:spcAft>
                      </a:pPr>
                      <a:r>
                        <a:rPr lang="en-US" sz="1800" dirty="0" smtClean="0">
                          <a:latin typeface="Times New Roman"/>
                          <a:ea typeface="Times New Roman"/>
                          <a:cs typeface="Times New Roman"/>
                        </a:rPr>
                        <a:t>Medium</a:t>
                      </a:r>
                      <a:endParaRPr lang="en-US" sz="1800" dirty="0">
                        <a:latin typeface="Times New Roman"/>
                        <a:ea typeface="Times New Roman"/>
                        <a:cs typeface="Times New Roman"/>
                      </a:endParaRP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46480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sz="quarter" idx="4294967295"/>
          </p:nvPr>
        </p:nvSpPr>
        <p:spPr>
          <a:xfrm>
            <a:off x="3200400" y="740446"/>
            <a:ext cx="6075363" cy="360362"/>
          </a:xfrm>
        </p:spPr>
        <p:txBody>
          <a:bodyPr>
            <a:noAutofit/>
          </a:bodyPr>
          <a:lstStyle/>
          <a:p>
            <a:r>
              <a:rPr lang="en-US" sz="2400" b="1" dirty="0" smtClean="0">
                <a:solidFill>
                  <a:schemeClr val="tx2"/>
                </a:solidFill>
              </a:rPr>
              <a:t>Organizational and Project Strategy</a:t>
            </a:r>
          </a:p>
        </p:txBody>
      </p:sp>
      <p:sp>
        <p:nvSpPr>
          <p:cNvPr id="69636" name="Content Placeholder 1"/>
          <p:cNvSpPr>
            <a:spLocks noGrp="1"/>
          </p:cNvSpPr>
          <p:nvPr>
            <p:ph idx="4294967295"/>
          </p:nvPr>
        </p:nvSpPr>
        <p:spPr>
          <a:xfrm>
            <a:off x="2294626" y="1308894"/>
            <a:ext cx="8445500" cy="1536700"/>
          </a:xfrm>
        </p:spPr>
        <p:txBody>
          <a:bodyPr/>
          <a:lstStyle/>
          <a:p>
            <a:r>
              <a:rPr lang="en-US" sz="2400" dirty="0"/>
              <a:t>Projects in an organization have to be strategized and the organizational strategies have to be aligned with those project strategies</a:t>
            </a:r>
          </a:p>
        </p:txBody>
      </p:sp>
      <p:pic>
        <p:nvPicPr>
          <p:cNvPr id="69637" name="Picture 2"/>
          <p:cNvPicPr>
            <a:picLocks noChangeAspect="1" noChangeArrowheads="1"/>
          </p:cNvPicPr>
          <p:nvPr/>
        </p:nvPicPr>
        <p:blipFill>
          <a:blip r:embed="rId2"/>
          <a:srcRect/>
          <a:stretch>
            <a:fillRect/>
          </a:stretch>
        </p:blipFill>
        <p:spPr bwMode="auto">
          <a:xfrm>
            <a:off x="3136271" y="2394759"/>
            <a:ext cx="6070600" cy="3681412"/>
          </a:xfrm>
          <a:prstGeom prst="rect">
            <a:avLst/>
          </a:prstGeom>
          <a:noFill/>
          <a:ln w="9525">
            <a:noFill/>
            <a:miter lim="800000"/>
            <a:headEnd/>
            <a:tailEnd/>
          </a:ln>
        </p:spPr>
      </p:pic>
    </p:spTree>
    <p:extLst>
      <p:ext uri="{BB962C8B-B14F-4D97-AF65-F5344CB8AC3E}">
        <p14:creationId xmlns:p14="http://schemas.microsoft.com/office/powerpoint/2010/main" val="62238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Office</a:t>
            </a:r>
            <a:endParaRPr lang="en-US" dirty="0"/>
          </a:p>
        </p:txBody>
      </p:sp>
      <p:sp>
        <p:nvSpPr>
          <p:cNvPr id="3" name="Content Placeholder 2"/>
          <p:cNvSpPr>
            <a:spLocks noGrp="1"/>
          </p:cNvSpPr>
          <p:nvPr>
            <p:ph idx="1"/>
          </p:nvPr>
        </p:nvSpPr>
        <p:spPr/>
        <p:txBody>
          <a:bodyPr/>
          <a:lstStyle/>
          <a:p>
            <a:r>
              <a:rPr lang="en-US" dirty="0"/>
              <a:t>Many organizations are moving in the direction of establishing PMOs or have already done so.</a:t>
            </a:r>
          </a:p>
          <a:p>
            <a:r>
              <a:rPr lang="en-US" dirty="0"/>
              <a:t>There is strong evidence that PM standards and methods are most highly correlated with project performance.</a:t>
            </a:r>
          </a:p>
          <a:p>
            <a:r>
              <a:rPr lang="en-US" dirty="0"/>
              <a:t>The use of project historical archives also showed a significant correlation with project performance.</a:t>
            </a:r>
          </a:p>
          <a:p>
            <a:r>
              <a:rPr lang="en-US" dirty="0"/>
              <a:t>Pioneers in establishing PMOs are providing information and advice on essential policies and documents that should accompany the establishment and use of a PMO.</a:t>
            </a:r>
          </a:p>
          <a:p>
            <a:endParaRPr lang="en-US" dirty="0"/>
          </a:p>
        </p:txBody>
      </p:sp>
    </p:spTree>
    <p:extLst>
      <p:ext uri="{BB962C8B-B14F-4D97-AF65-F5344CB8AC3E}">
        <p14:creationId xmlns:p14="http://schemas.microsoft.com/office/powerpoint/2010/main" val="118381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Function Areas of PMO’s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i="1" dirty="0" smtClean="0">
                <a:solidFill>
                  <a:schemeClr val="accent4"/>
                </a:solidFill>
              </a:rPr>
              <a:t>Project </a:t>
            </a:r>
            <a:r>
              <a:rPr lang="en-US" b="1" i="1" dirty="0">
                <a:solidFill>
                  <a:schemeClr val="accent4"/>
                </a:solidFill>
              </a:rPr>
              <a:t>support:</a:t>
            </a:r>
            <a:r>
              <a:rPr lang="en-US" b="1" dirty="0">
                <a:solidFill>
                  <a:schemeClr val="accent4"/>
                </a:solidFill>
              </a:rPr>
              <a:t> </a:t>
            </a:r>
            <a:r>
              <a:rPr lang="en-US" dirty="0"/>
              <a:t>Provide project management guidance to project managers in business units</a:t>
            </a:r>
          </a:p>
          <a:p>
            <a:pPr>
              <a:buFont typeface="Arial" panose="020B0604020202020204" pitchFamily="34" charset="0"/>
              <a:buChar char="•"/>
            </a:pPr>
            <a:r>
              <a:rPr lang="en-US" b="1" i="1" dirty="0">
                <a:solidFill>
                  <a:schemeClr val="accent4"/>
                </a:solidFill>
              </a:rPr>
              <a:t>Project management process/methodology:</a:t>
            </a:r>
            <a:r>
              <a:rPr lang="en-US" b="1" dirty="0">
                <a:solidFill>
                  <a:schemeClr val="accent4"/>
                </a:solidFill>
              </a:rPr>
              <a:t> </a:t>
            </a:r>
            <a:r>
              <a:rPr lang="en-US" dirty="0"/>
              <a:t>Develop and implement a consistent and standardized process</a:t>
            </a:r>
          </a:p>
          <a:p>
            <a:pPr>
              <a:buFont typeface="Arial" panose="020B0604020202020204" pitchFamily="34" charset="0"/>
              <a:buChar char="•"/>
            </a:pPr>
            <a:r>
              <a:rPr lang="en-US" b="1" i="1" dirty="0">
                <a:solidFill>
                  <a:schemeClr val="accent4"/>
                </a:solidFill>
              </a:rPr>
              <a:t>Training:</a:t>
            </a:r>
            <a:r>
              <a:rPr lang="en-US" b="1" dirty="0">
                <a:solidFill>
                  <a:schemeClr val="accent4"/>
                </a:solidFill>
              </a:rPr>
              <a:t> </a:t>
            </a:r>
            <a:r>
              <a:rPr lang="en-US" dirty="0"/>
              <a:t>Conduct training programs or collect requirements for an outside company</a:t>
            </a:r>
          </a:p>
          <a:p>
            <a:pPr>
              <a:buFont typeface="Arial" panose="020B0604020202020204" pitchFamily="34" charset="0"/>
              <a:buChar char="•"/>
            </a:pPr>
            <a:r>
              <a:rPr lang="en-US" b="1" i="1" dirty="0">
                <a:solidFill>
                  <a:schemeClr val="accent4"/>
                </a:solidFill>
              </a:rPr>
              <a:t>Home for project managers:</a:t>
            </a:r>
            <a:r>
              <a:rPr lang="en-US" b="1" dirty="0">
                <a:solidFill>
                  <a:schemeClr val="accent4"/>
                </a:solidFill>
              </a:rPr>
              <a:t> </a:t>
            </a:r>
            <a:r>
              <a:rPr lang="en-US" dirty="0"/>
              <a:t>Maintain a centralized office from which project managers are loaned out to work on projects</a:t>
            </a:r>
          </a:p>
          <a:p>
            <a:pPr>
              <a:buFont typeface="Arial" panose="020B0604020202020204" pitchFamily="34" charset="0"/>
              <a:buChar char="•"/>
            </a:pPr>
            <a:r>
              <a:rPr lang="en-US" b="1" i="1" dirty="0">
                <a:solidFill>
                  <a:schemeClr val="accent4"/>
                </a:solidFill>
              </a:rPr>
              <a:t>Internal consulting and mentoring:</a:t>
            </a:r>
            <a:r>
              <a:rPr lang="en-US" b="1" dirty="0">
                <a:solidFill>
                  <a:schemeClr val="accent4"/>
                </a:solidFill>
              </a:rPr>
              <a:t> </a:t>
            </a:r>
            <a:r>
              <a:rPr lang="en-US" dirty="0"/>
              <a:t>Advise employees about best </a:t>
            </a:r>
            <a:r>
              <a:rPr lang="en-US" dirty="0" smtClean="0"/>
              <a:t>practices</a:t>
            </a:r>
          </a:p>
          <a:p>
            <a:pPr>
              <a:buFont typeface="Arial" panose="020B0604020202020204" pitchFamily="34" charset="0"/>
              <a:buChar char="•"/>
            </a:pPr>
            <a:r>
              <a:rPr lang="en-US" b="1" i="1" dirty="0">
                <a:solidFill>
                  <a:schemeClr val="accent4"/>
                </a:solidFill>
              </a:rPr>
              <a:t>Project management software tools:</a:t>
            </a:r>
            <a:r>
              <a:rPr lang="en-US" b="1" dirty="0">
                <a:solidFill>
                  <a:schemeClr val="accent4"/>
                </a:solidFill>
              </a:rPr>
              <a:t> </a:t>
            </a:r>
            <a:r>
              <a:rPr lang="en-US" dirty="0"/>
              <a:t>Select and maintain project management tools for use by employees</a:t>
            </a:r>
          </a:p>
          <a:p>
            <a:pPr>
              <a:buFont typeface="Arial" panose="020B0604020202020204" pitchFamily="34" charset="0"/>
              <a:buChar char="•"/>
            </a:pPr>
            <a:r>
              <a:rPr lang="en-US" b="1" i="1" dirty="0">
                <a:solidFill>
                  <a:schemeClr val="accent4"/>
                </a:solidFill>
              </a:rPr>
              <a:t>Portfolio management:</a:t>
            </a:r>
            <a:r>
              <a:rPr lang="en-US" b="1" dirty="0">
                <a:solidFill>
                  <a:schemeClr val="accent4"/>
                </a:solidFill>
              </a:rPr>
              <a:t> </a:t>
            </a:r>
            <a:r>
              <a:rPr lang="en-US" dirty="0"/>
              <a:t>Establish a staff of program managers who can manage multiple projects that are related, such as infrastructure technologies, desktop applications and so on, and allocate resources accordingly</a:t>
            </a:r>
          </a:p>
          <a:p>
            <a:pPr>
              <a:buFont typeface="Arial" panose="020B0604020202020204" pitchFamily="34" charset="0"/>
              <a:buChar char="•"/>
            </a:pPr>
            <a:r>
              <a:rPr lang="en-US" b="1" i="1" dirty="0">
                <a:solidFill>
                  <a:schemeClr val="accent4"/>
                </a:solidFill>
              </a:rPr>
              <a:t>Project Control: </a:t>
            </a:r>
            <a:r>
              <a:rPr lang="en-US" dirty="0"/>
              <a:t>Establish control processes and monitor projects</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7721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531459" y="1828291"/>
            <a:ext cx="8769350" cy="4176712"/>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Comparison between PMO and Center of Excellence</a:t>
            </a:r>
            <a:endParaRPr lang="en-US" dirty="0"/>
          </a:p>
        </p:txBody>
      </p:sp>
    </p:spTree>
    <p:extLst>
      <p:ext uri="{BB962C8B-B14F-4D97-AF65-F5344CB8AC3E}">
        <p14:creationId xmlns:p14="http://schemas.microsoft.com/office/powerpoint/2010/main" val="398127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Policies reflect the "rules" governing the implementation of the project management processes. </a:t>
            </a:r>
          </a:p>
          <a:p>
            <a:pPr>
              <a:buFont typeface="Arial" panose="020B0604020202020204" pitchFamily="34" charset="0"/>
              <a:buChar char="•"/>
            </a:pPr>
            <a:r>
              <a:rPr lang="en-US" dirty="0"/>
              <a:t>Procedures, on the other hand, represent an implementation of policy and should evolve over time as new tools emerge, new processes are designed, and the risks associated with an area changes in response to internal or external environmental changes. </a:t>
            </a:r>
          </a:p>
          <a:p>
            <a:pPr>
              <a:buFont typeface="Arial" panose="020B0604020202020204" pitchFamily="34" charset="0"/>
              <a:buChar char="•"/>
            </a:pPr>
            <a:r>
              <a:rPr lang="en-US" dirty="0"/>
              <a:t>Project organizations need to challenge outdated procedures and revise them as and when needed.  </a:t>
            </a:r>
          </a:p>
          <a:p>
            <a:pPr>
              <a:buFont typeface="Arial" panose="020B0604020202020204" pitchFamily="34" charset="0"/>
              <a:buChar char="•"/>
            </a:pPr>
            <a:r>
              <a:rPr lang="en-US" dirty="0"/>
              <a:t>The general policies and procedures as well as guidelines need to be in a document that is accessible to all stakeholders of a project. </a:t>
            </a:r>
          </a:p>
          <a:p>
            <a:endParaRPr lang="en-US" dirty="0"/>
          </a:p>
        </p:txBody>
      </p:sp>
    </p:spTree>
    <p:extLst>
      <p:ext uri="{BB962C8B-B14F-4D97-AF65-F5344CB8AC3E}">
        <p14:creationId xmlns:p14="http://schemas.microsoft.com/office/powerpoint/2010/main" val="180084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Policies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Policy 1: Establish Organizational Objectives</a:t>
            </a:r>
          </a:p>
          <a:p>
            <a:pPr>
              <a:buFont typeface="Arial" panose="020B0604020202020204" pitchFamily="34" charset="0"/>
              <a:buChar char="•"/>
            </a:pPr>
            <a:r>
              <a:rPr lang="en-US" i="1" dirty="0"/>
              <a:t>Policy 2: Include Project Responsibilities in Job Descriptions</a:t>
            </a:r>
            <a:endParaRPr lang="en-US" dirty="0"/>
          </a:p>
          <a:p>
            <a:pPr>
              <a:buFont typeface="Arial" panose="020B0604020202020204" pitchFamily="34" charset="0"/>
              <a:buChar char="•"/>
            </a:pPr>
            <a:r>
              <a:rPr lang="en-US" i="1" dirty="0"/>
              <a:t>Policy 3: Increase Use of Team-Based Performance Reviews</a:t>
            </a:r>
            <a:endParaRPr lang="en-US" dirty="0"/>
          </a:p>
          <a:p>
            <a:pPr>
              <a:buFont typeface="Arial" panose="020B0604020202020204" pitchFamily="34" charset="0"/>
              <a:buChar char="•"/>
            </a:pPr>
            <a:r>
              <a:rPr lang="en-US" i="1" dirty="0"/>
              <a:t>Policy 4: Establish Career Paths for Program and Project Personnel</a:t>
            </a:r>
            <a:endParaRPr lang="en-US" dirty="0"/>
          </a:p>
          <a:p>
            <a:pPr>
              <a:buFont typeface="Arial" panose="020B0604020202020204" pitchFamily="34" charset="0"/>
              <a:buChar char="•"/>
            </a:pPr>
            <a:r>
              <a:rPr lang="en-US" i="1" dirty="0"/>
              <a:t>Policy 5: Organize Programs Into Projects and Subprojects</a:t>
            </a:r>
          </a:p>
          <a:p>
            <a:pPr>
              <a:buFont typeface="Arial" panose="020B0604020202020204" pitchFamily="34" charset="0"/>
              <a:buChar char="•"/>
            </a:pPr>
            <a:r>
              <a:rPr lang="en-US" i="1" dirty="0"/>
              <a:t>Policy 6: Prioritize Using Project Inventories </a:t>
            </a:r>
          </a:p>
          <a:p>
            <a:pPr>
              <a:buFont typeface="Arial" panose="020B0604020202020204" pitchFamily="34" charset="0"/>
              <a:buChar char="•"/>
            </a:pPr>
            <a:r>
              <a:rPr lang="en-US" i="1" dirty="0"/>
              <a:t>Policy 7: Optimize Personnel Resources</a:t>
            </a:r>
            <a:r>
              <a:rPr lang="en-US" dirty="0"/>
              <a:t> </a:t>
            </a:r>
          </a:p>
          <a:p>
            <a:pPr>
              <a:buFont typeface="Arial" panose="020B0604020202020204" pitchFamily="34" charset="0"/>
              <a:buChar char="•"/>
            </a:pPr>
            <a:r>
              <a:rPr lang="en-US" i="1" dirty="0"/>
              <a:t>Policy 8: Coordinate Intergroup Transitions</a:t>
            </a:r>
          </a:p>
          <a:p>
            <a:endParaRPr lang="en-US" dirty="0"/>
          </a:p>
        </p:txBody>
      </p:sp>
    </p:spTree>
    <p:extLst>
      <p:ext uri="{BB962C8B-B14F-4D97-AF65-F5344CB8AC3E}">
        <p14:creationId xmlns:p14="http://schemas.microsoft.com/office/powerpoint/2010/main" val="292578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Define authority, reliability, responsibility, and accountability in projects</a:t>
            </a:r>
          </a:p>
          <a:p>
            <a:r>
              <a:rPr lang="en-US" dirty="0"/>
              <a:t>Identify, define, and organize the five organizational structures</a:t>
            </a:r>
          </a:p>
          <a:p>
            <a:r>
              <a:rPr lang="en-US" dirty="0"/>
              <a:t>Design projects aligned with organizational strategy</a:t>
            </a:r>
          </a:p>
          <a:p>
            <a:r>
              <a:rPr lang="en-US" dirty="0"/>
              <a:t>Work with the project management office, and understand how PMOs function</a:t>
            </a:r>
          </a:p>
          <a:p>
            <a:r>
              <a:rPr lang="en-US" dirty="0"/>
              <a:t>Discuss general policies and procedures of PM</a:t>
            </a:r>
          </a:p>
          <a:p>
            <a:r>
              <a:rPr lang="en-US" dirty="0"/>
              <a:t>Understand individuals and project team roles and build project teams</a:t>
            </a:r>
          </a:p>
          <a:p>
            <a:r>
              <a:rPr lang="en-US" dirty="0"/>
              <a:t>Understand the risks, and manage outsourcing projects</a:t>
            </a:r>
          </a:p>
          <a:p>
            <a:endParaRPr lang="en-US" dirty="0"/>
          </a:p>
        </p:txBody>
      </p:sp>
    </p:spTree>
    <p:extLst>
      <p:ext uri="{BB962C8B-B14F-4D97-AF65-F5344CB8AC3E}">
        <p14:creationId xmlns:p14="http://schemas.microsoft.com/office/powerpoint/2010/main" val="405709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sz="quarter" idx="4294967295"/>
          </p:nvPr>
        </p:nvSpPr>
        <p:spPr>
          <a:xfrm>
            <a:off x="3320241" y="709254"/>
            <a:ext cx="7827962" cy="360362"/>
          </a:xfrm>
        </p:spPr>
        <p:txBody>
          <a:bodyPr>
            <a:noAutofit/>
          </a:bodyPr>
          <a:lstStyle/>
          <a:p>
            <a:r>
              <a:rPr lang="en-US" sz="2400" b="1" dirty="0" smtClean="0">
                <a:solidFill>
                  <a:schemeClr val="tx2"/>
                </a:solidFill>
              </a:rPr>
              <a:t>Roles and Responsibilities</a:t>
            </a:r>
          </a:p>
        </p:txBody>
      </p:sp>
      <p:graphicFrame>
        <p:nvGraphicFramePr>
          <p:cNvPr id="10" name="Table 9"/>
          <p:cNvGraphicFramePr>
            <a:graphicFrameLocks noGrp="1"/>
          </p:cNvGraphicFramePr>
          <p:nvPr/>
        </p:nvGraphicFramePr>
        <p:xfrm>
          <a:off x="1778001" y="1552575"/>
          <a:ext cx="8674101" cy="4685088"/>
        </p:xfrm>
        <a:graphic>
          <a:graphicData uri="http://schemas.openxmlformats.org/drawingml/2006/table">
            <a:tbl>
              <a:tblPr/>
              <a:tblGrid>
                <a:gridCol w="2475552"/>
                <a:gridCol w="3307182"/>
                <a:gridCol w="2891367"/>
              </a:tblGrid>
              <a:tr h="292818">
                <a:tc>
                  <a:txBody>
                    <a:bodyPr/>
                    <a:lstStyle/>
                    <a:p>
                      <a:pPr marL="0" marR="0">
                        <a:spcBef>
                          <a:spcPts val="0"/>
                        </a:spcBef>
                        <a:spcAft>
                          <a:spcPts val="0"/>
                        </a:spcAft>
                      </a:pPr>
                      <a:r>
                        <a:rPr lang="en-US" sz="1800" b="1" dirty="0" smtClean="0">
                          <a:solidFill>
                            <a:srgbClr val="FFFFFF"/>
                          </a:solidFill>
                          <a:latin typeface="Times New Roman"/>
                          <a:ea typeface="Times New Roman"/>
                          <a:cs typeface="Times New Roman"/>
                        </a:rPr>
                        <a:t>Role</a:t>
                      </a:r>
                      <a:endParaRPr lang="en-US" sz="18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800" b="1">
                          <a:solidFill>
                            <a:srgbClr val="FFFFFF"/>
                          </a:solidFill>
                          <a:latin typeface="Times New Roman"/>
                          <a:ea typeface="Times New Roman"/>
                          <a:cs typeface="Times New Roman"/>
                        </a:rPr>
                        <a:t>Responsibility</a:t>
                      </a:r>
                      <a:endParaRPr lang="en-US" sz="18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800" b="1" dirty="0">
                          <a:solidFill>
                            <a:srgbClr val="FFFFFF"/>
                          </a:solidFill>
                          <a:latin typeface="Times New Roman"/>
                          <a:ea typeface="Times New Roman"/>
                          <a:cs typeface="Times New Roman"/>
                        </a:rPr>
                        <a:t>Skills </a:t>
                      </a:r>
                      <a:r>
                        <a:rPr lang="en-US" sz="1800" b="1" dirty="0" smtClean="0">
                          <a:solidFill>
                            <a:srgbClr val="FFFFFF"/>
                          </a:solidFill>
                          <a:latin typeface="Times New Roman"/>
                          <a:ea typeface="Times New Roman"/>
                          <a:cs typeface="Times New Roman"/>
                        </a:rPr>
                        <a:t>Needed</a:t>
                      </a:r>
                      <a:endParaRPr lang="en-US" sz="18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756908">
                <a:tc>
                  <a:txBody>
                    <a:bodyPr/>
                    <a:lstStyle/>
                    <a:p>
                      <a:pPr marL="0" marR="0">
                        <a:spcBef>
                          <a:spcPts val="0"/>
                        </a:spcBef>
                        <a:spcAft>
                          <a:spcPts val="0"/>
                        </a:spcAft>
                      </a:pPr>
                      <a:r>
                        <a:rPr lang="en-US" sz="1800" b="1">
                          <a:solidFill>
                            <a:srgbClr val="FFFFFF"/>
                          </a:solidFill>
                          <a:latin typeface="Times New Roman"/>
                          <a:ea typeface="Times New Roman"/>
                          <a:cs typeface="Times New Roman"/>
                        </a:rPr>
                        <a:t>Project Manager</a:t>
                      </a:r>
                      <a:endParaRPr lang="en-US" sz="18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spcBef>
                          <a:spcPts val="0"/>
                        </a:spcBef>
                        <a:spcAft>
                          <a:spcPts val="0"/>
                        </a:spcAft>
                      </a:pPr>
                      <a:r>
                        <a:rPr lang="en-US" sz="1800" dirty="0">
                          <a:latin typeface="Times New Roman"/>
                          <a:ea typeface="Times New Roman"/>
                          <a:cs typeface="Times New Roman"/>
                        </a:rPr>
                        <a:t>Plan and schedule </a:t>
                      </a:r>
                      <a:r>
                        <a:rPr lang="en-US" sz="1800" dirty="0" smtClean="0">
                          <a:latin typeface="Times New Roman"/>
                          <a:ea typeface="Times New Roman"/>
                          <a:cs typeface="Times New Roman"/>
                        </a:rPr>
                        <a:t>activities</a:t>
                      </a:r>
                    </a:p>
                    <a:p>
                      <a:pPr marL="0" marR="0">
                        <a:spcBef>
                          <a:spcPts val="0"/>
                        </a:spcBef>
                        <a:spcAft>
                          <a:spcPts val="0"/>
                        </a:spcAft>
                      </a:pPr>
                      <a:r>
                        <a:rPr lang="en-US" sz="1800" dirty="0" smtClean="0">
                          <a:latin typeface="Times New Roman"/>
                          <a:ea typeface="Times New Roman"/>
                          <a:cs typeface="Times New Roman"/>
                        </a:rPr>
                        <a:t>Coordinate </a:t>
                      </a:r>
                      <a:r>
                        <a:rPr lang="en-US" sz="1800" dirty="0">
                          <a:latin typeface="Times New Roman"/>
                          <a:ea typeface="Times New Roman"/>
                          <a:cs typeface="Times New Roman"/>
                        </a:rPr>
                        <a:t>all </a:t>
                      </a:r>
                      <a:r>
                        <a:rPr lang="en-US" sz="1800" dirty="0" smtClean="0">
                          <a:latin typeface="Times New Roman"/>
                          <a:ea typeface="Times New Roman"/>
                          <a:cs typeface="Times New Roman"/>
                        </a:rPr>
                        <a:t>activities</a:t>
                      </a:r>
                    </a:p>
                    <a:p>
                      <a:pPr marL="0" marR="0">
                        <a:spcBef>
                          <a:spcPts val="0"/>
                        </a:spcBef>
                        <a:spcAft>
                          <a:spcPts val="0"/>
                        </a:spcAft>
                      </a:pPr>
                      <a:r>
                        <a:rPr lang="en-US" sz="1800" dirty="0" smtClean="0">
                          <a:latin typeface="Times New Roman"/>
                          <a:ea typeface="Times New Roman"/>
                          <a:cs typeface="Times New Roman"/>
                        </a:rPr>
                        <a:t>Control </a:t>
                      </a:r>
                      <a:r>
                        <a:rPr lang="en-US" sz="1800" dirty="0">
                          <a:latin typeface="Times New Roman"/>
                          <a:ea typeface="Times New Roman"/>
                          <a:cs typeface="Times New Roman"/>
                        </a:rPr>
                        <a:t>success </a:t>
                      </a:r>
                      <a:r>
                        <a:rPr lang="en-US" sz="1800" dirty="0" smtClean="0">
                          <a:latin typeface="Times New Roman"/>
                          <a:ea typeface="Times New Roman"/>
                          <a:cs typeface="Times New Roman"/>
                        </a:rPr>
                        <a:t>factors</a:t>
                      </a:r>
                    </a:p>
                    <a:p>
                      <a:pPr marL="0" marR="0">
                        <a:spcBef>
                          <a:spcPts val="0"/>
                        </a:spcBef>
                        <a:spcAft>
                          <a:spcPts val="0"/>
                        </a:spcAft>
                      </a:pPr>
                      <a:r>
                        <a:rPr lang="en-US" sz="1800" dirty="0" smtClean="0">
                          <a:latin typeface="Times New Roman"/>
                          <a:ea typeface="Times New Roman"/>
                          <a:cs typeface="Times New Roman"/>
                        </a:rPr>
                        <a:t>Measure </a:t>
                      </a:r>
                      <a:r>
                        <a:rPr lang="en-US" sz="1800" dirty="0">
                          <a:latin typeface="Times New Roman"/>
                          <a:ea typeface="Times New Roman"/>
                          <a:cs typeface="Times New Roman"/>
                        </a:rPr>
                        <a:t>all project metrics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spcBef>
                          <a:spcPts val="0"/>
                        </a:spcBef>
                        <a:spcAft>
                          <a:spcPts val="0"/>
                        </a:spcAft>
                        <a:buFont typeface="Symbol"/>
                        <a:buChar char=""/>
                      </a:pPr>
                      <a:r>
                        <a:rPr lang="en-US" sz="1800">
                          <a:latin typeface="Calibri"/>
                          <a:cs typeface="Times New Roman"/>
                        </a:rPr>
                        <a:t>Planning</a:t>
                      </a:r>
                    </a:p>
                    <a:p>
                      <a:pPr marL="342900" lvl="0" indent="-342900">
                        <a:spcBef>
                          <a:spcPts val="0"/>
                        </a:spcBef>
                        <a:spcAft>
                          <a:spcPts val="0"/>
                        </a:spcAft>
                        <a:buFont typeface="Symbol"/>
                        <a:buChar char=""/>
                      </a:pPr>
                      <a:r>
                        <a:rPr lang="en-US" sz="1800">
                          <a:latin typeface="Calibri"/>
                          <a:cs typeface="Times New Roman"/>
                        </a:rPr>
                        <a:t>Coordination</a:t>
                      </a:r>
                    </a:p>
                    <a:p>
                      <a:pPr marL="342900" lvl="0" indent="-342900">
                        <a:spcBef>
                          <a:spcPts val="0"/>
                        </a:spcBef>
                        <a:spcAft>
                          <a:spcPts val="0"/>
                        </a:spcAft>
                        <a:buFont typeface="Symbol"/>
                        <a:buChar char=""/>
                      </a:pPr>
                      <a:r>
                        <a:rPr lang="en-US" sz="1800">
                          <a:latin typeface="Calibri"/>
                          <a:cs typeface="Times New Roman"/>
                        </a:rPr>
                        <a:t>Managing activities</a:t>
                      </a:r>
                    </a:p>
                    <a:p>
                      <a:pPr marL="342900" lvl="0" indent="-342900">
                        <a:spcBef>
                          <a:spcPts val="0"/>
                        </a:spcBef>
                        <a:spcAft>
                          <a:spcPts val="0"/>
                        </a:spcAft>
                        <a:buFont typeface="Symbol"/>
                        <a:buChar char=""/>
                      </a:pPr>
                      <a:r>
                        <a:rPr lang="en-US" sz="1800">
                          <a:latin typeface="Calibri"/>
                          <a:cs typeface="Times New Roman"/>
                        </a:rPr>
                        <a:t>Conflict resolution</a:t>
                      </a:r>
                    </a:p>
                    <a:p>
                      <a:pPr marL="342900" lvl="0" indent="-342900">
                        <a:spcBef>
                          <a:spcPts val="0"/>
                        </a:spcBef>
                        <a:spcAft>
                          <a:spcPts val="0"/>
                        </a:spcAft>
                        <a:buFont typeface="Symbol"/>
                        <a:buChar char=""/>
                      </a:pPr>
                      <a:r>
                        <a:rPr lang="en-US" sz="1800">
                          <a:latin typeface="Calibri"/>
                          <a:cs typeface="Times New Roman"/>
                        </a:rPr>
                        <a:t>Leadership</a:t>
                      </a:r>
                    </a:p>
                    <a:p>
                      <a:pPr marL="342900" lvl="0" indent="-342900">
                        <a:spcBef>
                          <a:spcPts val="0"/>
                        </a:spcBef>
                        <a:spcAft>
                          <a:spcPts val="0"/>
                        </a:spcAft>
                        <a:buFont typeface="Symbol"/>
                        <a:buChar char=""/>
                      </a:pPr>
                      <a:r>
                        <a:rPr lang="en-US" sz="1800">
                          <a:latin typeface="Calibri"/>
                          <a:cs typeface="Times New Roman"/>
                        </a:rPr>
                        <a:t>People skills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171272">
                <a:tc>
                  <a:txBody>
                    <a:bodyPr/>
                    <a:lstStyle/>
                    <a:p>
                      <a:pPr marL="0" marR="0">
                        <a:spcBef>
                          <a:spcPts val="0"/>
                        </a:spcBef>
                        <a:spcAft>
                          <a:spcPts val="0"/>
                        </a:spcAft>
                      </a:pPr>
                      <a:r>
                        <a:rPr lang="en-US" sz="1800" b="1">
                          <a:solidFill>
                            <a:srgbClr val="FFFFFF"/>
                          </a:solidFill>
                          <a:latin typeface="Times New Roman"/>
                          <a:ea typeface="Times New Roman"/>
                          <a:cs typeface="Times New Roman"/>
                        </a:rPr>
                        <a:t>Project Advisor</a:t>
                      </a:r>
                      <a:endParaRPr lang="en-US" sz="1800">
                        <a:latin typeface="Times New Roman"/>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1800" dirty="0">
                          <a:latin typeface="Times New Roman"/>
                          <a:ea typeface="Times New Roman"/>
                          <a:cs typeface="Times New Roman"/>
                        </a:rPr>
                        <a:t>Understand technology and </a:t>
                      </a:r>
                      <a:r>
                        <a:rPr lang="en-US" sz="1800" dirty="0" smtClean="0">
                          <a:latin typeface="Times New Roman"/>
                          <a:ea typeface="Times New Roman"/>
                          <a:cs typeface="Times New Roman"/>
                        </a:rPr>
                        <a:t>business </a:t>
                      </a:r>
                    </a:p>
                    <a:p>
                      <a:pPr marL="0" marR="0">
                        <a:spcBef>
                          <a:spcPts val="0"/>
                        </a:spcBef>
                        <a:spcAft>
                          <a:spcPts val="0"/>
                        </a:spcAft>
                      </a:pPr>
                      <a:r>
                        <a:rPr lang="en-US" sz="1800" dirty="0" smtClean="0">
                          <a:latin typeface="Times New Roman"/>
                          <a:ea typeface="Times New Roman"/>
                          <a:cs typeface="Times New Roman"/>
                        </a:rPr>
                        <a:t>Analyze </a:t>
                      </a:r>
                      <a:r>
                        <a:rPr lang="en-US" sz="1800" dirty="0">
                          <a:latin typeface="Times New Roman"/>
                          <a:ea typeface="Times New Roman"/>
                          <a:cs typeface="Times New Roman"/>
                        </a:rPr>
                        <a:t>project </a:t>
                      </a:r>
                      <a:r>
                        <a:rPr lang="en-US" sz="1800" dirty="0" smtClean="0">
                          <a:latin typeface="Times New Roman"/>
                          <a:ea typeface="Times New Roman"/>
                          <a:cs typeface="Times New Roman"/>
                        </a:rPr>
                        <a:t>requirements and </a:t>
                      </a:r>
                      <a:r>
                        <a:rPr lang="en-US" sz="1800" dirty="0">
                          <a:latin typeface="Times New Roman"/>
                          <a:ea typeface="Times New Roman"/>
                          <a:cs typeface="Times New Roman"/>
                        </a:rPr>
                        <a:t>select activities based on facts</a:t>
                      </a:r>
                    </a:p>
                  </a:txBody>
                  <a:tcPr marL="68580" marR="68580" marT="0" marB="0">
                    <a:lnL>
                      <a:noFill/>
                    </a:lnL>
                    <a:lnR>
                      <a:noFill/>
                    </a:lnR>
                    <a:lnT>
                      <a:noFill/>
                    </a:lnT>
                    <a:lnB>
                      <a:noFill/>
                    </a:lnB>
                    <a:solidFill>
                      <a:srgbClr val="D8D8D8"/>
                    </a:solidFill>
                  </a:tcPr>
                </a:tc>
                <a:tc>
                  <a:txBody>
                    <a:bodyPr/>
                    <a:lstStyle/>
                    <a:p>
                      <a:pPr marL="342900" lvl="0" indent="-342900">
                        <a:spcBef>
                          <a:spcPts val="0"/>
                        </a:spcBef>
                        <a:spcAft>
                          <a:spcPts val="0"/>
                        </a:spcAft>
                        <a:buFont typeface="Symbol"/>
                        <a:buChar char=""/>
                      </a:pPr>
                      <a:r>
                        <a:rPr lang="en-US" sz="1800">
                          <a:latin typeface="Calibri"/>
                          <a:cs typeface="Times New Roman"/>
                        </a:rPr>
                        <a:t>Technical expertise</a:t>
                      </a:r>
                    </a:p>
                    <a:p>
                      <a:pPr marL="342900" lvl="0" indent="-342900">
                        <a:spcBef>
                          <a:spcPts val="0"/>
                        </a:spcBef>
                        <a:spcAft>
                          <a:spcPts val="0"/>
                        </a:spcAft>
                        <a:buFont typeface="Symbol"/>
                        <a:buChar char=""/>
                      </a:pPr>
                      <a:r>
                        <a:rPr lang="en-US" sz="1800">
                          <a:latin typeface="Calibri"/>
                          <a:cs typeface="Times New Roman"/>
                        </a:rPr>
                        <a:t>Business acumen</a:t>
                      </a:r>
                    </a:p>
                    <a:p>
                      <a:pPr marL="342900" lvl="0" indent="-342900">
                        <a:spcBef>
                          <a:spcPts val="0"/>
                        </a:spcBef>
                        <a:spcAft>
                          <a:spcPts val="0"/>
                        </a:spcAft>
                        <a:buFont typeface="Symbol"/>
                        <a:buChar char=""/>
                      </a:pPr>
                      <a:r>
                        <a:rPr lang="en-US" sz="1800">
                          <a:latin typeface="Calibri"/>
                          <a:cs typeface="Times New Roman"/>
                        </a:rPr>
                        <a:t>Assessing trade-offs</a:t>
                      </a:r>
                    </a:p>
                    <a:p>
                      <a:pPr marL="342900" lvl="0" indent="-342900">
                        <a:spcBef>
                          <a:spcPts val="0"/>
                        </a:spcBef>
                        <a:spcAft>
                          <a:spcPts val="0"/>
                        </a:spcAft>
                        <a:buFont typeface="Symbol"/>
                        <a:buChar char=""/>
                      </a:pPr>
                      <a:r>
                        <a:rPr lang="en-US" sz="1800">
                          <a:latin typeface="Calibri"/>
                          <a:cs typeface="Times New Roman"/>
                        </a:rPr>
                        <a:t>Decision making</a:t>
                      </a:r>
                    </a:p>
                  </a:txBody>
                  <a:tcPr marL="68580" marR="68580" marT="0" marB="0">
                    <a:lnL>
                      <a:noFill/>
                    </a:lnL>
                    <a:lnR>
                      <a:noFill/>
                    </a:lnR>
                    <a:lnT>
                      <a:noFill/>
                    </a:lnT>
                    <a:lnB>
                      <a:noFill/>
                    </a:lnB>
                    <a:solidFill>
                      <a:srgbClr val="D8D8D8"/>
                    </a:solidFill>
                  </a:tcPr>
                </a:tc>
              </a:tr>
              <a:tr h="1464090">
                <a:tc>
                  <a:txBody>
                    <a:bodyPr/>
                    <a:lstStyle/>
                    <a:p>
                      <a:pPr marL="0" marR="0">
                        <a:spcBef>
                          <a:spcPts val="0"/>
                        </a:spcBef>
                        <a:spcAft>
                          <a:spcPts val="0"/>
                        </a:spcAft>
                      </a:pPr>
                      <a:r>
                        <a:rPr lang="en-US" sz="1800" b="1">
                          <a:solidFill>
                            <a:srgbClr val="FFFFFF"/>
                          </a:solidFill>
                          <a:latin typeface="Times New Roman"/>
                          <a:ea typeface="Times New Roman"/>
                          <a:cs typeface="Times New Roman"/>
                        </a:rPr>
                        <a:t>Project Communicator</a:t>
                      </a:r>
                      <a:endParaRPr lang="en-US" sz="1800">
                        <a:latin typeface="Times New Roman"/>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800" dirty="0">
                          <a:latin typeface="Times New Roman"/>
                          <a:ea typeface="Times New Roman"/>
                          <a:cs typeface="Times New Roman"/>
                        </a:rPr>
                        <a:t>Communicate with all </a:t>
                      </a:r>
                      <a:r>
                        <a:rPr lang="en-US" sz="1800" dirty="0" smtClean="0">
                          <a:latin typeface="Times New Roman"/>
                          <a:ea typeface="Times New Roman"/>
                          <a:cs typeface="Times New Roman"/>
                        </a:rPr>
                        <a:t>stakeholders</a:t>
                      </a:r>
                    </a:p>
                    <a:p>
                      <a:pPr marL="0" marR="0">
                        <a:spcBef>
                          <a:spcPts val="0"/>
                        </a:spcBef>
                        <a:spcAft>
                          <a:spcPts val="0"/>
                        </a:spcAft>
                      </a:pPr>
                      <a:r>
                        <a:rPr lang="en-US" sz="1800" dirty="0" smtClean="0">
                          <a:latin typeface="Times New Roman"/>
                          <a:ea typeface="Times New Roman"/>
                          <a:cs typeface="Times New Roman"/>
                        </a:rPr>
                        <a:t>Report </a:t>
                      </a:r>
                      <a:r>
                        <a:rPr lang="en-US" sz="1800" dirty="0">
                          <a:latin typeface="Times New Roman"/>
                          <a:ea typeface="Times New Roman"/>
                          <a:cs typeface="Times New Roman"/>
                        </a:rPr>
                        <a:t>to </a:t>
                      </a:r>
                      <a:r>
                        <a:rPr lang="en-US" sz="1800" dirty="0" smtClean="0">
                          <a:latin typeface="Times New Roman"/>
                          <a:ea typeface="Times New Roman"/>
                          <a:cs typeface="Times New Roman"/>
                        </a:rPr>
                        <a:t>stakeholders</a:t>
                      </a:r>
                    </a:p>
                    <a:p>
                      <a:pPr marL="0" marR="0">
                        <a:spcBef>
                          <a:spcPts val="0"/>
                        </a:spcBef>
                        <a:spcAft>
                          <a:spcPts val="0"/>
                        </a:spcAft>
                      </a:pPr>
                      <a:r>
                        <a:rPr lang="en-US" sz="1800" dirty="0" smtClean="0">
                          <a:latin typeface="Times New Roman"/>
                          <a:ea typeface="Times New Roman"/>
                          <a:cs typeface="Times New Roman"/>
                        </a:rPr>
                        <a:t>Negotiate </a:t>
                      </a:r>
                      <a:r>
                        <a:rPr lang="en-US" sz="1800" dirty="0">
                          <a:latin typeface="Times New Roman"/>
                          <a:ea typeface="Times New Roman"/>
                          <a:cs typeface="Times New Roman"/>
                        </a:rPr>
                        <a:t>with contractors and </a:t>
                      </a:r>
                      <a:r>
                        <a:rPr lang="en-US" sz="1800" dirty="0" smtClean="0">
                          <a:latin typeface="Times New Roman"/>
                          <a:ea typeface="Times New Roman"/>
                          <a:cs typeface="Times New Roman"/>
                        </a:rPr>
                        <a:t>vendors</a:t>
                      </a:r>
                      <a:endParaRPr lang="en-US" sz="1800" dirty="0">
                        <a:latin typeface="Times New Roman"/>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342900" lvl="0" indent="-342900">
                        <a:spcBef>
                          <a:spcPts val="0"/>
                        </a:spcBef>
                        <a:spcAft>
                          <a:spcPts val="0"/>
                        </a:spcAft>
                        <a:buFont typeface="Symbol"/>
                        <a:buChar char=""/>
                      </a:pPr>
                      <a:r>
                        <a:rPr lang="en-US" sz="1800" dirty="0">
                          <a:latin typeface="Calibri"/>
                          <a:cs typeface="Times New Roman"/>
                        </a:rPr>
                        <a:t>Excellent communications</a:t>
                      </a:r>
                    </a:p>
                    <a:p>
                      <a:pPr marL="342900" lvl="0" indent="-342900">
                        <a:spcBef>
                          <a:spcPts val="0"/>
                        </a:spcBef>
                        <a:spcAft>
                          <a:spcPts val="0"/>
                        </a:spcAft>
                        <a:buFont typeface="Symbol"/>
                        <a:buChar char=""/>
                      </a:pPr>
                      <a:r>
                        <a:rPr lang="en-US" sz="1800" dirty="0">
                          <a:latin typeface="Calibri"/>
                          <a:cs typeface="Times New Roman"/>
                        </a:rPr>
                        <a:t>Negotiation</a:t>
                      </a:r>
                    </a:p>
                    <a:p>
                      <a:pPr marL="342900" lvl="0" indent="-342900">
                        <a:spcBef>
                          <a:spcPts val="0"/>
                        </a:spcBef>
                        <a:spcAft>
                          <a:spcPts val="0"/>
                        </a:spcAft>
                        <a:buFont typeface="Symbol"/>
                        <a:buChar char=""/>
                      </a:pPr>
                      <a:r>
                        <a:rPr lang="en-US" sz="1800" dirty="0">
                          <a:latin typeface="Calibri"/>
                          <a:cs typeface="Times New Roman"/>
                        </a:rPr>
                        <a:t>Leadership</a:t>
                      </a:r>
                    </a:p>
                    <a:p>
                      <a:pPr marL="342900" lvl="0" indent="-342900">
                        <a:spcBef>
                          <a:spcPts val="0"/>
                        </a:spcBef>
                        <a:spcAft>
                          <a:spcPts val="0"/>
                        </a:spcAft>
                        <a:buFont typeface="Symbol"/>
                        <a:buChar char=""/>
                      </a:pPr>
                      <a:r>
                        <a:rPr lang="en-US" sz="1800" dirty="0">
                          <a:latin typeface="Calibri"/>
                          <a:cs typeface="Times New Roman"/>
                        </a:rPr>
                        <a:t>People </a:t>
                      </a:r>
                      <a:r>
                        <a:rPr lang="en-US" sz="1800" dirty="0" smtClean="0">
                          <a:latin typeface="Calibri"/>
                          <a:cs typeface="Times New Roman"/>
                        </a:rPr>
                        <a:t>skills</a:t>
                      </a:r>
                      <a:endParaRPr lang="en-US" sz="1800" dirty="0">
                        <a:latin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77844" name="Rectangle 1"/>
          <p:cNvSpPr>
            <a:spLocks noChangeArrowheads="1"/>
          </p:cNvSpPr>
          <p:nvPr/>
        </p:nvSpPr>
        <p:spPr bwMode="auto">
          <a:xfrm>
            <a:off x="1524001" y="-181491"/>
            <a:ext cx="184731" cy="369332"/>
          </a:xfrm>
          <a:prstGeom prst="rect">
            <a:avLst/>
          </a:prstGeom>
          <a:solidFill>
            <a:srgbClr val="000000"/>
          </a:solidFill>
          <a:ln w="9525">
            <a:solidFill>
              <a:schemeClr val="tx1"/>
            </a:solidFill>
            <a:miter lim="800000"/>
            <a:headEnd/>
            <a:tailEnd/>
          </a:ln>
        </p:spPr>
        <p:txBody>
          <a:bodyPr wrap="none" anchor="ctr">
            <a:spAutoFit/>
          </a:bodyPr>
          <a:lstStyle/>
          <a:p>
            <a:endParaRPr lang="en-US">
              <a:latin typeface="Calibri" pitchFamily="34" charset="0"/>
            </a:endParaRPr>
          </a:p>
        </p:txBody>
      </p:sp>
    </p:spTree>
    <p:extLst>
      <p:ext uri="{BB962C8B-B14F-4D97-AF65-F5344CB8AC3E}">
        <p14:creationId xmlns:p14="http://schemas.microsoft.com/office/powerpoint/2010/main" val="409535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Roles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Group task roles</a:t>
            </a:r>
          </a:p>
          <a:p>
            <a:pPr lvl="1">
              <a:buFont typeface="Arial" charset="0"/>
              <a:buChar char="•"/>
            </a:pPr>
            <a:r>
              <a:rPr lang="en-US" sz="2400" dirty="0"/>
              <a:t>Team member roles are related to their project. Their purpose is to facilitate and coordinate team effort in the selection, definition, and solution to the problem of the project.</a:t>
            </a:r>
          </a:p>
          <a:p>
            <a:r>
              <a:rPr lang="en-US" sz="2400" dirty="0"/>
              <a:t>Group building and maintenance roles</a:t>
            </a:r>
          </a:p>
          <a:p>
            <a:pPr lvl="1">
              <a:buFont typeface="Arial" charset="0"/>
              <a:buChar char="•"/>
            </a:pPr>
            <a:r>
              <a:rPr lang="en-US" sz="2400" dirty="0"/>
              <a:t>The roles in this classification are oriented towards the function of the team. The roles can alter or maintain the team way of working to strengthen, regulate, and perpetuate the team as a team.</a:t>
            </a:r>
          </a:p>
          <a:p>
            <a:r>
              <a:rPr lang="en-US" sz="2400" dirty="0"/>
              <a:t>Individual roles</a:t>
            </a:r>
          </a:p>
          <a:p>
            <a:pPr lvl="1">
              <a:buFont typeface="Arial" charset="0"/>
              <a:buChar char="•"/>
            </a:pPr>
            <a:r>
              <a:rPr lang="en-US" sz="2400" dirty="0"/>
              <a:t>This classification of roles is directed towards the satisfaction of individual needs of each of the team members. Individual team members with their own goals not relevant to the project tasks are relevant to the problem of group dynamics, training, and improving team maturity and project efficiency.</a:t>
            </a:r>
          </a:p>
          <a:p>
            <a:endParaRPr lang="en-US" dirty="0"/>
          </a:p>
        </p:txBody>
      </p:sp>
    </p:spTree>
    <p:extLst>
      <p:ext uri="{BB962C8B-B14F-4D97-AF65-F5344CB8AC3E}">
        <p14:creationId xmlns:p14="http://schemas.microsoft.com/office/powerpoint/2010/main" val="204826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Task Roles</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i="1" dirty="0"/>
              <a:t>Initiator-Contributor</a:t>
            </a:r>
            <a:endParaRPr lang="en-US" dirty="0"/>
          </a:p>
          <a:p>
            <a:pPr>
              <a:buFont typeface="Arial" panose="020B0604020202020204" pitchFamily="34" charset="0"/>
              <a:buChar char="•"/>
            </a:pPr>
            <a:r>
              <a:rPr lang="en-US" i="1" dirty="0"/>
              <a:t>Information Seeker</a:t>
            </a:r>
            <a:endParaRPr lang="en-US" dirty="0"/>
          </a:p>
          <a:p>
            <a:pPr>
              <a:buFont typeface="Arial" panose="020B0604020202020204" pitchFamily="34" charset="0"/>
              <a:buChar char="•"/>
            </a:pPr>
            <a:r>
              <a:rPr lang="en-US" i="1" dirty="0"/>
              <a:t>Opinion Seeker</a:t>
            </a:r>
            <a:endParaRPr lang="en-US" dirty="0"/>
          </a:p>
          <a:p>
            <a:pPr>
              <a:buFont typeface="Arial" panose="020B0604020202020204" pitchFamily="34" charset="0"/>
              <a:buChar char="•"/>
            </a:pPr>
            <a:r>
              <a:rPr lang="en-US" i="1" dirty="0"/>
              <a:t>Information Giver</a:t>
            </a:r>
            <a:endParaRPr lang="en-US" dirty="0"/>
          </a:p>
          <a:p>
            <a:pPr>
              <a:buFont typeface="Arial" panose="020B0604020202020204" pitchFamily="34" charset="0"/>
              <a:buChar char="•"/>
            </a:pPr>
            <a:r>
              <a:rPr lang="en-US" i="1" dirty="0"/>
              <a:t>Opinion Giver</a:t>
            </a:r>
            <a:endParaRPr lang="en-US" dirty="0"/>
          </a:p>
          <a:p>
            <a:pPr>
              <a:buFont typeface="Arial" panose="020B0604020202020204" pitchFamily="34" charset="0"/>
              <a:buChar char="•"/>
            </a:pPr>
            <a:r>
              <a:rPr lang="en-US" i="1" dirty="0"/>
              <a:t>Elaborator</a:t>
            </a:r>
            <a:endParaRPr lang="en-US" dirty="0"/>
          </a:p>
          <a:p>
            <a:endParaRPr lang="en-US" dirty="0"/>
          </a:p>
        </p:txBody>
      </p:sp>
      <p:sp>
        <p:nvSpPr>
          <p:cNvPr id="4" name="Content Placeholder 3"/>
          <p:cNvSpPr>
            <a:spLocks noGrp="1"/>
          </p:cNvSpPr>
          <p:nvPr>
            <p:ph sz="half" idx="2"/>
          </p:nvPr>
        </p:nvSpPr>
        <p:spPr/>
        <p:txBody>
          <a:bodyPr/>
          <a:lstStyle/>
          <a:p>
            <a:pPr>
              <a:buFont typeface="Arial" panose="020B0604020202020204" pitchFamily="34" charset="0"/>
              <a:buChar char="•"/>
            </a:pPr>
            <a:r>
              <a:rPr lang="en-US" i="1" dirty="0"/>
              <a:t>Coordinator</a:t>
            </a:r>
            <a:endParaRPr lang="en-US" dirty="0"/>
          </a:p>
          <a:p>
            <a:pPr>
              <a:buFont typeface="Arial" panose="020B0604020202020204" pitchFamily="34" charset="0"/>
              <a:buChar char="•"/>
            </a:pPr>
            <a:r>
              <a:rPr lang="en-US" i="1" dirty="0" err="1" smtClean="0"/>
              <a:t>Orienter</a:t>
            </a:r>
            <a:endParaRPr lang="en-US" dirty="0"/>
          </a:p>
          <a:p>
            <a:pPr>
              <a:buFont typeface="Arial" panose="020B0604020202020204" pitchFamily="34" charset="0"/>
              <a:buChar char="•"/>
            </a:pPr>
            <a:r>
              <a:rPr lang="en-US" i="1" dirty="0"/>
              <a:t>Evaluator-Critic</a:t>
            </a:r>
            <a:endParaRPr lang="en-US" dirty="0"/>
          </a:p>
          <a:p>
            <a:pPr>
              <a:buFont typeface="Arial" panose="020B0604020202020204" pitchFamily="34" charset="0"/>
              <a:buChar char="•"/>
            </a:pPr>
            <a:r>
              <a:rPr lang="en-US" i="1" dirty="0"/>
              <a:t>Energizer</a:t>
            </a:r>
            <a:endParaRPr lang="en-US" dirty="0"/>
          </a:p>
          <a:p>
            <a:pPr>
              <a:buFont typeface="Arial" panose="020B0604020202020204" pitchFamily="34" charset="0"/>
              <a:buChar char="•"/>
            </a:pPr>
            <a:r>
              <a:rPr lang="en-US" i="1" dirty="0"/>
              <a:t>Procedural Technician</a:t>
            </a:r>
            <a:endParaRPr lang="en-US" dirty="0"/>
          </a:p>
          <a:p>
            <a:endParaRPr lang="en-US" dirty="0"/>
          </a:p>
        </p:txBody>
      </p:sp>
    </p:spTree>
    <p:extLst>
      <p:ext uri="{BB962C8B-B14F-4D97-AF65-F5344CB8AC3E}">
        <p14:creationId xmlns:p14="http://schemas.microsoft.com/office/powerpoint/2010/main" val="158273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building and maintenance roles</a:t>
            </a:r>
            <a:endParaRPr lang="en-US" dirty="0"/>
          </a:p>
        </p:txBody>
      </p:sp>
      <p:sp>
        <p:nvSpPr>
          <p:cNvPr id="3" name="Content Placeholder 2"/>
          <p:cNvSpPr>
            <a:spLocks noGrp="1"/>
          </p:cNvSpPr>
          <p:nvPr>
            <p:ph idx="1"/>
          </p:nvPr>
        </p:nvSpPr>
        <p:spPr/>
        <p:txBody>
          <a:bodyPr/>
          <a:lstStyle/>
          <a:p>
            <a:r>
              <a:rPr lang="en-US" i="1" dirty="0"/>
              <a:t>Encourager</a:t>
            </a:r>
            <a:endParaRPr lang="en-US" dirty="0"/>
          </a:p>
          <a:p>
            <a:r>
              <a:rPr lang="en-US" i="1" dirty="0"/>
              <a:t>Harmonizer</a:t>
            </a:r>
            <a:endParaRPr lang="en-US" dirty="0"/>
          </a:p>
          <a:p>
            <a:r>
              <a:rPr lang="en-US" i="1" dirty="0"/>
              <a:t>Compromiser</a:t>
            </a:r>
          </a:p>
          <a:p>
            <a:r>
              <a:rPr lang="en-US" i="1" dirty="0"/>
              <a:t>Gatekeeper-Expediter</a:t>
            </a:r>
            <a:endParaRPr lang="en-US" dirty="0"/>
          </a:p>
          <a:p>
            <a:r>
              <a:rPr lang="en-US" i="1" dirty="0"/>
              <a:t>Standard setter or ego ideal</a:t>
            </a:r>
            <a:endParaRPr lang="en-US" dirty="0"/>
          </a:p>
          <a:p>
            <a:r>
              <a:rPr lang="en-US" i="1" dirty="0"/>
              <a:t>Observer-Commentator</a:t>
            </a:r>
            <a:endParaRPr lang="en-US" dirty="0"/>
          </a:p>
          <a:p>
            <a:r>
              <a:rPr lang="en-US" i="1" dirty="0"/>
              <a:t>Follower</a:t>
            </a:r>
            <a:endParaRPr lang="en-US" dirty="0"/>
          </a:p>
        </p:txBody>
      </p:sp>
    </p:spTree>
    <p:extLst>
      <p:ext uri="{BB962C8B-B14F-4D97-AF65-F5344CB8AC3E}">
        <p14:creationId xmlns:p14="http://schemas.microsoft.com/office/powerpoint/2010/main" val="106338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Roles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Aggressor</a:t>
            </a:r>
            <a:endParaRPr lang="en-US" dirty="0"/>
          </a:p>
          <a:p>
            <a:pPr>
              <a:buFont typeface="Arial" panose="020B0604020202020204" pitchFamily="34" charset="0"/>
              <a:buChar char="•"/>
            </a:pPr>
            <a:r>
              <a:rPr lang="en-US" i="1" dirty="0"/>
              <a:t>Blocker</a:t>
            </a:r>
            <a:endParaRPr lang="en-US" dirty="0"/>
          </a:p>
          <a:p>
            <a:pPr>
              <a:buFont typeface="Arial" panose="020B0604020202020204" pitchFamily="34" charset="0"/>
              <a:buChar char="•"/>
            </a:pPr>
            <a:r>
              <a:rPr lang="en-US" i="1" dirty="0"/>
              <a:t>Recognition Seeker</a:t>
            </a:r>
            <a:endParaRPr lang="en-US" dirty="0"/>
          </a:p>
          <a:p>
            <a:pPr>
              <a:buFont typeface="Arial" panose="020B0604020202020204" pitchFamily="34" charset="0"/>
              <a:buChar char="•"/>
            </a:pPr>
            <a:r>
              <a:rPr lang="en-US" i="1" dirty="0"/>
              <a:t>Self-confessor</a:t>
            </a:r>
            <a:endParaRPr lang="en-US" dirty="0"/>
          </a:p>
          <a:p>
            <a:pPr>
              <a:buFont typeface="Arial" panose="020B0604020202020204" pitchFamily="34" charset="0"/>
              <a:buChar char="•"/>
            </a:pPr>
            <a:r>
              <a:rPr lang="en-US" i="1" dirty="0"/>
              <a:t>Playboy/Playgirl</a:t>
            </a:r>
            <a:endParaRPr lang="en-US" dirty="0"/>
          </a:p>
          <a:p>
            <a:pPr>
              <a:buFont typeface="Arial" panose="020B0604020202020204" pitchFamily="34" charset="0"/>
              <a:buChar char="•"/>
            </a:pPr>
            <a:r>
              <a:rPr lang="en-US" i="1" dirty="0"/>
              <a:t>Dominator</a:t>
            </a:r>
            <a:endParaRPr lang="en-US" dirty="0"/>
          </a:p>
          <a:p>
            <a:pPr>
              <a:buFont typeface="Arial" panose="020B0604020202020204" pitchFamily="34" charset="0"/>
              <a:buChar char="•"/>
            </a:pPr>
            <a:r>
              <a:rPr lang="en-US" i="1" dirty="0"/>
              <a:t>Help Seeker</a:t>
            </a:r>
            <a:endParaRPr lang="en-US" dirty="0"/>
          </a:p>
          <a:p>
            <a:pPr>
              <a:buFont typeface="Arial" panose="020B0604020202020204" pitchFamily="34" charset="0"/>
              <a:buChar char="•"/>
            </a:pPr>
            <a:r>
              <a:rPr lang="en-US" i="1" dirty="0"/>
              <a:t>Special Interest Pleader</a:t>
            </a:r>
            <a:endParaRPr lang="en-US" dirty="0"/>
          </a:p>
          <a:p>
            <a:endParaRPr lang="en-US" dirty="0"/>
          </a:p>
        </p:txBody>
      </p:sp>
    </p:spTree>
    <p:extLst>
      <p:ext uri="{BB962C8B-B14F-4D97-AF65-F5344CB8AC3E}">
        <p14:creationId xmlns:p14="http://schemas.microsoft.com/office/powerpoint/2010/main" val="218931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5288085"/>
              </p:ext>
            </p:extLst>
          </p:nvPr>
        </p:nvGraphicFramePr>
        <p:xfrm>
          <a:off x="1416649" y="334034"/>
          <a:ext cx="8470900" cy="4153427"/>
        </p:xfrm>
        <a:graphic>
          <a:graphicData uri="http://schemas.openxmlformats.org/drawingml/2006/table">
            <a:tbl>
              <a:tblPr/>
              <a:tblGrid>
                <a:gridCol w="2926695"/>
                <a:gridCol w="5544205"/>
              </a:tblGrid>
              <a:tr h="312947">
                <a:tc>
                  <a:txBody>
                    <a:bodyPr/>
                    <a:lstStyle/>
                    <a:p>
                      <a:pPr marL="0" marR="0">
                        <a:spcBef>
                          <a:spcPts val="0"/>
                        </a:spcBef>
                        <a:spcAft>
                          <a:spcPts val="0"/>
                        </a:spcAft>
                      </a:pPr>
                      <a:r>
                        <a:rPr lang="en-US" sz="2000" b="1" dirty="0" smtClean="0">
                          <a:solidFill>
                            <a:srgbClr val="FFFFFF"/>
                          </a:solidFill>
                          <a:latin typeface="+mn-lt"/>
                          <a:ea typeface="Times New Roman"/>
                          <a:cs typeface="Times New Roman"/>
                        </a:rPr>
                        <a:t>Category</a:t>
                      </a:r>
                      <a:endParaRPr lang="en-US" sz="2000" dirty="0">
                        <a:latin typeface="+mn-lt"/>
                        <a:ea typeface="Times New Roman"/>
                        <a:cs typeface="Times New Roman"/>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en-US" sz="2000" b="1" dirty="0">
                          <a:solidFill>
                            <a:srgbClr val="FFFFFF"/>
                          </a:solidFill>
                          <a:latin typeface="+mn-lt"/>
                          <a:ea typeface="Times New Roman"/>
                          <a:cs typeface="Times New Roman"/>
                        </a:rPr>
                        <a:t>Factors of effective team </a:t>
                      </a:r>
                      <a:r>
                        <a:rPr lang="en-US" sz="2000" b="1" dirty="0" smtClean="0">
                          <a:solidFill>
                            <a:srgbClr val="FFFFFF"/>
                          </a:solidFill>
                          <a:latin typeface="+mn-lt"/>
                          <a:ea typeface="Times New Roman"/>
                          <a:cs typeface="Times New Roman"/>
                        </a:rPr>
                        <a:t>building</a:t>
                      </a:r>
                      <a:endParaRPr lang="en-US" sz="2000" dirty="0">
                        <a:latin typeface="+mn-lt"/>
                        <a:ea typeface="Times New Roman"/>
                        <a:cs typeface="Times New Roman"/>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338667">
                <a:tc>
                  <a:txBody>
                    <a:bodyPr/>
                    <a:lstStyle/>
                    <a:p>
                      <a:pPr marL="0" marR="0">
                        <a:spcBef>
                          <a:spcPts val="0"/>
                        </a:spcBef>
                        <a:spcAft>
                          <a:spcPts val="0"/>
                        </a:spcAft>
                      </a:pPr>
                      <a:r>
                        <a:rPr lang="en-US" sz="2000" b="1">
                          <a:solidFill>
                            <a:srgbClr val="FFFFFF"/>
                          </a:solidFill>
                          <a:latin typeface="+mn-lt"/>
                          <a:ea typeface="Times New Roman"/>
                          <a:cs typeface="Times New Roman"/>
                        </a:rPr>
                        <a:t>Objectives</a:t>
                      </a:r>
                      <a:endParaRPr lang="en-US" sz="2000">
                        <a:latin typeface="+mn-lt"/>
                        <a:ea typeface="Times New Roman"/>
                        <a:cs typeface="Times New Roman"/>
                      </a:endParaRPr>
                    </a:p>
                  </a:txBody>
                  <a:tcPr marL="63500" marR="635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Purpose of project</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Expectations of stakeholders</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marL="0" marR="0">
                        <a:spcBef>
                          <a:spcPts val="0"/>
                        </a:spcBef>
                        <a:spcAft>
                          <a:spcPts val="0"/>
                        </a:spcAft>
                      </a:pPr>
                      <a:r>
                        <a:rPr lang="en-US" sz="2000" b="1">
                          <a:solidFill>
                            <a:srgbClr val="FFFFFF"/>
                          </a:solidFill>
                          <a:latin typeface="+mn-lt"/>
                          <a:ea typeface="Times New Roman"/>
                          <a:cs typeface="Times New Roman"/>
                        </a:rPr>
                        <a:t>Project Outcome</a:t>
                      </a:r>
                      <a:endParaRPr lang="en-US" sz="2000">
                        <a:latin typeface="+mn-lt"/>
                        <a:ea typeface="Times New Roman"/>
                        <a:cs typeface="Times New Roman"/>
                      </a:endParaRPr>
                    </a:p>
                  </a:txBody>
                  <a:tcPr marL="63500" marR="635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Expected results and outcome</a:t>
                      </a:r>
                    </a:p>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Tools and techniques to be used to obtain results</a:t>
                      </a:r>
                    </a:p>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Metrics and measurements</a:t>
                      </a:r>
                    </a:p>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Methods of measuring the metrics</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08000">
                <a:tc>
                  <a:txBody>
                    <a:bodyPr/>
                    <a:lstStyle/>
                    <a:p>
                      <a:pPr marL="0" marR="0">
                        <a:spcBef>
                          <a:spcPts val="0"/>
                        </a:spcBef>
                        <a:spcAft>
                          <a:spcPts val="0"/>
                        </a:spcAft>
                      </a:pPr>
                      <a:r>
                        <a:rPr lang="en-US" sz="2000" b="1">
                          <a:solidFill>
                            <a:srgbClr val="FFFFFF"/>
                          </a:solidFill>
                          <a:latin typeface="+mn-lt"/>
                          <a:ea typeface="Times New Roman"/>
                          <a:cs typeface="Times New Roman"/>
                        </a:rPr>
                        <a:t>Authority, Reliability, Responsibility, and Accountability</a:t>
                      </a:r>
                      <a:endParaRPr lang="en-US" sz="2000">
                        <a:latin typeface="+mn-lt"/>
                        <a:ea typeface="Times New Roman"/>
                        <a:cs typeface="Times New Roman"/>
                      </a:endParaRPr>
                    </a:p>
                  </a:txBody>
                  <a:tcPr marL="63500" marR="635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Authority and accountability structure</a:t>
                      </a:r>
                    </a:p>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Organizational structure</a:t>
                      </a:r>
                    </a:p>
                    <a:p>
                      <a:pPr marL="285750" marR="0" indent="-285750">
                        <a:spcBef>
                          <a:spcPts val="0"/>
                        </a:spcBef>
                        <a:spcAft>
                          <a:spcPts val="0"/>
                        </a:spcAft>
                        <a:buFont typeface="Arial" panose="020B0604020202020204" pitchFamily="34" charset="0"/>
                        <a:buChar char="•"/>
                      </a:pPr>
                      <a:r>
                        <a:rPr lang="en-US" sz="1600">
                          <a:latin typeface="+mn-lt"/>
                          <a:ea typeface="Times New Roman"/>
                          <a:cs typeface="Times New Roman"/>
                        </a:rPr>
                        <a:t>Responsibility matrix</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marL="0" marR="0">
                        <a:spcBef>
                          <a:spcPts val="0"/>
                        </a:spcBef>
                        <a:spcAft>
                          <a:spcPts val="0"/>
                        </a:spcAft>
                      </a:pPr>
                      <a:r>
                        <a:rPr lang="en-US" sz="2000" b="1" dirty="0">
                          <a:solidFill>
                            <a:srgbClr val="FFFFFF"/>
                          </a:solidFill>
                          <a:latin typeface="+mn-lt"/>
                          <a:ea typeface="Times New Roman"/>
                          <a:cs typeface="Times New Roman"/>
                        </a:rPr>
                        <a:t>Resources</a:t>
                      </a:r>
                      <a:endParaRPr lang="en-US" sz="2000" dirty="0">
                        <a:latin typeface="+mn-lt"/>
                        <a:ea typeface="Times New Roman"/>
                        <a:cs typeface="Times New Roman"/>
                      </a:endParaRPr>
                    </a:p>
                  </a:txBody>
                  <a:tcPr marL="63500" marR="635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Required expertise</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Required skills</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Required technology</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Required consultants and contractors</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Mentorship</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Rewards and recognition</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24439523"/>
              </p:ext>
            </p:extLst>
          </p:nvPr>
        </p:nvGraphicFramePr>
        <p:xfrm>
          <a:off x="1408022" y="4501313"/>
          <a:ext cx="8470900" cy="1463040"/>
        </p:xfrm>
        <a:graphic>
          <a:graphicData uri="http://schemas.openxmlformats.org/drawingml/2006/table">
            <a:tbl>
              <a:tblPr/>
              <a:tblGrid>
                <a:gridCol w="2926695"/>
                <a:gridCol w="5544205"/>
              </a:tblGrid>
              <a:tr h="1016000">
                <a:tc>
                  <a:txBody>
                    <a:bodyPr/>
                    <a:lstStyle/>
                    <a:p>
                      <a:pPr marL="0" marR="0">
                        <a:spcBef>
                          <a:spcPts val="0"/>
                        </a:spcBef>
                        <a:spcAft>
                          <a:spcPts val="0"/>
                        </a:spcAft>
                      </a:pPr>
                      <a:r>
                        <a:rPr lang="en-US" sz="2000" b="1" dirty="0">
                          <a:solidFill>
                            <a:srgbClr val="FFFFFF"/>
                          </a:solidFill>
                          <a:latin typeface="+mn-lt"/>
                          <a:ea typeface="Times New Roman"/>
                          <a:cs typeface="Times New Roman"/>
                        </a:rPr>
                        <a:t>Teamwork</a:t>
                      </a:r>
                      <a:endParaRPr lang="en-US" sz="2000" dirty="0">
                        <a:latin typeface="+mn-lt"/>
                        <a:ea typeface="Times New Roman"/>
                        <a:cs typeface="Times New Roman"/>
                      </a:endParaRPr>
                    </a:p>
                  </a:txBody>
                  <a:tcPr marL="63500" marR="635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Expectations of each team member</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Decision-making process</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Tools for effective consensus building</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Effective technology transfer</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Learning</a:t>
                      </a:r>
                    </a:p>
                    <a:p>
                      <a:pPr marL="285750" marR="0" indent="-285750">
                        <a:spcBef>
                          <a:spcPts val="0"/>
                        </a:spcBef>
                        <a:spcAft>
                          <a:spcPts val="0"/>
                        </a:spcAft>
                        <a:buFont typeface="Arial" panose="020B0604020202020204" pitchFamily="34" charset="0"/>
                        <a:buChar char="•"/>
                      </a:pPr>
                      <a:r>
                        <a:rPr lang="en-US" sz="1600" dirty="0">
                          <a:latin typeface="+mn-lt"/>
                          <a:ea typeface="Times New Roman"/>
                          <a:cs typeface="Times New Roman"/>
                        </a:rPr>
                        <a:t>Effective </a:t>
                      </a:r>
                      <a:r>
                        <a:rPr lang="en-US" sz="1600" dirty="0" smtClean="0">
                          <a:latin typeface="+mn-lt"/>
                          <a:ea typeface="Times New Roman"/>
                          <a:cs typeface="Times New Roman"/>
                        </a:rPr>
                        <a:t>communications</a:t>
                      </a:r>
                      <a:endParaRPr lang="en-US" sz="1600" dirty="0">
                        <a:latin typeface="+mn-lt"/>
                        <a:ea typeface="Times New Roman"/>
                        <a:cs typeface="Times New Roman"/>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50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stages in the project lifespan</a:t>
            </a:r>
            <a:r>
              <a:rPr lang="en-US" dirty="0" smtClean="0"/>
              <a:t>:</a:t>
            </a:r>
            <a:endParaRPr lang="en-US" dirty="0"/>
          </a:p>
        </p:txBody>
      </p:sp>
      <p:sp>
        <p:nvSpPr>
          <p:cNvPr id="3" name="Content Placeholder 2"/>
          <p:cNvSpPr>
            <a:spLocks noGrp="1"/>
          </p:cNvSpPr>
          <p:nvPr>
            <p:ph idx="1"/>
          </p:nvPr>
        </p:nvSpPr>
        <p:spPr/>
        <p:txBody>
          <a:bodyPr/>
          <a:lstStyle/>
          <a:p>
            <a:pPr lvl="1">
              <a:buFont typeface="Arial" charset="0"/>
              <a:buChar char="•"/>
            </a:pPr>
            <a:r>
              <a:rPr lang="en-US" sz="2400" dirty="0" smtClean="0"/>
              <a:t>Forming</a:t>
            </a:r>
            <a:endParaRPr lang="en-US" sz="2400" dirty="0"/>
          </a:p>
          <a:p>
            <a:pPr lvl="1">
              <a:buFont typeface="Arial" charset="0"/>
              <a:buChar char="•"/>
            </a:pPr>
            <a:r>
              <a:rPr lang="en-US" sz="2400" dirty="0"/>
              <a:t>Storming</a:t>
            </a:r>
          </a:p>
          <a:p>
            <a:pPr lvl="1">
              <a:buFont typeface="Arial" charset="0"/>
              <a:buChar char="•"/>
            </a:pPr>
            <a:r>
              <a:rPr lang="en-US" sz="2400" dirty="0"/>
              <a:t>Norming</a:t>
            </a:r>
          </a:p>
          <a:p>
            <a:pPr lvl="1">
              <a:buFont typeface="Arial" charset="0"/>
              <a:buChar char="•"/>
            </a:pPr>
            <a:r>
              <a:rPr lang="en-US" sz="2400" dirty="0"/>
              <a:t>Performing</a:t>
            </a:r>
            <a:endParaRPr lang="en-US" sz="2000" dirty="0"/>
          </a:p>
        </p:txBody>
      </p:sp>
    </p:spTree>
    <p:extLst>
      <p:ext uri="{BB962C8B-B14F-4D97-AF65-F5344CB8AC3E}">
        <p14:creationId xmlns:p14="http://schemas.microsoft.com/office/powerpoint/2010/main" val="38032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Outsourcing</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i="1" dirty="0"/>
              <a:t>Offshoring</a:t>
            </a:r>
            <a:r>
              <a:rPr lang="en-US" b="1" dirty="0"/>
              <a:t> </a:t>
            </a:r>
            <a:r>
              <a:rPr lang="en-US" dirty="0"/>
              <a:t>is the process of outsourcing a project to another country which is outside of the country and usually to a location off the shores of the country. </a:t>
            </a:r>
          </a:p>
          <a:p>
            <a:pPr>
              <a:buFont typeface="Arial" panose="020B0604020202020204" pitchFamily="34" charset="0"/>
              <a:buChar char="•"/>
            </a:pPr>
            <a:r>
              <a:rPr lang="en-US" b="1" i="1" dirty="0" err="1"/>
              <a:t>Nearshoring</a:t>
            </a:r>
            <a:r>
              <a:rPr lang="en-US" dirty="0"/>
              <a:t> is the process of outsourcing a project to another company in a nearby location, state or country that shares a border with the country with the outsourcing organization. </a:t>
            </a:r>
          </a:p>
          <a:p>
            <a:pPr>
              <a:buFont typeface="Arial" panose="020B0604020202020204" pitchFamily="34" charset="0"/>
              <a:buChar char="•"/>
            </a:pPr>
            <a:r>
              <a:rPr lang="en-US" b="1" i="1" dirty="0"/>
              <a:t>Insourcing </a:t>
            </a:r>
            <a:r>
              <a:rPr lang="en-US" dirty="0"/>
              <a:t>is when a business unit does not have certain skills and so uses the skills from other departments internal to the organization.</a:t>
            </a:r>
          </a:p>
          <a:p>
            <a:pPr>
              <a:buFont typeface="Arial" panose="020B0604020202020204" pitchFamily="34" charset="0"/>
              <a:buChar char="•"/>
            </a:pPr>
            <a:r>
              <a:rPr lang="en-US" b="1" i="1" dirty="0" err="1"/>
              <a:t>Cosourcing</a:t>
            </a:r>
            <a:r>
              <a:rPr lang="en-US" dirty="0"/>
              <a:t> in a project is a practice when the project is performed by internal staff of an organization and also by an external contractor. It is often advantageous to an organization as it minimizes outsourcing risks and brings control over the outsourced project. </a:t>
            </a:r>
          </a:p>
          <a:p>
            <a:pPr>
              <a:buFont typeface="Arial" panose="020B0604020202020204" pitchFamily="34" charset="0"/>
              <a:buChar char="•"/>
            </a:pPr>
            <a:r>
              <a:rPr lang="en-US" b="1" i="1" dirty="0" err="1"/>
              <a:t>Multisourcing</a:t>
            </a:r>
            <a:r>
              <a:rPr lang="en-US" i="1" dirty="0"/>
              <a:t> </a:t>
            </a:r>
            <a:r>
              <a:rPr lang="en-US" dirty="0"/>
              <a:t>is a new outsourcing model that reaches out to bring multiple sources from both inside and outside an organization. For example, ABN AMRO is partnered with three different Indian companies Infosys, </a:t>
            </a:r>
            <a:r>
              <a:rPr lang="en-US" dirty="0" err="1"/>
              <a:t>Patni</a:t>
            </a:r>
            <a:r>
              <a:rPr lang="en-US" dirty="0"/>
              <a:t> and TCS along with two American companies Accenture and IBM. </a:t>
            </a:r>
          </a:p>
          <a:p>
            <a:endParaRPr lang="en-US" dirty="0"/>
          </a:p>
        </p:txBody>
      </p:sp>
    </p:spTree>
    <p:extLst>
      <p:ext uri="{BB962C8B-B14F-4D97-AF65-F5344CB8AC3E}">
        <p14:creationId xmlns:p14="http://schemas.microsoft.com/office/powerpoint/2010/main" val="367601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sz="quarter" idx="4294967295"/>
          </p:nvPr>
        </p:nvSpPr>
        <p:spPr>
          <a:xfrm>
            <a:off x="3485072" y="588484"/>
            <a:ext cx="3925888" cy="339725"/>
          </a:xfrm>
        </p:spPr>
        <p:txBody>
          <a:bodyPr>
            <a:noAutofit/>
          </a:bodyPr>
          <a:lstStyle/>
          <a:p>
            <a:r>
              <a:rPr lang="en-US" sz="2400" b="1" dirty="0" smtClean="0">
                <a:solidFill>
                  <a:schemeClr val="tx2"/>
                </a:solidFill>
              </a:rPr>
              <a:t>3 Dimensions of Outsourcing</a:t>
            </a:r>
          </a:p>
        </p:txBody>
      </p:sp>
      <p:pic>
        <p:nvPicPr>
          <p:cNvPr id="88068" name="Picture 2"/>
          <p:cNvPicPr>
            <a:picLocks noChangeAspect="1" noChangeArrowheads="1"/>
          </p:cNvPicPr>
          <p:nvPr/>
        </p:nvPicPr>
        <p:blipFill>
          <a:blip r:embed="rId2"/>
          <a:srcRect/>
          <a:stretch>
            <a:fillRect/>
          </a:stretch>
        </p:blipFill>
        <p:spPr bwMode="auto">
          <a:xfrm>
            <a:off x="3336926" y="1450976"/>
            <a:ext cx="5122863" cy="4854575"/>
          </a:xfrm>
          <a:prstGeom prst="rect">
            <a:avLst/>
          </a:prstGeom>
          <a:noFill/>
          <a:ln w="9525">
            <a:noFill/>
            <a:miter lim="800000"/>
            <a:headEnd/>
            <a:tailEnd/>
          </a:ln>
        </p:spPr>
      </p:pic>
    </p:spTree>
    <p:extLst>
      <p:ext uri="{BB962C8B-B14F-4D97-AF65-F5344CB8AC3E}">
        <p14:creationId xmlns:p14="http://schemas.microsoft.com/office/powerpoint/2010/main" val="7285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sz="quarter" idx="4294967295"/>
          </p:nvPr>
        </p:nvSpPr>
        <p:spPr>
          <a:xfrm>
            <a:off x="3686185" y="571231"/>
            <a:ext cx="3925888" cy="339725"/>
          </a:xfrm>
        </p:spPr>
        <p:txBody>
          <a:bodyPr>
            <a:noAutofit/>
          </a:bodyPr>
          <a:lstStyle/>
          <a:p>
            <a:r>
              <a:rPr lang="en-US" b="1" dirty="0" smtClean="0">
                <a:solidFill>
                  <a:schemeClr val="tx2"/>
                </a:solidFill>
              </a:rPr>
              <a:t>Maturity in Outsourcing</a:t>
            </a:r>
          </a:p>
        </p:txBody>
      </p:sp>
      <p:pic>
        <p:nvPicPr>
          <p:cNvPr id="89092" name="Picture 2"/>
          <p:cNvPicPr>
            <a:picLocks noChangeAspect="1" noChangeArrowheads="1"/>
          </p:cNvPicPr>
          <p:nvPr/>
        </p:nvPicPr>
        <p:blipFill>
          <a:blip r:embed="rId2"/>
          <a:srcRect/>
          <a:stretch>
            <a:fillRect/>
          </a:stretch>
        </p:blipFill>
        <p:spPr bwMode="auto">
          <a:xfrm>
            <a:off x="3282052" y="1187302"/>
            <a:ext cx="5322888" cy="4808537"/>
          </a:xfrm>
          <a:prstGeom prst="rect">
            <a:avLst/>
          </a:prstGeom>
          <a:noFill/>
          <a:ln w="9525">
            <a:noFill/>
            <a:miter lim="800000"/>
            <a:headEnd/>
            <a:tailEnd/>
          </a:ln>
        </p:spPr>
      </p:pic>
    </p:spTree>
    <p:extLst>
      <p:ext uri="{BB962C8B-B14F-4D97-AF65-F5344CB8AC3E}">
        <p14:creationId xmlns:p14="http://schemas.microsoft.com/office/powerpoint/2010/main" val="186146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786692" y="508091"/>
            <a:ext cx="6691313" cy="5253037"/>
          </a:xfrm>
          <a:prstGeom prst="rect">
            <a:avLst/>
          </a:prstGeom>
          <a:noFill/>
          <a:ln w="9525">
            <a:noFill/>
            <a:miter lim="800000"/>
            <a:headEnd/>
            <a:tailEnd/>
          </a:ln>
        </p:spPr>
      </p:pic>
    </p:spTree>
    <p:extLst>
      <p:ext uri="{BB962C8B-B14F-4D97-AF65-F5344CB8AC3E}">
        <p14:creationId xmlns:p14="http://schemas.microsoft.com/office/powerpoint/2010/main" val="85461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of Outsourcing</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a:t>Selection of projects</a:t>
            </a:r>
          </a:p>
          <a:p>
            <a:pPr>
              <a:buFont typeface="Arial" panose="020B0604020202020204" pitchFamily="34" charset="0"/>
              <a:buChar char="•"/>
            </a:pPr>
            <a:r>
              <a:rPr lang="en-US" dirty="0"/>
              <a:t>Selection of outsourcing company</a:t>
            </a:r>
          </a:p>
          <a:p>
            <a:pPr>
              <a:buFont typeface="Arial" panose="020B0604020202020204" pitchFamily="34" charset="0"/>
              <a:buChar char="•"/>
            </a:pPr>
            <a:r>
              <a:rPr lang="en-US" dirty="0"/>
              <a:t>Project requirements</a:t>
            </a:r>
          </a:p>
          <a:p>
            <a:pPr>
              <a:buFont typeface="Arial" panose="020B0604020202020204" pitchFamily="34" charset="0"/>
              <a:buChar char="•"/>
            </a:pPr>
            <a:r>
              <a:rPr lang="en-US" dirty="0"/>
              <a:t>Delivery and documentation of projects</a:t>
            </a:r>
          </a:p>
          <a:p>
            <a:pPr>
              <a:buFont typeface="Arial" panose="020B0604020202020204" pitchFamily="34" charset="0"/>
              <a:buChar char="•"/>
            </a:pPr>
            <a:r>
              <a:rPr lang="en-US" dirty="0"/>
              <a:t>Hidden costs</a:t>
            </a:r>
          </a:p>
          <a:p>
            <a:pPr>
              <a:buFont typeface="Arial" panose="020B0604020202020204" pitchFamily="34" charset="0"/>
              <a:buChar char="•"/>
            </a:pPr>
            <a:r>
              <a:rPr lang="en-US" dirty="0"/>
              <a:t>Project control</a:t>
            </a:r>
          </a:p>
          <a:p>
            <a:endParaRPr lang="en-US" dirty="0"/>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dirty="0"/>
              <a:t>Personnel issues</a:t>
            </a:r>
          </a:p>
          <a:p>
            <a:pPr>
              <a:buFont typeface="Arial" panose="020B0604020202020204" pitchFamily="34" charset="0"/>
              <a:buChar char="•"/>
            </a:pPr>
            <a:r>
              <a:rPr lang="en-US" dirty="0"/>
              <a:t>Knowledge transfer</a:t>
            </a:r>
          </a:p>
          <a:p>
            <a:pPr>
              <a:buFont typeface="Arial" panose="020B0604020202020204" pitchFamily="34" charset="0"/>
              <a:buChar char="•"/>
            </a:pPr>
            <a:r>
              <a:rPr lang="en-US" dirty="0"/>
              <a:t>Conflict management</a:t>
            </a:r>
          </a:p>
          <a:p>
            <a:pPr>
              <a:buFont typeface="Arial" panose="020B0604020202020204" pitchFamily="34" charset="0"/>
              <a:buChar char="•"/>
            </a:pPr>
            <a:r>
              <a:rPr lang="en-US" dirty="0"/>
              <a:t>Communication management</a:t>
            </a:r>
          </a:p>
          <a:p>
            <a:pPr>
              <a:buFont typeface="Arial" panose="020B0604020202020204" pitchFamily="34" charset="0"/>
              <a:buChar char="•"/>
            </a:pPr>
            <a:r>
              <a:rPr lang="en-US" dirty="0"/>
              <a:t>Relationships </a:t>
            </a:r>
          </a:p>
          <a:p>
            <a:pPr>
              <a:buFont typeface="Arial" panose="020B0604020202020204" pitchFamily="34" charset="0"/>
              <a:buChar char="•"/>
            </a:pPr>
            <a:r>
              <a:rPr lang="en-US" dirty="0"/>
              <a:t>Contracts and Exit strategy</a:t>
            </a:r>
          </a:p>
          <a:p>
            <a:endParaRPr lang="en-US" dirty="0"/>
          </a:p>
        </p:txBody>
      </p:sp>
    </p:spTree>
    <p:extLst>
      <p:ext uri="{BB962C8B-B14F-4D97-AF65-F5344CB8AC3E}">
        <p14:creationId xmlns:p14="http://schemas.microsoft.com/office/powerpoint/2010/main" val="19895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Fayol’s</a:t>
            </a:r>
            <a:r>
              <a:rPr lang="en-US" dirty="0"/>
              <a:t> principles of </a:t>
            </a:r>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r>
              <a:rPr lang="en-US" dirty="0"/>
              <a:t>Project manager needs authority to give orders and power to exact obedience in order to manage projects successfully</a:t>
            </a:r>
          </a:p>
          <a:p>
            <a:r>
              <a:rPr lang="en-US" dirty="0"/>
              <a:t>Project manager needs the discipline not to misuse the authority and power.</a:t>
            </a:r>
          </a:p>
          <a:p>
            <a:r>
              <a:rPr lang="en-US" dirty="0"/>
              <a:t>The interest of any one individual employee shall not supersede the entire organization’s interests</a:t>
            </a:r>
          </a:p>
          <a:p>
            <a:r>
              <a:rPr lang="en-US" dirty="0"/>
              <a:t>Fair pay and rewards for rendered services</a:t>
            </a:r>
          </a:p>
          <a:p>
            <a:r>
              <a:rPr lang="en-US" dirty="0"/>
              <a:t>All materials and people must be in appointed places for a project</a:t>
            </a:r>
          </a:p>
          <a:p>
            <a:r>
              <a:rPr lang="en-US" dirty="0"/>
              <a:t>Fair and equal treatment amongst team members and project managers</a:t>
            </a:r>
          </a:p>
          <a:p>
            <a:r>
              <a:rPr lang="en-US" dirty="0"/>
              <a:t>A stable project team with no or very limited turnover of personnel</a:t>
            </a:r>
          </a:p>
          <a:p>
            <a:r>
              <a:rPr lang="en-US" dirty="0"/>
              <a:t>Harmony and union among personnel</a:t>
            </a:r>
          </a:p>
          <a:p>
            <a:endParaRPr lang="en-US" dirty="0"/>
          </a:p>
        </p:txBody>
      </p:sp>
    </p:spTree>
    <p:extLst>
      <p:ext uri="{BB962C8B-B14F-4D97-AF65-F5344CB8AC3E}">
        <p14:creationId xmlns:p14="http://schemas.microsoft.com/office/powerpoint/2010/main" val="389283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legged chair of organizational structure</a:t>
            </a:r>
            <a:endParaRPr lang="en-US" dirty="0"/>
          </a:p>
        </p:txBody>
      </p:sp>
      <p:sp>
        <p:nvSpPr>
          <p:cNvPr id="3" name="Content Placeholder 2"/>
          <p:cNvSpPr>
            <a:spLocks noGrp="1"/>
          </p:cNvSpPr>
          <p:nvPr>
            <p:ph idx="1"/>
          </p:nvPr>
        </p:nvSpPr>
        <p:spPr/>
        <p:txBody>
          <a:bodyPr/>
          <a:lstStyle/>
          <a:p>
            <a:r>
              <a:rPr lang="en-US" b="1" dirty="0"/>
              <a:t>Authority</a:t>
            </a:r>
            <a:r>
              <a:rPr lang="en-US" dirty="0"/>
              <a:t> is a manager’s right to make decisions, issue orders, and allocate resources to achieve desired outcome. </a:t>
            </a:r>
          </a:p>
          <a:p>
            <a:r>
              <a:rPr lang="en-US" b="1" dirty="0"/>
              <a:t>Accountability</a:t>
            </a:r>
            <a:r>
              <a:rPr lang="en-US" dirty="0"/>
              <a:t> in organizations deals with the reporting and justification of the project outcomes to superiors. </a:t>
            </a:r>
          </a:p>
          <a:p>
            <a:r>
              <a:rPr lang="en-US" b="1" dirty="0"/>
              <a:t>Reliability</a:t>
            </a:r>
            <a:r>
              <a:rPr lang="en-US" dirty="0"/>
              <a:t> is the degree to which a project team member can be depended upon to ensure the success of the project with a sound and consistent effort.</a:t>
            </a:r>
          </a:p>
          <a:p>
            <a:r>
              <a:rPr lang="en-US" b="1" dirty="0"/>
              <a:t>Responsibility</a:t>
            </a:r>
            <a:r>
              <a:rPr lang="en-US" dirty="0"/>
              <a:t> is less formal and is an externally imposed duty with a felt sense of obligation.</a:t>
            </a:r>
          </a:p>
          <a:p>
            <a:endParaRPr lang="en-US" dirty="0"/>
          </a:p>
        </p:txBody>
      </p:sp>
    </p:spTree>
    <p:extLst>
      <p:ext uri="{BB962C8B-B14F-4D97-AF65-F5344CB8AC3E}">
        <p14:creationId xmlns:p14="http://schemas.microsoft.com/office/powerpoint/2010/main" val="70643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946150"/>
          </a:xfrm>
        </p:spPr>
        <p:txBody>
          <a:bodyPr/>
          <a:lstStyle/>
          <a:p>
            <a:r>
              <a:rPr lang="en-US" dirty="0" smtClean="0"/>
              <a:t>Authority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84338481"/>
              </p:ext>
            </p:extLst>
          </p:nvPr>
        </p:nvGraphicFramePr>
        <p:xfrm>
          <a:off x="2061712" y="1233488"/>
          <a:ext cx="8345576" cy="4663440"/>
        </p:xfrm>
        <a:graphic>
          <a:graphicData uri="http://schemas.openxmlformats.org/drawingml/2006/table">
            <a:tbl>
              <a:tblPr/>
              <a:tblGrid>
                <a:gridCol w="2086394"/>
                <a:gridCol w="2086394"/>
                <a:gridCol w="2086394"/>
                <a:gridCol w="2086394"/>
              </a:tblGrid>
              <a:tr h="248959">
                <a:tc gridSpan="2">
                  <a:txBody>
                    <a:bodyPr/>
                    <a:lstStyle/>
                    <a:p>
                      <a:pPr marL="0" marR="0">
                        <a:lnSpc>
                          <a:spcPct val="100000"/>
                        </a:lnSpc>
                        <a:spcBef>
                          <a:spcPts val="0"/>
                        </a:spcBef>
                        <a:spcAft>
                          <a:spcPts val="0"/>
                        </a:spcAft>
                      </a:pPr>
                      <a:r>
                        <a:rPr lang="en-US" sz="1800" b="1" dirty="0" smtClean="0">
                          <a:solidFill>
                            <a:srgbClr val="FFFFFF"/>
                          </a:solidFill>
                          <a:latin typeface="+mj-lt"/>
                          <a:ea typeface="Times New Roman"/>
                          <a:cs typeface="Times New Roman"/>
                        </a:rPr>
                        <a:t>Formal </a:t>
                      </a:r>
                      <a:r>
                        <a:rPr lang="en-US" sz="1800" b="1" dirty="0">
                          <a:solidFill>
                            <a:srgbClr val="FFFFFF"/>
                          </a:solidFill>
                          <a:latin typeface="+mj-lt"/>
                          <a:ea typeface="Times New Roman"/>
                          <a:cs typeface="Times New Roman"/>
                        </a:rPr>
                        <a:t>Authority</a:t>
                      </a:r>
                      <a:endParaRPr lang="en-US" sz="1800" dirty="0">
                        <a:latin typeface="+mj-lt"/>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marL="0" marR="0">
                        <a:lnSpc>
                          <a:spcPct val="100000"/>
                        </a:lnSpc>
                        <a:spcBef>
                          <a:spcPts val="0"/>
                        </a:spcBef>
                        <a:spcAft>
                          <a:spcPts val="0"/>
                        </a:spcAft>
                      </a:pPr>
                      <a:r>
                        <a:rPr lang="en-US" sz="1800" b="1" dirty="0">
                          <a:solidFill>
                            <a:srgbClr val="FFFFFF"/>
                          </a:solidFill>
                          <a:latin typeface="+mj-lt"/>
                          <a:ea typeface="Times New Roman"/>
                          <a:cs typeface="Times New Roman"/>
                        </a:rPr>
                        <a:t>Functional </a:t>
                      </a:r>
                      <a:r>
                        <a:rPr lang="en-US" sz="1800" b="1" dirty="0" smtClean="0">
                          <a:solidFill>
                            <a:srgbClr val="FFFFFF"/>
                          </a:solidFill>
                          <a:latin typeface="+mj-lt"/>
                          <a:ea typeface="Times New Roman"/>
                          <a:cs typeface="Times New Roman"/>
                        </a:rPr>
                        <a:t>Authority</a:t>
                      </a:r>
                      <a:endParaRPr lang="en-US" sz="1800" dirty="0">
                        <a:latin typeface="+mj-lt"/>
                        <a:ea typeface="Times New Roman"/>
                        <a:cs typeface="Times New Roman"/>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r>
              <a:tr h="248959">
                <a:tc>
                  <a:txBody>
                    <a:bodyPr/>
                    <a:lstStyle/>
                    <a:p>
                      <a:pPr marL="0" marR="0">
                        <a:lnSpc>
                          <a:spcPct val="100000"/>
                        </a:lnSpc>
                        <a:spcBef>
                          <a:spcPts val="0"/>
                        </a:spcBef>
                        <a:spcAft>
                          <a:spcPts val="0"/>
                        </a:spcAft>
                      </a:pPr>
                      <a:r>
                        <a:rPr lang="en-US" sz="1800">
                          <a:latin typeface="+mj-lt"/>
                          <a:ea typeface="Times New Roman"/>
                          <a:cs typeface="Times New Roman"/>
                        </a:rPr>
                        <a:t>Legitimacy</a:t>
                      </a: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0000"/>
                        </a:lnSpc>
                        <a:spcBef>
                          <a:spcPts val="0"/>
                        </a:spcBef>
                        <a:spcAft>
                          <a:spcPts val="0"/>
                        </a:spcAft>
                      </a:pPr>
                      <a:r>
                        <a:rPr lang="en-US" sz="1800">
                          <a:latin typeface="+mj-lt"/>
                          <a:ea typeface="Times New Roman"/>
                          <a:cs typeface="Times New Roman"/>
                        </a:rPr>
                        <a:t>Position</a:t>
                      </a:r>
                    </a:p>
                  </a:txBody>
                  <a:tcPr marL="38100" marR="381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a:latin typeface="+mj-lt"/>
                          <a:ea typeface="Times New Roman"/>
                          <a:cs typeface="Times New Roman"/>
                        </a:rPr>
                        <a:t>Competence</a:t>
                      </a:r>
                    </a:p>
                  </a:txBody>
                  <a:tcPr marL="38100" marR="381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a:latin typeface="+mj-lt"/>
                          <a:ea typeface="Times New Roman"/>
                          <a:cs typeface="Times New Roman"/>
                        </a:rPr>
                        <a:t>Person</a:t>
                      </a:r>
                    </a:p>
                  </a:txBody>
                  <a:tcPr marL="38100" marR="38100" marT="0" marB="0">
                    <a:lnL>
                      <a:noFill/>
                    </a:lnL>
                    <a:lnR>
                      <a:noFill/>
                    </a:lnR>
                    <a:lnT w="12700" cap="flat" cmpd="sng" algn="ctr">
                      <a:solidFill>
                        <a:srgbClr val="000000"/>
                      </a:solidFill>
                      <a:prstDash val="solid"/>
                      <a:round/>
                      <a:headEnd type="none" w="med" len="med"/>
                      <a:tailEnd type="none" w="med" len="med"/>
                    </a:lnT>
                    <a:lnB>
                      <a:noFill/>
                    </a:lnB>
                  </a:tcPr>
                </a:tc>
              </a:tr>
              <a:tr h="3734381">
                <a:tc>
                  <a:txBody>
                    <a:bodyPr/>
                    <a:lstStyle/>
                    <a:p>
                      <a:pPr marL="342900" lvl="0" indent="-342900">
                        <a:lnSpc>
                          <a:spcPct val="100000"/>
                        </a:lnSpc>
                        <a:spcBef>
                          <a:spcPts val="0"/>
                        </a:spcBef>
                        <a:spcAft>
                          <a:spcPts val="0"/>
                        </a:spcAft>
                        <a:buFont typeface="Symbol"/>
                        <a:buChar char=""/>
                      </a:pPr>
                      <a:r>
                        <a:rPr lang="en-US" sz="1800" dirty="0">
                          <a:latin typeface="+mj-lt"/>
                          <a:cs typeface="Times New Roman"/>
                        </a:rPr>
                        <a:t>Legal</a:t>
                      </a:r>
                    </a:p>
                    <a:p>
                      <a:pPr marL="342900" lvl="0" indent="-342900">
                        <a:lnSpc>
                          <a:spcPct val="100000"/>
                        </a:lnSpc>
                        <a:spcBef>
                          <a:spcPts val="0"/>
                        </a:spcBef>
                        <a:spcAft>
                          <a:spcPts val="0"/>
                        </a:spcAft>
                        <a:buFont typeface="Symbol"/>
                        <a:buChar char=""/>
                      </a:pPr>
                      <a:r>
                        <a:rPr lang="en-US" sz="1800" dirty="0">
                          <a:latin typeface="+mj-lt"/>
                          <a:cs typeface="Times New Roman"/>
                        </a:rPr>
                        <a:t>Legal order</a:t>
                      </a:r>
                    </a:p>
                    <a:p>
                      <a:pPr marL="342900" lvl="0" indent="-342900">
                        <a:lnSpc>
                          <a:spcPct val="100000"/>
                        </a:lnSpc>
                        <a:spcBef>
                          <a:spcPts val="0"/>
                        </a:spcBef>
                        <a:spcAft>
                          <a:spcPts val="0"/>
                        </a:spcAft>
                        <a:buFont typeface="Symbol"/>
                        <a:buChar char=""/>
                      </a:pPr>
                      <a:r>
                        <a:rPr lang="en-US" sz="1800" dirty="0">
                          <a:latin typeface="+mj-lt"/>
                          <a:cs typeface="Times New Roman"/>
                        </a:rPr>
                        <a:t>Social approval</a:t>
                      </a: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00000"/>
                        </a:lnSpc>
                        <a:spcBef>
                          <a:spcPts val="0"/>
                        </a:spcBef>
                        <a:spcAft>
                          <a:spcPts val="0"/>
                        </a:spcAft>
                        <a:buFont typeface="Symbol"/>
                        <a:buChar char=""/>
                      </a:pPr>
                      <a:r>
                        <a:rPr lang="en-US" sz="1800" dirty="0">
                          <a:latin typeface="+mj-lt"/>
                          <a:cs typeface="Times New Roman"/>
                        </a:rPr>
                        <a:t>Hierarchical office</a:t>
                      </a:r>
                    </a:p>
                    <a:p>
                      <a:pPr marL="342900" lvl="0" indent="-342900">
                        <a:lnSpc>
                          <a:spcPct val="100000"/>
                        </a:lnSpc>
                        <a:spcBef>
                          <a:spcPts val="0"/>
                        </a:spcBef>
                        <a:spcAft>
                          <a:spcPts val="0"/>
                        </a:spcAft>
                        <a:buFont typeface="Symbol"/>
                        <a:buChar char=""/>
                      </a:pPr>
                      <a:r>
                        <a:rPr lang="en-US" sz="1800" dirty="0">
                          <a:latin typeface="+mj-lt"/>
                          <a:cs typeface="Times New Roman"/>
                        </a:rPr>
                        <a:t>Formally conferred</a:t>
                      </a:r>
                    </a:p>
                    <a:p>
                      <a:pPr marL="342900" lvl="0" indent="-342900">
                        <a:lnSpc>
                          <a:spcPct val="100000"/>
                        </a:lnSpc>
                        <a:spcBef>
                          <a:spcPts val="0"/>
                        </a:spcBef>
                        <a:spcAft>
                          <a:spcPts val="0"/>
                        </a:spcAft>
                        <a:buFont typeface="Symbol"/>
                        <a:buChar char=""/>
                      </a:pPr>
                      <a:r>
                        <a:rPr lang="en-US" sz="1800" dirty="0">
                          <a:latin typeface="+mj-lt"/>
                          <a:cs typeface="Times New Roman"/>
                        </a:rPr>
                        <a:t>Authority of sanctions</a:t>
                      </a:r>
                    </a:p>
                    <a:p>
                      <a:pPr marL="342900" lvl="0" indent="-342900">
                        <a:lnSpc>
                          <a:spcPct val="100000"/>
                        </a:lnSpc>
                        <a:spcBef>
                          <a:spcPts val="0"/>
                        </a:spcBef>
                        <a:spcAft>
                          <a:spcPts val="0"/>
                        </a:spcAft>
                        <a:buFont typeface="Symbol"/>
                        <a:buChar char=""/>
                      </a:pPr>
                      <a:r>
                        <a:rPr lang="en-US" sz="1800" dirty="0">
                          <a:latin typeface="+mj-lt"/>
                          <a:cs typeface="Times New Roman"/>
                        </a:rPr>
                        <a:t>Role incumbency</a:t>
                      </a:r>
                    </a:p>
                    <a:p>
                      <a:pPr marL="342900" lvl="0" indent="-342900">
                        <a:lnSpc>
                          <a:spcPct val="100000"/>
                        </a:lnSpc>
                        <a:spcBef>
                          <a:spcPts val="0"/>
                        </a:spcBef>
                        <a:spcAft>
                          <a:spcPts val="0"/>
                        </a:spcAft>
                        <a:buFont typeface="Symbol"/>
                        <a:buChar char=""/>
                      </a:pPr>
                      <a:r>
                        <a:rPr lang="en-US" sz="1800" dirty="0">
                          <a:latin typeface="+mj-lt"/>
                          <a:cs typeface="Times New Roman"/>
                        </a:rPr>
                        <a:t>Formal role or position</a:t>
                      </a:r>
                    </a:p>
                  </a:txBody>
                  <a:tcPr marL="38100" marR="38100" marT="0" marB="0">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342900" lvl="0" indent="-342900">
                        <a:lnSpc>
                          <a:spcPct val="100000"/>
                        </a:lnSpc>
                        <a:spcBef>
                          <a:spcPts val="0"/>
                        </a:spcBef>
                        <a:spcAft>
                          <a:spcPts val="0"/>
                        </a:spcAft>
                        <a:buFont typeface="Symbol"/>
                        <a:buChar char=""/>
                      </a:pPr>
                      <a:r>
                        <a:rPr lang="en-US" sz="1800" dirty="0">
                          <a:latin typeface="+mj-lt"/>
                          <a:cs typeface="Times New Roman"/>
                        </a:rPr>
                        <a:t>Rational authority</a:t>
                      </a:r>
                    </a:p>
                    <a:p>
                      <a:pPr marL="342900" lvl="0" indent="-342900">
                        <a:lnSpc>
                          <a:spcPct val="100000"/>
                        </a:lnSpc>
                        <a:spcBef>
                          <a:spcPts val="0"/>
                        </a:spcBef>
                        <a:spcAft>
                          <a:spcPts val="0"/>
                        </a:spcAft>
                        <a:buFont typeface="Symbol"/>
                        <a:buChar char=""/>
                      </a:pPr>
                      <a:r>
                        <a:rPr lang="en-US" sz="1800" dirty="0">
                          <a:latin typeface="+mj-lt"/>
                          <a:cs typeface="Times New Roman"/>
                        </a:rPr>
                        <a:t>Technical knowledge and </a:t>
                      </a:r>
                      <a:r>
                        <a:rPr lang="en-US" sz="1800" dirty="0" smtClean="0">
                          <a:latin typeface="+mj-lt"/>
                          <a:cs typeface="Times New Roman"/>
                        </a:rPr>
                        <a:t>expertise</a:t>
                      </a:r>
                      <a:endParaRPr lang="en-US" sz="1800" dirty="0">
                        <a:latin typeface="+mj-lt"/>
                        <a:cs typeface="Times New Roman"/>
                      </a:endParaRPr>
                    </a:p>
                    <a:p>
                      <a:pPr marL="342900" lvl="0" indent="-342900">
                        <a:lnSpc>
                          <a:spcPct val="100000"/>
                        </a:lnSpc>
                        <a:spcBef>
                          <a:spcPts val="0"/>
                        </a:spcBef>
                        <a:spcAft>
                          <a:spcPts val="0"/>
                        </a:spcAft>
                        <a:buFont typeface="Symbol"/>
                        <a:buChar char=""/>
                      </a:pPr>
                      <a:r>
                        <a:rPr lang="en-US" sz="1800" dirty="0">
                          <a:latin typeface="+mj-lt"/>
                          <a:cs typeface="Times New Roman"/>
                        </a:rPr>
                        <a:t>Experience</a:t>
                      </a:r>
                    </a:p>
                    <a:p>
                      <a:pPr marL="342900" lvl="0" indent="-342900">
                        <a:lnSpc>
                          <a:spcPct val="100000"/>
                        </a:lnSpc>
                        <a:spcBef>
                          <a:spcPts val="0"/>
                        </a:spcBef>
                        <a:spcAft>
                          <a:spcPts val="0"/>
                        </a:spcAft>
                        <a:buFont typeface="Symbol"/>
                        <a:buChar char=""/>
                      </a:pPr>
                      <a:r>
                        <a:rPr lang="en-US" sz="1800" dirty="0">
                          <a:latin typeface="+mj-lt"/>
                          <a:cs typeface="Times New Roman"/>
                        </a:rPr>
                        <a:t>Specialized skills</a:t>
                      </a:r>
                    </a:p>
                    <a:p>
                      <a:pPr marL="342900" lvl="0" indent="-342900">
                        <a:lnSpc>
                          <a:spcPct val="100000"/>
                        </a:lnSpc>
                        <a:spcBef>
                          <a:spcPts val="0"/>
                        </a:spcBef>
                        <a:spcAft>
                          <a:spcPts val="0"/>
                        </a:spcAft>
                        <a:buFont typeface="Symbol"/>
                        <a:buChar char=""/>
                      </a:pPr>
                      <a:r>
                        <a:rPr lang="en-US" sz="1800" dirty="0">
                          <a:latin typeface="+mj-lt"/>
                          <a:cs typeface="Times New Roman"/>
                        </a:rPr>
                        <a:t>Authority of confidence</a:t>
                      </a:r>
                    </a:p>
                    <a:p>
                      <a:pPr marL="342900" lvl="0" indent="-342900">
                        <a:lnSpc>
                          <a:spcPct val="100000"/>
                        </a:lnSpc>
                        <a:spcBef>
                          <a:spcPts val="0"/>
                        </a:spcBef>
                        <a:spcAft>
                          <a:spcPts val="0"/>
                        </a:spcAft>
                        <a:buFont typeface="Symbol"/>
                        <a:buChar char=""/>
                      </a:pPr>
                      <a:r>
                        <a:rPr lang="en-US" sz="1800" dirty="0">
                          <a:latin typeface="+mj-lt"/>
                          <a:cs typeface="Times New Roman"/>
                        </a:rPr>
                        <a:t>Knowledge of performance criteria</a:t>
                      </a:r>
                    </a:p>
                  </a:txBody>
                  <a:tcPr marL="38100" marR="38100" marT="0" marB="0">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342900" lvl="0" indent="-342900">
                        <a:lnSpc>
                          <a:spcPct val="100000"/>
                        </a:lnSpc>
                        <a:spcBef>
                          <a:spcPts val="0"/>
                        </a:spcBef>
                        <a:spcAft>
                          <a:spcPts val="0"/>
                        </a:spcAft>
                        <a:buFont typeface="Symbol"/>
                        <a:buChar char=""/>
                      </a:pPr>
                      <a:r>
                        <a:rPr lang="en-US" sz="1800" dirty="0">
                          <a:latin typeface="+mj-lt"/>
                          <a:cs typeface="Times New Roman"/>
                        </a:rPr>
                        <a:t>Traditional authority</a:t>
                      </a:r>
                    </a:p>
                    <a:p>
                      <a:pPr marL="342900" lvl="0" indent="-342900">
                        <a:lnSpc>
                          <a:spcPct val="100000"/>
                        </a:lnSpc>
                        <a:spcBef>
                          <a:spcPts val="0"/>
                        </a:spcBef>
                        <a:spcAft>
                          <a:spcPts val="0"/>
                        </a:spcAft>
                        <a:buFont typeface="Symbol"/>
                        <a:buChar char=""/>
                      </a:pPr>
                      <a:r>
                        <a:rPr lang="en-US" sz="1800" dirty="0">
                          <a:latin typeface="+mj-lt"/>
                          <a:cs typeface="Times New Roman"/>
                        </a:rPr>
                        <a:t>Charismatic</a:t>
                      </a:r>
                    </a:p>
                    <a:p>
                      <a:pPr marL="342900" lvl="0" indent="-342900">
                        <a:lnSpc>
                          <a:spcPct val="100000"/>
                        </a:lnSpc>
                        <a:spcBef>
                          <a:spcPts val="0"/>
                        </a:spcBef>
                        <a:spcAft>
                          <a:spcPts val="0"/>
                        </a:spcAft>
                        <a:buFont typeface="Symbol"/>
                        <a:buChar char=""/>
                      </a:pPr>
                      <a:r>
                        <a:rPr lang="en-US" sz="1800" dirty="0">
                          <a:latin typeface="+mj-lt"/>
                          <a:cs typeface="Times New Roman"/>
                        </a:rPr>
                        <a:t>Conferred by seniority or popularity</a:t>
                      </a:r>
                    </a:p>
                    <a:p>
                      <a:pPr marL="342900" lvl="0" indent="-342900">
                        <a:lnSpc>
                          <a:spcPct val="100000"/>
                        </a:lnSpc>
                        <a:spcBef>
                          <a:spcPts val="0"/>
                        </a:spcBef>
                        <a:spcAft>
                          <a:spcPts val="0"/>
                        </a:spcAft>
                        <a:buFont typeface="Symbol"/>
                        <a:buChar char=""/>
                      </a:pPr>
                      <a:r>
                        <a:rPr lang="en-US" sz="1800" dirty="0">
                          <a:latin typeface="+mj-lt"/>
                          <a:cs typeface="Times New Roman"/>
                        </a:rPr>
                        <a:t>Techniques of persuasion</a:t>
                      </a:r>
                    </a:p>
                    <a:p>
                      <a:pPr marL="342900" lvl="0" indent="-342900">
                        <a:lnSpc>
                          <a:spcPct val="100000"/>
                        </a:lnSpc>
                        <a:spcBef>
                          <a:spcPts val="0"/>
                        </a:spcBef>
                        <a:spcAft>
                          <a:spcPts val="0"/>
                        </a:spcAft>
                        <a:buFont typeface="Symbol"/>
                        <a:buChar char=""/>
                      </a:pPr>
                      <a:r>
                        <a:rPr lang="en-US" sz="1800" dirty="0">
                          <a:latin typeface="+mj-lt"/>
                          <a:cs typeface="Times New Roman"/>
                        </a:rPr>
                        <a:t>Knowledge of human aspect of administration</a:t>
                      </a:r>
                    </a:p>
                    <a:p>
                      <a:pPr marL="342900" lvl="0" indent="-342900">
                        <a:lnSpc>
                          <a:spcPct val="100000"/>
                        </a:lnSpc>
                        <a:spcBef>
                          <a:spcPts val="0"/>
                        </a:spcBef>
                        <a:spcAft>
                          <a:spcPts val="0"/>
                        </a:spcAft>
                        <a:buFont typeface="Symbol"/>
                        <a:buChar char=""/>
                      </a:pPr>
                      <a:r>
                        <a:rPr lang="en-US" sz="1800" dirty="0">
                          <a:latin typeface="+mj-lt"/>
                          <a:cs typeface="Times New Roman"/>
                        </a:rPr>
                        <a:t>Rapport with subordinates</a:t>
                      </a:r>
                    </a:p>
                    <a:p>
                      <a:pPr marL="342900" lvl="0" indent="-342900">
                        <a:lnSpc>
                          <a:spcPct val="100000"/>
                        </a:lnSpc>
                        <a:spcBef>
                          <a:spcPts val="0"/>
                        </a:spcBef>
                        <a:spcAft>
                          <a:spcPts val="0"/>
                        </a:spcAft>
                        <a:buFont typeface="Symbol"/>
                        <a:buChar char=""/>
                      </a:pPr>
                      <a:r>
                        <a:rPr lang="en-US" sz="1800" dirty="0">
                          <a:latin typeface="+mj-lt"/>
                          <a:cs typeface="Times New Roman"/>
                        </a:rPr>
                        <a:t>Ability to mediate individual </a:t>
                      </a:r>
                      <a:r>
                        <a:rPr lang="en-US" sz="1800" dirty="0" smtClean="0">
                          <a:latin typeface="+mj-lt"/>
                          <a:cs typeface="Times New Roman"/>
                        </a:rPr>
                        <a:t>needs</a:t>
                      </a:r>
                      <a:endParaRPr lang="en-US" sz="1800" dirty="0">
                        <a:latin typeface="+mj-lt"/>
                        <a:cs typeface="Times New Roman"/>
                      </a:endParaRPr>
                    </a:p>
                  </a:txBody>
                  <a:tcPr marL="38100" marR="3810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323222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Organizational Structure</a:t>
            </a:r>
            <a:endParaRPr lang="en-US" dirty="0"/>
          </a:p>
        </p:txBody>
      </p:sp>
      <p:sp>
        <p:nvSpPr>
          <p:cNvPr id="3" name="Content Placeholder 2"/>
          <p:cNvSpPr>
            <a:spLocks noGrp="1"/>
          </p:cNvSpPr>
          <p:nvPr>
            <p:ph idx="1"/>
          </p:nvPr>
        </p:nvSpPr>
        <p:spPr/>
        <p:txBody>
          <a:bodyPr/>
          <a:lstStyle/>
          <a:p>
            <a:r>
              <a:rPr lang="en-US" sz="2400" dirty="0"/>
              <a:t>Organizations can be classified into five major structures:</a:t>
            </a:r>
          </a:p>
          <a:p>
            <a:pPr lvl="1">
              <a:buFont typeface="Arial" charset="0"/>
              <a:buChar char="•"/>
            </a:pPr>
            <a:r>
              <a:rPr lang="en-US" sz="2400" dirty="0"/>
              <a:t>Functional structure</a:t>
            </a:r>
          </a:p>
          <a:p>
            <a:pPr lvl="1">
              <a:buFont typeface="Arial" charset="0"/>
              <a:buChar char="•"/>
            </a:pPr>
            <a:r>
              <a:rPr lang="en-US" sz="2400" dirty="0"/>
              <a:t>Departmental structure</a:t>
            </a:r>
          </a:p>
          <a:p>
            <a:pPr lvl="1">
              <a:buFont typeface="Arial" charset="0"/>
              <a:buChar char="•"/>
            </a:pPr>
            <a:r>
              <a:rPr lang="en-US" sz="2400" dirty="0"/>
              <a:t>Matrix structure</a:t>
            </a:r>
          </a:p>
          <a:p>
            <a:pPr lvl="1">
              <a:buFont typeface="Arial" charset="0"/>
              <a:buChar char="•"/>
            </a:pPr>
            <a:r>
              <a:rPr lang="en-US" sz="2400" dirty="0"/>
              <a:t>Flat structure</a:t>
            </a:r>
          </a:p>
          <a:p>
            <a:pPr lvl="1">
              <a:buFont typeface="Arial" charset="0"/>
              <a:buChar char="•"/>
            </a:pPr>
            <a:r>
              <a:rPr lang="en-US" sz="2400" dirty="0"/>
              <a:t>Virtual structure</a:t>
            </a:r>
          </a:p>
          <a:p>
            <a:endParaRPr lang="en-US" dirty="0"/>
          </a:p>
        </p:txBody>
      </p:sp>
    </p:spTree>
    <p:extLst>
      <p:ext uri="{BB962C8B-B14F-4D97-AF65-F5344CB8AC3E}">
        <p14:creationId xmlns:p14="http://schemas.microsoft.com/office/powerpoint/2010/main" val="309774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822785" y="657496"/>
            <a:ext cx="3925887" cy="339725"/>
          </a:xfrm>
        </p:spPr>
        <p:txBody>
          <a:bodyPr/>
          <a:lstStyle/>
          <a:p>
            <a:r>
              <a:rPr lang="en-US" dirty="0" smtClean="0"/>
              <a:t>Functional Structure</a:t>
            </a:r>
          </a:p>
        </p:txBody>
      </p:sp>
      <p:pic>
        <p:nvPicPr>
          <p:cNvPr id="59396" name="Picture 2"/>
          <p:cNvPicPr>
            <a:picLocks noChangeAspect="1" noChangeArrowheads="1"/>
          </p:cNvPicPr>
          <p:nvPr/>
        </p:nvPicPr>
        <p:blipFill>
          <a:blip r:embed="rId2"/>
          <a:srcRect/>
          <a:stretch>
            <a:fillRect/>
          </a:stretch>
        </p:blipFill>
        <p:spPr bwMode="auto">
          <a:xfrm>
            <a:off x="1712914" y="2122489"/>
            <a:ext cx="8829675" cy="2708275"/>
          </a:xfrm>
          <a:prstGeom prst="rect">
            <a:avLst/>
          </a:prstGeom>
          <a:noFill/>
          <a:ln w="9525">
            <a:noFill/>
            <a:miter lim="800000"/>
            <a:headEnd/>
            <a:tailEnd/>
          </a:ln>
        </p:spPr>
      </p:pic>
    </p:spTree>
    <p:extLst>
      <p:ext uri="{BB962C8B-B14F-4D97-AF65-F5344CB8AC3E}">
        <p14:creationId xmlns:p14="http://schemas.microsoft.com/office/powerpoint/2010/main" val="237349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4294967295"/>
          </p:nvPr>
        </p:nvSpPr>
        <p:spPr>
          <a:xfrm>
            <a:off x="3200400" y="5973763"/>
            <a:ext cx="8991600" cy="568325"/>
          </a:xfrm>
        </p:spPr>
        <p:txBody>
          <a:bodyPr/>
          <a:lstStyle/>
          <a:p>
            <a:r>
              <a:rPr lang="en-US" sz="2400" b="1"/>
              <a:t>Weak, Strong, and Balanced Matrix: Functional, Project, and Both</a:t>
            </a:r>
            <a:endParaRPr lang="en-US" sz="2400"/>
          </a:p>
        </p:txBody>
      </p:sp>
      <p:sp>
        <p:nvSpPr>
          <p:cNvPr id="64516" name="Text Placeholder 2"/>
          <p:cNvSpPr txBox="1">
            <a:spLocks/>
          </p:cNvSpPr>
          <p:nvPr/>
        </p:nvSpPr>
        <p:spPr bwMode="auto">
          <a:xfrm>
            <a:off x="2246313" y="644278"/>
            <a:ext cx="3925887" cy="339725"/>
          </a:xfrm>
          <a:prstGeom prst="rect">
            <a:avLst/>
          </a:prstGeom>
          <a:noFill/>
          <a:ln w="9525">
            <a:noFill/>
            <a:miter lim="800000"/>
            <a:headEnd/>
            <a:tailEnd/>
          </a:ln>
        </p:spPr>
        <p:txBody>
          <a:bodyPr/>
          <a:lstStyle/>
          <a:p>
            <a:pPr marL="342900" indent="-342900">
              <a:spcBef>
                <a:spcPct val="20000"/>
              </a:spcBef>
            </a:pPr>
            <a:r>
              <a:rPr lang="en-US" sz="2400" b="1" dirty="0">
                <a:latin typeface="Calibri" pitchFamily="34" charset="0"/>
              </a:rPr>
              <a:t>Matrix Structure</a:t>
            </a:r>
          </a:p>
        </p:txBody>
      </p:sp>
      <p:pic>
        <p:nvPicPr>
          <p:cNvPr id="64517" name="Picture 2"/>
          <p:cNvPicPr>
            <a:picLocks noChangeAspect="1" noChangeArrowheads="1"/>
          </p:cNvPicPr>
          <p:nvPr/>
        </p:nvPicPr>
        <p:blipFill>
          <a:blip r:embed="rId2"/>
          <a:srcRect/>
          <a:stretch>
            <a:fillRect/>
          </a:stretch>
        </p:blipFill>
        <p:spPr bwMode="auto">
          <a:xfrm>
            <a:off x="1852612" y="1263651"/>
            <a:ext cx="8639175" cy="4710112"/>
          </a:xfrm>
          <a:prstGeom prst="rect">
            <a:avLst/>
          </a:prstGeom>
          <a:noFill/>
          <a:ln w="9525">
            <a:noFill/>
            <a:miter lim="800000"/>
            <a:headEnd/>
            <a:tailEnd/>
          </a:ln>
        </p:spPr>
      </p:pic>
    </p:spTree>
    <p:extLst>
      <p:ext uri="{BB962C8B-B14F-4D97-AF65-F5344CB8AC3E}">
        <p14:creationId xmlns:p14="http://schemas.microsoft.com/office/powerpoint/2010/main" val="14126861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55</TotalTime>
  <Words>1626</Words>
  <Application>Microsoft Office PowerPoint</Application>
  <PresentationFormat>Widescreen</PresentationFormat>
  <Paragraphs>278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Wingdings</vt:lpstr>
      <vt:lpstr>Retrospect</vt:lpstr>
      <vt:lpstr>Project Organizational Structures/HR Mgmt</vt:lpstr>
      <vt:lpstr>Learning Objectives</vt:lpstr>
      <vt:lpstr>PowerPoint Presentation</vt:lpstr>
      <vt:lpstr>Fayol’s principles of management</vt:lpstr>
      <vt:lpstr>4 legged chair of organizational structure</vt:lpstr>
      <vt:lpstr>Authority</vt:lpstr>
      <vt:lpstr>Types of Organizational Structure</vt:lpstr>
      <vt:lpstr>PowerPoint Presentation</vt:lpstr>
      <vt:lpstr>PowerPoint Presentation</vt:lpstr>
      <vt:lpstr>Flat Structure</vt:lpstr>
      <vt:lpstr>Virtual Structure</vt:lpstr>
      <vt:lpstr>PowerPoint Presentation</vt:lpstr>
      <vt:lpstr>PowerPoint Presentation</vt:lpstr>
      <vt:lpstr>PowerPoint Presentation</vt:lpstr>
      <vt:lpstr>Project Management Office</vt:lpstr>
      <vt:lpstr>Main Function Areas of PMO’s</vt:lpstr>
      <vt:lpstr>Comparison between PMO and Center of Excellence</vt:lpstr>
      <vt:lpstr>Policies and Procedures</vt:lpstr>
      <vt:lpstr>General Policies</vt:lpstr>
      <vt:lpstr>PowerPoint Presentation</vt:lpstr>
      <vt:lpstr>Project Team Roles</vt:lpstr>
      <vt:lpstr>Group Task Roles</vt:lpstr>
      <vt:lpstr>Group building and maintenance roles</vt:lpstr>
      <vt:lpstr>Individual Roles</vt:lpstr>
      <vt:lpstr>PowerPoint Presentation</vt:lpstr>
      <vt:lpstr>Four stages in the project lifespan:</vt:lpstr>
      <vt:lpstr>Outsourcing</vt:lpstr>
      <vt:lpstr>PowerPoint Presentation</vt:lpstr>
      <vt:lpstr>PowerPoint Presentation</vt:lpstr>
      <vt:lpstr>Best Practices of Outsourcing</vt:lpstr>
    </vt:vector>
  </TitlesOfParts>
  <Company>University of San Diego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Organizational Structures/HR Mgmt</dc:title>
  <dc:creator>Carl M. Rebman Jr.</dc:creator>
  <cp:lastModifiedBy>Carl M. Rebman Jr.</cp:lastModifiedBy>
  <cp:revision>14</cp:revision>
  <dcterms:created xsi:type="dcterms:W3CDTF">2014-09-01T19:55:38Z</dcterms:created>
  <dcterms:modified xsi:type="dcterms:W3CDTF">2014-09-01T20:51:05Z</dcterms:modified>
</cp:coreProperties>
</file>