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4"/>
  </p:notesMasterIdLst>
  <p:handoutMasterIdLst>
    <p:handoutMasterId r:id="rId45"/>
  </p:handoutMasterIdLst>
  <p:sldIdLst>
    <p:sldId id="295" r:id="rId2"/>
    <p:sldId id="332" r:id="rId3"/>
    <p:sldId id="333" r:id="rId4"/>
    <p:sldId id="296" r:id="rId5"/>
    <p:sldId id="298" r:id="rId6"/>
    <p:sldId id="299" r:id="rId7"/>
    <p:sldId id="344" r:id="rId8"/>
    <p:sldId id="300" r:id="rId9"/>
    <p:sldId id="301" r:id="rId10"/>
    <p:sldId id="302" r:id="rId11"/>
    <p:sldId id="335" r:id="rId12"/>
    <p:sldId id="303" r:id="rId13"/>
    <p:sldId id="304" r:id="rId14"/>
    <p:sldId id="345" r:id="rId15"/>
    <p:sldId id="305" r:id="rId16"/>
    <p:sldId id="306" r:id="rId17"/>
    <p:sldId id="307" r:id="rId18"/>
    <p:sldId id="308" r:id="rId19"/>
    <p:sldId id="316" r:id="rId20"/>
    <p:sldId id="323" r:id="rId21"/>
    <p:sldId id="338" r:id="rId22"/>
    <p:sldId id="339" r:id="rId23"/>
    <p:sldId id="324" r:id="rId24"/>
    <p:sldId id="325" r:id="rId25"/>
    <p:sldId id="322" r:id="rId26"/>
    <p:sldId id="351" r:id="rId27"/>
    <p:sldId id="349" r:id="rId28"/>
    <p:sldId id="352" r:id="rId29"/>
    <p:sldId id="353" r:id="rId30"/>
    <p:sldId id="326" r:id="rId31"/>
    <p:sldId id="350" r:id="rId32"/>
    <p:sldId id="327" r:id="rId33"/>
    <p:sldId id="354" r:id="rId34"/>
    <p:sldId id="317" r:id="rId35"/>
    <p:sldId id="347" r:id="rId36"/>
    <p:sldId id="315" r:id="rId37"/>
    <p:sldId id="319" r:id="rId38"/>
    <p:sldId id="320" r:id="rId39"/>
    <p:sldId id="321" r:id="rId40"/>
    <p:sldId id="348" r:id="rId41"/>
    <p:sldId id="328" r:id="rId42"/>
    <p:sldId id="331" r:id="rId4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629" y="8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6963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6963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6963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E9D86FC-5D13-462F-A134-4E802A267B36}" type="slidenum">
              <a:rPr lang="en-US" altLang="en-US"/>
              <a:pPr/>
              <a:t>‹#›</a:t>
            </a:fld>
            <a:endParaRPr lang="en-US" altLang="en-US"/>
          </a:p>
        </p:txBody>
      </p:sp>
    </p:spTree>
    <p:extLst>
      <p:ext uri="{BB962C8B-B14F-4D97-AF65-F5344CB8AC3E}">
        <p14:creationId xmlns:p14="http://schemas.microsoft.com/office/powerpoint/2010/main" val="17907928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6656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66564" name="Rectangle 4"/>
          <p:cNvSpPr>
            <a:spLocks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656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656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6656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2A0D5B1-5077-45F2-B6CA-E2FDACD45B4C}" type="slidenum">
              <a:rPr lang="en-US" altLang="en-US"/>
              <a:pPr/>
              <a:t>‹#›</a:t>
            </a:fld>
            <a:endParaRPr lang="en-US" altLang="en-US"/>
          </a:p>
        </p:txBody>
      </p:sp>
    </p:spTree>
    <p:extLst>
      <p:ext uri="{BB962C8B-B14F-4D97-AF65-F5344CB8AC3E}">
        <p14:creationId xmlns:p14="http://schemas.microsoft.com/office/powerpoint/2010/main" val="18355429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63522" name="Group 2"/>
          <p:cNvGrpSpPr>
            <a:grpSpLocks/>
          </p:cNvGrpSpPr>
          <p:nvPr/>
        </p:nvGrpSpPr>
        <p:grpSpPr bwMode="auto">
          <a:xfrm>
            <a:off x="2779185" y="296863"/>
            <a:ext cx="9097433" cy="5353050"/>
            <a:chOff x="1313" y="187"/>
            <a:chExt cx="4298" cy="3372"/>
          </a:xfrm>
        </p:grpSpPr>
        <p:grpSp>
          <p:nvGrpSpPr>
            <p:cNvPr id="363523" name="Group 3"/>
            <p:cNvGrpSpPr>
              <a:grpSpLocks/>
            </p:cNvGrpSpPr>
            <p:nvPr/>
          </p:nvGrpSpPr>
          <p:grpSpPr bwMode="auto">
            <a:xfrm>
              <a:off x="2194" y="601"/>
              <a:ext cx="596" cy="447"/>
              <a:chOff x="0" y="0"/>
              <a:chExt cx="768" cy="576"/>
            </a:xfrm>
          </p:grpSpPr>
          <p:sp>
            <p:nvSpPr>
              <p:cNvPr id="363524"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25"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26" name="Group 6"/>
            <p:cNvGrpSpPr>
              <a:grpSpLocks/>
            </p:cNvGrpSpPr>
            <p:nvPr/>
          </p:nvGrpSpPr>
          <p:grpSpPr bwMode="auto">
            <a:xfrm>
              <a:off x="1313" y="187"/>
              <a:ext cx="4298" cy="3372"/>
              <a:chOff x="0" y="0"/>
              <a:chExt cx="5533" cy="4341"/>
            </a:xfrm>
          </p:grpSpPr>
          <p:grpSp>
            <p:nvGrpSpPr>
              <p:cNvPr id="363527" name="Group 7"/>
              <p:cNvGrpSpPr>
                <a:grpSpLocks/>
              </p:cNvGrpSpPr>
              <p:nvPr/>
            </p:nvGrpSpPr>
            <p:grpSpPr bwMode="auto">
              <a:xfrm>
                <a:off x="0" y="0"/>
                <a:ext cx="5470" cy="4341"/>
                <a:chOff x="0" y="0"/>
                <a:chExt cx="5470" cy="4341"/>
              </a:xfrm>
            </p:grpSpPr>
            <p:grpSp>
              <p:nvGrpSpPr>
                <p:cNvPr id="363528" name="Group 8"/>
                <p:cNvGrpSpPr>
                  <a:grpSpLocks/>
                </p:cNvGrpSpPr>
                <p:nvPr/>
              </p:nvGrpSpPr>
              <p:grpSpPr bwMode="auto">
                <a:xfrm>
                  <a:off x="1339" y="786"/>
                  <a:ext cx="2919" cy="2151"/>
                  <a:chOff x="1265" y="814"/>
                  <a:chExt cx="2919" cy="2151"/>
                </a:xfrm>
              </p:grpSpPr>
              <p:sp>
                <p:nvSpPr>
                  <p:cNvPr id="363529" name="Oval 9"/>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30" name="Oval 10"/>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31" name="Group 11"/>
                <p:cNvGrpSpPr>
                  <a:grpSpLocks/>
                </p:cNvGrpSpPr>
                <p:nvPr/>
              </p:nvGrpSpPr>
              <p:grpSpPr bwMode="auto">
                <a:xfrm>
                  <a:off x="0" y="0"/>
                  <a:ext cx="5470" cy="4341"/>
                  <a:chOff x="0" y="0"/>
                  <a:chExt cx="5470" cy="4341"/>
                </a:xfrm>
              </p:grpSpPr>
              <p:grpSp>
                <p:nvGrpSpPr>
                  <p:cNvPr id="363532" name="Group 12"/>
                  <p:cNvGrpSpPr>
                    <a:grpSpLocks/>
                  </p:cNvGrpSpPr>
                  <p:nvPr/>
                </p:nvGrpSpPr>
                <p:grpSpPr bwMode="auto">
                  <a:xfrm>
                    <a:off x="3545" y="1502"/>
                    <a:ext cx="1258" cy="2327"/>
                    <a:chOff x="3471" y="1530"/>
                    <a:chExt cx="1258" cy="2327"/>
                  </a:xfrm>
                </p:grpSpPr>
                <p:sp>
                  <p:nvSpPr>
                    <p:cNvPr id="363533" name="Freeform 13"/>
                    <p:cNvSpPr>
                      <a:spLocks/>
                    </p:cNvSpPr>
                    <p:nvPr/>
                  </p:nvSpPr>
                  <p:spPr bwMode="hidden">
                    <a:xfrm rot="2711884">
                      <a:off x="2765" y="2236"/>
                      <a:ext cx="172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34" name="Freeform 14"/>
                    <p:cNvSpPr>
                      <a:spLocks/>
                    </p:cNvSpPr>
                    <p:nvPr/>
                  </p:nvSpPr>
                  <p:spPr bwMode="hidden">
                    <a:xfrm rot="2711884">
                      <a:off x="4021" y="3150"/>
                      <a:ext cx="925"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35" name="Group 15"/>
                  <p:cNvGrpSpPr>
                    <a:grpSpLocks/>
                  </p:cNvGrpSpPr>
                  <p:nvPr/>
                </p:nvGrpSpPr>
                <p:grpSpPr bwMode="auto">
                  <a:xfrm>
                    <a:off x="2938" y="1991"/>
                    <a:ext cx="2463" cy="1332"/>
                    <a:chOff x="2864" y="2019"/>
                    <a:chExt cx="2463" cy="1332"/>
                  </a:xfrm>
                </p:grpSpPr>
                <p:sp>
                  <p:nvSpPr>
                    <p:cNvPr id="363536" name="Freeform 16"/>
                    <p:cNvSpPr>
                      <a:spLocks/>
                    </p:cNvSpPr>
                    <p:nvPr/>
                  </p:nvSpPr>
                  <p:spPr bwMode="hidden">
                    <a:xfrm rot="2104081">
                      <a:off x="2864" y="2019"/>
                      <a:ext cx="1814" cy="3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37" name="Freeform 17"/>
                    <p:cNvSpPr>
                      <a:spLocks/>
                    </p:cNvSpPr>
                    <p:nvPr/>
                  </p:nvSpPr>
                  <p:spPr bwMode="hidden">
                    <a:xfrm rot="2104081">
                      <a:off x="4353" y="2806"/>
                      <a:ext cx="974"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38" name="Group 18"/>
                  <p:cNvGrpSpPr>
                    <a:grpSpLocks/>
                  </p:cNvGrpSpPr>
                  <p:nvPr/>
                </p:nvGrpSpPr>
                <p:grpSpPr bwMode="auto">
                  <a:xfrm>
                    <a:off x="2971" y="1804"/>
                    <a:ext cx="2477" cy="1064"/>
                    <a:chOff x="2897" y="1832"/>
                    <a:chExt cx="2477" cy="1064"/>
                  </a:xfrm>
                </p:grpSpPr>
                <p:sp>
                  <p:nvSpPr>
                    <p:cNvPr id="363539" name="Freeform 19"/>
                    <p:cNvSpPr>
                      <a:spLocks/>
                    </p:cNvSpPr>
                    <p:nvPr/>
                  </p:nvSpPr>
                  <p:spPr bwMode="hidden">
                    <a:xfrm rot="1582915">
                      <a:off x="2897" y="1832"/>
                      <a:ext cx="1736" cy="30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40" name="Freeform 20"/>
                    <p:cNvSpPr>
                      <a:spLocks/>
                    </p:cNvSpPr>
                    <p:nvPr/>
                  </p:nvSpPr>
                  <p:spPr bwMode="hidden">
                    <a:xfrm rot="1582915">
                      <a:off x="4442" y="2420"/>
                      <a:ext cx="932" cy="47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41" name="Group 21"/>
                  <p:cNvGrpSpPr>
                    <a:grpSpLocks/>
                  </p:cNvGrpSpPr>
                  <p:nvPr/>
                </p:nvGrpSpPr>
                <p:grpSpPr bwMode="auto">
                  <a:xfrm>
                    <a:off x="2998" y="1608"/>
                    <a:ext cx="2472" cy="927"/>
                    <a:chOff x="2924" y="1636"/>
                    <a:chExt cx="2472" cy="927"/>
                  </a:xfrm>
                </p:grpSpPr>
                <p:sp>
                  <p:nvSpPr>
                    <p:cNvPr id="363542" name="Freeform 22"/>
                    <p:cNvSpPr>
                      <a:spLocks/>
                    </p:cNvSpPr>
                    <p:nvPr/>
                  </p:nvSpPr>
                  <p:spPr bwMode="hidden">
                    <a:xfrm rot="1080363">
                      <a:off x="2924" y="1636"/>
                      <a:ext cx="1677" cy="33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43" name="Freeform 23"/>
                    <p:cNvSpPr>
                      <a:spLocks/>
                    </p:cNvSpPr>
                    <p:nvPr/>
                  </p:nvSpPr>
                  <p:spPr bwMode="hidden">
                    <a:xfrm rot="1080363">
                      <a:off x="4495" y="2037"/>
                      <a:ext cx="901" cy="52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44" name="Group 24"/>
                  <p:cNvGrpSpPr>
                    <a:grpSpLocks/>
                  </p:cNvGrpSpPr>
                  <p:nvPr/>
                </p:nvGrpSpPr>
                <p:grpSpPr bwMode="auto">
                  <a:xfrm>
                    <a:off x="3032" y="1386"/>
                    <a:ext cx="2342" cy="657"/>
                    <a:chOff x="2958" y="1414"/>
                    <a:chExt cx="2342" cy="657"/>
                  </a:xfrm>
                </p:grpSpPr>
                <p:sp>
                  <p:nvSpPr>
                    <p:cNvPr id="363545" name="Freeform 25"/>
                    <p:cNvSpPr>
                      <a:spLocks/>
                    </p:cNvSpPr>
                    <p:nvPr/>
                  </p:nvSpPr>
                  <p:spPr bwMode="hidden">
                    <a:xfrm rot="463793">
                      <a:off x="2958" y="1414"/>
                      <a:ext cx="1545"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46" name="Freeform 26"/>
                    <p:cNvSpPr>
                      <a:spLocks/>
                    </p:cNvSpPr>
                    <p:nvPr/>
                  </p:nvSpPr>
                  <p:spPr bwMode="hidden">
                    <a:xfrm rot="463793">
                      <a:off x="4470" y="1582"/>
                      <a:ext cx="830"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47" name="Group 27"/>
                  <p:cNvGrpSpPr>
                    <a:grpSpLocks/>
                  </p:cNvGrpSpPr>
                  <p:nvPr/>
                </p:nvGrpSpPr>
                <p:grpSpPr bwMode="auto">
                  <a:xfrm>
                    <a:off x="3057" y="1241"/>
                    <a:ext cx="2150" cy="343"/>
                    <a:chOff x="2983" y="1269"/>
                    <a:chExt cx="2150" cy="343"/>
                  </a:xfrm>
                </p:grpSpPr>
                <p:sp>
                  <p:nvSpPr>
                    <p:cNvPr id="363548" name="Freeform 28"/>
                    <p:cNvSpPr>
                      <a:spLocks/>
                    </p:cNvSpPr>
                    <p:nvPr/>
                  </p:nvSpPr>
                  <p:spPr bwMode="hidden">
                    <a:xfrm rot="-84182">
                      <a:off x="2983" y="1289"/>
                      <a:ext cx="1404" cy="21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49" name="Freeform 29"/>
                    <p:cNvSpPr>
                      <a:spLocks/>
                    </p:cNvSpPr>
                    <p:nvPr/>
                  </p:nvSpPr>
                  <p:spPr bwMode="hidden">
                    <a:xfrm rot="-84182">
                      <a:off x="4379" y="1269"/>
                      <a:ext cx="754" cy="34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50" name="Group 30"/>
                  <p:cNvGrpSpPr>
                    <a:grpSpLocks/>
                  </p:cNvGrpSpPr>
                  <p:nvPr/>
                </p:nvGrpSpPr>
                <p:grpSpPr bwMode="auto">
                  <a:xfrm>
                    <a:off x="3012" y="889"/>
                    <a:ext cx="1879" cy="427"/>
                    <a:chOff x="2938" y="917"/>
                    <a:chExt cx="1879" cy="427"/>
                  </a:xfrm>
                </p:grpSpPr>
                <p:sp>
                  <p:nvSpPr>
                    <p:cNvPr id="363551" name="Freeform 31"/>
                    <p:cNvSpPr>
                      <a:spLocks/>
                    </p:cNvSpPr>
                    <p:nvPr/>
                  </p:nvSpPr>
                  <p:spPr bwMode="hidden">
                    <a:xfrm rot="-802576">
                      <a:off x="2938" y="1129"/>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52" name="Freeform 32"/>
                    <p:cNvSpPr>
                      <a:spLocks/>
                    </p:cNvSpPr>
                    <p:nvPr/>
                  </p:nvSpPr>
                  <p:spPr bwMode="hidden">
                    <a:xfrm rot="-802576">
                      <a:off x="4155" y="917"/>
                      <a:ext cx="66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53" name="Group 33"/>
                  <p:cNvGrpSpPr>
                    <a:grpSpLocks/>
                  </p:cNvGrpSpPr>
                  <p:nvPr/>
                </p:nvGrpSpPr>
                <p:grpSpPr bwMode="auto">
                  <a:xfrm>
                    <a:off x="711" y="1625"/>
                    <a:ext cx="1257" cy="2326"/>
                    <a:chOff x="637" y="1653"/>
                    <a:chExt cx="1257" cy="2326"/>
                  </a:xfrm>
                </p:grpSpPr>
                <p:sp>
                  <p:nvSpPr>
                    <p:cNvPr id="363554" name="Freeform 34"/>
                    <p:cNvSpPr>
                      <a:spLocks/>
                    </p:cNvSpPr>
                    <p:nvPr/>
                  </p:nvSpPr>
                  <p:spPr bwMode="hidden">
                    <a:xfrm rot="18888116" flipH="1">
                      <a:off x="876" y="2359"/>
                      <a:ext cx="172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55" name="Freeform 35"/>
                    <p:cNvSpPr>
                      <a:spLocks/>
                    </p:cNvSpPr>
                    <p:nvPr/>
                  </p:nvSpPr>
                  <p:spPr bwMode="hidden">
                    <a:xfrm rot="18888116" flipH="1">
                      <a:off x="419" y="3272"/>
                      <a:ext cx="925"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56" name="Group 36"/>
                  <p:cNvGrpSpPr>
                    <a:grpSpLocks/>
                  </p:cNvGrpSpPr>
                  <p:nvPr/>
                </p:nvGrpSpPr>
                <p:grpSpPr bwMode="auto">
                  <a:xfrm>
                    <a:off x="69" y="2168"/>
                    <a:ext cx="2463" cy="1332"/>
                    <a:chOff x="-5" y="2196"/>
                    <a:chExt cx="2463" cy="1332"/>
                  </a:xfrm>
                </p:grpSpPr>
                <p:sp>
                  <p:nvSpPr>
                    <p:cNvPr id="363557" name="Freeform 37"/>
                    <p:cNvSpPr>
                      <a:spLocks/>
                    </p:cNvSpPr>
                    <p:nvPr/>
                  </p:nvSpPr>
                  <p:spPr bwMode="hidden">
                    <a:xfrm rot="19495919" flipH="1">
                      <a:off x="644" y="2196"/>
                      <a:ext cx="1814" cy="3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58" name="Freeform 38"/>
                    <p:cNvSpPr>
                      <a:spLocks/>
                    </p:cNvSpPr>
                    <p:nvPr/>
                  </p:nvSpPr>
                  <p:spPr bwMode="hidden">
                    <a:xfrm rot="19495919" flipH="1">
                      <a:off x="-5" y="2983"/>
                      <a:ext cx="974"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59" name="Group 39"/>
                  <p:cNvGrpSpPr>
                    <a:grpSpLocks/>
                  </p:cNvGrpSpPr>
                  <p:nvPr/>
                </p:nvGrpSpPr>
                <p:grpSpPr bwMode="auto">
                  <a:xfrm>
                    <a:off x="22" y="1981"/>
                    <a:ext cx="2477" cy="1064"/>
                    <a:chOff x="-52" y="2009"/>
                    <a:chExt cx="2477" cy="1064"/>
                  </a:xfrm>
                </p:grpSpPr>
                <p:sp>
                  <p:nvSpPr>
                    <p:cNvPr id="363560" name="Freeform 40"/>
                    <p:cNvSpPr>
                      <a:spLocks/>
                    </p:cNvSpPr>
                    <p:nvPr/>
                  </p:nvSpPr>
                  <p:spPr bwMode="hidden">
                    <a:xfrm rot="20017085" flipH="1">
                      <a:off x="689" y="2009"/>
                      <a:ext cx="1736" cy="30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61" name="Freeform 41"/>
                    <p:cNvSpPr>
                      <a:spLocks/>
                    </p:cNvSpPr>
                    <p:nvPr/>
                  </p:nvSpPr>
                  <p:spPr bwMode="hidden">
                    <a:xfrm rot="20017085" flipH="1">
                      <a:off x="-52" y="2597"/>
                      <a:ext cx="932" cy="47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62" name="Group 42"/>
                  <p:cNvGrpSpPr>
                    <a:grpSpLocks/>
                  </p:cNvGrpSpPr>
                  <p:nvPr/>
                </p:nvGrpSpPr>
                <p:grpSpPr bwMode="auto">
                  <a:xfrm>
                    <a:off x="0" y="1785"/>
                    <a:ext cx="2472" cy="927"/>
                    <a:chOff x="-74" y="1813"/>
                    <a:chExt cx="2472" cy="927"/>
                  </a:xfrm>
                </p:grpSpPr>
                <p:sp>
                  <p:nvSpPr>
                    <p:cNvPr id="363563" name="Freeform 43"/>
                    <p:cNvSpPr>
                      <a:spLocks/>
                    </p:cNvSpPr>
                    <p:nvPr/>
                  </p:nvSpPr>
                  <p:spPr bwMode="hidden">
                    <a:xfrm rot="20519637" flipH="1">
                      <a:off x="721" y="1813"/>
                      <a:ext cx="1677" cy="33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64" name="Freeform 44"/>
                    <p:cNvSpPr>
                      <a:spLocks/>
                    </p:cNvSpPr>
                    <p:nvPr/>
                  </p:nvSpPr>
                  <p:spPr bwMode="hidden">
                    <a:xfrm rot="20519637" flipH="1">
                      <a:off x="-74" y="2214"/>
                      <a:ext cx="901" cy="52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65" name="Group 45"/>
                  <p:cNvGrpSpPr>
                    <a:grpSpLocks/>
                  </p:cNvGrpSpPr>
                  <p:nvPr/>
                </p:nvGrpSpPr>
                <p:grpSpPr bwMode="auto">
                  <a:xfrm>
                    <a:off x="96" y="1563"/>
                    <a:ext cx="2342" cy="657"/>
                    <a:chOff x="22" y="1591"/>
                    <a:chExt cx="2342" cy="657"/>
                  </a:xfrm>
                </p:grpSpPr>
                <p:sp>
                  <p:nvSpPr>
                    <p:cNvPr id="363566" name="Freeform 46"/>
                    <p:cNvSpPr>
                      <a:spLocks/>
                    </p:cNvSpPr>
                    <p:nvPr/>
                  </p:nvSpPr>
                  <p:spPr bwMode="hidden">
                    <a:xfrm rot="21136207" flipH="1">
                      <a:off x="819" y="1591"/>
                      <a:ext cx="1545"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67" name="Freeform 47"/>
                    <p:cNvSpPr>
                      <a:spLocks/>
                    </p:cNvSpPr>
                    <p:nvPr/>
                  </p:nvSpPr>
                  <p:spPr bwMode="hidden">
                    <a:xfrm rot="21136207" flipH="1">
                      <a:off x="22" y="1759"/>
                      <a:ext cx="830"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68" name="Group 48"/>
                  <p:cNvGrpSpPr>
                    <a:grpSpLocks/>
                  </p:cNvGrpSpPr>
                  <p:nvPr/>
                </p:nvGrpSpPr>
                <p:grpSpPr bwMode="auto">
                  <a:xfrm>
                    <a:off x="263" y="1418"/>
                    <a:ext cx="2150" cy="343"/>
                    <a:chOff x="189" y="1446"/>
                    <a:chExt cx="2150" cy="343"/>
                  </a:xfrm>
                </p:grpSpPr>
                <p:sp>
                  <p:nvSpPr>
                    <p:cNvPr id="363569" name="Freeform 49"/>
                    <p:cNvSpPr>
                      <a:spLocks/>
                    </p:cNvSpPr>
                    <p:nvPr/>
                  </p:nvSpPr>
                  <p:spPr bwMode="hidden">
                    <a:xfrm rot="84182" flipH="1">
                      <a:off x="935" y="1466"/>
                      <a:ext cx="1404" cy="21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70" name="Freeform 50"/>
                    <p:cNvSpPr>
                      <a:spLocks/>
                    </p:cNvSpPr>
                    <p:nvPr/>
                  </p:nvSpPr>
                  <p:spPr bwMode="hidden">
                    <a:xfrm rot="84182" flipH="1">
                      <a:off x="189" y="1446"/>
                      <a:ext cx="754" cy="34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71" name="Group 51"/>
                  <p:cNvGrpSpPr>
                    <a:grpSpLocks/>
                  </p:cNvGrpSpPr>
                  <p:nvPr/>
                </p:nvGrpSpPr>
                <p:grpSpPr bwMode="auto">
                  <a:xfrm>
                    <a:off x="579" y="1066"/>
                    <a:ext cx="1879" cy="427"/>
                    <a:chOff x="505" y="1094"/>
                    <a:chExt cx="1879" cy="427"/>
                  </a:xfrm>
                </p:grpSpPr>
                <p:sp>
                  <p:nvSpPr>
                    <p:cNvPr id="363572" name="Freeform 52"/>
                    <p:cNvSpPr>
                      <a:spLocks/>
                    </p:cNvSpPr>
                    <p:nvPr/>
                  </p:nvSpPr>
                  <p:spPr bwMode="hidden">
                    <a:xfrm rot="802576" flipH="1">
                      <a:off x="1151" y="1306"/>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73" name="Freeform 53"/>
                    <p:cNvSpPr>
                      <a:spLocks/>
                    </p:cNvSpPr>
                    <p:nvPr/>
                  </p:nvSpPr>
                  <p:spPr bwMode="hidden">
                    <a:xfrm rot="802576" flipH="1">
                      <a:off x="505" y="1094"/>
                      <a:ext cx="66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74" name="Group 54"/>
                  <p:cNvGrpSpPr>
                    <a:grpSpLocks/>
                  </p:cNvGrpSpPr>
                  <p:nvPr/>
                </p:nvGrpSpPr>
                <p:grpSpPr bwMode="auto">
                  <a:xfrm>
                    <a:off x="690" y="871"/>
                    <a:ext cx="1850" cy="554"/>
                    <a:chOff x="616" y="899"/>
                    <a:chExt cx="1850" cy="554"/>
                  </a:xfrm>
                </p:grpSpPr>
                <p:sp>
                  <p:nvSpPr>
                    <p:cNvPr id="363575" name="Freeform 55"/>
                    <p:cNvSpPr>
                      <a:spLocks/>
                    </p:cNvSpPr>
                    <p:nvPr/>
                  </p:nvSpPr>
                  <p:spPr bwMode="hidden">
                    <a:xfrm rot="1277471" flipH="1">
                      <a:off x="1233" y="1238"/>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76" name="Freeform 56"/>
                    <p:cNvSpPr>
                      <a:spLocks/>
                    </p:cNvSpPr>
                    <p:nvPr/>
                  </p:nvSpPr>
                  <p:spPr bwMode="hidden">
                    <a:xfrm rot="1277471" flipH="1">
                      <a:off x="616" y="899"/>
                      <a:ext cx="66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77" name="Group 57"/>
                  <p:cNvGrpSpPr>
                    <a:grpSpLocks/>
                  </p:cNvGrpSpPr>
                  <p:nvPr/>
                </p:nvGrpSpPr>
                <p:grpSpPr bwMode="auto">
                  <a:xfrm>
                    <a:off x="911" y="589"/>
                    <a:ext cx="1767" cy="743"/>
                    <a:chOff x="911" y="589"/>
                    <a:chExt cx="1767" cy="743"/>
                  </a:xfrm>
                </p:grpSpPr>
                <p:sp>
                  <p:nvSpPr>
                    <p:cNvPr id="363578" name="Freeform 58"/>
                    <p:cNvSpPr>
                      <a:spLocks/>
                    </p:cNvSpPr>
                    <p:nvPr/>
                  </p:nvSpPr>
                  <p:spPr bwMode="hidden">
                    <a:xfrm rot="2028410" flipH="1">
                      <a:off x="1445" y="1117"/>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79" name="Freeform 59"/>
                    <p:cNvSpPr>
                      <a:spLocks/>
                    </p:cNvSpPr>
                    <p:nvPr/>
                  </p:nvSpPr>
                  <p:spPr bwMode="hidden">
                    <a:xfrm rot="2028410" flipH="1">
                      <a:off x="911" y="589"/>
                      <a:ext cx="66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80" name="Group 60"/>
                  <p:cNvGrpSpPr>
                    <a:grpSpLocks/>
                  </p:cNvGrpSpPr>
                  <p:nvPr/>
                </p:nvGrpSpPr>
                <p:grpSpPr bwMode="auto">
                  <a:xfrm>
                    <a:off x="1120" y="300"/>
                    <a:ext cx="1693" cy="892"/>
                    <a:chOff x="1120" y="300"/>
                    <a:chExt cx="1693" cy="892"/>
                  </a:xfrm>
                </p:grpSpPr>
                <p:sp>
                  <p:nvSpPr>
                    <p:cNvPr id="363581" name="Freeform 61"/>
                    <p:cNvSpPr>
                      <a:spLocks/>
                    </p:cNvSpPr>
                    <p:nvPr/>
                  </p:nvSpPr>
                  <p:spPr bwMode="hidden">
                    <a:xfrm rot="2664424" flipH="1">
                      <a:off x="1562" y="977"/>
                      <a:ext cx="1251"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82" name="Freeform 62"/>
                    <p:cNvSpPr>
                      <a:spLocks/>
                    </p:cNvSpPr>
                    <p:nvPr/>
                  </p:nvSpPr>
                  <p:spPr bwMode="hidden">
                    <a:xfrm rot="2664424" flipH="1">
                      <a:off x="1120" y="300"/>
                      <a:ext cx="67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83" name="Group 63"/>
                  <p:cNvGrpSpPr>
                    <a:grpSpLocks/>
                  </p:cNvGrpSpPr>
                  <p:nvPr/>
                </p:nvGrpSpPr>
                <p:grpSpPr bwMode="auto">
                  <a:xfrm>
                    <a:off x="1707" y="76"/>
                    <a:ext cx="778" cy="1512"/>
                    <a:chOff x="1633" y="104"/>
                    <a:chExt cx="778" cy="1512"/>
                  </a:xfrm>
                </p:grpSpPr>
                <p:sp>
                  <p:nvSpPr>
                    <p:cNvPr id="363584" name="Freeform 64"/>
                    <p:cNvSpPr>
                      <a:spLocks/>
                    </p:cNvSpPr>
                    <p:nvPr/>
                  </p:nvSpPr>
                  <p:spPr bwMode="hidden">
                    <a:xfrm rot="3473776" flipH="1">
                      <a:off x="1754" y="958"/>
                      <a:ext cx="1100"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85" name="Freeform 65"/>
                    <p:cNvSpPr>
                      <a:spLocks/>
                    </p:cNvSpPr>
                    <p:nvPr/>
                  </p:nvSpPr>
                  <p:spPr bwMode="hidden">
                    <a:xfrm rot="3473776" flipH="1">
                      <a:off x="1506" y="231"/>
                      <a:ext cx="591"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86" name="Group 66"/>
                  <p:cNvGrpSpPr>
                    <a:grpSpLocks/>
                  </p:cNvGrpSpPr>
                  <p:nvPr/>
                </p:nvGrpSpPr>
                <p:grpSpPr bwMode="auto">
                  <a:xfrm>
                    <a:off x="2009" y="0"/>
                    <a:ext cx="634" cy="1534"/>
                    <a:chOff x="1935" y="28"/>
                    <a:chExt cx="634" cy="1534"/>
                  </a:xfrm>
                </p:grpSpPr>
                <p:sp>
                  <p:nvSpPr>
                    <p:cNvPr id="363587" name="Freeform 67"/>
                    <p:cNvSpPr>
                      <a:spLocks/>
                    </p:cNvSpPr>
                    <p:nvPr/>
                  </p:nvSpPr>
                  <p:spPr bwMode="hidden">
                    <a:xfrm rot="4126480" flipH="1">
                      <a:off x="1931" y="924"/>
                      <a:ext cx="1061"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88" name="Freeform 68"/>
                    <p:cNvSpPr>
                      <a:spLocks/>
                    </p:cNvSpPr>
                    <p:nvPr/>
                  </p:nvSpPr>
                  <p:spPr bwMode="hidden">
                    <a:xfrm rot="4126480" flipH="1">
                      <a:off x="1819" y="144"/>
                      <a:ext cx="570"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89" name="Group 69"/>
                  <p:cNvGrpSpPr>
                    <a:grpSpLocks/>
                  </p:cNvGrpSpPr>
                  <p:nvPr/>
                </p:nvGrpSpPr>
                <p:grpSpPr bwMode="auto">
                  <a:xfrm>
                    <a:off x="2896" y="644"/>
                    <a:ext cx="1845" cy="566"/>
                    <a:chOff x="2822" y="672"/>
                    <a:chExt cx="1845" cy="566"/>
                  </a:xfrm>
                </p:grpSpPr>
                <p:sp>
                  <p:nvSpPr>
                    <p:cNvPr id="363590" name="Freeform 70"/>
                    <p:cNvSpPr>
                      <a:spLocks/>
                    </p:cNvSpPr>
                    <p:nvPr/>
                  </p:nvSpPr>
                  <p:spPr bwMode="hidden">
                    <a:xfrm rot="-1325434">
                      <a:off x="2822" y="1023"/>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91" name="Freeform 71"/>
                    <p:cNvSpPr>
                      <a:spLocks/>
                    </p:cNvSpPr>
                    <p:nvPr/>
                  </p:nvSpPr>
                  <p:spPr bwMode="hidden">
                    <a:xfrm rot="-1325434">
                      <a:off x="4005" y="672"/>
                      <a:ext cx="66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592" name="Group 72"/>
                  <p:cNvGrpSpPr>
                    <a:grpSpLocks/>
                  </p:cNvGrpSpPr>
                  <p:nvPr/>
                </p:nvGrpSpPr>
                <p:grpSpPr bwMode="auto">
                  <a:xfrm>
                    <a:off x="2757" y="417"/>
                    <a:ext cx="1781" cy="717"/>
                    <a:chOff x="2683" y="445"/>
                    <a:chExt cx="1781" cy="717"/>
                  </a:xfrm>
                </p:grpSpPr>
                <p:sp>
                  <p:nvSpPr>
                    <p:cNvPr id="363593" name="Freeform 73"/>
                    <p:cNvSpPr>
                      <a:spLocks/>
                    </p:cNvSpPr>
                    <p:nvPr/>
                  </p:nvSpPr>
                  <p:spPr bwMode="hidden">
                    <a:xfrm rot="-1921064">
                      <a:off x="2683" y="947"/>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94" name="Freeform 74"/>
                    <p:cNvSpPr>
                      <a:spLocks/>
                    </p:cNvSpPr>
                    <p:nvPr/>
                  </p:nvSpPr>
                  <p:spPr bwMode="hidden">
                    <a:xfrm rot="-1921064">
                      <a:off x="3802" y="445"/>
                      <a:ext cx="66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363595" name="Freeform 75"/>
                  <p:cNvSpPr>
                    <a:spLocks/>
                  </p:cNvSpPr>
                  <p:nvPr/>
                </p:nvSpPr>
                <p:spPr bwMode="hidden">
                  <a:xfrm rot="4578755" flipH="1">
                    <a:off x="2175" y="949"/>
                    <a:ext cx="1027" cy="14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96" name="Freeform 76"/>
                  <p:cNvSpPr>
                    <a:spLocks/>
                  </p:cNvSpPr>
                  <p:nvPr/>
                </p:nvSpPr>
                <p:spPr bwMode="hidden">
                  <a:xfrm rot="4578755" flipH="1">
                    <a:off x="2199" y="196"/>
                    <a:ext cx="552" cy="22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nvGrpSpPr>
                  <p:cNvPr id="363597" name="Group 77"/>
                  <p:cNvGrpSpPr>
                    <a:grpSpLocks/>
                  </p:cNvGrpSpPr>
                  <p:nvPr/>
                </p:nvGrpSpPr>
                <p:grpSpPr bwMode="auto">
                  <a:xfrm>
                    <a:off x="2874" y="13"/>
                    <a:ext cx="640" cy="1520"/>
                    <a:chOff x="2800" y="41"/>
                    <a:chExt cx="640" cy="1520"/>
                  </a:xfrm>
                </p:grpSpPr>
                <p:sp>
                  <p:nvSpPr>
                    <p:cNvPr id="363598" name="Freeform 78"/>
                    <p:cNvSpPr>
                      <a:spLocks/>
                    </p:cNvSpPr>
                    <p:nvPr/>
                  </p:nvSpPr>
                  <p:spPr bwMode="hidden">
                    <a:xfrm rot="-3857755">
                      <a:off x="2361" y="938"/>
                      <a:ext cx="1062" cy="18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599" name="Freeform 79"/>
                    <p:cNvSpPr>
                      <a:spLocks/>
                    </p:cNvSpPr>
                    <p:nvPr/>
                  </p:nvSpPr>
                  <p:spPr bwMode="hidden">
                    <a:xfrm rot="-3857755">
                      <a:off x="3011" y="181"/>
                      <a:ext cx="570" cy="2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600" name="Group 80"/>
                  <p:cNvGrpSpPr>
                    <a:grpSpLocks/>
                  </p:cNvGrpSpPr>
                  <p:nvPr/>
                </p:nvGrpSpPr>
                <p:grpSpPr bwMode="auto">
                  <a:xfrm>
                    <a:off x="3008" y="135"/>
                    <a:ext cx="1017" cy="1464"/>
                    <a:chOff x="2934" y="163"/>
                    <a:chExt cx="1017" cy="1464"/>
                  </a:xfrm>
                </p:grpSpPr>
                <p:sp>
                  <p:nvSpPr>
                    <p:cNvPr id="363601" name="Freeform 81"/>
                    <p:cNvSpPr>
                      <a:spLocks/>
                    </p:cNvSpPr>
                    <p:nvPr/>
                  </p:nvSpPr>
                  <p:spPr bwMode="hidden">
                    <a:xfrm rot="-2777260">
                      <a:off x="2491" y="915"/>
                      <a:ext cx="1155" cy="27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02" name="Freeform 82"/>
                    <p:cNvSpPr>
                      <a:spLocks/>
                    </p:cNvSpPr>
                    <p:nvPr/>
                  </p:nvSpPr>
                  <p:spPr bwMode="hidden">
                    <a:xfrm rot="-2777260">
                      <a:off x="3430" y="261"/>
                      <a:ext cx="620" cy="42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603" name="Group 83"/>
                  <p:cNvGrpSpPr>
                    <a:grpSpLocks/>
                  </p:cNvGrpSpPr>
                  <p:nvPr/>
                </p:nvGrpSpPr>
                <p:grpSpPr bwMode="auto">
                  <a:xfrm>
                    <a:off x="2804" y="4"/>
                    <a:ext cx="243" cy="1448"/>
                    <a:chOff x="2730" y="32"/>
                    <a:chExt cx="243" cy="1448"/>
                  </a:xfrm>
                </p:grpSpPr>
                <p:sp>
                  <p:nvSpPr>
                    <p:cNvPr id="363604" name="Freeform 84"/>
                    <p:cNvSpPr>
                      <a:spLocks/>
                    </p:cNvSpPr>
                    <p:nvPr/>
                  </p:nvSpPr>
                  <p:spPr bwMode="hidden">
                    <a:xfrm rot="-4903748">
                      <a:off x="2296" y="960"/>
                      <a:ext cx="954" cy="8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05" name="Freeform 85"/>
                    <p:cNvSpPr>
                      <a:spLocks/>
                    </p:cNvSpPr>
                    <p:nvPr/>
                  </p:nvSpPr>
                  <p:spPr bwMode="hidden">
                    <a:xfrm rot="-4903748">
                      <a:off x="2650" y="220"/>
                      <a:ext cx="512" cy="1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606" name="Group 86"/>
                  <p:cNvGrpSpPr>
                    <a:grpSpLocks/>
                  </p:cNvGrpSpPr>
                  <p:nvPr/>
                </p:nvGrpSpPr>
                <p:grpSpPr bwMode="auto">
                  <a:xfrm>
                    <a:off x="1017" y="1741"/>
                    <a:ext cx="1085" cy="2450"/>
                    <a:chOff x="943" y="1769"/>
                    <a:chExt cx="1085" cy="2450"/>
                  </a:xfrm>
                </p:grpSpPr>
                <p:sp>
                  <p:nvSpPr>
                    <p:cNvPr id="363607" name="Freeform 87"/>
                    <p:cNvSpPr>
                      <a:spLocks/>
                    </p:cNvSpPr>
                    <p:nvPr/>
                  </p:nvSpPr>
                  <p:spPr bwMode="hidden">
                    <a:xfrm rot="18335692" flipH="1">
                      <a:off x="1010" y="2475"/>
                      <a:ext cx="172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08" name="Freeform 88"/>
                    <p:cNvSpPr>
                      <a:spLocks/>
                    </p:cNvSpPr>
                    <p:nvPr/>
                  </p:nvSpPr>
                  <p:spPr bwMode="hidden">
                    <a:xfrm rot="18335692" flipH="1">
                      <a:off x="725" y="3512"/>
                      <a:ext cx="925"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609" name="Group 89"/>
                  <p:cNvGrpSpPr>
                    <a:grpSpLocks/>
                  </p:cNvGrpSpPr>
                  <p:nvPr/>
                </p:nvGrpSpPr>
                <p:grpSpPr bwMode="auto">
                  <a:xfrm>
                    <a:off x="1529" y="1908"/>
                    <a:ext cx="766" cy="2373"/>
                    <a:chOff x="1455" y="1936"/>
                    <a:chExt cx="766" cy="2373"/>
                  </a:xfrm>
                </p:grpSpPr>
                <p:sp>
                  <p:nvSpPr>
                    <p:cNvPr id="363610" name="Freeform 90"/>
                    <p:cNvSpPr>
                      <a:spLocks/>
                    </p:cNvSpPr>
                    <p:nvPr/>
                  </p:nvSpPr>
                  <p:spPr bwMode="hidden">
                    <a:xfrm rot="17542885" flipH="1">
                      <a:off x="1267" y="2578"/>
                      <a:ext cx="1595"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11" name="Freeform 91"/>
                    <p:cNvSpPr>
                      <a:spLocks/>
                    </p:cNvSpPr>
                    <p:nvPr/>
                  </p:nvSpPr>
                  <p:spPr bwMode="hidden">
                    <a:xfrm rot="17542885" flipH="1">
                      <a:off x="1272" y="3636"/>
                      <a:ext cx="856"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612" name="Group 92"/>
                  <p:cNvGrpSpPr>
                    <a:grpSpLocks/>
                  </p:cNvGrpSpPr>
                  <p:nvPr/>
                </p:nvGrpSpPr>
                <p:grpSpPr bwMode="auto">
                  <a:xfrm rot="88588">
                    <a:off x="2061" y="1962"/>
                    <a:ext cx="459" cy="2329"/>
                    <a:chOff x="1956" y="1990"/>
                    <a:chExt cx="492" cy="2604"/>
                  </a:xfrm>
                </p:grpSpPr>
                <p:sp>
                  <p:nvSpPr>
                    <p:cNvPr id="363613" name="Freeform 93"/>
                    <p:cNvSpPr>
                      <a:spLocks/>
                    </p:cNvSpPr>
                    <p:nvPr/>
                  </p:nvSpPr>
                  <p:spPr bwMode="hidden">
                    <a:xfrm rot="16782062" flipH="1">
                      <a:off x="1442" y="2695"/>
                      <a:ext cx="1711" cy="301"/>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14" name="Freeform 94"/>
                    <p:cNvSpPr>
                      <a:spLocks/>
                    </p:cNvSpPr>
                    <p:nvPr/>
                  </p:nvSpPr>
                  <p:spPr bwMode="hidden">
                    <a:xfrm rot="16782062" flipH="1">
                      <a:off x="1734" y="3898"/>
                      <a:ext cx="918" cy="47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615" name="Group 95"/>
                  <p:cNvGrpSpPr>
                    <a:grpSpLocks/>
                  </p:cNvGrpSpPr>
                  <p:nvPr/>
                </p:nvGrpSpPr>
                <p:grpSpPr bwMode="auto">
                  <a:xfrm>
                    <a:off x="3408" y="1689"/>
                    <a:ext cx="1125" cy="2426"/>
                    <a:chOff x="3334" y="1717"/>
                    <a:chExt cx="1125" cy="2426"/>
                  </a:xfrm>
                </p:grpSpPr>
                <p:sp>
                  <p:nvSpPr>
                    <p:cNvPr id="363616" name="Freeform 96"/>
                    <p:cNvSpPr>
                      <a:spLocks/>
                    </p:cNvSpPr>
                    <p:nvPr/>
                  </p:nvSpPr>
                  <p:spPr bwMode="hidden">
                    <a:xfrm rot="3144576">
                      <a:off x="2628" y="2423"/>
                      <a:ext cx="172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17" name="Freeform 97"/>
                    <p:cNvSpPr>
                      <a:spLocks/>
                    </p:cNvSpPr>
                    <p:nvPr/>
                  </p:nvSpPr>
                  <p:spPr bwMode="hidden">
                    <a:xfrm rot="3144576">
                      <a:off x="3751" y="3436"/>
                      <a:ext cx="925"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618" name="Group 98"/>
                  <p:cNvGrpSpPr>
                    <a:grpSpLocks/>
                  </p:cNvGrpSpPr>
                  <p:nvPr/>
                </p:nvGrpSpPr>
                <p:grpSpPr bwMode="auto">
                  <a:xfrm>
                    <a:off x="3255" y="1838"/>
                    <a:ext cx="883" cy="2426"/>
                    <a:chOff x="3181" y="1866"/>
                    <a:chExt cx="883" cy="2426"/>
                  </a:xfrm>
                </p:grpSpPr>
                <p:sp>
                  <p:nvSpPr>
                    <p:cNvPr id="363619" name="Freeform 99"/>
                    <p:cNvSpPr>
                      <a:spLocks/>
                    </p:cNvSpPr>
                    <p:nvPr/>
                  </p:nvSpPr>
                  <p:spPr bwMode="hidden">
                    <a:xfrm rot="3745735">
                      <a:off x="2506" y="2541"/>
                      <a:ext cx="1650" cy="29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20" name="Freeform 100"/>
                    <p:cNvSpPr>
                      <a:spLocks/>
                    </p:cNvSpPr>
                    <p:nvPr/>
                  </p:nvSpPr>
                  <p:spPr bwMode="hidden">
                    <a:xfrm rot="3745735">
                      <a:off x="3387" y="3615"/>
                      <a:ext cx="885" cy="46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621" name="Group 101"/>
                  <p:cNvGrpSpPr>
                    <a:grpSpLocks/>
                  </p:cNvGrpSpPr>
                  <p:nvPr/>
                </p:nvGrpSpPr>
                <p:grpSpPr bwMode="auto">
                  <a:xfrm>
                    <a:off x="3080" y="1955"/>
                    <a:ext cx="619" cy="2386"/>
                    <a:chOff x="3006" y="1983"/>
                    <a:chExt cx="619" cy="2386"/>
                  </a:xfrm>
                </p:grpSpPr>
                <p:sp>
                  <p:nvSpPr>
                    <p:cNvPr id="363622" name="Freeform 102"/>
                    <p:cNvSpPr>
                      <a:spLocks/>
                    </p:cNvSpPr>
                    <p:nvPr/>
                  </p:nvSpPr>
                  <p:spPr bwMode="hidden">
                    <a:xfrm rot="4286818">
                      <a:off x="2328" y="2661"/>
                      <a:ext cx="1601" cy="24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23" name="Freeform 103"/>
                    <p:cNvSpPr>
                      <a:spLocks/>
                    </p:cNvSpPr>
                    <p:nvPr/>
                  </p:nvSpPr>
                  <p:spPr bwMode="hidden">
                    <a:xfrm rot="4286818">
                      <a:off x="3002" y="3747"/>
                      <a:ext cx="859"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624" name="Group 104"/>
                  <p:cNvGrpSpPr>
                    <a:grpSpLocks/>
                  </p:cNvGrpSpPr>
                  <p:nvPr/>
                </p:nvGrpSpPr>
                <p:grpSpPr bwMode="auto">
                  <a:xfrm>
                    <a:off x="2893" y="2073"/>
                    <a:ext cx="405" cy="2219"/>
                    <a:chOff x="2819" y="2101"/>
                    <a:chExt cx="405" cy="2219"/>
                  </a:xfrm>
                </p:grpSpPr>
                <p:sp>
                  <p:nvSpPr>
                    <p:cNvPr id="363625" name="Freeform 105"/>
                    <p:cNvSpPr>
                      <a:spLocks/>
                    </p:cNvSpPr>
                    <p:nvPr/>
                  </p:nvSpPr>
                  <p:spPr bwMode="hidden">
                    <a:xfrm rot="4898956">
                      <a:off x="2206" y="2714"/>
                      <a:ext cx="1471" cy="24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26" name="Freeform 106"/>
                    <p:cNvSpPr>
                      <a:spLocks/>
                    </p:cNvSpPr>
                    <p:nvPr/>
                  </p:nvSpPr>
                  <p:spPr bwMode="hidden">
                    <a:xfrm rot="4898956">
                      <a:off x="2636" y="3732"/>
                      <a:ext cx="790"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3627" name="Group 107"/>
                  <p:cNvGrpSpPr>
                    <a:grpSpLocks/>
                  </p:cNvGrpSpPr>
                  <p:nvPr/>
                </p:nvGrpSpPr>
                <p:grpSpPr bwMode="auto">
                  <a:xfrm>
                    <a:off x="2372" y="2107"/>
                    <a:ext cx="426" cy="2185"/>
                    <a:chOff x="2287" y="2135"/>
                    <a:chExt cx="426" cy="2185"/>
                  </a:xfrm>
                </p:grpSpPr>
                <p:sp>
                  <p:nvSpPr>
                    <p:cNvPr id="363628" name="Freeform 108"/>
                    <p:cNvSpPr>
                      <a:spLocks/>
                    </p:cNvSpPr>
                    <p:nvPr/>
                  </p:nvSpPr>
                  <p:spPr bwMode="hidden">
                    <a:xfrm rot="5755659">
                      <a:off x="1900" y="2760"/>
                      <a:ext cx="1437" cy="188"/>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29" name="Freeform 109"/>
                    <p:cNvSpPr>
                      <a:spLocks/>
                    </p:cNvSpPr>
                    <p:nvPr/>
                  </p:nvSpPr>
                  <p:spPr bwMode="hidden">
                    <a:xfrm rot="5755659">
                      <a:off x="2049" y="3787"/>
                      <a:ext cx="771" cy="29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grpSp>
          <p:grpSp>
            <p:nvGrpSpPr>
              <p:cNvPr id="363630" name="Group 110"/>
              <p:cNvGrpSpPr>
                <a:grpSpLocks/>
              </p:cNvGrpSpPr>
              <p:nvPr/>
            </p:nvGrpSpPr>
            <p:grpSpPr bwMode="auto">
              <a:xfrm>
                <a:off x="74" y="313"/>
                <a:ext cx="5459" cy="3667"/>
                <a:chOff x="74" y="313"/>
                <a:chExt cx="5459" cy="3667"/>
              </a:xfrm>
            </p:grpSpPr>
            <p:grpSp>
              <p:nvGrpSpPr>
                <p:cNvPr id="363631" name="Group 111"/>
                <p:cNvGrpSpPr>
                  <a:grpSpLocks/>
                </p:cNvGrpSpPr>
                <p:nvPr/>
              </p:nvGrpSpPr>
              <p:grpSpPr bwMode="auto">
                <a:xfrm>
                  <a:off x="74" y="313"/>
                  <a:ext cx="5459" cy="3667"/>
                  <a:chOff x="74" y="313"/>
                  <a:chExt cx="5459" cy="3667"/>
                </a:xfrm>
              </p:grpSpPr>
              <p:sp>
                <p:nvSpPr>
                  <p:cNvPr id="363632" name="Arc 112"/>
                  <p:cNvSpPr>
                    <a:spLocks/>
                  </p:cNvSpPr>
                  <p:nvPr/>
                </p:nvSpPr>
                <p:spPr bwMode="hidden">
                  <a:xfrm flipV="1">
                    <a:off x="2966" y="456"/>
                    <a:ext cx="2567" cy="2046"/>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600"/>
                          <a:pt x="17826" y="21600"/>
                        </a:cubicBezTo>
                        <a:cubicBezTo>
                          <a:pt x="10696" y="21600"/>
                          <a:pt x="4025" y="18081"/>
                          <a:pt x="-1" y="12197"/>
                        </a:cubicBezTo>
                      </a:path>
                      <a:path w="36729" h="21600" stroke="0" extrusionOk="0">
                        <a:moveTo>
                          <a:pt x="36729" y="10451"/>
                        </a:moveTo>
                        <a:cubicBezTo>
                          <a:pt x="32926" y="17330"/>
                          <a:pt x="25686" y="21600"/>
                          <a:pt x="17826" y="21600"/>
                        </a:cubicBezTo>
                        <a:cubicBezTo>
                          <a:pt x="10696" y="21600"/>
                          <a:pt x="4025" y="18081"/>
                          <a:pt x="-1" y="12197"/>
                        </a:cubicBezTo>
                        <a:lnTo>
                          <a:pt x="17826" y="0"/>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33" name="Arc 113"/>
                  <p:cNvSpPr>
                    <a:spLocks/>
                  </p:cNvSpPr>
                  <p:nvPr/>
                </p:nvSpPr>
                <p:spPr bwMode="hidden">
                  <a:xfrm flipH="1">
                    <a:off x="388" y="1601"/>
                    <a:ext cx="2016" cy="2379"/>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0"/>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0"/>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34" name="Arc 114"/>
                  <p:cNvSpPr>
                    <a:spLocks/>
                  </p:cNvSpPr>
                  <p:nvPr/>
                </p:nvSpPr>
                <p:spPr bwMode="hidden">
                  <a:xfrm>
                    <a:off x="3029" y="1181"/>
                    <a:ext cx="1426"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35" name="Arc 115"/>
                  <p:cNvSpPr>
                    <a:spLocks/>
                  </p:cNvSpPr>
                  <p:nvPr/>
                </p:nvSpPr>
                <p:spPr bwMode="hidden">
                  <a:xfrm flipH="1">
                    <a:off x="74" y="813"/>
                    <a:ext cx="2540" cy="2379"/>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0"/>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0"/>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36" name="Arc 116"/>
                  <p:cNvSpPr>
                    <a:spLocks/>
                  </p:cNvSpPr>
                  <p:nvPr/>
                </p:nvSpPr>
                <p:spPr bwMode="hidden">
                  <a:xfrm flipH="1">
                    <a:off x="790" y="313"/>
                    <a:ext cx="1850" cy="2304"/>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0"/>
                          <a:pt x="18231" y="0"/>
                        </a:cubicBezTo>
                        <a:cubicBezTo>
                          <a:pt x="23204" y="0"/>
                          <a:pt x="28026" y="1716"/>
                          <a:pt x="31881" y="4859"/>
                        </a:cubicBezTo>
                      </a:path>
                      <a:path w="31881" h="21600" stroke="0" extrusionOk="0">
                        <a:moveTo>
                          <a:pt x="-1" y="10015"/>
                        </a:moveTo>
                        <a:cubicBezTo>
                          <a:pt x="3963" y="3778"/>
                          <a:pt x="10840" y="0"/>
                          <a:pt x="18231" y="0"/>
                        </a:cubicBezTo>
                        <a:cubicBezTo>
                          <a:pt x="23204" y="0"/>
                          <a:pt x="28026" y="1716"/>
                          <a:pt x="31881" y="4859"/>
                        </a:cubicBezTo>
                        <a:lnTo>
                          <a:pt x="18231" y="21600"/>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37" name="Arc 117"/>
                  <p:cNvSpPr>
                    <a:spLocks/>
                  </p:cNvSpPr>
                  <p:nvPr/>
                </p:nvSpPr>
                <p:spPr bwMode="hidden">
                  <a:xfrm>
                    <a:off x="2763" y="1281"/>
                    <a:ext cx="764" cy="23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0"/>
                          <a:pt x="13212" y="0"/>
                        </a:cubicBezTo>
                        <a:cubicBezTo>
                          <a:pt x="20409" y="0"/>
                          <a:pt x="27134" y="3585"/>
                          <a:pt x="31145" y="9561"/>
                        </a:cubicBezTo>
                      </a:path>
                      <a:path w="31146" h="21600" stroke="0" extrusionOk="0">
                        <a:moveTo>
                          <a:pt x="-1" y="4511"/>
                        </a:moveTo>
                        <a:cubicBezTo>
                          <a:pt x="3783" y="1586"/>
                          <a:pt x="8429" y="0"/>
                          <a:pt x="13212" y="0"/>
                        </a:cubicBezTo>
                        <a:cubicBezTo>
                          <a:pt x="20409" y="0"/>
                          <a:pt x="27134" y="3585"/>
                          <a:pt x="31145" y="9561"/>
                        </a:cubicBezTo>
                        <a:lnTo>
                          <a:pt x="13212" y="21600"/>
                        </a:lnTo>
                        <a:close/>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38" name="Freeform 118"/>
                  <p:cNvSpPr>
                    <a:spLocks/>
                  </p:cNvSpPr>
                  <p:nvPr/>
                </p:nvSpPr>
                <p:spPr bwMode="hidden">
                  <a:xfrm flipH="1">
                    <a:off x="1800" y="438"/>
                    <a:ext cx="418"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363639" name="Freeform 119"/>
                <p:cNvSpPr>
                  <a:spLocks/>
                </p:cNvSpPr>
                <p:nvPr/>
              </p:nvSpPr>
              <p:spPr bwMode="hidden">
                <a:xfrm rot="20253369">
                  <a:off x="3280" y="1529"/>
                  <a:ext cx="442" cy="83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grpSp>
          <p:nvGrpSpPr>
            <p:cNvPr id="363640" name="Group 120"/>
            <p:cNvGrpSpPr>
              <a:grpSpLocks/>
            </p:cNvGrpSpPr>
            <p:nvPr/>
          </p:nvGrpSpPr>
          <p:grpSpPr bwMode="auto">
            <a:xfrm>
              <a:off x="1476" y="449"/>
              <a:ext cx="4038" cy="2966"/>
              <a:chOff x="210" y="337"/>
              <a:chExt cx="5198" cy="3818"/>
            </a:xfrm>
          </p:grpSpPr>
          <p:sp>
            <p:nvSpPr>
              <p:cNvPr id="363641" name="Freeform 121"/>
              <p:cNvSpPr>
                <a:spLocks/>
              </p:cNvSpPr>
              <p:nvPr/>
            </p:nvSpPr>
            <p:spPr bwMode="hidden">
              <a:xfrm flipH="1">
                <a:off x="1934" y="2382"/>
                <a:ext cx="485" cy="147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42" name="Arc 122"/>
              <p:cNvSpPr>
                <a:spLocks/>
              </p:cNvSpPr>
              <p:nvPr/>
            </p:nvSpPr>
            <p:spPr bwMode="hidden">
              <a:xfrm flipH="1">
                <a:off x="1054" y="1851"/>
                <a:ext cx="2122" cy="2304"/>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43" name="Arc 123"/>
              <p:cNvSpPr>
                <a:spLocks/>
              </p:cNvSpPr>
              <p:nvPr/>
            </p:nvSpPr>
            <p:spPr bwMode="hidden">
              <a:xfrm flipH="1">
                <a:off x="1266" y="1480"/>
                <a:ext cx="1244" cy="2379"/>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0"/>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0"/>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44" name="Arc 124"/>
              <p:cNvSpPr>
                <a:spLocks/>
              </p:cNvSpPr>
              <p:nvPr/>
            </p:nvSpPr>
            <p:spPr bwMode="hidden">
              <a:xfrm flipH="1">
                <a:off x="210" y="1168"/>
                <a:ext cx="2376" cy="2379"/>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0"/>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0"/>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45" name="Arc 125"/>
              <p:cNvSpPr>
                <a:spLocks/>
              </p:cNvSpPr>
              <p:nvPr/>
            </p:nvSpPr>
            <p:spPr bwMode="hidden">
              <a:xfrm>
                <a:off x="2840" y="1503"/>
                <a:ext cx="381"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46" name="Arc 126"/>
              <p:cNvSpPr>
                <a:spLocks/>
              </p:cNvSpPr>
              <p:nvPr/>
            </p:nvSpPr>
            <p:spPr bwMode="hidden">
              <a:xfrm>
                <a:off x="2940" y="1492"/>
                <a:ext cx="1004"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47" name="Freeform 127"/>
              <p:cNvSpPr>
                <a:spLocks/>
              </p:cNvSpPr>
              <p:nvPr/>
            </p:nvSpPr>
            <p:spPr bwMode="hidden">
              <a:xfrm>
                <a:off x="3301" y="2635"/>
                <a:ext cx="485" cy="147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48" name="Freeform 128"/>
              <p:cNvSpPr>
                <a:spLocks/>
              </p:cNvSpPr>
              <p:nvPr/>
            </p:nvSpPr>
            <p:spPr bwMode="hidden">
              <a:xfrm rot="19660755" flipV="1">
                <a:off x="2546" y="2150"/>
                <a:ext cx="442" cy="83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49" name="Freeform 129"/>
              <p:cNvSpPr>
                <a:spLocks/>
              </p:cNvSpPr>
              <p:nvPr/>
            </p:nvSpPr>
            <p:spPr bwMode="hidden">
              <a:xfrm flipH="1">
                <a:off x="489" y="2504"/>
                <a:ext cx="1085"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50" name="Freeform 130"/>
              <p:cNvSpPr>
                <a:spLocks/>
              </p:cNvSpPr>
              <p:nvPr/>
            </p:nvSpPr>
            <p:spPr bwMode="hidden">
              <a:xfrm flipH="1">
                <a:off x="1000" y="893"/>
                <a:ext cx="696"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51" name="Freeform 131"/>
              <p:cNvSpPr>
                <a:spLocks/>
              </p:cNvSpPr>
              <p:nvPr/>
            </p:nvSpPr>
            <p:spPr bwMode="hidden">
              <a:xfrm>
                <a:off x="4401" y="2280"/>
                <a:ext cx="1007" cy="1601"/>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52" name="Freeform 132"/>
              <p:cNvSpPr>
                <a:spLocks/>
              </p:cNvSpPr>
              <p:nvPr/>
            </p:nvSpPr>
            <p:spPr bwMode="hidden">
              <a:xfrm>
                <a:off x="3878" y="1470"/>
                <a:ext cx="1518" cy="106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53" name="Freeform 133"/>
              <p:cNvSpPr>
                <a:spLocks/>
              </p:cNvSpPr>
              <p:nvPr/>
            </p:nvSpPr>
            <p:spPr bwMode="hidden">
              <a:xfrm>
                <a:off x="3934" y="337"/>
                <a:ext cx="663" cy="143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3654" name="Freeform 134"/>
              <p:cNvSpPr>
                <a:spLocks/>
              </p:cNvSpPr>
              <p:nvPr/>
            </p:nvSpPr>
            <p:spPr bwMode="hidden">
              <a:xfrm rot="1346631" flipH="1">
                <a:off x="1702" y="1506"/>
                <a:ext cx="442" cy="83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sp>
        <p:nvSpPr>
          <p:cNvPr id="363655" name="Rectangle 135"/>
          <p:cNvSpPr>
            <a:spLocks noGrp="1" noChangeArrowheads="1"/>
          </p:cNvSpPr>
          <p:nvPr>
            <p:ph type="ctrTitle" sz="quarter"/>
          </p:nvPr>
        </p:nvSpPr>
        <p:spPr>
          <a:xfrm>
            <a:off x="914400" y="1827214"/>
            <a:ext cx="10363200" cy="1627187"/>
          </a:xfrm>
        </p:spPr>
        <p:txBody>
          <a:bodyPr/>
          <a:lstStyle>
            <a:lvl1pPr>
              <a:defRPr/>
            </a:lvl1pPr>
          </a:lstStyle>
          <a:p>
            <a:pPr lvl="0"/>
            <a:r>
              <a:rPr lang="en-US" altLang="en-US" noProof="0" smtClean="0"/>
              <a:t>Click to edit Master title style</a:t>
            </a:r>
          </a:p>
        </p:txBody>
      </p:sp>
      <p:sp>
        <p:nvSpPr>
          <p:cNvPr id="363656" name="Rectangle 136"/>
          <p:cNvSpPr>
            <a:spLocks noGrp="1" noChangeArrowheads="1"/>
          </p:cNvSpPr>
          <p:nvPr>
            <p:ph type="subTitle" sz="quarter" idx="1"/>
          </p:nvPr>
        </p:nvSpPr>
        <p:spPr>
          <a:xfrm>
            <a:off x="1828800" y="3886200"/>
            <a:ext cx="8534400" cy="1752600"/>
          </a:xfrm>
        </p:spPr>
        <p:txBody>
          <a:bodyPr/>
          <a:lstStyle>
            <a:lvl1pPr marL="0" indent="0" algn="ctr">
              <a:buFontTx/>
              <a:buNone/>
              <a:defRPr/>
            </a:lvl1pPr>
          </a:lstStyle>
          <a:p>
            <a:pPr lvl="0"/>
            <a:r>
              <a:rPr lang="en-US" altLang="en-US" noProof="0" smtClean="0"/>
              <a:t>Click to edit Master subtitle style</a:t>
            </a:r>
          </a:p>
        </p:txBody>
      </p:sp>
      <p:sp>
        <p:nvSpPr>
          <p:cNvPr id="363657" name="Rectangle 137"/>
          <p:cNvSpPr>
            <a:spLocks noGrp="1" noChangeArrowheads="1"/>
          </p:cNvSpPr>
          <p:nvPr>
            <p:ph type="dt" sz="quarter" idx="2"/>
          </p:nvPr>
        </p:nvSpPr>
        <p:spPr bwMode="auto">
          <a:xfrm>
            <a:off x="914400" y="6248400"/>
            <a:ext cx="2540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j-lt"/>
              </a:defRPr>
            </a:lvl1pPr>
          </a:lstStyle>
          <a:p>
            <a:endParaRPr lang="en-US" altLang="en-US"/>
          </a:p>
        </p:txBody>
      </p:sp>
      <p:sp>
        <p:nvSpPr>
          <p:cNvPr id="363658" name="Rectangle 138"/>
          <p:cNvSpPr>
            <a:spLocks noGrp="1" noChangeArrowheads="1"/>
          </p:cNvSpPr>
          <p:nvPr>
            <p:ph type="ftr" sz="quarter" idx="3"/>
          </p:nvPr>
        </p:nvSpPr>
        <p:spPr bwMode="auto">
          <a:xfrm>
            <a:off x="4165600" y="6248400"/>
            <a:ext cx="3860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j-lt"/>
              </a:defRPr>
            </a:lvl1pPr>
          </a:lstStyle>
          <a:p>
            <a:r>
              <a:rPr lang="en-US" altLang="en-US"/>
              <a:t>Information Technology Project Management, Fourth Edition</a:t>
            </a:r>
          </a:p>
        </p:txBody>
      </p:sp>
      <p:sp>
        <p:nvSpPr>
          <p:cNvPr id="363659" name="Rectangle 139"/>
          <p:cNvSpPr>
            <a:spLocks noGrp="1" noChangeArrowheads="1"/>
          </p:cNvSpPr>
          <p:nvPr>
            <p:ph type="sldNum" sz="quarter" idx="4"/>
          </p:nvPr>
        </p:nvSpPr>
        <p:spPr bwMode="auto">
          <a:xfrm>
            <a:off x="8737600" y="6248400"/>
            <a:ext cx="2540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j-lt"/>
              </a:defRPr>
            </a:lvl1pPr>
          </a:lstStyle>
          <a:p>
            <a:fld id="{348A87E7-FDAB-469F-8374-49582E607CF3}"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20692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301626"/>
            <a:ext cx="2590800" cy="5794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01626"/>
            <a:ext cx="7569200" cy="5794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3123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2616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663669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72837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53896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6313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7714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690284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825199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2498" name="Group 2"/>
          <p:cNvGrpSpPr>
            <a:grpSpLocks/>
          </p:cNvGrpSpPr>
          <p:nvPr/>
        </p:nvGrpSpPr>
        <p:grpSpPr bwMode="auto">
          <a:xfrm>
            <a:off x="8405285" y="1"/>
            <a:ext cx="3786716" cy="3254375"/>
            <a:chOff x="3115" y="0"/>
            <a:chExt cx="2170" cy="2486"/>
          </a:xfrm>
        </p:grpSpPr>
        <p:grpSp>
          <p:nvGrpSpPr>
            <p:cNvPr id="362499" name="Group 3"/>
            <p:cNvGrpSpPr>
              <a:grpSpLocks/>
            </p:cNvGrpSpPr>
            <p:nvPr/>
          </p:nvGrpSpPr>
          <p:grpSpPr bwMode="auto">
            <a:xfrm>
              <a:off x="4080" y="1910"/>
              <a:ext cx="768" cy="576"/>
              <a:chOff x="0" y="0"/>
              <a:chExt cx="768" cy="576"/>
            </a:xfrm>
          </p:grpSpPr>
          <p:sp>
            <p:nvSpPr>
              <p:cNvPr id="362500"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01" name="Oval 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02" name="Group 6"/>
            <p:cNvGrpSpPr>
              <a:grpSpLocks/>
            </p:cNvGrpSpPr>
            <p:nvPr/>
          </p:nvGrpSpPr>
          <p:grpSpPr bwMode="auto">
            <a:xfrm>
              <a:off x="4257" y="1103"/>
              <a:ext cx="768" cy="576"/>
              <a:chOff x="0" y="0"/>
              <a:chExt cx="768" cy="576"/>
            </a:xfrm>
          </p:grpSpPr>
          <p:sp>
            <p:nvSpPr>
              <p:cNvPr id="362503" name="Oval 7"/>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04" name="Oval 8"/>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05" name="Group 9"/>
            <p:cNvGrpSpPr>
              <a:grpSpLocks/>
            </p:cNvGrpSpPr>
            <p:nvPr/>
          </p:nvGrpSpPr>
          <p:grpSpPr bwMode="auto">
            <a:xfrm>
              <a:off x="3134" y="0"/>
              <a:ext cx="768" cy="576"/>
              <a:chOff x="0" y="0"/>
              <a:chExt cx="768" cy="576"/>
            </a:xfrm>
          </p:grpSpPr>
          <p:sp>
            <p:nvSpPr>
              <p:cNvPr id="362506"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07" name="Oval 11"/>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08" name="Group 12"/>
            <p:cNvGrpSpPr>
              <a:grpSpLocks/>
            </p:cNvGrpSpPr>
            <p:nvPr/>
          </p:nvGrpSpPr>
          <p:grpSpPr bwMode="auto">
            <a:xfrm>
              <a:off x="3115" y="0"/>
              <a:ext cx="2170" cy="1702"/>
              <a:chOff x="3115" y="0"/>
              <a:chExt cx="2170" cy="1702"/>
            </a:xfrm>
          </p:grpSpPr>
          <p:grpSp>
            <p:nvGrpSpPr>
              <p:cNvPr id="362509" name="Group 13"/>
              <p:cNvGrpSpPr>
                <a:grpSpLocks/>
              </p:cNvGrpSpPr>
              <p:nvPr/>
            </p:nvGrpSpPr>
            <p:grpSpPr bwMode="auto">
              <a:xfrm>
                <a:off x="3640" y="308"/>
                <a:ext cx="1145" cy="844"/>
                <a:chOff x="1265" y="814"/>
                <a:chExt cx="2919" cy="2151"/>
              </a:xfrm>
            </p:grpSpPr>
            <p:sp>
              <p:nvSpPr>
                <p:cNvPr id="362510" name="Oval 14"/>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11" name="Oval 15"/>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12" name="Group 16"/>
              <p:cNvGrpSpPr>
                <a:grpSpLocks/>
              </p:cNvGrpSpPr>
              <p:nvPr/>
            </p:nvGrpSpPr>
            <p:grpSpPr bwMode="auto">
              <a:xfrm>
                <a:off x="3115" y="0"/>
                <a:ext cx="2145" cy="1702"/>
                <a:chOff x="3115" y="0"/>
                <a:chExt cx="2145" cy="1702"/>
              </a:xfrm>
            </p:grpSpPr>
            <p:grpSp>
              <p:nvGrpSpPr>
                <p:cNvPr id="362513" name="Group 17"/>
                <p:cNvGrpSpPr>
                  <a:grpSpLocks/>
                </p:cNvGrpSpPr>
                <p:nvPr/>
              </p:nvGrpSpPr>
              <p:grpSpPr bwMode="auto">
                <a:xfrm>
                  <a:off x="4505" y="589"/>
                  <a:ext cx="493" cy="912"/>
                  <a:chOff x="3471" y="1530"/>
                  <a:chExt cx="1258" cy="2327"/>
                </a:xfrm>
              </p:grpSpPr>
              <p:sp>
                <p:nvSpPr>
                  <p:cNvPr id="362514" name="Freeform 18"/>
                  <p:cNvSpPr>
                    <a:spLocks/>
                  </p:cNvSpPr>
                  <p:nvPr/>
                </p:nvSpPr>
                <p:spPr bwMode="hidden">
                  <a:xfrm rot="2711884">
                    <a:off x="2765" y="2236"/>
                    <a:ext cx="172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15" name="Freeform 19"/>
                  <p:cNvSpPr>
                    <a:spLocks/>
                  </p:cNvSpPr>
                  <p:nvPr/>
                </p:nvSpPr>
                <p:spPr bwMode="hidden">
                  <a:xfrm rot="2711884">
                    <a:off x="4021" y="3150"/>
                    <a:ext cx="925"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16" name="Group 20"/>
                <p:cNvGrpSpPr>
                  <a:grpSpLocks/>
                </p:cNvGrpSpPr>
                <p:nvPr/>
              </p:nvGrpSpPr>
              <p:grpSpPr bwMode="auto">
                <a:xfrm>
                  <a:off x="4267" y="781"/>
                  <a:ext cx="966" cy="522"/>
                  <a:chOff x="2864" y="2019"/>
                  <a:chExt cx="2463" cy="1332"/>
                </a:xfrm>
              </p:grpSpPr>
              <p:sp>
                <p:nvSpPr>
                  <p:cNvPr id="362517" name="Freeform 21"/>
                  <p:cNvSpPr>
                    <a:spLocks/>
                  </p:cNvSpPr>
                  <p:nvPr/>
                </p:nvSpPr>
                <p:spPr bwMode="hidden">
                  <a:xfrm rot="2104081">
                    <a:off x="2864" y="2019"/>
                    <a:ext cx="1814" cy="3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18" name="Freeform 22"/>
                  <p:cNvSpPr>
                    <a:spLocks/>
                  </p:cNvSpPr>
                  <p:nvPr/>
                </p:nvSpPr>
                <p:spPr bwMode="hidden">
                  <a:xfrm rot="2104081">
                    <a:off x="4353" y="2806"/>
                    <a:ext cx="974"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19" name="Group 23"/>
                <p:cNvGrpSpPr>
                  <a:grpSpLocks/>
                </p:cNvGrpSpPr>
                <p:nvPr/>
              </p:nvGrpSpPr>
              <p:grpSpPr bwMode="auto">
                <a:xfrm>
                  <a:off x="4280" y="707"/>
                  <a:ext cx="971" cy="417"/>
                  <a:chOff x="2897" y="1832"/>
                  <a:chExt cx="2477" cy="1064"/>
                </a:xfrm>
              </p:grpSpPr>
              <p:sp>
                <p:nvSpPr>
                  <p:cNvPr id="362520" name="Freeform 24"/>
                  <p:cNvSpPr>
                    <a:spLocks/>
                  </p:cNvSpPr>
                  <p:nvPr/>
                </p:nvSpPr>
                <p:spPr bwMode="hidden">
                  <a:xfrm rot="1582915">
                    <a:off x="2897" y="1832"/>
                    <a:ext cx="1736" cy="30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21" name="Freeform 25"/>
                  <p:cNvSpPr>
                    <a:spLocks/>
                  </p:cNvSpPr>
                  <p:nvPr/>
                </p:nvSpPr>
                <p:spPr bwMode="hidden">
                  <a:xfrm rot="1582915">
                    <a:off x="4442" y="2420"/>
                    <a:ext cx="932" cy="47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22" name="Group 26"/>
                <p:cNvGrpSpPr>
                  <a:grpSpLocks/>
                </p:cNvGrpSpPr>
                <p:nvPr/>
              </p:nvGrpSpPr>
              <p:grpSpPr bwMode="auto">
                <a:xfrm>
                  <a:off x="4291" y="630"/>
                  <a:ext cx="969" cy="364"/>
                  <a:chOff x="2924" y="1636"/>
                  <a:chExt cx="2472" cy="927"/>
                </a:xfrm>
              </p:grpSpPr>
              <p:sp>
                <p:nvSpPr>
                  <p:cNvPr id="362523" name="Freeform 27"/>
                  <p:cNvSpPr>
                    <a:spLocks/>
                  </p:cNvSpPr>
                  <p:nvPr/>
                </p:nvSpPr>
                <p:spPr bwMode="hidden">
                  <a:xfrm rot="1080363">
                    <a:off x="2924" y="1636"/>
                    <a:ext cx="1677" cy="33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24" name="Freeform 28"/>
                  <p:cNvSpPr>
                    <a:spLocks/>
                  </p:cNvSpPr>
                  <p:nvPr/>
                </p:nvSpPr>
                <p:spPr bwMode="hidden">
                  <a:xfrm rot="1080363">
                    <a:off x="4495" y="2037"/>
                    <a:ext cx="901" cy="52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25" name="Group 29"/>
                <p:cNvGrpSpPr>
                  <a:grpSpLocks/>
                </p:cNvGrpSpPr>
                <p:nvPr/>
              </p:nvGrpSpPr>
              <p:grpSpPr bwMode="auto">
                <a:xfrm>
                  <a:off x="4304" y="543"/>
                  <a:ext cx="918" cy="258"/>
                  <a:chOff x="2958" y="1414"/>
                  <a:chExt cx="2342" cy="657"/>
                </a:xfrm>
              </p:grpSpPr>
              <p:sp>
                <p:nvSpPr>
                  <p:cNvPr id="362526" name="Freeform 30"/>
                  <p:cNvSpPr>
                    <a:spLocks/>
                  </p:cNvSpPr>
                  <p:nvPr/>
                </p:nvSpPr>
                <p:spPr bwMode="hidden">
                  <a:xfrm rot="463793">
                    <a:off x="2958" y="1414"/>
                    <a:ext cx="1545"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27" name="Freeform 31"/>
                  <p:cNvSpPr>
                    <a:spLocks/>
                  </p:cNvSpPr>
                  <p:nvPr/>
                </p:nvSpPr>
                <p:spPr bwMode="hidden">
                  <a:xfrm rot="463793">
                    <a:off x="4470" y="1582"/>
                    <a:ext cx="830"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28" name="Group 32"/>
                <p:cNvGrpSpPr>
                  <a:grpSpLocks/>
                </p:cNvGrpSpPr>
                <p:nvPr/>
              </p:nvGrpSpPr>
              <p:grpSpPr bwMode="auto">
                <a:xfrm>
                  <a:off x="4314" y="487"/>
                  <a:ext cx="843" cy="134"/>
                  <a:chOff x="2983" y="1269"/>
                  <a:chExt cx="2150" cy="343"/>
                </a:xfrm>
              </p:grpSpPr>
              <p:sp>
                <p:nvSpPr>
                  <p:cNvPr id="362529" name="Freeform 33"/>
                  <p:cNvSpPr>
                    <a:spLocks/>
                  </p:cNvSpPr>
                  <p:nvPr/>
                </p:nvSpPr>
                <p:spPr bwMode="hidden">
                  <a:xfrm rot="-84182">
                    <a:off x="2983" y="1289"/>
                    <a:ext cx="1404" cy="21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30" name="Freeform 34"/>
                  <p:cNvSpPr>
                    <a:spLocks/>
                  </p:cNvSpPr>
                  <p:nvPr/>
                </p:nvSpPr>
                <p:spPr bwMode="hidden">
                  <a:xfrm rot="-84182">
                    <a:off x="4379" y="1269"/>
                    <a:ext cx="754" cy="34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31" name="Group 35"/>
                <p:cNvGrpSpPr>
                  <a:grpSpLocks/>
                </p:cNvGrpSpPr>
                <p:nvPr/>
              </p:nvGrpSpPr>
              <p:grpSpPr bwMode="auto">
                <a:xfrm>
                  <a:off x="4296" y="349"/>
                  <a:ext cx="737" cy="167"/>
                  <a:chOff x="2938" y="917"/>
                  <a:chExt cx="1879" cy="427"/>
                </a:xfrm>
              </p:grpSpPr>
              <p:sp>
                <p:nvSpPr>
                  <p:cNvPr id="362532" name="Freeform 36"/>
                  <p:cNvSpPr>
                    <a:spLocks/>
                  </p:cNvSpPr>
                  <p:nvPr/>
                </p:nvSpPr>
                <p:spPr bwMode="hidden">
                  <a:xfrm rot="-802576">
                    <a:off x="2938" y="1129"/>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33" name="Freeform 37"/>
                  <p:cNvSpPr>
                    <a:spLocks/>
                  </p:cNvSpPr>
                  <p:nvPr/>
                </p:nvSpPr>
                <p:spPr bwMode="hidden">
                  <a:xfrm rot="-802576">
                    <a:off x="4155" y="917"/>
                    <a:ext cx="66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34" name="Group 38"/>
                <p:cNvGrpSpPr>
                  <a:grpSpLocks/>
                </p:cNvGrpSpPr>
                <p:nvPr/>
              </p:nvGrpSpPr>
              <p:grpSpPr bwMode="auto">
                <a:xfrm>
                  <a:off x="3394" y="637"/>
                  <a:ext cx="493" cy="912"/>
                  <a:chOff x="637" y="1653"/>
                  <a:chExt cx="1257" cy="2326"/>
                </a:xfrm>
              </p:grpSpPr>
              <p:sp>
                <p:nvSpPr>
                  <p:cNvPr id="362535" name="Freeform 39"/>
                  <p:cNvSpPr>
                    <a:spLocks/>
                  </p:cNvSpPr>
                  <p:nvPr/>
                </p:nvSpPr>
                <p:spPr bwMode="hidden">
                  <a:xfrm rot="18888116" flipH="1">
                    <a:off x="876" y="2359"/>
                    <a:ext cx="172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36" name="Freeform 40"/>
                  <p:cNvSpPr>
                    <a:spLocks/>
                  </p:cNvSpPr>
                  <p:nvPr/>
                </p:nvSpPr>
                <p:spPr bwMode="hidden">
                  <a:xfrm rot="18888116" flipH="1">
                    <a:off x="419" y="3272"/>
                    <a:ext cx="925"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37" name="Group 41"/>
                <p:cNvGrpSpPr>
                  <a:grpSpLocks/>
                </p:cNvGrpSpPr>
                <p:nvPr/>
              </p:nvGrpSpPr>
              <p:grpSpPr bwMode="auto">
                <a:xfrm>
                  <a:off x="3142" y="850"/>
                  <a:ext cx="966" cy="522"/>
                  <a:chOff x="-5" y="2196"/>
                  <a:chExt cx="2463" cy="1332"/>
                </a:xfrm>
              </p:grpSpPr>
              <p:sp>
                <p:nvSpPr>
                  <p:cNvPr id="362538" name="Freeform 42"/>
                  <p:cNvSpPr>
                    <a:spLocks/>
                  </p:cNvSpPr>
                  <p:nvPr/>
                </p:nvSpPr>
                <p:spPr bwMode="hidden">
                  <a:xfrm rot="19495919" flipH="1">
                    <a:off x="644" y="2196"/>
                    <a:ext cx="1814" cy="3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39" name="Freeform 43"/>
                  <p:cNvSpPr>
                    <a:spLocks/>
                  </p:cNvSpPr>
                  <p:nvPr/>
                </p:nvSpPr>
                <p:spPr bwMode="hidden">
                  <a:xfrm rot="19495919" flipH="1">
                    <a:off x="-5" y="2983"/>
                    <a:ext cx="974"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40" name="Group 44"/>
                <p:cNvGrpSpPr>
                  <a:grpSpLocks/>
                </p:cNvGrpSpPr>
                <p:nvPr/>
              </p:nvGrpSpPr>
              <p:grpSpPr bwMode="auto">
                <a:xfrm>
                  <a:off x="3124" y="777"/>
                  <a:ext cx="971" cy="417"/>
                  <a:chOff x="-52" y="2009"/>
                  <a:chExt cx="2477" cy="1064"/>
                </a:xfrm>
              </p:grpSpPr>
              <p:sp>
                <p:nvSpPr>
                  <p:cNvPr id="362541" name="Freeform 45"/>
                  <p:cNvSpPr>
                    <a:spLocks/>
                  </p:cNvSpPr>
                  <p:nvPr/>
                </p:nvSpPr>
                <p:spPr bwMode="hidden">
                  <a:xfrm rot="20017085" flipH="1">
                    <a:off x="689" y="2009"/>
                    <a:ext cx="1736" cy="30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42" name="Freeform 46"/>
                  <p:cNvSpPr>
                    <a:spLocks/>
                  </p:cNvSpPr>
                  <p:nvPr/>
                </p:nvSpPr>
                <p:spPr bwMode="hidden">
                  <a:xfrm rot="20017085" flipH="1">
                    <a:off x="-52" y="2597"/>
                    <a:ext cx="932" cy="47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43" name="Group 47"/>
                <p:cNvGrpSpPr>
                  <a:grpSpLocks/>
                </p:cNvGrpSpPr>
                <p:nvPr/>
              </p:nvGrpSpPr>
              <p:grpSpPr bwMode="auto">
                <a:xfrm>
                  <a:off x="3115" y="700"/>
                  <a:ext cx="969" cy="363"/>
                  <a:chOff x="-74" y="1813"/>
                  <a:chExt cx="2472" cy="927"/>
                </a:xfrm>
              </p:grpSpPr>
              <p:sp>
                <p:nvSpPr>
                  <p:cNvPr id="362544" name="Freeform 48"/>
                  <p:cNvSpPr>
                    <a:spLocks/>
                  </p:cNvSpPr>
                  <p:nvPr/>
                </p:nvSpPr>
                <p:spPr bwMode="hidden">
                  <a:xfrm rot="20519637" flipH="1">
                    <a:off x="721" y="1813"/>
                    <a:ext cx="1677" cy="33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45" name="Freeform 49"/>
                  <p:cNvSpPr>
                    <a:spLocks/>
                  </p:cNvSpPr>
                  <p:nvPr/>
                </p:nvSpPr>
                <p:spPr bwMode="hidden">
                  <a:xfrm rot="20519637" flipH="1">
                    <a:off x="-74" y="2214"/>
                    <a:ext cx="901" cy="52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46" name="Group 50"/>
                <p:cNvGrpSpPr>
                  <a:grpSpLocks/>
                </p:cNvGrpSpPr>
                <p:nvPr/>
              </p:nvGrpSpPr>
              <p:grpSpPr bwMode="auto">
                <a:xfrm>
                  <a:off x="3153" y="613"/>
                  <a:ext cx="918" cy="257"/>
                  <a:chOff x="22" y="1591"/>
                  <a:chExt cx="2342" cy="657"/>
                </a:xfrm>
              </p:grpSpPr>
              <p:sp>
                <p:nvSpPr>
                  <p:cNvPr id="362547" name="Freeform 51"/>
                  <p:cNvSpPr>
                    <a:spLocks/>
                  </p:cNvSpPr>
                  <p:nvPr/>
                </p:nvSpPr>
                <p:spPr bwMode="hidden">
                  <a:xfrm rot="21136207" flipH="1">
                    <a:off x="819" y="1591"/>
                    <a:ext cx="1545"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48" name="Freeform 52"/>
                  <p:cNvSpPr>
                    <a:spLocks/>
                  </p:cNvSpPr>
                  <p:nvPr/>
                </p:nvSpPr>
                <p:spPr bwMode="hidden">
                  <a:xfrm rot="21136207" flipH="1">
                    <a:off x="22" y="1759"/>
                    <a:ext cx="830"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49" name="Group 53"/>
                <p:cNvGrpSpPr>
                  <a:grpSpLocks/>
                </p:cNvGrpSpPr>
                <p:nvPr/>
              </p:nvGrpSpPr>
              <p:grpSpPr bwMode="auto">
                <a:xfrm>
                  <a:off x="3218" y="556"/>
                  <a:ext cx="843" cy="134"/>
                  <a:chOff x="189" y="1446"/>
                  <a:chExt cx="2150" cy="343"/>
                </a:xfrm>
              </p:grpSpPr>
              <p:sp>
                <p:nvSpPr>
                  <p:cNvPr id="362550" name="Freeform 54"/>
                  <p:cNvSpPr>
                    <a:spLocks/>
                  </p:cNvSpPr>
                  <p:nvPr/>
                </p:nvSpPr>
                <p:spPr bwMode="hidden">
                  <a:xfrm rot="84182" flipH="1">
                    <a:off x="935" y="1466"/>
                    <a:ext cx="1404" cy="21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51" name="Freeform 55"/>
                  <p:cNvSpPr>
                    <a:spLocks/>
                  </p:cNvSpPr>
                  <p:nvPr/>
                </p:nvSpPr>
                <p:spPr bwMode="hidden">
                  <a:xfrm rot="84182" flipH="1">
                    <a:off x="189" y="1446"/>
                    <a:ext cx="754" cy="34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52" name="Group 56"/>
                <p:cNvGrpSpPr>
                  <a:grpSpLocks/>
                </p:cNvGrpSpPr>
                <p:nvPr/>
              </p:nvGrpSpPr>
              <p:grpSpPr bwMode="auto">
                <a:xfrm>
                  <a:off x="3342" y="418"/>
                  <a:ext cx="737" cy="167"/>
                  <a:chOff x="505" y="1094"/>
                  <a:chExt cx="1879" cy="427"/>
                </a:xfrm>
              </p:grpSpPr>
              <p:sp>
                <p:nvSpPr>
                  <p:cNvPr id="362553" name="Freeform 57"/>
                  <p:cNvSpPr>
                    <a:spLocks/>
                  </p:cNvSpPr>
                  <p:nvPr/>
                </p:nvSpPr>
                <p:spPr bwMode="hidden">
                  <a:xfrm rot="802576" flipH="1">
                    <a:off x="1151" y="1306"/>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54" name="Freeform 58"/>
                  <p:cNvSpPr>
                    <a:spLocks/>
                  </p:cNvSpPr>
                  <p:nvPr/>
                </p:nvSpPr>
                <p:spPr bwMode="hidden">
                  <a:xfrm rot="802576" flipH="1">
                    <a:off x="505" y="1094"/>
                    <a:ext cx="66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55" name="Group 59"/>
                <p:cNvGrpSpPr>
                  <a:grpSpLocks/>
                </p:cNvGrpSpPr>
                <p:nvPr/>
              </p:nvGrpSpPr>
              <p:grpSpPr bwMode="auto">
                <a:xfrm>
                  <a:off x="3386" y="341"/>
                  <a:ext cx="725" cy="218"/>
                  <a:chOff x="616" y="899"/>
                  <a:chExt cx="1850" cy="554"/>
                </a:xfrm>
              </p:grpSpPr>
              <p:sp>
                <p:nvSpPr>
                  <p:cNvPr id="362556" name="Freeform 60"/>
                  <p:cNvSpPr>
                    <a:spLocks/>
                  </p:cNvSpPr>
                  <p:nvPr/>
                </p:nvSpPr>
                <p:spPr bwMode="hidden">
                  <a:xfrm rot="1277471" flipH="1">
                    <a:off x="1233" y="1238"/>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57" name="Freeform 61"/>
                  <p:cNvSpPr>
                    <a:spLocks/>
                  </p:cNvSpPr>
                  <p:nvPr/>
                </p:nvSpPr>
                <p:spPr bwMode="hidden">
                  <a:xfrm rot="1277471" flipH="1">
                    <a:off x="616" y="899"/>
                    <a:ext cx="66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58" name="Group 62"/>
                <p:cNvGrpSpPr>
                  <a:grpSpLocks/>
                </p:cNvGrpSpPr>
                <p:nvPr/>
              </p:nvGrpSpPr>
              <p:grpSpPr bwMode="auto">
                <a:xfrm>
                  <a:off x="3472" y="231"/>
                  <a:ext cx="693" cy="291"/>
                  <a:chOff x="3472" y="231"/>
                  <a:chExt cx="693" cy="291"/>
                </a:xfrm>
              </p:grpSpPr>
              <p:sp>
                <p:nvSpPr>
                  <p:cNvPr id="362559" name="Freeform 63"/>
                  <p:cNvSpPr>
                    <a:spLocks/>
                  </p:cNvSpPr>
                  <p:nvPr/>
                </p:nvSpPr>
                <p:spPr bwMode="hidden">
                  <a:xfrm rot="2028410" flipH="1">
                    <a:off x="3681" y="438"/>
                    <a:ext cx="484" cy="8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60" name="Freeform 64"/>
                  <p:cNvSpPr>
                    <a:spLocks/>
                  </p:cNvSpPr>
                  <p:nvPr/>
                </p:nvSpPr>
                <p:spPr bwMode="hidden">
                  <a:xfrm rot="2028410" flipH="1">
                    <a:off x="3472" y="231"/>
                    <a:ext cx="260" cy="13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61" name="Group 65"/>
                <p:cNvGrpSpPr>
                  <a:grpSpLocks/>
                </p:cNvGrpSpPr>
                <p:nvPr/>
              </p:nvGrpSpPr>
              <p:grpSpPr bwMode="auto">
                <a:xfrm>
                  <a:off x="3554" y="118"/>
                  <a:ext cx="664" cy="349"/>
                  <a:chOff x="3554" y="118"/>
                  <a:chExt cx="664" cy="349"/>
                </a:xfrm>
              </p:grpSpPr>
              <p:sp>
                <p:nvSpPr>
                  <p:cNvPr id="362562" name="Freeform 66"/>
                  <p:cNvSpPr>
                    <a:spLocks/>
                  </p:cNvSpPr>
                  <p:nvPr/>
                </p:nvSpPr>
                <p:spPr bwMode="hidden">
                  <a:xfrm rot="2664424" flipH="1">
                    <a:off x="3727" y="383"/>
                    <a:ext cx="491" cy="8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63" name="Freeform 67"/>
                  <p:cNvSpPr>
                    <a:spLocks/>
                  </p:cNvSpPr>
                  <p:nvPr/>
                </p:nvSpPr>
                <p:spPr bwMode="hidden">
                  <a:xfrm rot="2664424" flipH="1">
                    <a:off x="3554" y="118"/>
                    <a:ext cx="264" cy="13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64" name="Group 68"/>
                <p:cNvGrpSpPr>
                  <a:grpSpLocks/>
                </p:cNvGrpSpPr>
                <p:nvPr/>
              </p:nvGrpSpPr>
              <p:grpSpPr bwMode="auto">
                <a:xfrm>
                  <a:off x="3784" y="30"/>
                  <a:ext cx="305" cy="593"/>
                  <a:chOff x="1633" y="104"/>
                  <a:chExt cx="778" cy="1512"/>
                </a:xfrm>
              </p:grpSpPr>
              <p:sp>
                <p:nvSpPr>
                  <p:cNvPr id="362565" name="Freeform 69"/>
                  <p:cNvSpPr>
                    <a:spLocks/>
                  </p:cNvSpPr>
                  <p:nvPr/>
                </p:nvSpPr>
                <p:spPr bwMode="hidden">
                  <a:xfrm rot="3473776" flipH="1">
                    <a:off x="1754" y="958"/>
                    <a:ext cx="1100"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66" name="Freeform 70"/>
                  <p:cNvSpPr>
                    <a:spLocks/>
                  </p:cNvSpPr>
                  <p:nvPr/>
                </p:nvSpPr>
                <p:spPr bwMode="hidden">
                  <a:xfrm rot="3473776" flipH="1">
                    <a:off x="1506" y="231"/>
                    <a:ext cx="591"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67" name="Group 71"/>
                <p:cNvGrpSpPr>
                  <a:grpSpLocks/>
                </p:cNvGrpSpPr>
                <p:nvPr/>
              </p:nvGrpSpPr>
              <p:grpSpPr bwMode="auto">
                <a:xfrm>
                  <a:off x="3903" y="0"/>
                  <a:ext cx="248" cy="601"/>
                  <a:chOff x="1935" y="28"/>
                  <a:chExt cx="634" cy="1534"/>
                </a:xfrm>
              </p:grpSpPr>
              <p:sp>
                <p:nvSpPr>
                  <p:cNvPr id="362568" name="Freeform 72"/>
                  <p:cNvSpPr>
                    <a:spLocks/>
                  </p:cNvSpPr>
                  <p:nvPr/>
                </p:nvSpPr>
                <p:spPr bwMode="hidden">
                  <a:xfrm rot="4126480" flipH="1">
                    <a:off x="1931" y="924"/>
                    <a:ext cx="1061"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69" name="Freeform 73"/>
                  <p:cNvSpPr>
                    <a:spLocks/>
                  </p:cNvSpPr>
                  <p:nvPr/>
                </p:nvSpPr>
                <p:spPr bwMode="hidden">
                  <a:xfrm rot="4126480" flipH="1">
                    <a:off x="1819" y="144"/>
                    <a:ext cx="570"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70" name="Group 74"/>
                <p:cNvGrpSpPr>
                  <a:grpSpLocks/>
                </p:cNvGrpSpPr>
                <p:nvPr/>
              </p:nvGrpSpPr>
              <p:grpSpPr bwMode="auto">
                <a:xfrm>
                  <a:off x="4251" y="252"/>
                  <a:ext cx="723" cy="222"/>
                  <a:chOff x="2822" y="672"/>
                  <a:chExt cx="1845" cy="566"/>
                </a:xfrm>
              </p:grpSpPr>
              <p:sp>
                <p:nvSpPr>
                  <p:cNvPr id="362571" name="Freeform 75"/>
                  <p:cNvSpPr>
                    <a:spLocks/>
                  </p:cNvSpPr>
                  <p:nvPr/>
                </p:nvSpPr>
                <p:spPr bwMode="hidden">
                  <a:xfrm rot="-1325434">
                    <a:off x="2822" y="1023"/>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72" name="Freeform 76"/>
                  <p:cNvSpPr>
                    <a:spLocks/>
                  </p:cNvSpPr>
                  <p:nvPr/>
                </p:nvSpPr>
                <p:spPr bwMode="hidden">
                  <a:xfrm rot="-1325434">
                    <a:off x="4005" y="672"/>
                    <a:ext cx="66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73" name="Group 77"/>
                <p:cNvGrpSpPr>
                  <a:grpSpLocks/>
                </p:cNvGrpSpPr>
                <p:nvPr/>
              </p:nvGrpSpPr>
              <p:grpSpPr bwMode="auto">
                <a:xfrm>
                  <a:off x="4196" y="163"/>
                  <a:ext cx="699" cy="282"/>
                  <a:chOff x="2683" y="445"/>
                  <a:chExt cx="1781" cy="717"/>
                </a:xfrm>
              </p:grpSpPr>
              <p:sp>
                <p:nvSpPr>
                  <p:cNvPr id="362574" name="Freeform 78"/>
                  <p:cNvSpPr>
                    <a:spLocks/>
                  </p:cNvSpPr>
                  <p:nvPr/>
                </p:nvSpPr>
                <p:spPr bwMode="hidden">
                  <a:xfrm rot="-1921064">
                    <a:off x="2683" y="947"/>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75" name="Freeform 79"/>
                  <p:cNvSpPr>
                    <a:spLocks/>
                  </p:cNvSpPr>
                  <p:nvPr/>
                </p:nvSpPr>
                <p:spPr bwMode="hidden">
                  <a:xfrm rot="-1921064">
                    <a:off x="3802" y="445"/>
                    <a:ext cx="662"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362576" name="Freeform 80"/>
                <p:cNvSpPr>
                  <a:spLocks/>
                </p:cNvSpPr>
                <p:nvPr/>
              </p:nvSpPr>
              <p:spPr bwMode="hidden">
                <a:xfrm rot="4578755" flipH="1">
                  <a:off x="3968" y="372"/>
                  <a:ext cx="403" cy="5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77" name="Freeform 81"/>
                <p:cNvSpPr>
                  <a:spLocks/>
                </p:cNvSpPr>
                <p:nvPr/>
              </p:nvSpPr>
              <p:spPr bwMode="hidden">
                <a:xfrm rot="4578755" flipH="1">
                  <a:off x="3977" y="77"/>
                  <a:ext cx="216" cy="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nvGrpSpPr>
                <p:cNvPr id="362578" name="Group 82"/>
                <p:cNvGrpSpPr>
                  <a:grpSpLocks/>
                </p:cNvGrpSpPr>
                <p:nvPr/>
              </p:nvGrpSpPr>
              <p:grpSpPr bwMode="auto">
                <a:xfrm>
                  <a:off x="4242" y="5"/>
                  <a:ext cx="251" cy="596"/>
                  <a:chOff x="2800" y="41"/>
                  <a:chExt cx="640" cy="1520"/>
                </a:xfrm>
              </p:grpSpPr>
              <p:sp>
                <p:nvSpPr>
                  <p:cNvPr id="362579" name="Freeform 83"/>
                  <p:cNvSpPr>
                    <a:spLocks/>
                  </p:cNvSpPr>
                  <p:nvPr/>
                </p:nvSpPr>
                <p:spPr bwMode="hidden">
                  <a:xfrm rot="-3857755">
                    <a:off x="2361" y="938"/>
                    <a:ext cx="1062" cy="18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80" name="Freeform 84"/>
                  <p:cNvSpPr>
                    <a:spLocks/>
                  </p:cNvSpPr>
                  <p:nvPr/>
                </p:nvSpPr>
                <p:spPr bwMode="hidden">
                  <a:xfrm rot="-3857755">
                    <a:off x="3011" y="181"/>
                    <a:ext cx="570" cy="2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81" name="Group 85"/>
                <p:cNvGrpSpPr>
                  <a:grpSpLocks/>
                </p:cNvGrpSpPr>
                <p:nvPr/>
              </p:nvGrpSpPr>
              <p:grpSpPr bwMode="auto">
                <a:xfrm>
                  <a:off x="4295" y="53"/>
                  <a:ext cx="398" cy="574"/>
                  <a:chOff x="2934" y="163"/>
                  <a:chExt cx="1017" cy="1464"/>
                </a:xfrm>
              </p:grpSpPr>
              <p:sp>
                <p:nvSpPr>
                  <p:cNvPr id="362582" name="Freeform 86"/>
                  <p:cNvSpPr>
                    <a:spLocks/>
                  </p:cNvSpPr>
                  <p:nvPr/>
                </p:nvSpPr>
                <p:spPr bwMode="hidden">
                  <a:xfrm rot="-2777260">
                    <a:off x="2491" y="915"/>
                    <a:ext cx="1155" cy="27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83" name="Freeform 87"/>
                  <p:cNvSpPr>
                    <a:spLocks/>
                  </p:cNvSpPr>
                  <p:nvPr/>
                </p:nvSpPr>
                <p:spPr bwMode="hidden">
                  <a:xfrm rot="-2777260">
                    <a:off x="3430" y="261"/>
                    <a:ext cx="620" cy="42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84" name="Group 88"/>
                <p:cNvGrpSpPr>
                  <a:grpSpLocks/>
                </p:cNvGrpSpPr>
                <p:nvPr/>
              </p:nvGrpSpPr>
              <p:grpSpPr bwMode="auto">
                <a:xfrm>
                  <a:off x="4215" y="2"/>
                  <a:ext cx="95" cy="567"/>
                  <a:chOff x="2730" y="32"/>
                  <a:chExt cx="243" cy="1448"/>
                </a:xfrm>
              </p:grpSpPr>
              <p:sp>
                <p:nvSpPr>
                  <p:cNvPr id="362585" name="Freeform 89"/>
                  <p:cNvSpPr>
                    <a:spLocks/>
                  </p:cNvSpPr>
                  <p:nvPr/>
                </p:nvSpPr>
                <p:spPr bwMode="hidden">
                  <a:xfrm rot="-4903748">
                    <a:off x="2296" y="960"/>
                    <a:ext cx="954" cy="8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86" name="Freeform 90"/>
                  <p:cNvSpPr>
                    <a:spLocks/>
                  </p:cNvSpPr>
                  <p:nvPr/>
                </p:nvSpPr>
                <p:spPr bwMode="hidden">
                  <a:xfrm rot="-4903748">
                    <a:off x="2650" y="220"/>
                    <a:ext cx="512" cy="1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87" name="Group 91"/>
                <p:cNvGrpSpPr>
                  <a:grpSpLocks/>
                </p:cNvGrpSpPr>
                <p:nvPr/>
              </p:nvGrpSpPr>
              <p:grpSpPr bwMode="auto">
                <a:xfrm>
                  <a:off x="3514" y="683"/>
                  <a:ext cx="425" cy="960"/>
                  <a:chOff x="943" y="1769"/>
                  <a:chExt cx="1085" cy="2450"/>
                </a:xfrm>
              </p:grpSpPr>
              <p:sp>
                <p:nvSpPr>
                  <p:cNvPr id="362588" name="Freeform 92"/>
                  <p:cNvSpPr>
                    <a:spLocks/>
                  </p:cNvSpPr>
                  <p:nvPr/>
                </p:nvSpPr>
                <p:spPr bwMode="hidden">
                  <a:xfrm rot="18335692" flipH="1">
                    <a:off x="1010" y="2475"/>
                    <a:ext cx="172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89" name="Freeform 93"/>
                  <p:cNvSpPr>
                    <a:spLocks/>
                  </p:cNvSpPr>
                  <p:nvPr/>
                </p:nvSpPr>
                <p:spPr bwMode="hidden">
                  <a:xfrm rot="18335692" flipH="1">
                    <a:off x="725" y="3512"/>
                    <a:ext cx="925"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90" name="Group 94"/>
                <p:cNvGrpSpPr>
                  <a:grpSpLocks/>
                </p:cNvGrpSpPr>
                <p:nvPr/>
              </p:nvGrpSpPr>
              <p:grpSpPr bwMode="auto">
                <a:xfrm>
                  <a:off x="3715" y="748"/>
                  <a:ext cx="300" cy="930"/>
                  <a:chOff x="1455" y="1936"/>
                  <a:chExt cx="766" cy="2373"/>
                </a:xfrm>
              </p:grpSpPr>
              <p:sp>
                <p:nvSpPr>
                  <p:cNvPr id="362591" name="Freeform 95"/>
                  <p:cNvSpPr>
                    <a:spLocks/>
                  </p:cNvSpPr>
                  <p:nvPr/>
                </p:nvSpPr>
                <p:spPr bwMode="hidden">
                  <a:xfrm rot="17542885" flipH="1">
                    <a:off x="1267" y="2578"/>
                    <a:ext cx="1595"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92" name="Freeform 96"/>
                  <p:cNvSpPr>
                    <a:spLocks/>
                  </p:cNvSpPr>
                  <p:nvPr/>
                </p:nvSpPr>
                <p:spPr bwMode="hidden">
                  <a:xfrm rot="17542885" flipH="1">
                    <a:off x="1272" y="3636"/>
                    <a:ext cx="856"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93" name="Group 97"/>
                <p:cNvGrpSpPr>
                  <a:grpSpLocks/>
                </p:cNvGrpSpPr>
                <p:nvPr/>
              </p:nvGrpSpPr>
              <p:grpSpPr bwMode="auto">
                <a:xfrm rot="88588">
                  <a:off x="3923" y="769"/>
                  <a:ext cx="180" cy="913"/>
                  <a:chOff x="1956" y="1990"/>
                  <a:chExt cx="492" cy="2604"/>
                </a:xfrm>
              </p:grpSpPr>
              <p:sp>
                <p:nvSpPr>
                  <p:cNvPr id="362594" name="Freeform 98"/>
                  <p:cNvSpPr>
                    <a:spLocks/>
                  </p:cNvSpPr>
                  <p:nvPr/>
                </p:nvSpPr>
                <p:spPr bwMode="hidden">
                  <a:xfrm rot="16782062" flipH="1">
                    <a:off x="1442" y="2695"/>
                    <a:ext cx="1711" cy="301"/>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95" name="Freeform 99"/>
                  <p:cNvSpPr>
                    <a:spLocks/>
                  </p:cNvSpPr>
                  <p:nvPr/>
                </p:nvSpPr>
                <p:spPr bwMode="hidden">
                  <a:xfrm rot="16782062" flipH="1">
                    <a:off x="1734" y="3898"/>
                    <a:ext cx="918" cy="47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96" name="Group 100"/>
                <p:cNvGrpSpPr>
                  <a:grpSpLocks/>
                </p:cNvGrpSpPr>
                <p:nvPr/>
              </p:nvGrpSpPr>
              <p:grpSpPr bwMode="auto">
                <a:xfrm>
                  <a:off x="4451" y="662"/>
                  <a:ext cx="442" cy="951"/>
                  <a:chOff x="3334" y="1717"/>
                  <a:chExt cx="1125" cy="2426"/>
                </a:xfrm>
              </p:grpSpPr>
              <p:sp>
                <p:nvSpPr>
                  <p:cNvPr id="362597" name="Freeform 101"/>
                  <p:cNvSpPr>
                    <a:spLocks/>
                  </p:cNvSpPr>
                  <p:nvPr/>
                </p:nvSpPr>
                <p:spPr bwMode="hidden">
                  <a:xfrm rot="3144576">
                    <a:off x="2628" y="2423"/>
                    <a:ext cx="172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598" name="Freeform 102"/>
                  <p:cNvSpPr>
                    <a:spLocks/>
                  </p:cNvSpPr>
                  <p:nvPr/>
                </p:nvSpPr>
                <p:spPr bwMode="hidden">
                  <a:xfrm rot="3144576">
                    <a:off x="3751" y="3436"/>
                    <a:ext cx="925"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599" name="Group 103"/>
                <p:cNvGrpSpPr>
                  <a:grpSpLocks/>
                </p:cNvGrpSpPr>
                <p:nvPr/>
              </p:nvGrpSpPr>
              <p:grpSpPr bwMode="auto">
                <a:xfrm>
                  <a:off x="4391" y="721"/>
                  <a:ext cx="347" cy="951"/>
                  <a:chOff x="3181" y="1866"/>
                  <a:chExt cx="883" cy="2426"/>
                </a:xfrm>
              </p:grpSpPr>
              <p:sp>
                <p:nvSpPr>
                  <p:cNvPr id="362600" name="Freeform 104"/>
                  <p:cNvSpPr>
                    <a:spLocks/>
                  </p:cNvSpPr>
                  <p:nvPr/>
                </p:nvSpPr>
                <p:spPr bwMode="hidden">
                  <a:xfrm rot="3745735">
                    <a:off x="2506" y="2541"/>
                    <a:ext cx="1650" cy="29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01" name="Freeform 105"/>
                  <p:cNvSpPr>
                    <a:spLocks/>
                  </p:cNvSpPr>
                  <p:nvPr/>
                </p:nvSpPr>
                <p:spPr bwMode="hidden">
                  <a:xfrm rot="3745735">
                    <a:off x="3387" y="3615"/>
                    <a:ext cx="885" cy="46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602" name="Group 106"/>
                <p:cNvGrpSpPr>
                  <a:grpSpLocks/>
                </p:cNvGrpSpPr>
                <p:nvPr/>
              </p:nvGrpSpPr>
              <p:grpSpPr bwMode="auto">
                <a:xfrm>
                  <a:off x="4323" y="767"/>
                  <a:ext cx="243" cy="935"/>
                  <a:chOff x="3006" y="1983"/>
                  <a:chExt cx="619" cy="2386"/>
                </a:xfrm>
              </p:grpSpPr>
              <p:sp>
                <p:nvSpPr>
                  <p:cNvPr id="362603" name="Freeform 107"/>
                  <p:cNvSpPr>
                    <a:spLocks/>
                  </p:cNvSpPr>
                  <p:nvPr/>
                </p:nvSpPr>
                <p:spPr bwMode="hidden">
                  <a:xfrm rot="4286818">
                    <a:off x="2328" y="2661"/>
                    <a:ext cx="1601" cy="24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04" name="Freeform 108"/>
                  <p:cNvSpPr>
                    <a:spLocks/>
                  </p:cNvSpPr>
                  <p:nvPr/>
                </p:nvSpPr>
                <p:spPr bwMode="hidden">
                  <a:xfrm rot="4286818">
                    <a:off x="3002" y="3747"/>
                    <a:ext cx="859"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605" name="Group 109"/>
                <p:cNvGrpSpPr>
                  <a:grpSpLocks/>
                </p:cNvGrpSpPr>
                <p:nvPr/>
              </p:nvGrpSpPr>
              <p:grpSpPr bwMode="auto">
                <a:xfrm>
                  <a:off x="4249" y="813"/>
                  <a:ext cx="159" cy="870"/>
                  <a:chOff x="2819" y="2101"/>
                  <a:chExt cx="405" cy="2219"/>
                </a:xfrm>
              </p:grpSpPr>
              <p:sp>
                <p:nvSpPr>
                  <p:cNvPr id="362606" name="Freeform 110"/>
                  <p:cNvSpPr>
                    <a:spLocks/>
                  </p:cNvSpPr>
                  <p:nvPr/>
                </p:nvSpPr>
                <p:spPr bwMode="hidden">
                  <a:xfrm rot="4898956">
                    <a:off x="2206" y="2714"/>
                    <a:ext cx="1471" cy="24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07" name="Freeform 111"/>
                  <p:cNvSpPr>
                    <a:spLocks/>
                  </p:cNvSpPr>
                  <p:nvPr/>
                </p:nvSpPr>
                <p:spPr bwMode="hidden">
                  <a:xfrm rot="4898956">
                    <a:off x="2636" y="3732"/>
                    <a:ext cx="790"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nvGrpSpPr>
                <p:cNvPr id="362608" name="Group 112"/>
                <p:cNvGrpSpPr>
                  <a:grpSpLocks/>
                </p:cNvGrpSpPr>
                <p:nvPr/>
              </p:nvGrpSpPr>
              <p:grpSpPr bwMode="auto">
                <a:xfrm>
                  <a:off x="4045" y="826"/>
                  <a:ext cx="167" cy="857"/>
                  <a:chOff x="2287" y="2135"/>
                  <a:chExt cx="426" cy="2185"/>
                </a:xfrm>
              </p:grpSpPr>
              <p:sp>
                <p:nvSpPr>
                  <p:cNvPr id="362609" name="Freeform 113"/>
                  <p:cNvSpPr>
                    <a:spLocks/>
                  </p:cNvSpPr>
                  <p:nvPr/>
                </p:nvSpPr>
                <p:spPr bwMode="hidden">
                  <a:xfrm rot="5755659">
                    <a:off x="1900" y="2760"/>
                    <a:ext cx="1437" cy="188"/>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10" name="Freeform 114"/>
                  <p:cNvSpPr>
                    <a:spLocks/>
                  </p:cNvSpPr>
                  <p:nvPr/>
                </p:nvSpPr>
                <p:spPr bwMode="hidden">
                  <a:xfrm rot="5755659">
                    <a:off x="2049" y="3787"/>
                    <a:ext cx="771" cy="29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sp>
            <p:nvSpPr>
              <p:cNvPr id="362611" name="Freeform 115"/>
              <p:cNvSpPr>
                <a:spLocks/>
              </p:cNvSpPr>
              <p:nvPr/>
            </p:nvSpPr>
            <p:spPr bwMode="hidden">
              <a:xfrm flipH="1">
                <a:off x="3873" y="934"/>
                <a:ext cx="191" cy="58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12" name="Arc 116"/>
              <p:cNvSpPr>
                <a:spLocks/>
              </p:cNvSpPr>
              <p:nvPr/>
            </p:nvSpPr>
            <p:spPr bwMode="hidden">
              <a:xfrm flipH="1">
                <a:off x="3528" y="726"/>
                <a:ext cx="833" cy="903"/>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13" name="Arc 117"/>
              <p:cNvSpPr>
                <a:spLocks/>
              </p:cNvSpPr>
              <p:nvPr/>
            </p:nvSpPr>
            <p:spPr bwMode="hidden">
              <a:xfrm flipV="1">
                <a:off x="4278" y="179"/>
                <a:ext cx="1007" cy="802"/>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600"/>
                      <a:pt x="17826" y="21600"/>
                    </a:cubicBezTo>
                    <a:cubicBezTo>
                      <a:pt x="10696" y="21600"/>
                      <a:pt x="4025" y="18081"/>
                      <a:pt x="-1" y="12197"/>
                    </a:cubicBezTo>
                  </a:path>
                  <a:path w="36729" h="21600" stroke="0" extrusionOk="0">
                    <a:moveTo>
                      <a:pt x="36729" y="10451"/>
                    </a:moveTo>
                    <a:cubicBezTo>
                      <a:pt x="32926" y="17330"/>
                      <a:pt x="25686" y="21600"/>
                      <a:pt x="17826" y="21600"/>
                    </a:cubicBezTo>
                    <a:cubicBezTo>
                      <a:pt x="10696" y="21600"/>
                      <a:pt x="4025" y="18081"/>
                      <a:pt x="-1" y="12197"/>
                    </a:cubicBezTo>
                    <a:lnTo>
                      <a:pt x="17826" y="0"/>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14" name="Arc 118"/>
              <p:cNvSpPr>
                <a:spLocks/>
              </p:cNvSpPr>
              <p:nvPr/>
            </p:nvSpPr>
            <p:spPr bwMode="hidden">
              <a:xfrm flipH="1">
                <a:off x="3612" y="580"/>
                <a:ext cx="487" cy="933"/>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0"/>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0"/>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15" name="Arc 119"/>
              <p:cNvSpPr>
                <a:spLocks/>
              </p:cNvSpPr>
              <p:nvPr/>
            </p:nvSpPr>
            <p:spPr bwMode="hidden">
              <a:xfrm flipH="1">
                <a:off x="3267" y="628"/>
                <a:ext cx="791" cy="932"/>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0"/>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0"/>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16" name="Arc 120"/>
              <p:cNvSpPr>
                <a:spLocks/>
              </p:cNvSpPr>
              <p:nvPr/>
            </p:nvSpPr>
            <p:spPr bwMode="hidden">
              <a:xfrm flipH="1">
                <a:off x="3197" y="458"/>
                <a:ext cx="932" cy="933"/>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0"/>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0"/>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17" name="Arc 121"/>
              <p:cNvSpPr>
                <a:spLocks/>
              </p:cNvSpPr>
              <p:nvPr/>
            </p:nvSpPr>
            <p:spPr bwMode="hidden">
              <a:xfrm>
                <a:off x="4229" y="589"/>
                <a:ext cx="14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18" name="Arc 122"/>
              <p:cNvSpPr>
                <a:spLocks/>
              </p:cNvSpPr>
              <p:nvPr/>
            </p:nvSpPr>
            <p:spPr bwMode="hidden">
              <a:xfrm>
                <a:off x="4268" y="585"/>
                <a:ext cx="394"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19" name="Arc 123"/>
              <p:cNvSpPr>
                <a:spLocks/>
              </p:cNvSpPr>
              <p:nvPr/>
            </p:nvSpPr>
            <p:spPr bwMode="hidden">
              <a:xfrm>
                <a:off x="4303" y="463"/>
                <a:ext cx="55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20" name="Freeform 124"/>
              <p:cNvSpPr>
                <a:spLocks/>
              </p:cNvSpPr>
              <p:nvPr/>
            </p:nvSpPr>
            <p:spPr bwMode="hidden">
              <a:xfrm>
                <a:off x="4410" y="1033"/>
                <a:ext cx="190" cy="58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21" name="Freeform 125"/>
              <p:cNvSpPr>
                <a:spLocks/>
              </p:cNvSpPr>
              <p:nvPr/>
            </p:nvSpPr>
            <p:spPr bwMode="hidden">
              <a:xfrm rot="19660755" flipV="1">
                <a:off x="4114" y="843"/>
                <a:ext cx="173" cy="32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22" name="Arc 126"/>
              <p:cNvSpPr>
                <a:spLocks/>
              </p:cNvSpPr>
              <p:nvPr/>
            </p:nvSpPr>
            <p:spPr bwMode="hidden">
              <a:xfrm flipH="1">
                <a:off x="3144" y="319"/>
                <a:ext cx="996" cy="933"/>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0"/>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0"/>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23" name="Arc 127"/>
              <p:cNvSpPr>
                <a:spLocks/>
              </p:cNvSpPr>
              <p:nvPr/>
            </p:nvSpPr>
            <p:spPr bwMode="hidden">
              <a:xfrm flipH="1">
                <a:off x="3425" y="123"/>
                <a:ext cx="725" cy="903"/>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0"/>
                      <a:pt x="18231" y="0"/>
                    </a:cubicBezTo>
                    <a:cubicBezTo>
                      <a:pt x="23204" y="0"/>
                      <a:pt x="28026" y="1716"/>
                      <a:pt x="31881" y="4859"/>
                    </a:cubicBezTo>
                  </a:path>
                  <a:path w="31881" h="21600" stroke="0" extrusionOk="0">
                    <a:moveTo>
                      <a:pt x="-1" y="10015"/>
                    </a:moveTo>
                    <a:cubicBezTo>
                      <a:pt x="3963" y="3778"/>
                      <a:pt x="10840" y="0"/>
                      <a:pt x="18231" y="0"/>
                    </a:cubicBezTo>
                    <a:cubicBezTo>
                      <a:pt x="23204" y="0"/>
                      <a:pt x="28026" y="1716"/>
                      <a:pt x="31881" y="4859"/>
                    </a:cubicBezTo>
                    <a:lnTo>
                      <a:pt x="18231" y="21600"/>
                    </a:lnTo>
                    <a:close/>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24" name="Arc 128"/>
              <p:cNvSpPr>
                <a:spLocks/>
              </p:cNvSpPr>
              <p:nvPr/>
            </p:nvSpPr>
            <p:spPr bwMode="hidden">
              <a:xfrm>
                <a:off x="4199" y="502"/>
                <a:ext cx="299" cy="9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0"/>
                      <a:pt x="13212" y="0"/>
                    </a:cubicBezTo>
                    <a:cubicBezTo>
                      <a:pt x="20409" y="0"/>
                      <a:pt x="27134" y="3585"/>
                      <a:pt x="31145" y="9561"/>
                    </a:cubicBezTo>
                  </a:path>
                  <a:path w="31146" h="21600" stroke="0" extrusionOk="0">
                    <a:moveTo>
                      <a:pt x="-1" y="4511"/>
                    </a:moveTo>
                    <a:cubicBezTo>
                      <a:pt x="3783" y="1586"/>
                      <a:pt x="8429" y="0"/>
                      <a:pt x="13212" y="0"/>
                    </a:cubicBezTo>
                    <a:cubicBezTo>
                      <a:pt x="20409" y="0"/>
                      <a:pt x="27134" y="3585"/>
                      <a:pt x="31145" y="9561"/>
                    </a:cubicBezTo>
                    <a:lnTo>
                      <a:pt x="13212" y="21600"/>
                    </a:lnTo>
                    <a:close/>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25" name="Freeform 129"/>
              <p:cNvSpPr>
                <a:spLocks/>
              </p:cNvSpPr>
              <p:nvPr/>
            </p:nvSpPr>
            <p:spPr bwMode="hidden">
              <a:xfrm flipH="1">
                <a:off x="3307" y="982"/>
                <a:ext cx="425" cy="59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26" name="Freeform 130"/>
              <p:cNvSpPr>
                <a:spLocks/>
              </p:cNvSpPr>
              <p:nvPr/>
            </p:nvSpPr>
            <p:spPr bwMode="hidden">
              <a:xfrm flipH="1">
                <a:off x="3507" y="350"/>
                <a:ext cx="273" cy="59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27" name="Freeform 131"/>
              <p:cNvSpPr>
                <a:spLocks/>
              </p:cNvSpPr>
              <p:nvPr/>
            </p:nvSpPr>
            <p:spPr bwMode="hidden">
              <a:xfrm flipH="1">
                <a:off x="3821" y="172"/>
                <a:ext cx="164" cy="59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28" name="Freeform 132"/>
              <p:cNvSpPr>
                <a:spLocks/>
              </p:cNvSpPr>
              <p:nvPr/>
            </p:nvSpPr>
            <p:spPr bwMode="hidden">
              <a:xfrm>
                <a:off x="4841" y="894"/>
                <a:ext cx="395" cy="62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29" name="Freeform 133"/>
              <p:cNvSpPr>
                <a:spLocks/>
              </p:cNvSpPr>
              <p:nvPr/>
            </p:nvSpPr>
            <p:spPr bwMode="hidden">
              <a:xfrm>
                <a:off x="4636" y="576"/>
                <a:ext cx="595" cy="41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30" name="Freeform 134"/>
              <p:cNvSpPr>
                <a:spLocks/>
              </p:cNvSpPr>
              <p:nvPr/>
            </p:nvSpPr>
            <p:spPr bwMode="hidden">
              <a:xfrm>
                <a:off x="4658" y="132"/>
                <a:ext cx="260" cy="562"/>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31" name="Freeform 135"/>
              <p:cNvSpPr>
                <a:spLocks/>
              </p:cNvSpPr>
              <p:nvPr/>
            </p:nvSpPr>
            <p:spPr bwMode="hidden">
              <a:xfrm rot="20253369">
                <a:off x="4401" y="599"/>
                <a:ext cx="174" cy="32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62632" name="Freeform 136"/>
              <p:cNvSpPr>
                <a:spLocks/>
              </p:cNvSpPr>
              <p:nvPr/>
            </p:nvSpPr>
            <p:spPr bwMode="hidden">
              <a:xfrm rot="1346631" flipH="1">
                <a:off x="3783" y="590"/>
                <a:ext cx="173" cy="32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grpSp>
      <p:sp>
        <p:nvSpPr>
          <p:cNvPr id="362633" name="Rectangle 137"/>
          <p:cNvSpPr>
            <a:spLocks noGrp="1" noChangeArrowheads="1"/>
          </p:cNvSpPr>
          <p:nvPr>
            <p:ph type="title"/>
          </p:nvPr>
        </p:nvSpPr>
        <p:spPr bwMode="auto">
          <a:xfrm>
            <a:off x="914400" y="301625"/>
            <a:ext cx="10363200" cy="146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62634" name="Rectangle 138"/>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fontAlgn="base">
        <a:spcBef>
          <a:spcPct val="0"/>
        </a:spcBef>
        <a:spcAft>
          <a:spcPct val="0"/>
        </a:spcAft>
        <a:defRPr sz="3600" kern="12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Black" panose="020B0A04020102020204" pitchFamily="34" charset="0"/>
        </a:defRPr>
      </a:lvl2pPr>
      <a:lvl3pPr algn="l" rtl="0" fontAlgn="base">
        <a:spcBef>
          <a:spcPct val="0"/>
        </a:spcBef>
        <a:spcAft>
          <a:spcPct val="0"/>
        </a:spcAft>
        <a:defRPr sz="3600">
          <a:solidFill>
            <a:schemeClr val="tx2"/>
          </a:solidFill>
          <a:latin typeface="Arial Black" panose="020B0A04020102020204" pitchFamily="34" charset="0"/>
        </a:defRPr>
      </a:lvl3pPr>
      <a:lvl4pPr algn="l" rtl="0" fontAlgn="base">
        <a:spcBef>
          <a:spcPct val="0"/>
        </a:spcBef>
        <a:spcAft>
          <a:spcPct val="0"/>
        </a:spcAft>
        <a:defRPr sz="3600">
          <a:solidFill>
            <a:schemeClr val="tx2"/>
          </a:solidFill>
          <a:latin typeface="Arial Black" panose="020B0A04020102020204" pitchFamily="34" charset="0"/>
        </a:defRPr>
      </a:lvl4pPr>
      <a:lvl5pPr algn="l" rtl="0" fontAlgn="base">
        <a:spcBef>
          <a:spcPct val="0"/>
        </a:spcBef>
        <a:spcAft>
          <a:spcPct val="0"/>
        </a:spcAft>
        <a:defRPr sz="3600">
          <a:solidFill>
            <a:schemeClr val="tx2"/>
          </a:solidFill>
          <a:latin typeface="Arial Black" panose="020B0A04020102020204" pitchFamily="34" charset="0"/>
        </a:defRPr>
      </a:lvl5pPr>
      <a:lvl6pPr marL="457200" algn="l" rtl="0" fontAlgn="base">
        <a:spcBef>
          <a:spcPct val="0"/>
        </a:spcBef>
        <a:spcAft>
          <a:spcPct val="0"/>
        </a:spcAft>
        <a:defRPr sz="3600">
          <a:solidFill>
            <a:schemeClr val="tx2"/>
          </a:solidFill>
          <a:latin typeface="Arial Black" panose="020B0A04020102020204" pitchFamily="34" charset="0"/>
        </a:defRPr>
      </a:lvl6pPr>
      <a:lvl7pPr marL="914400" algn="l" rtl="0" fontAlgn="base">
        <a:spcBef>
          <a:spcPct val="0"/>
        </a:spcBef>
        <a:spcAft>
          <a:spcPct val="0"/>
        </a:spcAft>
        <a:defRPr sz="3600">
          <a:solidFill>
            <a:schemeClr val="tx2"/>
          </a:solidFill>
          <a:latin typeface="Arial Black" panose="020B0A04020102020204" pitchFamily="34" charset="0"/>
        </a:defRPr>
      </a:lvl7pPr>
      <a:lvl8pPr marL="1371600" algn="l" rtl="0" fontAlgn="base">
        <a:spcBef>
          <a:spcPct val="0"/>
        </a:spcBef>
        <a:spcAft>
          <a:spcPct val="0"/>
        </a:spcAft>
        <a:defRPr sz="3600">
          <a:solidFill>
            <a:schemeClr val="tx2"/>
          </a:solidFill>
          <a:latin typeface="Arial Black" panose="020B0A04020102020204" pitchFamily="34" charset="0"/>
        </a:defRPr>
      </a:lvl8pPr>
      <a:lvl9pPr marL="1828800" algn="l" rtl="0" fontAlgn="base">
        <a:spcBef>
          <a:spcPct val="0"/>
        </a:spcBef>
        <a:spcAft>
          <a:spcPct val="0"/>
        </a:spcAft>
        <a:defRPr sz="3600">
          <a:solidFill>
            <a:schemeClr val="tx2"/>
          </a:solidFill>
          <a:latin typeface="Arial Black" panose="020B0A04020102020204" pitchFamily="34" charset="0"/>
        </a:defRPr>
      </a:lvl9pPr>
    </p:titleStyle>
    <p:bodyStyle>
      <a:lvl1pPr marL="342900" indent="-342900" algn="l" rtl="0" fontAlgn="base">
        <a:spcBef>
          <a:spcPct val="20000"/>
        </a:spcBef>
        <a:spcAft>
          <a:spcPct val="0"/>
        </a:spcAft>
        <a:buClr>
          <a:schemeClr val="hlink"/>
        </a:buClr>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folHlink"/>
        </a:buClr>
        <a:buChar char="•"/>
        <a:defRPr sz="2000" kern="1200">
          <a:solidFill>
            <a:schemeClr val="tx1"/>
          </a:solidFill>
          <a:latin typeface="+mn-lt"/>
          <a:ea typeface="+mn-ea"/>
          <a:cs typeface="+mn-cs"/>
        </a:defRPr>
      </a:lvl2pPr>
      <a:lvl3pPr marL="1143000" indent="-228600" algn="l" rtl="0" fontAlgn="base">
        <a:spcBef>
          <a:spcPct val="20000"/>
        </a:spcBef>
        <a:spcAft>
          <a:spcPct val="0"/>
        </a:spcAft>
        <a:buChar char="•"/>
        <a:defRPr kern="1200">
          <a:solidFill>
            <a:schemeClr val="tx1"/>
          </a:solidFill>
          <a:latin typeface="+mn-lt"/>
          <a:ea typeface="+mn-ea"/>
          <a:cs typeface="+mn-cs"/>
        </a:defRPr>
      </a:lvl3pPr>
      <a:lvl4pPr marL="1600200" indent="-228600" algn="l" rtl="0" fontAlgn="base">
        <a:spcBef>
          <a:spcPct val="20000"/>
        </a:spcBef>
        <a:spcAft>
          <a:spcPct val="0"/>
        </a:spcAft>
        <a:buFont typeface="Times New Roman" panose="02020603050405020304" pitchFamily="18" charset="0"/>
        <a:buChar char="−"/>
        <a:defRPr sz="1600" kern="1200">
          <a:solidFill>
            <a:schemeClr val="tx1"/>
          </a:solidFill>
          <a:latin typeface="+mn-lt"/>
          <a:ea typeface="+mn-ea"/>
          <a:cs typeface="+mn-cs"/>
        </a:defRPr>
      </a:lvl4pPr>
      <a:lvl5pPr marL="2057400" indent="-228600" algn="l" rtl="0" fontAlgn="base">
        <a:spcBef>
          <a:spcPct val="20000"/>
        </a:spcBef>
        <a:spcAft>
          <a:spcPct val="0"/>
        </a:spcAft>
        <a:buFont typeface="Times New Roman" panose="02020603050405020304" pitchFamily="18"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xwideman.com/papers/profiles/profiles.pdf"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ctrTitle"/>
          </p:nvPr>
        </p:nvSpPr>
        <p:spPr>
          <a:xfrm>
            <a:off x="2209800" y="2098676"/>
            <a:ext cx="7772400" cy="1355725"/>
          </a:xfrm>
        </p:spPr>
        <p:txBody>
          <a:bodyPr/>
          <a:lstStyle/>
          <a:p>
            <a:r>
              <a:rPr lang="en-US" altLang="en-US" sz="2800" dirty="0"/>
              <a:t/>
            </a:r>
            <a:br>
              <a:rPr lang="en-US" altLang="en-US" sz="2800" dirty="0"/>
            </a:br>
            <a:r>
              <a:rPr lang="en-US" altLang="en-US" sz="2800" dirty="0"/>
              <a:t>Project Human Resource Management</a:t>
            </a:r>
          </a:p>
        </p:txBody>
      </p:sp>
      <p:sp>
        <p:nvSpPr>
          <p:cNvPr id="289796" name="Rectangle 4"/>
          <p:cNvSpPr>
            <a:spLocks noChangeArrowheads="1"/>
          </p:cNvSpPr>
          <p:nvPr/>
        </p:nvSpPr>
        <p:spPr bwMode="auto">
          <a:xfrm>
            <a:off x="3352800" y="4191001"/>
            <a:ext cx="6858000" cy="134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r>
              <a:rPr lang="en-US" altLang="en-US"/>
              <a:t>Herzberg’s Motivational and Hygiene Factors</a:t>
            </a:r>
          </a:p>
        </p:txBody>
      </p:sp>
      <p:sp>
        <p:nvSpPr>
          <p:cNvPr id="296963" name="Rectangle 3"/>
          <p:cNvSpPr>
            <a:spLocks noGrp="1" noChangeArrowheads="1"/>
          </p:cNvSpPr>
          <p:nvPr>
            <p:ph type="body" idx="1"/>
          </p:nvPr>
        </p:nvSpPr>
        <p:spPr>
          <a:xfrm>
            <a:off x="2209800" y="2117726"/>
            <a:ext cx="7772400" cy="3978275"/>
          </a:xfrm>
        </p:spPr>
        <p:txBody>
          <a:bodyPr/>
          <a:lstStyle/>
          <a:p>
            <a:r>
              <a:rPr lang="en-US" altLang="en-US" dirty="0"/>
              <a:t>Frederick Herzberg wrote several famous books and articles about worker motivation. He distinguished between:</a:t>
            </a:r>
          </a:p>
          <a:p>
            <a:pPr lvl="1"/>
            <a:r>
              <a:rPr lang="en-US" altLang="en-US" b="1" dirty="0">
                <a:solidFill>
                  <a:schemeClr val="accent1"/>
                </a:solidFill>
              </a:rPr>
              <a:t>Motivational factors</a:t>
            </a:r>
            <a:r>
              <a:rPr lang="en-US" altLang="en-US" dirty="0">
                <a:solidFill>
                  <a:schemeClr val="accent1"/>
                </a:solidFill>
              </a:rPr>
              <a:t>: </a:t>
            </a:r>
            <a:r>
              <a:rPr lang="en-US" altLang="en-US" dirty="0"/>
              <a:t>Achievement, recognition, the work itself, responsibility, advancement, and growth. These factors produce job satisfaction.</a:t>
            </a:r>
          </a:p>
          <a:p>
            <a:pPr lvl="1"/>
            <a:r>
              <a:rPr lang="en-US" altLang="en-US" b="1" dirty="0">
                <a:solidFill>
                  <a:schemeClr val="accent1"/>
                </a:solidFill>
              </a:rPr>
              <a:t>Hygiene factors</a:t>
            </a:r>
            <a:r>
              <a:rPr lang="en-US" altLang="en-US" dirty="0">
                <a:solidFill>
                  <a:schemeClr val="accent1"/>
                </a:solidFill>
              </a:rPr>
              <a:t>: </a:t>
            </a:r>
            <a:r>
              <a:rPr lang="en-US" altLang="en-US" dirty="0"/>
              <a:t>Larger salaries, more supervision, and a more attractive work environment. These factors cause dissatisfaction if not present, but do not motivate workers to do more.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2209800" y="301626"/>
            <a:ext cx="7772400" cy="974725"/>
          </a:xfrm>
        </p:spPr>
        <p:txBody>
          <a:bodyPr/>
          <a:lstStyle/>
          <a:p>
            <a:r>
              <a:rPr lang="en-US" altLang="en-US" sz="2800"/>
              <a:t>McClelland’s Acquired-Needs Theory</a:t>
            </a:r>
          </a:p>
        </p:txBody>
      </p:sp>
      <p:sp>
        <p:nvSpPr>
          <p:cNvPr id="330755" name="Rectangle 3"/>
          <p:cNvSpPr>
            <a:spLocks noGrp="1" noChangeArrowheads="1"/>
          </p:cNvSpPr>
          <p:nvPr>
            <p:ph type="body" idx="1"/>
          </p:nvPr>
        </p:nvSpPr>
        <p:spPr>
          <a:xfrm>
            <a:off x="1905000" y="1219200"/>
            <a:ext cx="8458200" cy="4495800"/>
          </a:xfrm>
        </p:spPr>
        <p:txBody>
          <a:bodyPr/>
          <a:lstStyle/>
          <a:p>
            <a:pPr>
              <a:spcBef>
                <a:spcPct val="40000"/>
              </a:spcBef>
            </a:pPr>
            <a:r>
              <a:rPr lang="en-US" altLang="en-US" sz="2000" dirty="0"/>
              <a:t>Specific needs are acquired or learned over time and are shaped by life experiences. The following are the main categories of acquired needs:</a:t>
            </a:r>
          </a:p>
          <a:p>
            <a:pPr lvl="1">
              <a:spcBef>
                <a:spcPct val="40000"/>
              </a:spcBef>
            </a:pPr>
            <a:r>
              <a:rPr lang="en-US" altLang="en-US" sz="1800" b="1" dirty="0">
                <a:solidFill>
                  <a:schemeClr val="accent1"/>
                </a:solidFill>
              </a:rPr>
              <a:t>Achievement (</a:t>
            </a:r>
            <a:r>
              <a:rPr lang="en-US" altLang="en-US" sz="1800" b="1" dirty="0" err="1">
                <a:solidFill>
                  <a:schemeClr val="accent1"/>
                </a:solidFill>
              </a:rPr>
              <a:t>nAch</a:t>
            </a:r>
            <a:r>
              <a:rPr lang="en-US" altLang="en-US" sz="1800" b="1" dirty="0">
                <a:solidFill>
                  <a:schemeClr val="accent1"/>
                </a:solidFill>
              </a:rPr>
              <a:t>)</a:t>
            </a:r>
            <a:r>
              <a:rPr lang="en-US" altLang="en-US" sz="1800" dirty="0">
                <a:solidFill>
                  <a:schemeClr val="accent1"/>
                </a:solidFill>
              </a:rPr>
              <a:t>: </a:t>
            </a:r>
            <a:r>
              <a:rPr lang="en-US" altLang="en-US" sz="1800" dirty="0"/>
              <a:t>People with a high need for achievement like challenging projects with attainable goals and lots of feedback.</a:t>
            </a:r>
          </a:p>
          <a:p>
            <a:pPr lvl="1">
              <a:spcBef>
                <a:spcPct val="40000"/>
              </a:spcBef>
            </a:pPr>
            <a:r>
              <a:rPr lang="en-US" altLang="en-US" sz="1800" b="1" dirty="0">
                <a:solidFill>
                  <a:schemeClr val="accent1"/>
                </a:solidFill>
              </a:rPr>
              <a:t>Affiliation (</a:t>
            </a:r>
            <a:r>
              <a:rPr lang="en-US" altLang="en-US" sz="1800" b="1" dirty="0" err="1">
                <a:solidFill>
                  <a:schemeClr val="accent1"/>
                </a:solidFill>
              </a:rPr>
              <a:t>nAff</a:t>
            </a:r>
            <a:r>
              <a:rPr lang="en-US" altLang="en-US" sz="1800" b="1" dirty="0">
                <a:solidFill>
                  <a:schemeClr val="accent1"/>
                </a:solidFill>
              </a:rPr>
              <a:t>)</a:t>
            </a:r>
            <a:r>
              <a:rPr lang="en-US" altLang="en-US" sz="1800" dirty="0">
                <a:solidFill>
                  <a:schemeClr val="accent1"/>
                </a:solidFill>
              </a:rPr>
              <a:t>: </a:t>
            </a:r>
            <a:r>
              <a:rPr lang="en-US" altLang="en-US" sz="1800" dirty="0"/>
              <a:t>People with high need for affiliation desire harmonious relationships and need to feel accepted by others, so managers should try to create a cooperative work environment for them.</a:t>
            </a:r>
          </a:p>
          <a:p>
            <a:pPr lvl="1">
              <a:spcBef>
                <a:spcPct val="40000"/>
              </a:spcBef>
            </a:pPr>
            <a:r>
              <a:rPr lang="en-US" altLang="en-US" sz="1800" b="1" dirty="0">
                <a:solidFill>
                  <a:schemeClr val="accent1"/>
                </a:solidFill>
              </a:rPr>
              <a:t>Power (</a:t>
            </a:r>
            <a:r>
              <a:rPr lang="en-US" altLang="en-US" sz="1800" b="1" dirty="0" err="1">
                <a:solidFill>
                  <a:schemeClr val="accent1"/>
                </a:solidFill>
              </a:rPr>
              <a:t>nPow</a:t>
            </a:r>
            <a:r>
              <a:rPr lang="en-US" altLang="en-US" sz="1800" b="1" dirty="0">
                <a:solidFill>
                  <a:schemeClr val="accent1"/>
                </a:solidFill>
              </a:rPr>
              <a:t>)</a:t>
            </a:r>
            <a:r>
              <a:rPr lang="en-US" altLang="en-US" sz="1800" dirty="0">
                <a:solidFill>
                  <a:schemeClr val="accent1"/>
                </a:solidFill>
              </a:rPr>
              <a:t>: </a:t>
            </a:r>
            <a:r>
              <a:rPr lang="en-US" altLang="en-US" sz="1800" dirty="0"/>
              <a:t>People with a need for power desire either personal power (not good) or institutional power (good for the organization). Provide institutional power seekers with management opportunities.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r>
              <a:rPr lang="en-US" altLang="en-US"/>
              <a:t>McGregor’s Theory X and Y</a:t>
            </a:r>
          </a:p>
        </p:txBody>
      </p:sp>
      <p:sp>
        <p:nvSpPr>
          <p:cNvPr id="297987" name="Rectangle 3"/>
          <p:cNvSpPr>
            <a:spLocks noGrp="1" noChangeArrowheads="1"/>
          </p:cNvSpPr>
          <p:nvPr>
            <p:ph type="body" idx="1"/>
          </p:nvPr>
        </p:nvSpPr>
        <p:spPr>
          <a:xfrm>
            <a:off x="1905000" y="1447800"/>
            <a:ext cx="8458200" cy="4419600"/>
          </a:xfrm>
        </p:spPr>
        <p:txBody>
          <a:bodyPr/>
          <a:lstStyle/>
          <a:p>
            <a:pPr>
              <a:spcBef>
                <a:spcPct val="60000"/>
              </a:spcBef>
            </a:pPr>
            <a:r>
              <a:rPr lang="en-US" altLang="en-US" sz="2000" dirty="0"/>
              <a:t>Douglas McGregor popularized the human relations approach to management in the 1960s.</a:t>
            </a:r>
          </a:p>
          <a:p>
            <a:pPr>
              <a:spcBef>
                <a:spcPct val="60000"/>
              </a:spcBef>
            </a:pPr>
            <a:r>
              <a:rPr lang="en-US" altLang="en-US" sz="2000" b="1" dirty="0">
                <a:solidFill>
                  <a:schemeClr val="accent1"/>
                </a:solidFill>
              </a:rPr>
              <a:t>Theory X</a:t>
            </a:r>
            <a:r>
              <a:rPr lang="en-US" altLang="en-US" sz="2000" dirty="0"/>
              <a:t>: Assumes workers dislike and avoid work, so managers must use coercion, threats, and various control schemes to get workers to meet objectives.</a:t>
            </a:r>
          </a:p>
          <a:p>
            <a:pPr>
              <a:spcBef>
                <a:spcPct val="60000"/>
              </a:spcBef>
            </a:pPr>
            <a:r>
              <a:rPr lang="en-US" altLang="en-US" sz="2000" b="1" dirty="0">
                <a:solidFill>
                  <a:schemeClr val="accent1"/>
                </a:solidFill>
              </a:rPr>
              <a:t>Theory Y</a:t>
            </a:r>
            <a:r>
              <a:rPr lang="en-US" altLang="en-US" sz="2000" dirty="0"/>
              <a:t>: Assumes individuals consider work as natural as play or rest and enjoy the satisfaction of esteem and self-actualization needs.</a:t>
            </a:r>
          </a:p>
          <a:p>
            <a:pPr>
              <a:spcBef>
                <a:spcPct val="60000"/>
              </a:spcBef>
            </a:pPr>
            <a:r>
              <a:rPr lang="en-US" altLang="en-US" sz="2000" b="1" dirty="0">
                <a:solidFill>
                  <a:schemeClr val="accent1"/>
                </a:solidFill>
              </a:rPr>
              <a:t>Theory Z</a:t>
            </a:r>
            <a:r>
              <a:rPr lang="en-US" altLang="en-US" sz="2000" dirty="0"/>
              <a:t>: Introduced in 1981 by William </a:t>
            </a:r>
            <a:r>
              <a:rPr lang="en-US" altLang="en-US" sz="2000" dirty="0" err="1"/>
              <a:t>Ouchi</a:t>
            </a:r>
            <a:r>
              <a:rPr lang="en-US" altLang="en-US" sz="2000" dirty="0"/>
              <a:t> and is based on the Japanese approach to motivating workers, which emphasizes trust, quality, collective decision making, and cultural values.</a:t>
            </a:r>
          </a:p>
          <a:p>
            <a:pPr>
              <a:lnSpc>
                <a:spcPct val="90000"/>
              </a:lnSpc>
              <a:buFontTx/>
              <a:buNone/>
            </a:pPr>
            <a:endParaRPr lang="en-US" alt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xfrm>
            <a:off x="2209800" y="498475"/>
            <a:ext cx="7772400" cy="1149350"/>
          </a:xfrm>
        </p:spPr>
        <p:txBody>
          <a:bodyPr/>
          <a:lstStyle/>
          <a:p>
            <a:r>
              <a:rPr lang="en-US" altLang="en-US" sz="3200"/>
              <a:t>Thamhain and Wilemon’s Ways to Have Influence on Projects</a:t>
            </a:r>
          </a:p>
        </p:txBody>
      </p:sp>
      <p:sp>
        <p:nvSpPr>
          <p:cNvPr id="299011" name="Rectangle 3"/>
          <p:cNvSpPr>
            <a:spLocks noGrp="1" noChangeArrowheads="1"/>
          </p:cNvSpPr>
          <p:nvPr>
            <p:ph type="body" idx="1"/>
          </p:nvPr>
        </p:nvSpPr>
        <p:spPr>
          <a:xfrm>
            <a:off x="1752600" y="1828800"/>
            <a:ext cx="8686800" cy="4800600"/>
          </a:xfrm>
        </p:spPr>
        <p:txBody>
          <a:bodyPr/>
          <a:lstStyle/>
          <a:p>
            <a:pPr marL="533400" indent="-533400">
              <a:spcBef>
                <a:spcPct val="30000"/>
              </a:spcBef>
              <a:buFont typeface="Wingdings" panose="05000000000000000000" pitchFamily="2" charset="2"/>
              <a:buAutoNum type="arabicPeriod"/>
            </a:pPr>
            <a:r>
              <a:rPr lang="en-US" altLang="en-US" b="1" dirty="0">
                <a:solidFill>
                  <a:schemeClr val="accent1"/>
                </a:solidFill>
              </a:rPr>
              <a:t>Authority</a:t>
            </a:r>
            <a:r>
              <a:rPr lang="en-US" altLang="en-US" dirty="0"/>
              <a:t>: The legitimate hierarchical right to issue orders.</a:t>
            </a:r>
          </a:p>
          <a:p>
            <a:pPr marL="533400" indent="-533400">
              <a:spcBef>
                <a:spcPct val="30000"/>
              </a:spcBef>
              <a:buFont typeface="Wingdings" panose="05000000000000000000" pitchFamily="2" charset="2"/>
              <a:buAutoNum type="arabicPeriod"/>
            </a:pPr>
            <a:r>
              <a:rPr lang="en-US" altLang="en-US" b="1" dirty="0">
                <a:solidFill>
                  <a:schemeClr val="accent1"/>
                </a:solidFill>
              </a:rPr>
              <a:t>Assignment</a:t>
            </a:r>
            <a:r>
              <a:rPr lang="en-US" altLang="en-US" dirty="0"/>
              <a:t>: The project manager's perceived ability to influence a worker's later work assignments.</a:t>
            </a:r>
          </a:p>
          <a:p>
            <a:pPr marL="533400" indent="-533400">
              <a:spcBef>
                <a:spcPct val="30000"/>
              </a:spcBef>
              <a:buFont typeface="Wingdings" panose="05000000000000000000" pitchFamily="2" charset="2"/>
              <a:buAutoNum type="arabicPeriod"/>
            </a:pPr>
            <a:r>
              <a:rPr lang="en-US" altLang="en-US" b="1" dirty="0">
                <a:solidFill>
                  <a:schemeClr val="accent1"/>
                </a:solidFill>
              </a:rPr>
              <a:t>Budget</a:t>
            </a:r>
            <a:r>
              <a:rPr lang="en-US" altLang="en-US" dirty="0"/>
              <a:t>: The project manager's perceived ability to authorize others' use of discretionary funds.</a:t>
            </a:r>
          </a:p>
          <a:p>
            <a:pPr marL="533400" indent="-533400">
              <a:spcBef>
                <a:spcPct val="30000"/>
              </a:spcBef>
              <a:buFont typeface="Wingdings" panose="05000000000000000000" pitchFamily="2" charset="2"/>
              <a:buAutoNum type="arabicPeriod"/>
            </a:pPr>
            <a:r>
              <a:rPr lang="en-US" altLang="en-US" b="1" dirty="0">
                <a:solidFill>
                  <a:schemeClr val="accent1"/>
                </a:solidFill>
              </a:rPr>
              <a:t>Promotion</a:t>
            </a:r>
            <a:r>
              <a:rPr lang="en-US" altLang="en-US" dirty="0"/>
              <a:t>: The ability to improve a worker's position.</a:t>
            </a:r>
          </a:p>
          <a:p>
            <a:pPr marL="533400" indent="-533400">
              <a:spcBef>
                <a:spcPct val="30000"/>
              </a:spcBef>
              <a:buFont typeface="Wingdings" panose="05000000000000000000" pitchFamily="2" charset="2"/>
              <a:buAutoNum type="arabicPeriod"/>
            </a:pPr>
            <a:r>
              <a:rPr lang="en-US" altLang="en-US" b="1" dirty="0">
                <a:solidFill>
                  <a:schemeClr val="accent1"/>
                </a:solidFill>
              </a:rPr>
              <a:t>Money</a:t>
            </a:r>
            <a:r>
              <a:rPr lang="en-US" altLang="en-US" dirty="0"/>
              <a:t>: The ability to increase a worker's pay and benefits.</a:t>
            </a:r>
          </a:p>
          <a:p>
            <a:pPr marL="533400" indent="-533400">
              <a:lnSpc>
                <a:spcPct val="90000"/>
              </a:lnSpc>
              <a:buNone/>
            </a:pPr>
            <a:endParaRPr lang="en-US"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r>
              <a:rPr lang="en-US" altLang="en-US" sz="3200"/>
              <a:t>Thamhain and Wilemon’s Ways to Have Influence on Projects (cont’d)</a:t>
            </a:r>
          </a:p>
        </p:txBody>
      </p:sp>
      <p:sp>
        <p:nvSpPr>
          <p:cNvPr id="340995" name="Rectangle 3"/>
          <p:cNvSpPr>
            <a:spLocks noGrp="1" noChangeArrowheads="1"/>
          </p:cNvSpPr>
          <p:nvPr>
            <p:ph type="body" idx="1"/>
          </p:nvPr>
        </p:nvSpPr>
        <p:spPr>
          <a:xfrm>
            <a:off x="1752600" y="1676400"/>
            <a:ext cx="8458200" cy="4572000"/>
          </a:xfrm>
        </p:spPr>
        <p:txBody>
          <a:bodyPr/>
          <a:lstStyle/>
          <a:p>
            <a:pPr marL="533400" indent="-533400">
              <a:spcBef>
                <a:spcPct val="40000"/>
              </a:spcBef>
              <a:buFont typeface="Wingdings" panose="05000000000000000000" pitchFamily="2" charset="2"/>
              <a:buAutoNum type="arabicPeriod" startAt="6"/>
            </a:pPr>
            <a:r>
              <a:rPr lang="en-US" altLang="en-US" b="1" dirty="0">
                <a:solidFill>
                  <a:schemeClr val="accent1"/>
                </a:solidFill>
              </a:rPr>
              <a:t>Penalty</a:t>
            </a:r>
            <a:r>
              <a:rPr lang="en-US" altLang="en-US" dirty="0"/>
              <a:t>: The project manager's ability to cause punishment.</a:t>
            </a:r>
          </a:p>
          <a:p>
            <a:pPr marL="533400" indent="-533400">
              <a:spcBef>
                <a:spcPct val="40000"/>
              </a:spcBef>
              <a:buFont typeface="Wingdings" panose="05000000000000000000" pitchFamily="2" charset="2"/>
              <a:buAutoNum type="arabicPeriod" startAt="6"/>
            </a:pPr>
            <a:r>
              <a:rPr lang="en-US" altLang="en-US" b="1" dirty="0">
                <a:solidFill>
                  <a:schemeClr val="accent1"/>
                </a:solidFill>
              </a:rPr>
              <a:t>Work challenge</a:t>
            </a:r>
            <a:r>
              <a:rPr lang="en-US" altLang="en-US" dirty="0"/>
              <a:t>: The ability to assign work that capitalizes on a worker's enjoyment of doing a particular task.</a:t>
            </a:r>
          </a:p>
          <a:p>
            <a:pPr marL="533400" indent="-533400">
              <a:spcBef>
                <a:spcPct val="40000"/>
              </a:spcBef>
              <a:buFont typeface="Wingdings" panose="05000000000000000000" pitchFamily="2" charset="2"/>
              <a:buAutoNum type="arabicPeriod" startAt="6"/>
            </a:pPr>
            <a:r>
              <a:rPr lang="en-US" altLang="en-US" b="1" dirty="0">
                <a:solidFill>
                  <a:schemeClr val="accent1"/>
                </a:solidFill>
              </a:rPr>
              <a:t>Expertise</a:t>
            </a:r>
            <a:r>
              <a:rPr lang="en-US" altLang="en-US" dirty="0"/>
              <a:t>: The project manager's perceived special knowledge that others deem important.</a:t>
            </a:r>
          </a:p>
          <a:p>
            <a:pPr marL="533400" indent="-533400">
              <a:spcBef>
                <a:spcPct val="40000"/>
              </a:spcBef>
              <a:buFont typeface="Wingdings" panose="05000000000000000000" pitchFamily="2" charset="2"/>
              <a:buAutoNum type="arabicPeriod" startAt="6"/>
            </a:pPr>
            <a:r>
              <a:rPr lang="en-US" altLang="en-US" b="1" dirty="0">
                <a:solidFill>
                  <a:schemeClr val="accent1"/>
                </a:solidFill>
              </a:rPr>
              <a:t>Friendship</a:t>
            </a:r>
            <a:r>
              <a:rPr lang="en-US" altLang="en-US" dirty="0"/>
              <a:t>: The ability to establish friendly personal relationships between the project manager and others.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p:txBody>
          <a:bodyPr/>
          <a:lstStyle/>
          <a:p>
            <a:r>
              <a:rPr lang="en-US" altLang="en-US"/>
              <a:t>Ways to Influence that Help and Hurt Projects</a:t>
            </a:r>
          </a:p>
        </p:txBody>
      </p:sp>
      <p:sp>
        <p:nvSpPr>
          <p:cNvPr id="300035" name="Rectangle 3"/>
          <p:cNvSpPr>
            <a:spLocks noGrp="1" noChangeArrowheads="1"/>
          </p:cNvSpPr>
          <p:nvPr>
            <p:ph type="body" idx="1"/>
          </p:nvPr>
        </p:nvSpPr>
        <p:spPr>
          <a:xfrm>
            <a:off x="2349501" y="2255838"/>
            <a:ext cx="7523163" cy="3497262"/>
          </a:xfrm>
        </p:spPr>
        <p:txBody>
          <a:bodyPr/>
          <a:lstStyle/>
          <a:p>
            <a:r>
              <a:rPr lang="en-US" altLang="en-US" dirty="0"/>
              <a:t>Projects are more likely to </a:t>
            </a:r>
            <a:r>
              <a:rPr lang="en-US" altLang="en-US" b="1" i="1" dirty="0">
                <a:solidFill>
                  <a:srgbClr val="92D050"/>
                </a:solidFill>
              </a:rPr>
              <a:t>succeed</a:t>
            </a:r>
            <a:r>
              <a:rPr lang="en-US" altLang="en-US" dirty="0">
                <a:solidFill>
                  <a:srgbClr val="92D050"/>
                </a:solidFill>
              </a:rPr>
              <a:t> </a:t>
            </a:r>
            <a:r>
              <a:rPr lang="en-US" altLang="en-US" dirty="0"/>
              <a:t>when project managers influence people using:</a:t>
            </a:r>
          </a:p>
          <a:p>
            <a:pPr lvl="1"/>
            <a:r>
              <a:rPr lang="en-US" altLang="en-US" b="1" dirty="0">
                <a:solidFill>
                  <a:srgbClr val="92D050"/>
                </a:solidFill>
              </a:rPr>
              <a:t>Expertise</a:t>
            </a:r>
          </a:p>
          <a:p>
            <a:pPr lvl="1"/>
            <a:r>
              <a:rPr lang="en-US" altLang="en-US" b="1" dirty="0">
                <a:solidFill>
                  <a:srgbClr val="92D050"/>
                </a:solidFill>
              </a:rPr>
              <a:t>Work challenge</a:t>
            </a:r>
          </a:p>
          <a:p>
            <a:r>
              <a:rPr lang="en-US" altLang="en-US" dirty="0"/>
              <a:t>Projects are more likely to </a:t>
            </a:r>
            <a:r>
              <a:rPr lang="en-US" altLang="en-US" b="1" i="1" dirty="0">
                <a:solidFill>
                  <a:srgbClr val="FF0000"/>
                </a:solidFill>
              </a:rPr>
              <a:t>fail</a:t>
            </a:r>
            <a:r>
              <a:rPr lang="en-US" altLang="en-US" dirty="0">
                <a:solidFill>
                  <a:srgbClr val="FF0000"/>
                </a:solidFill>
              </a:rPr>
              <a:t> </a:t>
            </a:r>
            <a:r>
              <a:rPr lang="en-US" altLang="en-US" dirty="0"/>
              <a:t>when project managers rely too heavily on:</a:t>
            </a:r>
          </a:p>
          <a:p>
            <a:pPr lvl="1"/>
            <a:r>
              <a:rPr lang="en-US" altLang="en-US" b="1" dirty="0">
                <a:solidFill>
                  <a:srgbClr val="FF0000"/>
                </a:solidFill>
              </a:rPr>
              <a:t>Authority</a:t>
            </a:r>
          </a:p>
          <a:p>
            <a:pPr lvl="1"/>
            <a:r>
              <a:rPr lang="en-US" altLang="en-US" b="1" dirty="0">
                <a:solidFill>
                  <a:srgbClr val="FF0000"/>
                </a:solidFill>
              </a:rPr>
              <a:t>Money</a:t>
            </a:r>
          </a:p>
          <a:p>
            <a:pPr lvl="1"/>
            <a:r>
              <a:rPr lang="en-US" altLang="en-US" b="1" dirty="0">
                <a:solidFill>
                  <a:srgbClr val="FF0000"/>
                </a:solidFill>
              </a:rPr>
              <a:t>Penalty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lstStyle/>
          <a:p>
            <a:r>
              <a:rPr lang="en-US" altLang="en-US" sz="4000"/>
              <a:t>Power</a:t>
            </a:r>
          </a:p>
        </p:txBody>
      </p:sp>
      <p:sp>
        <p:nvSpPr>
          <p:cNvPr id="301059" name="Rectangle 3"/>
          <p:cNvSpPr>
            <a:spLocks noGrp="1" noChangeArrowheads="1"/>
          </p:cNvSpPr>
          <p:nvPr>
            <p:ph type="body" idx="1"/>
          </p:nvPr>
        </p:nvSpPr>
        <p:spPr/>
        <p:txBody>
          <a:bodyPr/>
          <a:lstStyle/>
          <a:p>
            <a:pPr>
              <a:spcBef>
                <a:spcPct val="50000"/>
              </a:spcBef>
            </a:pPr>
            <a:r>
              <a:rPr lang="en-US" altLang="en-US" b="1" dirty="0"/>
              <a:t>Power </a:t>
            </a:r>
            <a:r>
              <a:rPr lang="en-US" altLang="en-US" dirty="0"/>
              <a:t>is the potential ability to influence behavior to get people to do things they would not otherwise do.</a:t>
            </a:r>
          </a:p>
          <a:p>
            <a:pPr>
              <a:spcBef>
                <a:spcPct val="50000"/>
              </a:spcBef>
            </a:pPr>
            <a:r>
              <a:rPr lang="en-US" altLang="en-US" dirty="0"/>
              <a:t>Types of power include:</a:t>
            </a:r>
          </a:p>
          <a:p>
            <a:pPr lvl="1">
              <a:spcBef>
                <a:spcPct val="50000"/>
              </a:spcBef>
            </a:pPr>
            <a:r>
              <a:rPr lang="en-US" altLang="en-US" dirty="0">
                <a:solidFill>
                  <a:schemeClr val="accent3"/>
                </a:solidFill>
              </a:rPr>
              <a:t>Coercive power</a:t>
            </a:r>
          </a:p>
          <a:p>
            <a:pPr lvl="1">
              <a:spcBef>
                <a:spcPct val="50000"/>
              </a:spcBef>
            </a:pPr>
            <a:r>
              <a:rPr lang="en-US" altLang="en-US" dirty="0">
                <a:solidFill>
                  <a:schemeClr val="accent3"/>
                </a:solidFill>
              </a:rPr>
              <a:t>Legitimate power</a:t>
            </a:r>
          </a:p>
          <a:p>
            <a:pPr lvl="1">
              <a:spcBef>
                <a:spcPct val="50000"/>
              </a:spcBef>
            </a:pPr>
            <a:r>
              <a:rPr lang="en-US" altLang="en-US" dirty="0">
                <a:solidFill>
                  <a:schemeClr val="accent3"/>
                </a:solidFill>
              </a:rPr>
              <a:t>Expert power</a:t>
            </a:r>
          </a:p>
          <a:p>
            <a:pPr lvl="1">
              <a:spcBef>
                <a:spcPct val="50000"/>
              </a:spcBef>
            </a:pPr>
            <a:r>
              <a:rPr lang="en-US" altLang="en-US" dirty="0">
                <a:solidFill>
                  <a:schemeClr val="accent3"/>
                </a:solidFill>
              </a:rPr>
              <a:t>Reward power</a:t>
            </a:r>
          </a:p>
          <a:p>
            <a:pPr lvl="1">
              <a:spcBef>
                <a:spcPct val="50000"/>
              </a:spcBef>
            </a:pPr>
            <a:r>
              <a:rPr lang="en-US" altLang="en-US" dirty="0">
                <a:solidFill>
                  <a:schemeClr val="accent3"/>
                </a:solidFill>
              </a:rPr>
              <a:t>Referent power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r>
              <a:rPr lang="en-US" altLang="en-US"/>
              <a:t>Improving Effectiveness:</a:t>
            </a:r>
            <a:br>
              <a:rPr lang="en-US" altLang="en-US"/>
            </a:br>
            <a:r>
              <a:rPr lang="en-US" altLang="en-US"/>
              <a:t> Covey’s Seven Habits</a:t>
            </a:r>
          </a:p>
        </p:txBody>
      </p:sp>
      <p:sp>
        <p:nvSpPr>
          <p:cNvPr id="302083" name="Rectangle 3"/>
          <p:cNvSpPr>
            <a:spLocks noGrp="1" noChangeArrowheads="1"/>
          </p:cNvSpPr>
          <p:nvPr>
            <p:ph type="body" idx="1"/>
          </p:nvPr>
        </p:nvSpPr>
        <p:spPr>
          <a:xfrm>
            <a:off x="1905000" y="1676400"/>
            <a:ext cx="8458200" cy="4572000"/>
          </a:xfrm>
        </p:spPr>
        <p:txBody>
          <a:bodyPr/>
          <a:lstStyle/>
          <a:p>
            <a:pPr>
              <a:spcBef>
                <a:spcPct val="30000"/>
              </a:spcBef>
            </a:pPr>
            <a:r>
              <a:rPr lang="en-US" altLang="en-US" dirty="0"/>
              <a:t>Project managers can apply Covey’s seven habits to improve effectiveness on projects.</a:t>
            </a:r>
          </a:p>
          <a:p>
            <a:pPr lvl="1">
              <a:spcBef>
                <a:spcPct val="30000"/>
              </a:spcBef>
            </a:pPr>
            <a:r>
              <a:rPr lang="en-US" altLang="en-US" i="1" dirty="0">
                <a:solidFill>
                  <a:schemeClr val="accent3"/>
                </a:solidFill>
              </a:rPr>
              <a:t>Be proactive.</a:t>
            </a:r>
          </a:p>
          <a:p>
            <a:pPr lvl="1">
              <a:spcBef>
                <a:spcPct val="30000"/>
              </a:spcBef>
            </a:pPr>
            <a:r>
              <a:rPr lang="en-US" altLang="en-US" i="1" dirty="0">
                <a:solidFill>
                  <a:schemeClr val="accent3"/>
                </a:solidFill>
              </a:rPr>
              <a:t>Begin with the end in mind.</a:t>
            </a:r>
          </a:p>
          <a:p>
            <a:pPr lvl="1">
              <a:spcBef>
                <a:spcPct val="30000"/>
              </a:spcBef>
            </a:pPr>
            <a:r>
              <a:rPr lang="en-US" altLang="en-US" i="1" dirty="0">
                <a:solidFill>
                  <a:schemeClr val="accent3"/>
                </a:solidFill>
              </a:rPr>
              <a:t>Put first things first.</a:t>
            </a:r>
          </a:p>
          <a:p>
            <a:pPr lvl="1">
              <a:spcBef>
                <a:spcPct val="30000"/>
              </a:spcBef>
            </a:pPr>
            <a:r>
              <a:rPr lang="en-US" altLang="en-US" i="1" dirty="0">
                <a:solidFill>
                  <a:schemeClr val="accent3"/>
                </a:solidFill>
              </a:rPr>
              <a:t>Think win/win.</a:t>
            </a:r>
          </a:p>
          <a:p>
            <a:pPr lvl="1">
              <a:spcBef>
                <a:spcPct val="30000"/>
              </a:spcBef>
            </a:pPr>
            <a:r>
              <a:rPr lang="en-US" altLang="en-US" i="1" dirty="0">
                <a:solidFill>
                  <a:schemeClr val="accent3"/>
                </a:solidFill>
              </a:rPr>
              <a:t>Seek first to understand, then to be understood.</a:t>
            </a:r>
          </a:p>
          <a:p>
            <a:pPr lvl="1">
              <a:spcBef>
                <a:spcPct val="30000"/>
              </a:spcBef>
            </a:pPr>
            <a:r>
              <a:rPr lang="en-US" altLang="en-US" i="1" dirty="0">
                <a:solidFill>
                  <a:schemeClr val="accent3"/>
                </a:solidFill>
              </a:rPr>
              <a:t>Synergize.</a:t>
            </a:r>
          </a:p>
          <a:p>
            <a:pPr lvl="1">
              <a:spcBef>
                <a:spcPct val="30000"/>
              </a:spcBef>
            </a:pPr>
            <a:r>
              <a:rPr lang="en-US" altLang="en-US" i="1" dirty="0">
                <a:solidFill>
                  <a:schemeClr val="accent3"/>
                </a:solidFill>
              </a:rPr>
              <a:t>Sharpen the saw.</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r>
              <a:rPr lang="en-US" altLang="en-US"/>
              <a:t>Empathic Listening and Rapport</a:t>
            </a:r>
          </a:p>
        </p:txBody>
      </p:sp>
      <p:sp>
        <p:nvSpPr>
          <p:cNvPr id="303107" name="Rectangle 3"/>
          <p:cNvSpPr>
            <a:spLocks noGrp="1" noChangeArrowheads="1"/>
          </p:cNvSpPr>
          <p:nvPr>
            <p:ph type="body" idx="1"/>
          </p:nvPr>
        </p:nvSpPr>
        <p:spPr>
          <a:xfrm>
            <a:off x="685800" y="1763713"/>
            <a:ext cx="9220199" cy="4114799"/>
          </a:xfrm>
        </p:spPr>
        <p:txBody>
          <a:bodyPr/>
          <a:lstStyle/>
          <a:p>
            <a:pPr>
              <a:lnSpc>
                <a:spcPct val="90000"/>
              </a:lnSpc>
            </a:pPr>
            <a:r>
              <a:rPr lang="en-US" altLang="en-US" dirty="0"/>
              <a:t>Good project managers are </a:t>
            </a:r>
            <a:r>
              <a:rPr lang="en-US" altLang="en-US" b="1" dirty="0">
                <a:solidFill>
                  <a:srgbClr val="92D050"/>
                </a:solidFill>
              </a:rPr>
              <a:t>empathic listeners</a:t>
            </a:r>
            <a:r>
              <a:rPr lang="en-US" altLang="en-US" dirty="0"/>
              <a:t>, meaning they listen with the intent to understand</a:t>
            </a:r>
            <a:r>
              <a:rPr lang="en-US" altLang="en-US" dirty="0" smtClean="0"/>
              <a:t>.</a:t>
            </a:r>
          </a:p>
          <a:p>
            <a:pPr marL="0" indent="0">
              <a:lnSpc>
                <a:spcPct val="90000"/>
              </a:lnSpc>
              <a:buNone/>
            </a:pPr>
            <a:endParaRPr lang="en-US" altLang="en-US" dirty="0"/>
          </a:p>
          <a:p>
            <a:pPr>
              <a:lnSpc>
                <a:spcPct val="90000"/>
              </a:lnSpc>
            </a:pPr>
            <a:r>
              <a:rPr lang="en-US" altLang="en-US" dirty="0"/>
              <a:t>Before you can communicate with others, you have to have </a:t>
            </a:r>
            <a:r>
              <a:rPr lang="en-US" altLang="en-US" b="1" dirty="0">
                <a:solidFill>
                  <a:srgbClr val="92D050"/>
                </a:solidFill>
              </a:rPr>
              <a:t>rapport</a:t>
            </a:r>
            <a:r>
              <a:rPr lang="en-US" altLang="en-US" dirty="0"/>
              <a:t>, which is a relation of harmony, conformity, accord, or affinity</a:t>
            </a:r>
            <a:r>
              <a:rPr lang="en-US" altLang="en-US" dirty="0" smtClean="0"/>
              <a:t>.</a:t>
            </a:r>
          </a:p>
          <a:p>
            <a:pPr marL="0" indent="0">
              <a:lnSpc>
                <a:spcPct val="90000"/>
              </a:lnSpc>
              <a:buNone/>
            </a:pPr>
            <a:endParaRPr lang="en-US" altLang="en-US" dirty="0"/>
          </a:p>
          <a:p>
            <a:pPr>
              <a:lnSpc>
                <a:spcPct val="90000"/>
              </a:lnSpc>
            </a:pPr>
            <a:r>
              <a:rPr lang="en-US" altLang="en-US" b="1" dirty="0">
                <a:solidFill>
                  <a:srgbClr val="92D050"/>
                </a:solidFill>
              </a:rPr>
              <a:t>Mirroring</a:t>
            </a:r>
            <a:r>
              <a:rPr lang="en-US" altLang="en-US" dirty="0">
                <a:solidFill>
                  <a:srgbClr val="92D050"/>
                </a:solidFill>
              </a:rPr>
              <a:t> </a:t>
            </a:r>
            <a:r>
              <a:rPr lang="en-US" altLang="en-US" dirty="0"/>
              <a:t>is the matching of certain behaviors of the other person, and is a technique used to help establish rapport</a:t>
            </a:r>
            <a:r>
              <a:rPr lang="en-US" altLang="en-US" dirty="0" smtClean="0"/>
              <a:t>.</a:t>
            </a:r>
          </a:p>
          <a:p>
            <a:pPr marL="0" indent="0">
              <a:lnSpc>
                <a:spcPct val="90000"/>
              </a:lnSpc>
              <a:buNone/>
            </a:pPr>
            <a:endParaRPr lang="en-US" altLang="en-US" dirty="0"/>
          </a:p>
          <a:p>
            <a:pPr>
              <a:lnSpc>
                <a:spcPct val="90000"/>
              </a:lnSpc>
            </a:pPr>
            <a:r>
              <a:rPr lang="en-US" altLang="en-US" dirty="0">
                <a:solidFill>
                  <a:schemeClr val="accent3"/>
                </a:solidFill>
              </a:rPr>
              <a:t>IT professionals need to develop empathic listening and other people skills to improve relationships with users and other stakeholders.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r>
              <a:rPr lang="en-US" altLang="en-US"/>
              <a:t>Acquiring the Project Team</a:t>
            </a:r>
            <a:endParaRPr lang="en-US" altLang="en-US" sz="4000"/>
          </a:p>
        </p:txBody>
      </p:sp>
      <p:sp>
        <p:nvSpPr>
          <p:cNvPr id="311299" name="Rectangle 3"/>
          <p:cNvSpPr>
            <a:spLocks noGrp="1" noChangeArrowheads="1"/>
          </p:cNvSpPr>
          <p:nvPr>
            <p:ph type="body" idx="1"/>
          </p:nvPr>
        </p:nvSpPr>
        <p:spPr>
          <a:xfrm>
            <a:off x="838200" y="1981201"/>
            <a:ext cx="9144000" cy="3908425"/>
          </a:xfrm>
        </p:spPr>
        <p:txBody>
          <a:bodyPr/>
          <a:lstStyle/>
          <a:p>
            <a:r>
              <a:rPr lang="en-US" altLang="en-US" dirty="0"/>
              <a:t>Acquiring qualified people for teams is crucial.</a:t>
            </a:r>
          </a:p>
          <a:p>
            <a:r>
              <a:rPr lang="en-US" altLang="en-US" dirty="0">
                <a:solidFill>
                  <a:schemeClr val="accent3"/>
                </a:solidFill>
              </a:rPr>
              <a:t>The project manager who is the smartest person on the team has done a poor job of recruiting!</a:t>
            </a:r>
          </a:p>
          <a:p>
            <a:r>
              <a:rPr lang="en-US" altLang="en-US" dirty="0"/>
              <a:t>Staffing plans and good hiring procedures are important, as are incentives for recruiting and retention.</a:t>
            </a:r>
          </a:p>
          <a:p>
            <a:pPr lvl="1"/>
            <a:r>
              <a:rPr lang="en-US" altLang="en-US" dirty="0">
                <a:solidFill>
                  <a:schemeClr val="accent3"/>
                </a:solidFill>
              </a:rPr>
              <a:t>Some companies give their employees one dollar for every hour that a new person who they helped hire works.</a:t>
            </a:r>
          </a:p>
          <a:p>
            <a:pPr lvl="1"/>
            <a:r>
              <a:rPr lang="en-US" altLang="en-US" dirty="0">
                <a:solidFill>
                  <a:schemeClr val="accent3"/>
                </a:solidFill>
              </a:rPr>
              <a:t>Some organizations allow people to work from home as an incentive.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p:txBody>
          <a:bodyPr/>
          <a:lstStyle/>
          <a:p>
            <a:r>
              <a:rPr lang="en-US" altLang="en-US"/>
              <a:t>Learning Objectives</a:t>
            </a:r>
          </a:p>
        </p:txBody>
      </p:sp>
      <p:sp>
        <p:nvSpPr>
          <p:cNvPr id="327683" name="Rectangle 3"/>
          <p:cNvSpPr>
            <a:spLocks noGrp="1" noChangeArrowheads="1"/>
          </p:cNvSpPr>
          <p:nvPr>
            <p:ph type="body" idx="1"/>
          </p:nvPr>
        </p:nvSpPr>
        <p:spPr>
          <a:xfrm>
            <a:off x="1676400" y="1371600"/>
            <a:ext cx="8839200" cy="5105400"/>
          </a:xfrm>
        </p:spPr>
        <p:txBody>
          <a:bodyPr/>
          <a:lstStyle/>
          <a:p>
            <a:r>
              <a:rPr lang="en-US" altLang="en-US" sz="2200"/>
              <a:t>Explain the importance of good human resource management on projects, including the current state and future implications of human resource management, especially on information technology projects.</a:t>
            </a:r>
          </a:p>
          <a:p>
            <a:r>
              <a:rPr lang="en-US" altLang="en-US" sz="2200"/>
              <a:t>Define project human resource management and understand its processes. </a:t>
            </a:r>
          </a:p>
          <a:p>
            <a:r>
              <a:rPr lang="en-US" altLang="en-US" sz="2200"/>
              <a:t>Summarize key concepts for managing people by understanding the theories of Abraham Maslow, Frederick Herzberg, David McClelland, and Douglas McGregor on motivation, H. J. Thamhain and D. L. Wilemon on influencing workers, and Stephen Covey on how people and teams can become more effective.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a:xfrm>
            <a:off x="2209800" y="301626"/>
            <a:ext cx="7772400" cy="938213"/>
          </a:xfrm>
        </p:spPr>
        <p:txBody>
          <a:bodyPr/>
          <a:lstStyle/>
          <a:p>
            <a:r>
              <a:rPr lang="en-US" altLang="en-US"/>
              <a:t>Myers-Briggs Type Indicator (MBTI)</a:t>
            </a:r>
            <a:endParaRPr lang="en-US" altLang="en-US" sz="4400"/>
          </a:p>
        </p:txBody>
      </p:sp>
      <p:sp>
        <p:nvSpPr>
          <p:cNvPr id="318467" name="Rectangle 3"/>
          <p:cNvSpPr>
            <a:spLocks noGrp="1" noChangeArrowheads="1"/>
          </p:cNvSpPr>
          <p:nvPr>
            <p:ph type="body" idx="1"/>
          </p:nvPr>
        </p:nvSpPr>
        <p:spPr>
          <a:xfrm>
            <a:off x="685800" y="1447800"/>
            <a:ext cx="9558338" cy="3657600"/>
          </a:xfrm>
        </p:spPr>
        <p:txBody>
          <a:bodyPr/>
          <a:lstStyle/>
          <a:p>
            <a:pPr>
              <a:lnSpc>
                <a:spcPct val="90000"/>
              </a:lnSpc>
            </a:pPr>
            <a:r>
              <a:rPr lang="en-US" altLang="en-US" dirty="0"/>
              <a:t>MBTI is a popular tool for determining personality preferences and helping teammates understand each other. </a:t>
            </a:r>
            <a:endParaRPr lang="en-US" altLang="en-US" dirty="0" smtClean="0"/>
          </a:p>
          <a:p>
            <a:pPr>
              <a:lnSpc>
                <a:spcPct val="90000"/>
              </a:lnSpc>
            </a:pPr>
            <a:endParaRPr lang="en-US" altLang="en-US" dirty="0"/>
          </a:p>
          <a:p>
            <a:pPr>
              <a:lnSpc>
                <a:spcPct val="90000"/>
              </a:lnSpc>
            </a:pPr>
            <a:r>
              <a:rPr lang="en-US" altLang="en-US" dirty="0"/>
              <a:t>Four dimensions include:</a:t>
            </a:r>
          </a:p>
          <a:p>
            <a:pPr lvl="1">
              <a:lnSpc>
                <a:spcPct val="90000"/>
              </a:lnSpc>
            </a:pPr>
            <a:r>
              <a:rPr lang="en-US" altLang="en-US" sz="1800" dirty="0">
                <a:solidFill>
                  <a:schemeClr val="accent3"/>
                </a:solidFill>
              </a:rPr>
              <a:t>Extrovert/Introvert (E/I)</a:t>
            </a:r>
          </a:p>
          <a:p>
            <a:pPr lvl="1">
              <a:lnSpc>
                <a:spcPct val="90000"/>
              </a:lnSpc>
            </a:pPr>
            <a:r>
              <a:rPr lang="en-US" altLang="en-US" sz="1800" dirty="0">
                <a:solidFill>
                  <a:schemeClr val="accent3"/>
                </a:solidFill>
              </a:rPr>
              <a:t>Sensation/Intuition (S/N)</a:t>
            </a:r>
          </a:p>
          <a:p>
            <a:pPr lvl="1">
              <a:lnSpc>
                <a:spcPct val="90000"/>
              </a:lnSpc>
            </a:pPr>
            <a:r>
              <a:rPr lang="en-US" altLang="en-US" sz="1800" dirty="0">
                <a:solidFill>
                  <a:schemeClr val="accent3"/>
                </a:solidFill>
              </a:rPr>
              <a:t>Thinking/Feeling (T/F)</a:t>
            </a:r>
          </a:p>
          <a:p>
            <a:pPr lvl="1">
              <a:lnSpc>
                <a:spcPct val="90000"/>
              </a:lnSpc>
            </a:pPr>
            <a:r>
              <a:rPr lang="en-US" altLang="en-US" sz="1800" dirty="0">
                <a:solidFill>
                  <a:schemeClr val="accent3"/>
                </a:solidFill>
              </a:rPr>
              <a:t>Judgment/Perception (J/P</a:t>
            </a:r>
            <a:r>
              <a:rPr lang="en-US" altLang="en-US" sz="1800" dirty="0" smtClean="0">
                <a:solidFill>
                  <a:schemeClr val="accent3"/>
                </a:solidFill>
              </a:rPr>
              <a:t>)</a:t>
            </a:r>
          </a:p>
          <a:p>
            <a:pPr marL="457200" lvl="1" indent="0">
              <a:lnSpc>
                <a:spcPct val="90000"/>
              </a:lnSpc>
              <a:buNone/>
            </a:pPr>
            <a:endParaRPr lang="en-US" altLang="en-US" sz="1800" dirty="0">
              <a:solidFill>
                <a:schemeClr val="accent3"/>
              </a:solidFill>
            </a:endParaRPr>
          </a:p>
          <a:p>
            <a:pPr>
              <a:lnSpc>
                <a:spcPct val="90000"/>
              </a:lnSpc>
            </a:pPr>
            <a:r>
              <a:rPr lang="en-US" altLang="en-US" dirty="0"/>
              <a:t>NTs, or </a:t>
            </a:r>
            <a:r>
              <a:rPr lang="en-US" altLang="en-US" dirty="0" err="1"/>
              <a:t>rationals</a:t>
            </a:r>
            <a:r>
              <a:rPr lang="en-US" altLang="en-US" dirty="0"/>
              <a:t>, are attracted to technology fields</a:t>
            </a:r>
            <a:r>
              <a:rPr lang="en-US" altLang="en-US" dirty="0" smtClean="0"/>
              <a:t>.</a:t>
            </a:r>
          </a:p>
          <a:p>
            <a:pPr marL="0" indent="0">
              <a:lnSpc>
                <a:spcPct val="90000"/>
              </a:lnSpc>
              <a:buNone/>
            </a:pPr>
            <a:endParaRPr lang="en-US" altLang="en-US" dirty="0"/>
          </a:p>
          <a:p>
            <a:pPr>
              <a:lnSpc>
                <a:spcPct val="90000"/>
              </a:lnSpc>
            </a:pPr>
            <a:r>
              <a:rPr lang="en-US" altLang="en-US" dirty="0"/>
              <a:t>IT people vary most from the general population in their tendency to not be extroverted or sensing.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1026"/>
          <p:cNvSpPr>
            <a:spLocks noGrp="1" noChangeArrowheads="1"/>
          </p:cNvSpPr>
          <p:nvPr>
            <p:ph type="title"/>
          </p:nvPr>
        </p:nvSpPr>
        <p:spPr/>
        <p:txBody>
          <a:bodyPr/>
          <a:lstStyle/>
          <a:p>
            <a:r>
              <a:rPr lang="en-US" altLang="en-US" sz="3200"/>
              <a:t>Wideman and Shenhar’s Views on MBTI</a:t>
            </a:r>
            <a:br>
              <a:rPr lang="en-US" altLang="en-US" sz="3200"/>
            </a:br>
            <a:r>
              <a:rPr lang="en-US" altLang="en-US" sz="3200"/>
              <a:t>and Project Management*</a:t>
            </a:r>
          </a:p>
        </p:txBody>
      </p:sp>
      <p:sp>
        <p:nvSpPr>
          <p:cNvPr id="333827" name="Rectangle 1027"/>
          <p:cNvSpPr>
            <a:spLocks noGrp="1" noChangeArrowheads="1"/>
          </p:cNvSpPr>
          <p:nvPr>
            <p:ph type="body" idx="1"/>
          </p:nvPr>
        </p:nvSpPr>
        <p:spPr>
          <a:xfrm>
            <a:off x="2209801" y="2049464"/>
            <a:ext cx="7351713" cy="4046537"/>
          </a:xfrm>
        </p:spPr>
        <p:txBody>
          <a:bodyPr/>
          <a:lstStyle/>
          <a:p>
            <a:pPr>
              <a:lnSpc>
                <a:spcPct val="90000"/>
              </a:lnSpc>
            </a:pPr>
            <a:r>
              <a:rPr lang="en-US" altLang="en-US" dirty="0"/>
              <a:t>Most suited for project leadership:</a:t>
            </a:r>
          </a:p>
          <a:p>
            <a:pPr lvl="1">
              <a:lnSpc>
                <a:spcPct val="90000"/>
              </a:lnSpc>
            </a:pPr>
            <a:r>
              <a:rPr lang="en-US" altLang="en-US" dirty="0">
                <a:solidFill>
                  <a:schemeClr val="accent3"/>
                </a:solidFill>
              </a:rPr>
              <a:t>100 percent: INTJ, ENTJ, ISTJ, ESTJ</a:t>
            </a:r>
          </a:p>
          <a:p>
            <a:pPr lvl="1">
              <a:lnSpc>
                <a:spcPct val="90000"/>
              </a:lnSpc>
            </a:pPr>
            <a:r>
              <a:rPr lang="en-US" altLang="en-US" dirty="0">
                <a:solidFill>
                  <a:schemeClr val="accent3"/>
                </a:solidFill>
              </a:rPr>
              <a:t>50 percent: INTP, ENTP, ENFP, ENFJ</a:t>
            </a:r>
          </a:p>
          <a:p>
            <a:pPr>
              <a:lnSpc>
                <a:spcPct val="90000"/>
              </a:lnSpc>
            </a:pPr>
            <a:r>
              <a:rPr lang="en-US" altLang="en-US" dirty="0"/>
              <a:t>Best suited as followers:</a:t>
            </a:r>
          </a:p>
          <a:p>
            <a:pPr lvl="1">
              <a:lnSpc>
                <a:spcPct val="90000"/>
              </a:lnSpc>
            </a:pPr>
            <a:r>
              <a:rPr lang="en-US" altLang="en-US" dirty="0"/>
              <a:t>100 percent: INFJ, ISFJ</a:t>
            </a:r>
          </a:p>
          <a:p>
            <a:pPr lvl="1">
              <a:lnSpc>
                <a:spcPct val="90000"/>
              </a:lnSpc>
            </a:pPr>
            <a:r>
              <a:rPr lang="en-US" altLang="en-US" dirty="0"/>
              <a:t>50 percent: INTP, ENTP, ENFP, ENFJ, ESFJ</a:t>
            </a:r>
          </a:p>
          <a:p>
            <a:pPr>
              <a:lnSpc>
                <a:spcPct val="90000"/>
              </a:lnSpc>
            </a:pPr>
            <a:r>
              <a:rPr lang="en-US" altLang="en-US" dirty="0"/>
              <a:t>Not suited for project work:</a:t>
            </a:r>
          </a:p>
          <a:p>
            <a:pPr lvl="1">
              <a:lnSpc>
                <a:spcPct val="90000"/>
              </a:lnSpc>
            </a:pPr>
            <a:r>
              <a:rPr lang="en-US" altLang="en-US" dirty="0">
                <a:solidFill>
                  <a:schemeClr val="accent3"/>
                </a:solidFill>
              </a:rPr>
              <a:t>100 percent: INFP, ISFP, ESFP, ISTP</a:t>
            </a:r>
          </a:p>
          <a:p>
            <a:pPr lvl="1">
              <a:lnSpc>
                <a:spcPct val="90000"/>
              </a:lnSpc>
            </a:pPr>
            <a:r>
              <a:rPr lang="en-US" altLang="en-US" dirty="0">
                <a:solidFill>
                  <a:schemeClr val="accent3"/>
                </a:solidFill>
              </a:rPr>
              <a:t>50 percent: ENFP, ESTP</a:t>
            </a:r>
          </a:p>
        </p:txBody>
      </p:sp>
      <p:sp>
        <p:nvSpPr>
          <p:cNvPr id="333828" name="Text Box 1028"/>
          <p:cNvSpPr txBox="1">
            <a:spLocks noChangeArrowheads="1"/>
          </p:cNvSpPr>
          <p:nvPr/>
        </p:nvSpPr>
        <p:spPr bwMode="auto">
          <a:xfrm>
            <a:off x="1828800" y="5791200"/>
            <a:ext cx="8839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dirty="0">
                <a:solidFill>
                  <a:schemeClr val="accent3">
                    <a:lumMod val="75000"/>
                  </a:schemeClr>
                </a:solidFill>
              </a:rPr>
              <a:t>*</a:t>
            </a:r>
            <a:r>
              <a:rPr lang="en-US" altLang="en-US" sz="1200" dirty="0" err="1">
                <a:solidFill>
                  <a:schemeClr val="accent3">
                    <a:lumMod val="75000"/>
                  </a:schemeClr>
                </a:solidFill>
              </a:rPr>
              <a:t>Wideman</a:t>
            </a:r>
            <a:r>
              <a:rPr lang="en-US" altLang="en-US" sz="1200" dirty="0">
                <a:solidFill>
                  <a:schemeClr val="accent3">
                    <a:lumMod val="75000"/>
                  </a:schemeClr>
                </a:solidFill>
              </a:rPr>
              <a:t>, R. Max and Aaron J. </a:t>
            </a:r>
            <a:r>
              <a:rPr lang="en-US" altLang="en-US" sz="1200" dirty="0" err="1">
                <a:solidFill>
                  <a:schemeClr val="accent3">
                    <a:lumMod val="75000"/>
                  </a:schemeClr>
                </a:solidFill>
              </a:rPr>
              <a:t>Shenhar</a:t>
            </a:r>
            <a:r>
              <a:rPr lang="en-US" altLang="en-US" sz="1200" dirty="0">
                <a:solidFill>
                  <a:schemeClr val="accent3">
                    <a:lumMod val="75000"/>
                  </a:schemeClr>
                </a:solidFill>
              </a:rPr>
              <a:t>, “Professional and Personal Development: A Practical Approach to Education and Training,” </a:t>
            </a:r>
            <a:r>
              <a:rPr lang="en-US" altLang="en-US" sz="1200" i="1" dirty="0">
                <a:solidFill>
                  <a:schemeClr val="accent3">
                    <a:lumMod val="75000"/>
                  </a:schemeClr>
                </a:solidFill>
              </a:rPr>
              <a:t>Project Management for Business Professionals</a:t>
            </a:r>
            <a:r>
              <a:rPr lang="en-US" altLang="en-US" sz="1200" dirty="0">
                <a:solidFill>
                  <a:schemeClr val="accent3">
                    <a:lumMod val="75000"/>
                  </a:schemeClr>
                </a:solidFill>
              </a:rPr>
              <a:t>, edited by Joan Knutson, 2001, p. 375.</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1026"/>
          <p:cNvSpPr>
            <a:spLocks noGrp="1" noChangeArrowheads="1"/>
          </p:cNvSpPr>
          <p:nvPr>
            <p:ph type="title"/>
          </p:nvPr>
        </p:nvSpPr>
        <p:spPr>
          <a:xfrm>
            <a:off x="2209800" y="301625"/>
            <a:ext cx="7772400" cy="1004888"/>
          </a:xfrm>
        </p:spPr>
        <p:txBody>
          <a:bodyPr/>
          <a:lstStyle/>
          <a:p>
            <a:r>
              <a:rPr lang="en-US" altLang="en-US" sz="3200"/>
              <a:t>MBTI and Suitability to Project Work*</a:t>
            </a:r>
          </a:p>
        </p:txBody>
      </p:sp>
      <p:sp>
        <p:nvSpPr>
          <p:cNvPr id="334851" name="Rectangle 1027"/>
          <p:cNvSpPr>
            <a:spLocks noChangeArrowheads="1"/>
          </p:cNvSpPr>
          <p:nvPr/>
        </p:nvSpPr>
        <p:spPr bwMode="auto">
          <a:xfrm>
            <a:off x="1524001" y="5791201"/>
            <a:ext cx="664117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dirty="0">
                <a:solidFill>
                  <a:schemeClr val="accent3">
                    <a:lumMod val="75000"/>
                  </a:schemeClr>
                </a:solidFill>
              </a:rPr>
              <a:t>*</a:t>
            </a:r>
            <a:r>
              <a:rPr lang="en-US" altLang="en-US" sz="1200" dirty="0" err="1">
                <a:solidFill>
                  <a:schemeClr val="accent3">
                    <a:lumMod val="75000"/>
                  </a:schemeClr>
                </a:solidFill>
              </a:rPr>
              <a:t>Wideman</a:t>
            </a:r>
            <a:r>
              <a:rPr lang="en-US" altLang="en-US" sz="1200" dirty="0">
                <a:solidFill>
                  <a:schemeClr val="accent3">
                    <a:lumMod val="75000"/>
                  </a:schemeClr>
                </a:solidFill>
              </a:rPr>
              <a:t>, R. Max. “Project Teamwork, Personality Profiles and the Population at Large: Do we</a:t>
            </a:r>
            <a:br>
              <a:rPr lang="en-US" altLang="en-US" sz="1200" dirty="0">
                <a:solidFill>
                  <a:schemeClr val="accent3">
                    <a:lumMod val="75000"/>
                  </a:schemeClr>
                </a:solidFill>
              </a:rPr>
            </a:br>
            <a:r>
              <a:rPr lang="en-US" altLang="en-US" sz="1200" dirty="0">
                <a:solidFill>
                  <a:schemeClr val="accent3">
                    <a:lumMod val="75000"/>
                  </a:schemeClr>
                </a:solidFill>
              </a:rPr>
              <a:t>have enough of the right kind of people?” (</a:t>
            </a:r>
            <a:r>
              <a:rPr lang="en-US" altLang="en-US" sz="1200" dirty="0">
                <a:solidFill>
                  <a:schemeClr val="accent3">
                    <a:lumMod val="75000"/>
                  </a:schemeClr>
                </a:solidFill>
                <a:hlinkClick r:id="rId2"/>
              </a:rPr>
              <a:t>http://</a:t>
            </a:r>
            <a:r>
              <a:rPr lang="en-US" altLang="en-US" sz="1200" dirty="0" smtClean="0">
                <a:solidFill>
                  <a:schemeClr val="accent3">
                    <a:lumMod val="75000"/>
                  </a:schemeClr>
                </a:solidFill>
                <a:hlinkClick r:id="rId2"/>
              </a:rPr>
              <a:t>www.maxwideman.com/papers/profiles/profiles.pdf</a:t>
            </a:r>
            <a:r>
              <a:rPr lang="en-US" altLang="en-US" sz="1200" dirty="0" smtClean="0">
                <a:solidFill>
                  <a:schemeClr val="accent3">
                    <a:lumMod val="75000"/>
                  </a:schemeClr>
                </a:solidFill>
              </a:rPr>
              <a:t>   ).</a:t>
            </a:r>
            <a:endParaRPr lang="en-US" altLang="en-US" sz="1200" dirty="0">
              <a:solidFill>
                <a:schemeClr val="accent3">
                  <a:lumMod val="75000"/>
                </a:schemeClr>
              </a:solidFill>
            </a:endParaRPr>
          </a:p>
        </p:txBody>
      </p:sp>
      <p:pic>
        <p:nvPicPr>
          <p:cNvPr id="334872" name="Picture 1048"/>
          <p:cNvPicPr>
            <a:picLocks noChangeAspect="1" noChangeArrowheads="1"/>
          </p:cNvPicPr>
          <p:nvPr/>
        </p:nvPicPr>
        <p:blipFill>
          <a:blip r:embed="rId3">
            <a:extLst>
              <a:ext uri="{28A0092B-C50C-407E-A947-70E740481C1C}">
                <a14:useLocalDpi xmlns:a14="http://schemas.microsoft.com/office/drawing/2010/main" val="0"/>
              </a:ext>
            </a:extLst>
          </a:blip>
          <a:srcRect l="18750" t="20833" r="18750" b="25000"/>
          <a:stretch>
            <a:fillRect/>
          </a:stretch>
        </p:blipFill>
        <p:spPr bwMode="auto">
          <a:xfrm>
            <a:off x="1905000" y="1378277"/>
            <a:ext cx="6434993" cy="4184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4873" name="Text Box 1049"/>
          <p:cNvSpPr txBox="1">
            <a:spLocks noChangeArrowheads="1"/>
          </p:cNvSpPr>
          <p:nvPr/>
        </p:nvSpPr>
        <p:spPr bwMode="auto">
          <a:xfrm>
            <a:off x="8991600" y="2895600"/>
            <a:ext cx="13716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What do you think about these views?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r>
              <a:rPr lang="en-US" altLang="en-US"/>
              <a:t>Social Styles Profile</a:t>
            </a:r>
          </a:p>
        </p:txBody>
      </p:sp>
      <p:sp>
        <p:nvSpPr>
          <p:cNvPr id="319491" name="Rectangle 3"/>
          <p:cNvSpPr>
            <a:spLocks noGrp="1" noChangeArrowheads="1"/>
          </p:cNvSpPr>
          <p:nvPr>
            <p:ph type="body" idx="1"/>
          </p:nvPr>
        </p:nvSpPr>
        <p:spPr>
          <a:xfrm>
            <a:off x="1752600" y="1524000"/>
            <a:ext cx="8610600" cy="4572000"/>
          </a:xfrm>
        </p:spPr>
        <p:txBody>
          <a:bodyPr/>
          <a:lstStyle/>
          <a:p>
            <a:r>
              <a:rPr lang="en-US" altLang="en-US" dirty="0"/>
              <a:t>People are perceived as behaving primarily in one of four zones, based on their assertiveness and responsiveness:</a:t>
            </a:r>
          </a:p>
          <a:p>
            <a:pPr lvl="1"/>
            <a:r>
              <a:rPr lang="en-US" altLang="en-US" dirty="0">
                <a:solidFill>
                  <a:schemeClr val="accent3"/>
                </a:solidFill>
              </a:rPr>
              <a:t>Drivers</a:t>
            </a:r>
          </a:p>
          <a:p>
            <a:pPr lvl="1"/>
            <a:r>
              <a:rPr lang="en-US" altLang="en-US" dirty="0" err="1">
                <a:solidFill>
                  <a:schemeClr val="accent3"/>
                </a:solidFill>
              </a:rPr>
              <a:t>Expressives</a:t>
            </a:r>
            <a:endParaRPr lang="en-US" altLang="en-US" dirty="0">
              <a:solidFill>
                <a:schemeClr val="accent3"/>
              </a:solidFill>
            </a:endParaRPr>
          </a:p>
          <a:p>
            <a:pPr lvl="1"/>
            <a:r>
              <a:rPr lang="en-US" altLang="en-US" dirty="0" err="1">
                <a:solidFill>
                  <a:schemeClr val="accent3"/>
                </a:solidFill>
              </a:rPr>
              <a:t>Analyticals</a:t>
            </a:r>
            <a:endParaRPr lang="en-US" altLang="en-US" dirty="0">
              <a:solidFill>
                <a:schemeClr val="accent3"/>
              </a:solidFill>
            </a:endParaRPr>
          </a:p>
          <a:p>
            <a:pPr lvl="1"/>
            <a:r>
              <a:rPr lang="en-US" altLang="en-US" dirty="0" err="1" smtClean="0">
                <a:solidFill>
                  <a:schemeClr val="accent3"/>
                </a:solidFill>
              </a:rPr>
              <a:t>Amiables</a:t>
            </a:r>
            <a:endParaRPr lang="en-US" altLang="en-US" dirty="0" smtClean="0">
              <a:solidFill>
                <a:schemeClr val="accent3"/>
              </a:solidFill>
            </a:endParaRPr>
          </a:p>
          <a:p>
            <a:pPr marL="457200" lvl="1" indent="0">
              <a:buNone/>
            </a:pPr>
            <a:endParaRPr lang="en-US" altLang="en-US" dirty="0">
              <a:solidFill>
                <a:schemeClr val="accent3"/>
              </a:solidFill>
            </a:endParaRPr>
          </a:p>
          <a:p>
            <a:r>
              <a:rPr lang="en-US" altLang="en-US" dirty="0"/>
              <a:t>People on opposite corners (drivers and </a:t>
            </a:r>
            <a:r>
              <a:rPr lang="en-US" altLang="en-US" dirty="0" err="1"/>
              <a:t>amiables</a:t>
            </a:r>
            <a:r>
              <a:rPr lang="en-US" altLang="en-US" dirty="0"/>
              <a:t>, </a:t>
            </a:r>
            <a:r>
              <a:rPr lang="en-US" altLang="en-US" dirty="0" err="1"/>
              <a:t>analyticals</a:t>
            </a:r>
            <a:r>
              <a:rPr lang="en-US" altLang="en-US" dirty="0"/>
              <a:t> and </a:t>
            </a:r>
            <a:r>
              <a:rPr lang="en-US" altLang="en-US" dirty="0" err="1"/>
              <a:t>expressives</a:t>
            </a:r>
            <a:r>
              <a:rPr lang="en-US" altLang="en-US" dirty="0"/>
              <a:t>) may have difficulty getting along.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a:xfrm>
            <a:off x="2209800" y="301626"/>
            <a:ext cx="7772400" cy="1096963"/>
          </a:xfrm>
        </p:spPr>
        <p:txBody>
          <a:bodyPr/>
          <a:lstStyle/>
          <a:p>
            <a:r>
              <a:rPr lang="en-US" altLang="en-US" dirty="0" smtClean="0"/>
              <a:t>Social </a:t>
            </a:r>
            <a:r>
              <a:rPr lang="en-US" altLang="en-US" dirty="0"/>
              <a:t>Styles</a:t>
            </a:r>
          </a:p>
        </p:txBody>
      </p:sp>
      <p:pic>
        <p:nvPicPr>
          <p:cNvPr id="3205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479550"/>
            <a:ext cx="5943600" cy="484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r>
              <a:rPr lang="en-US" altLang="en-US"/>
              <a:t>Developing the Project Team</a:t>
            </a:r>
          </a:p>
        </p:txBody>
      </p:sp>
      <p:sp>
        <p:nvSpPr>
          <p:cNvPr id="317443" name="Rectangle 3"/>
          <p:cNvSpPr>
            <a:spLocks noGrp="1" noChangeArrowheads="1"/>
          </p:cNvSpPr>
          <p:nvPr>
            <p:ph type="body" idx="1"/>
          </p:nvPr>
        </p:nvSpPr>
        <p:spPr/>
        <p:txBody>
          <a:bodyPr/>
          <a:lstStyle/>
          <a:p>
            <a:pPr>
              <a:spcBef>
                <a:spcPct val="100000"/>
              </a:spcBef>
            </a:pPr>
            <a:r>
              <a:rPr lang="en-US" altLang="en-US"/>
              <a:t>The main goal of </a:t>
            </a:r>
            <a:r>
              <a:rPr lang="en-US" altLang="en-US" b="1"/>
              <a:t>team development</a:t>
            </a:r>
            <a:r>
              <a:rPr lang="en-US" altLang="en-US"/>
              <a:t> is to help people work together more effectively to improve project performance. </a:t>
            </a:r>
          </a:p>
          <a:p>
            <a:pPr>
              <a:spcBef>
                <a:spcPct val="100000"/>
              </a:spcBef>
            </a:pPr>
            <a:r>
              <a:rPr lang="en-US" altLang="en-US"/>
              <a:t>It takes teamwork to successfully complete most projects.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altLang="en-US"/>
              <a:t>Tuckman Model of Team Development</a:t>
            </a:r>
          </a:p>
        </p:txBody>
      </p:sp>
      <p:sp>
        <p:nvSpPr>
          <p:cNvPr id="348163" name="Rectangle 3"/>
          <p:cNvSpPr>
            <a:spLocks noGrp="1" noChangeArrowheads="1"/>
          </p:cNvSpPr>
          <p:nvPr>
            <p:ph type="body" idx="1"/>
          </p:nvPr>
        </p:nvSpPr>
        <p:spPr>
          <a:xfrm>
            <a:off x="1905000" y="1600200"/>
            <a:ext cx="8458200" cy="4572000"/>
          </a:xfrm>
        </p:spPr>
        <p:txBody>
          <a:bodyPr/>
          <a:lstStyle/>
          <a:p>
            <a:pPr>
              <a:spcBef>
                <a:spcPct val="100000"/>
              </a:spcBef>
            </a:pPr>
            <a:r>
              <a:rPr lang="en-US" altLang="en-US"/>
              <a:t>Forming</a:t>
            </a:r>
          </a:p>
          <a:p>
            <a:pPr>
              <a:spcBef>
                <a:spcPct val="100000"/>
              </a:spcBef>
            </a:pPr>
            <a:r>
              <a:rPr lang="en-US" altLang="en-US"/>
              <a:t>Storming</a:t>
            </a:r>
          </a:p>
          <a:p>
            <a:pPr>
              <a:spcBef>
                <a:spcPct val="100000"/>
              </a:spcBef>
            </a:pPr>
            <a:r>
              <a:rPr lang="en-US" altLang="en-US"/>
              <a:t>Norming</a:t>
            </a:r>
          </a:p>
          <a:p>
            <a:pPr>
              <a:spcBef>
                <a:spcPct val="100000"/>
              </a:spcBef>
            </a:pPr>
            <a:r>
              <a:rPr lang="en-US" altLang="en-US"/>
              <a:t>Performing</a:t>
            </a:r>
          </a:p>
          <a:p>
            <a:pPr>
              <a:spcBef>
                <a:spcPct val="100000"/>
              </a:spcBef>
            </a:pPr>
            <a:r>
              <a:rPr lang="en-US" altLang="en-US"/>
              <a:t>Adjourning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r>
              <a:rPr lang="en-US" altLang="en-US"/>
              <a:t>Training</a:t>
            </a:r>
          </a:p>
        </p:txBody>
      </p:sp>
      <p:sp>
        <p:nvSpPr>
          <p:cNvPr id="346115" name="Rectangle 3"/>
          <p:cNvSpPr>
            <a:spLocks noGrp="1" noChangeArrowheads="1"/>
          </p:cNvSpPr>
          <p:nvPr>
            <p:ph type="body" idx="1"/>
          </p:nvPr>
        </p:nvSpPr>
        <p:spPr/>
        <p:txBody>
          <a:bodyPr/>
          <a:lstStyle/>
          <a:p>
            <a:pPr>
              <a:spcBef>
                <a:spcPct val="100000"/>
              </a:spcBef>
            </a:pPr>
            <a:r>
              <a:rPr lang="en-US" altLang="en-US"/>
              <a:t>Training can help people understand themselves and each other, and understand how to work better in teams.</a:t>
            </a:r>
          </a:p>
          <a:p>
            <a:pPr>
              <a:spcBef>
                <a:spcPct val="100000"/>
              </a:spcBef>
            </a:pPr>
            <a:r>
              <a:rPr lang="en-US" altLang="en-US"/>
              <a:t>Team building activities include:</a:t>
            </a:r>
          </a:p>
          <a:p>
            <a:pPr lvl="1">
              <a:spcBef>
                <a:spcPct val="100000"/>
              </a:spcBef>
            </a:pPr>
            <a:r>
              <a:rPr lang="en-US" altLang="en-US"/>
              <a:t>Physical challenges</a:t>
            </a:r>
          </a:p>
          <a:p>
            <a:pPr lvl="1">
              <a:spcBef>
                <a:spcPct val="100000"/>
              </a:spcBef>
            </a:pPr>
            <a:r>
              <a:rPr lang="en-US" altLang="en-US"/>
              <a:t>Psychological preference indicator tools</a:t>
            </a:r>
          </a:p>
          <a:p>
            <a:endParaRPr lang="en-US" altLang="en-US"/>
          </a:p>
          <a:p>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r>
              <a:rPr lang="en-US" altLang="en-US"/>
              <a:t>Managing the Project Team</a:t>
            </a:r>
          </a:p>
        </p:txBody>
      </p:sp>
      <p:sp>
        <p:nvSpPr>
          <p:cNvPr id="349187" name="Rectangle 3"/>
          <p:cNvSpPr>
            <a:spLocks noGrp="1" noChangeArrowheads="1"/>
          </p:cNvSpPr>
          <p:nvPr>
            <p:ph type="body" idx="1"/>
          </p:nvPr>
        </p:nvSpPr>
        <p:spPr>
          <a:xfrm>
            <a:off x="1905000" y="1524000"/>
            <a:ext cx="8610600" cy="4572000"/>
          </a:xfrm>
        </p:spPr>
        <p:txBody>
          <a:bodyPr/>
          <a:lstStyle/>
          <a:p>
            <a:pPr>
              <a:spcBef>
                <a:spcPct val="50000"/>
              </a:spcBef>
            </a:pPr>
            <a:r>
              <a:rPr lang="en-US" altLang="en-US" dirty="0"/>
              <a:t>Project managers must lead their teams in performing various project activities.</a:t>
            </a:r>
          </a:p>
          <a:p>
            <a:pPr>
              <a:spcBef>
                <a:spcPct val="50000"/>
              </a:spcBef>
            </a:pPr>
            <a:r>
              <a:rPr lang="en-US" altLang="en-US" dirty="0"/>
              <a:t>After assessing team performance and related information, the project manager must decide:</a:t>
            </a:r>
          </a:p>
          <a:p>
            <a:pPr lvl="1">
              <a:spcBef>
                <a:spcPct val="50000"/>
              </a:spcBef>
            </a:pPr>
            <a:r>
              <a:rPr lang="en-US" altLang="en-US" dirty="0">
                <a:solidFill>
                  <a:schemeClr val="accent3"/>
                </a:solidFill>
              </a:rPr>
              <a:t>If changes should be requested to the project.</a:t>
            </a:r>
          </a:p>
          <a:p>
            <a:pPr lvl="1">
              <a:spcBef>
                <a:spcPct val="50000"/>
              </a:spcBef>
            </a:pPr>
            <a:r>
              <a:rPr lang="en-US" altLang="en-US" dirty="0">
                <a:solidFill>
                  <a:schemeClr val="accent3"/>
                </a:solidFill>
              </a:rPr>
              <a:t>If corrective or preventive actions should be recommended.</a:t>
            </a:r>
          </a:p>
          <a:p>
            <a:pPr lvl="1">
              <a:spcBef>
                <a:spcPct val="50000"/>
              </a:spcBef>
            </a:pPr>
            <a:r>
              <a:rPr lang="en-US" altLang="en-US" dirty="0">
                <a:solidFill>
                  <a:schemeClr val="accent3"/>
                </a:solidFill>
              </a:rPr>
              <a:t>If updates are needed to the project management plan or organizational process assets.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US" altLang="en-US"/>
              <a:t>Tools and Techniques for Managing Project Teams</a:t>
            </a:r>
          </a:p>
        </p:txBody>
      </p:sp>
      <p:sp>
        <p:nvSpPr>
          <p:cNvPr id="350211" name="Rectangle 3"/>
          <p:cNvSpPr>
            <a:spLocks noGrp="1" noChangeArrowheads="1"/>
          </p:cNvSpPr>
          <p:nvPr>
            <p:ph type="body" idx="1"/>
          </p:nvPr>
        </p:nvSpPr>
        <p:spPr>
          <a:xfrm>
            <a:off x="1371600" y="1772857"/>
            <a:ext cx="8153400" cy="4572000"/>
          </a:xfrm>
        </p:spPr>
        <p:txBody>
          <a:bodyPr/>
          <a:lstStyle/>
          <a:p>
            <a:pPr>
              <a:spcBef>
                <a:spcPct val="100000"/>
              </a:spcBef>
            </a:pPr>
            <a:r>
              <a:rPr lang="en-US" altLang="en-US" dirty="0"/>
              <a:t>Observation and conversation</a:t>
            </a:r>
          </a:p>
          <a:p>
            <a:pPr>
              <a:spcBef>
                <a:spcPct val="100000"/>
              </a:spcBef>
            </a:pPr>
            <a:r>
              <a:rPr lang="en-US" altLang="en-US" dirty="0">
                <a:solidFill>
                  <a:schemeClr val="accent3"/>
                </a:solidFill>
              </a:rPr>
              <a:t>Project performance appraisals</a:t>
            </a:r>
          </a:p>
          <a:p>
            <a:pPr>
              <a:spcBef>
                <a:spcPct val="100000"/>
              </a:spcBef>
            </a:pPr>
            <a:r>
              <a:rPr lang="en-US" altLang="en-US" dirty="0"/>
              <a:t>Conflict management</a:t>
            </a:r>
          </a:p>
          <a:p>
            <a:pPr>
              <a:spcBef>
                <a:spcPct val="100000"/>
              </a:spcBef>
            </a:pPr>
            <a:r>
              <a:rPr lang="en-US" altLang="en-US" dirty="0">
                <a:solidFill>
                  <a:schemeClr val="accent3"/>
                </a:solidFill>
              </a:rPr>
              <a:t>Issue logs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1026"/>
          <p:cNvSpPr>
            <a:spLocks noGrp="1" noChangeArrowheads="1"/>
          </p:cNvSpPr>
          <p:nvPr>
            <p:ph type="title"/>
          </p:nvPr>
        </p:nvSpPr>
        <p:spPr/>
        <p:txBody>
          <a:bodyPr/>
          <a:lstStyle/>
          <a:p>
            <a:r>
              <a:rPr lang="en-US" altLang="en-US"/>
              <a:t>Learning Objectives</a:t>
            </a:r>
          </a:p>
        </p:txBody>
      </p:sp>
      <p:sp>
        <p:nvSpPr>
          <p:cNvPr id="328707" name="Rectangle 1027"/>
          <p:cNvSpPr>
            <a:spLocks noGrp="1" noChangeArrowheads="1"/>
          </p:cNvSpPr>
          <p:nvPr>
            <p:ph type="body" idx="1"/>
          </p:nvPr>
        </p:nvSpPr>
        <p:spPr>
          <a:xfrm>
            <a:off x="1676400" y="1295400"/>
            <a:ext cx="8839200" cy="5181600"/>
          </a:xfrm>
        </p:spPr>
        <p:txBody>
          <a:bodyPr/>
          <a:lstStyle/>
          <a:p>
            <a:r>
              <a:rPr lang="en-US" altLang="en-US" sz="2000"/>
              <a:t>Discuss human resource planning and be able to create a project organizational chart, responsibility assignment matrix, and resource histogram.</a:t>
            </a:r>
          </a:p>
          <a:p>
            <a:r>
              <a:rPr lang="en-US" altLang="en-US" sz="2000"/>
              <a:t>Understand important issues involved in project staff acquisition and explain the concepts of resource assignments, resource loading, and resource leveling.</a:t>
            </a:r>
          </a:p>
          <a:p>
            <a:r>
              <a:rPr lang="en-US" altLang="en-US" sz="2000"/>
              <a:t>Assist in team development with training, team-building activities, and reward systems.</a:t>
            </a:r>
          </a:p>
          <a:p>
            <a:r>
              <a:rPr lang="en-US" altLang="en-US" sz="2000"/>
              <a:t>Explain and apply several tools and techniques to help manage a project team and summarize general advice on managing teams.</a:t>
            </a:r>
          </a:p>
          <a:p>
            <a:r>
              <a:rPr lang="en-US" altLang="en-US" sz="2000"/>
              <a:t>Describe how project management software can assist in project human resource management.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r>
              <a:rPr lang="en-US" altLang="en-US"/>
              <a:t>Reward and Recognition Systems</a:t>
            </a:r>
          </a:p>
        </p:txBody>
      </p:sp>
      <p:sp>
        <p:nvSpPr>
          <p:cNvPr id="321539" name="Rectangle 3"/>
          <p:cNvSpPr>
            <a:spLocks noGrp="1" noChangeArrowheads="1"/>
          </p:cNvSpPr>
          <p:nvPr>
            <p:ph type="body" idx="1"/>
          </p:nvPr>
        </p:nvSpPr>
        <p:spPr/>
        <p:txBody>
          <a:bodyPr/>
          <a:lstStyle/>
          <a:p>
            <a:pPr>
              <a:spcBef>
                <a:spcPct val="100000"/>
              </a:spcBef>
            </a:pPr>
            <a:r>
              <a:rPr lang="en-US" altLang="en-US"/>
              <a:t>Team-based reward and recognition systems can promote teamwork.</a:t>
            </a:r>
          </a:p>
          <a:p>
            <a:pPr>
              <a:spcBef>
                <a:spcPct val="100000"/>
              </a:spcBef>
            </a:pPr>
            <a:r>
              <a:rPr lang="en-US" altLang="en-US"/>
              <a:t>Focus on rewarding teams for achieving specific goals.</a:t>
            </a:r>
          </a:p>
          <a:p>
            <a:pPr>
              <a:spcBef>
                <a:spcPct val="100000"/>
              </a:spcBef>
            </a:pPr>
            <a:r>
              <a:rPr lang="en-US" altLang="en-US"/>
              <a:t>Allow time for team members to mentor and help each other to meet project goals and develop human resources.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US" altLang="en-US"/>
              <a:t>Why People Leave Their Jobs</a:t>
            </a:r>
          </a:p>
        </p:txBody>
      </p:sp>
      <p:sp>
        <p:nvSpPr>
          <p:cNvPr id="347139" name="Rectangle 3"/>
          <p:cNvSpPr>
            <a:spLocks noGrp="1" noChangeArrowheads="1"/>
          </p:cNvSpPr>
          <p:nvPr>
            <p:ph type="body" idx="1"/>
          </p:nvPr>
        </p:nvSpPr>
        <p:spPr/>
        <p:txBody>
          <a:bodyPr/>
          <a:lstStyle/>
          <a:p>
            <a:pPr>
              <a:spcBef>
                <a:spcPct val="100000"/>
              </a:spcBef>
            </a:pPr>
            <a:r>
              <a:rPr lang="en-US" altLang="en-US" dirty="0"/>
              <a:t>They feel they do not make a difference.</a:t>
            </a:r>
          </a:p>
          <a:p>
            <a:pPr>
              <a:spcBef>
                <a:spcPct val="100000"/>
              </a:spcBef>
            </a:pPr>
            <a:r>
              <a:rPr lang="en-US" altLang="en-US" dirty="0">
                <a:solidFill>
                  <a:schemeClr val="accent3"/>
                </a:solidFill>
              </a:rPr>
              <a:t>They do not get proper recognition.</a:t>
            </a:r>
          </a:p>
          <a:p>
            <a:pPr>
              <a:spcBef>
                <a:spcPct val="100000"/>
              </a:spcBef>
            </a:pPr>
            <a:r>
              <a:rPr lang="en-US" altLang="en-US" dirty="0"/>
              <a:t>They are not learning anything new or growing as a person.</a:t>
            </a:r>
          </a:p>
          <a:p>
            <a:pPr>
              <a:spcBef>
                <a:spcPct val="100000"/>
              </a:spcBef>
            </a:pPr>
            <a:r>
              <a:rPr lang="en-US" altLang="en-US" dirty="0">
                <a:solidFill>
                  <a:schemeClr val="accent3"/>
                </a:solidFill>
              </a:rPr>
              <a:t>They do not like their coworkers.</a:t>
            </a:r>
          </a:p>
          <a:p>
            <a:pPr>
              <a:spcBef>
                <a:spcPct val="100000"/>
              </a:spcBef>
            </a:pPr>
            <a:r>
              <a:rPr lang="en-US" altLang="en-US" dirty="0"/>
              <a:t>They want to earn more money.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p:txBody>
          <a:bodyPr/>
          <a:lstStyle/>
          <a:p>
            <a:r>
              <a:rPr lang="en-US" altLang="en-US"/>
              <a:t>General Advice on Teams</a:t>
            </a:r>
          </a:p>
        </p:txBody>
      </p:sp>
      <p:sp>
        <p:nvSpPr>
          <p:cNvPr id="322563" name="Rectangle 3"/>
          <p:cNvSpPr>
            <a:spLocks noGrp="1" noChangeArrowheads="1"/>
          </p:cNvSpPr>
          <p:nvPr>
            <p:ph type="body" idx="1"/>
          </p:nvPr>
        </p:nvSpPr>
        <p:spPr>
          <a:xfrm>
            <a:off x="2133600" y="1447801"/>
            <a:ext cx="8186738" cy="3648075"/>
          </a:xfrm>
        </p:spPr>
        <p:txBody>
          <a:bodyPr/>
          <a:lstStyle/>
          <a:p>
            <a:pPr>
              <a:spcBef>
                <a:spcPct val="100000"/>
              </a:spcBef>
            </a:pPr>
            <a:r>
              <a:rPr lang="en-US" altLang="en-US" dirty="0"/>
              <a:t>Be patient and kind with your team.</a:t>
            </a:r>
          </a:p>
          <a:p>
            <a:pPr>
              <a:spcBef>
                <a:spcPct val="100000"/>
              </a:spcBef>
            </a:pPr>
            <a:r>
              <a:rPr lang="en-US" altLang="en-US" dirty="0">
                <a:solidFill>
                  <a:schemeClr val="accent3"/>
                </a:solidFill>
              </a:rPr>
              <a:t>Fix the problem instead of blaming people. </a:t>
            </a:r>
          </a:p>
          <a:p>
            <a:pPr>
              <a:spcBef>
                <a:spcPct val="100000"/>
              </a:spcBef>
            </a:pPr>
            <a:r>
              <a:rPr lang="en-US" altLang="en-US" dirty="0"/>
              <a:t>Establish regular, effective meetings.</a:t>
            </a:r>
          </a:p>
          <a:p>
            <a:pPr>
              <a:spcBef>
                <a:spcPct val="100000"/>
              </a:spcBef>
            </a:pPr>
            <a:r>
              <a:rPr lang="en-US" altLang="en-US" dirty="0">
                <a:solidFill>
                  <a:schemeClr val="accent3"/>
                </a:solidFill>
              </a:rPr>
              <a:t>Allow time for teams to go through the basic team-building stages. </a:t>
            </a:r>
          </a:p>
          <a:p>
            <a:pPr>
              <a:spcBef>
                <a:spcPct val="100000"/>
              </a:spcBef>
            </a:pPr>
            <a:r>
              <a:rPr lang="en-US" altLang="en-US" dirty="0"/>
              <a:t>Limit the size of work teams to three to seven members.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nodeType="clickEffect">
                                  <p:stCondLst>
                                    <p:cond delay="0"/>
                                  </p:stCondLst>
                                  <p:childTnLst>
                                    <p:anim calcmode="lin" valueType="num">
                                      <p:cBhvr>
                                        <p:cTn id="6" dur="500"/>
                                        <p:tgtEl>
                                          <p:spTgt spid="322563">
                                            <p:txEl>
                                              <p:pRg st="1" end="1"/>
                                            </p:txEl>
                                          </p:spTgt>
                                        </p:tgtEl>
                                        <p:attrNameLst>
                                          <p:attrName>ppt_w</p:attrName>
                                        </p:attrNameLst>
                                      </p:cBhvr>
                                      <p:tavLst>
                                        <p:tav tm="0">
                                          <p:val>
                                            <p:strVal val="ppt_w"/>
                                          </p:val>
                                        </p:tav>
                                        <p:tav tm="100000">
                                          <p:val>
                                            <p:fltVal val="0"/>
                                          </p:val>
                                        </p:tav>
                                      </p:tavLst>
                                    </p:anim>
                                    <p:anim calcmode="lin" valueType="num">
                                      <p:cBhvr>
                                        <p:cTn id="7" dur="500"/>
                                        <p:tgtEl>
                                          <p:spTgt spid="322563">
                                            <p:txEl>
                                              <p:pRg st="1" end="1"/>
                                            </p:txEl>
                                          </p:spTgt>
                                        </p:tgtEl>
                                        <p:attrNameLst>
                                          <p:attrName>ppt_h</p:attrName>
                                        </p:attrNameLst>
                                      </p:cBhvr>
                                      <p:tavLst>
                                        <p:tav tm="0">
                                          <p:val>
                                            <p:strVal val="ppt_h"/>
                                          </p:val>
                                        </p:tav>
                                        <p:tav tm="100000">
                                          <p:val>
                                            <p:fltVal val="0"/>
                                          </p:val>
                                        </p:tav>
                                      </p:tavLst>
                                    </p:anim>
                                    <p:animEffect transition="out" filter="fade">
                                      <p:cBhvr>
                                        <p:cTn id="8" dur="500"/>
                                        <p:tgtEl>
                                          <p:spTgt spid="322563">
                                            <p:txEl>
                                              <p:pRg st="1" end="1"/>
                                            </p:txEl>
                                          </p:spTgt>
                                        </p:tgtEl>
                                      </p:cBhvr>
                                    </p:animEffect>
                                    <p:set>
                                      <p:cBhvr>
                                        <p:cTn id="9" dur="1" fill="hold">
                                          <p:stCondLst>
                                            <p:cond delay="499"/>
                                          </p:stCondLst>
                                        </p:cTn>
                                        <p:tgtEl>
                                          <p:spTgt spid="322563">
                                            <p:txEl>
                                              <p:pRg st="1" end="1"/>
                                            </p:txEl>
                                          </p:spTgt>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nodeType="clickEffect">
                                  <p:stCondLst>
                                    <p:cond delay="0"/>
                                  </p:stCondLst>
                                  <p:childTnLst>
                                    <p:anim calcmode="lin" valueType="num">
                                      <p:cBhvr>
                                        <p:cTn id="13" dur="500"/>
                                        <p:tgtEl>
                                          <p:spTgt spid="322563">
                                            <p:txEl>
                                              <p:pRg st="2" end="2"/>
                                            </p:txEl>
                                          </p:spTgt>
                                        </p:tgtEl>
                                        <p:attrNameLst>
                                          <p:attrName>ppt_w</p:attrName>
                                        </p:attrNameLst>
                                      </p:cBhvr>
                                      <p:tavLst>
                                        <p:tav tm="0">
                                          <p:val>
                                            <p:strVal val="ppt_w"/>
                                          </p:val>
                                        </p:tav>
                                        <p:tav tm="100000">
                                          <p:val>
                                            <p:fltVal val="0"/>
                                          </p:val>
                                        </p:tav>
                                      </p:tavLst>
                                    </p:anim>
                                    <p:anim calcmode="lin" valueType="num">
                                      <p:cBhvr>
                                        <p:cTn id="14" dur="500"/>
                                        <p:tgtEl>
                                          <p:spTgt spid="322563">
                                            <p:txEl>
                                              <p:pRg st="2" end="2"/>
                                            </p:txEl>
                                          </p:spTgt>
                                        </p:tgtEl>
                                        <p:attrNameLst>
                                          <p:attrName>ppt_h</p:attrName>
                                        </p:attrNameLst>
                                      </p:cBhvr>
                                      <p:tavLst>
                                        <p:tav tm="0">
                                          <p:val>
                                            <p:strVal val="ppt_h"/>
                                          </p:val>
                                        </p:tav>
                                        <p:tav tm="100000">
                                          <p:val>
                                            <p:fltVal val="0"/>
                                          </p:val>
                                        </p:tav>
                                      </p:tavLst>
                                    </p:anim>
                                    <p:animEffect transition="out" filter="fade">
                                      <p:cBhvr>
                                        <p:cTn id="15" dur="500"/>
                                        <p:tgtEl>
                                          <p:spTgt spid="322563">
                                            <p:txEl>
                                              <p:pRg st="2" end="2"/>
                                            </p:txEl>
                                          </p:spTgt>
                                        </p:tgtEl>
                                      </p:cBhvr>
                                    </p:animEffect>
                                    <p:set>
                                      <p:cBhvr>
                                        <p:cTn id="16" dur="1" fill="hold">
                                          <p:stCondLst>
                                            <p:cond delay="499"/>
                                          </p:stCondLst>
                                        </p:cTn>
                                        <p:tgtEl>
                                          <p:spTgt spid="322563">
                                            <p:txEl>
                                              <p:pRg st="2" end="2"/>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3" presetClass="exit" presetSubtype="32" fill="hold" nodeType="clickEffect">
                                  <p:stCondLst>
                                    <p:cond delay="0"/>
                                  </p:stCondLst>
                                  <p:childTnLst>
                                    <p:anim calcmode="lin" valueType="num">
                                      <p:cBhvr>
                                        <p:cTn id="20" dur="500"/>
                                        <p:tgtEl>
                                          <p:spTgt spid="322563">
                                            <p:txEl>
                                              <p:pRg st="3" end="3"/>
                                            </p:txEl>
                                          </p:spTgt>
                                        </p:tgtEl>
                                        <p:attrNameLst>
                                          <p:attrName>ppt_w</p:attrName>
                                        </p:attrNameLst>
                                      </p:cBhvr>
                                      <p:tavLst>
                                        <p:tav tm="0">
                                          <p:val>
                                            <p:strVal val="ppt_w"/>
                                          </p:val>
                                        </p:tav>
                                        <p:tav tm="100000">
                                          <p:val>
                                            <p:fltVal val="0"/>
                                          </p:val>
                                        </p:tav>
                                      </p:tavLst>
                                    </p:anim>
                                    <p:anim calcmode="lin" valueType="num">
                                      <p:cBhvr>
                                        <p:cTn id="21" dur="500"/>
                                        <p:tgtEl>
                                          <p:spTgt spid="322563">
                                            <p:txEl>
                                              <p:pRg st="3" end="3"/>
                                            </p:txEl>
                                          </p:spTgt>
                                        </p:tgtEl>
                                        <p:attrNameLst>
                                          <p:attrName>ppt_h</p:attrName>
                                        </p:attrNameLst>
                                      </p:cBhvr>
                                      <p:tavLst>
                                        <p:tav tm="0">
                                          <p:val>
                                            <p:strVal val="ppt_h"/>
                                          </p:val>
                                        </p:tav>
                                        <p:tav tm="100000">
                                          <p:val>
                                            <p:fltVal val="0"/>
                                          </p:val>
                                        </p:tav>
                                      </p:tavLst>
                                    </p:anim>
                                    <p:animEffect transition="out" filter="fade">
                                      <p:cBhvr>
                                        <p:cTn id="22" dur="500"/>
                                        <p:tgtEl>
                                          <p:spTgt spid="322563">
                                            <p:txEl>
                                              <p:pRg st="3" end="3"/>
                                            </p:txEl>
                                          </p:spTgt>
                                        </p:tgtEl>
                                      </p:cBhvr>
                                    </p:animEffect>
                                    <p:set>
                                      <p:cBhvr>
                                        <p:cTn id="23" dur="1" fill="hold">
                                          <p:stCondLst>
                                            <p:cond delay="499"/>
                                          </p:stCondLst>
                                        </p:cTn>
                                        <p:tgtEl>
                                          <p:spTgt spid="322563">
                                            <p:txEl>
                                              <p:pRg st="3" end="3"/>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53" presetClass="exit" presetSubtype="32" fill="hold" nodeType="clickEffect">
                                  <p:stCondLst>
                                    <p:cond delay="0"/>
                                  </p:stCondLst>
                                  <p:childTnLst>
                                    <p:anim calcmode="lin" valueType="num">
                                      <p:cBhvr>
                                        <p:cTn id="27" dur="500"/>
                                        <p:tgtEl>
                                          <p:spTgt spid="322563">
                                            <p:txEl>
                                              <p:pRg st="4" end="4"/>
                                            </p:txEl>
                                          </p:spTgt>
                                        </p:tgtEl>
                                        <p:attrNameLst>
                                          <p:attrName>ppt_w</p:attrName>
                                        </p:attrNameLst>
                                      </p:cBhvr>
                                      <p:tavLst>
                                        <p:tav tm="0">
                                          <p:val>
                                            <p:strVal val="ppt_w"/>
                                          </p:val>
                                        </p:tav>
                                        <p:tav tm="100000">
                                          <p:val>
                                            <p:fltVal val="0"/>
                                          </p:val>
                                        </p:tav>
                                      </p:tavLst>
                                    </p:anim>
                                    <p:anim calcmode="lin" valueType="num">
                                      <p:cBhvr>
                                        <p:cTn id="28" dur="500"/>
                                        <p:tgtEl>
                                          <p:spTgt spid="322563">
                                            <p:txEl>
                                              <p:pRg st="4" end="4"/>
                                            </p:txEl>
                                          </p:spTgt>
                                        </p:tgtEl>
                                        <p:attrNameLst>
                                          <p:attrName>ppt_h</p:attrName>
                                        </p:attrNameLst>
                                      </p:cBhvr>
                                      <p:tavLst>
                                        <p:tav tm="0">
                                          <p:val>
                                            <p:strVal val="ppt_h"/>
                                          </p:val>
                                        </p:tav>
                                        <p:tav tm="100000">
                                          <p:val>
                                            <p:fltVal val="0"/>
                                          </p:val>
                                        </p:tav>
                                      </p:tavLst>
                                    </p:anim>
                                    <p:animEffect transition="out" filter="fade">
                                      <p:cBhvr>
                                        <p:cTn id="29" dur="500"/>
                                        <p:tgtEl>
                                          <p:spTgt spid="322563">
                                            <p:txEl>
                                              <p:pRg st="4" end="4"/>
                                            </p:txEl>
                                          </p:spTgt>
                                        </p:tgtEl>
                                      </p:cBhvr>
                                    </p:animEffect>
                                    <p:set>
                                      <p:cBhvr>
                                        <p:cTn id="30" dur="1" fill="hold">
                                          <p:stCondLst>
                                            <p:cond delay="499"/>
                                          </p:stCondLst>
                                        </p:cTn>
                                        <p:tgtEl>
                                          <p:spTgt spid="32256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r>
              <a:rPr lang="en-US" altLang="en-US" dirty="0"/>
              <a:t>General Advice on Teams (cont’d)</a:t>
            </a:r>
          </a:p>
        </p:txBody>
      </p:sp>
      <p:sp>
        <p:nvSpPr>
          <p:cNvPr id="351235" name="Rectangle 3"/>
          <p:cNvSpPr>
            <a:spLocks noGrp="1" noChangeArrowheads="1"/>
          </p:cNvSpPr>
          <p:nvPr>
            <p:ph type="body" idx="1"/>
          </p:nvPr>
        </p:nvSpPr>
        <p:spPr/>
        <p:txBody>
          <a:bodyPr/>
          <a:lstStyle/>
          <a:p>
            <a:pPr>
              <a:spcBef>
                <a:spcPct val="80000"/>
              </a:spcBef>
            </a:pPr>
            <a:r>
              <a:rPr lang="en-US" altLang="en-US" dirty="0"/>
              <a:t>Plan some social activities to help project team members and other stakeholders get to know each other better. </a:t>
            </a:r>
          </a:p>
          <a:p>
            <a:pPr>
              <a:spcBef>
                <a:spcPct val="80000"/>
              </a:spcBef>
            </a:pPr>
            <a:r>
              <a:rPr lang="en-US" altLang="en-US" dirty="0">
                <a:solidFill>
                  <a:schemeClr val="bg2">
                    <a:lumMod val="40000"/>
                    <a:lumOff val="60000"/>
                  </a:schemeClr>
                </a:solidFill>
              </a:rPr>
              <a:t>Stress team identity.</a:t>
            </a:r>
          </a:p>
          <a:p>
            <a:pPr>
              <a:spcBef>
                <a:spcPct val="80000"/>
              </a:spcBef>
            </a:pPr>
            <a:r>
              <a:rPr lang="en-US" altLang="en-US" dirty="0"/>
              <a:t>Nurture team members and encourage them to help each other.</a:t>
            </a:r>
          </a:p>
          <a:p>
            <a:pPr>
              <a:spcBef>
                <a:spcPct val="80000"/>
              </a:spcBef>
            </a:pPr>
            <a:r>
              <a:rPr lang="en-US" altLang="en-US" dirty="0">
                <a:solidFill>
                  <a:schemeClr val="bg2">
                    <a:lumMod val="40000"/>
                    <a:lumOff val="60000"/>
                  </a:schemeClr>
                </a:solidFill>
              </a:rPr>
              <a:t>Take additional actions to work with virtual team members. </a:t>
            </a:r>
          </a:p>
          <a:p>
            <a:endParaRPr lang="en-US"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r>
              <a:rPr lang="en-US" altLang="en-US"/>
              <a:t>Resource Loading</a:t>
            </a:r>
          </a:p>
        </p:txBody>
      </p:sp>
      <p:sp>
        <p:nvSpPr>
          <p:cNvPr id="312323" name="Rectangle 3"/>
          <p:cNvSpPr>
            <a:spLocks noGrp="1" noChangeArrowheads="1"/>
          </p:cNvSpPr>
          <p:nvPr>
            <p:ph type="body" idx="1"/>
          </p:nvPr>
        </p:nvSpPr>
        <p:spPr/>
        <p:txBody>
          <a:bodyPr/>
          <a:lstStyle/>
          <a:p>
            <a:pPr>
              <a:spcBef>
                <a:spcPct val="40000"/>
              </a:spcBef>
            </a:pPr>
            <a:r>
              <a:rPr lang="en-US" altLang="en-US" b="1" dirty="0">
                <a:solidFill>
                  <a:srgbClr val="92D050"/>
                </a:solidFill>
              </a:rPr>
              <a:t>Resource loading</a:t>
            </a:r>
            <a:r>
              <a:rPr lang="en-US" altLang="en-US" dirty="0">
                <a:solidFill>
                  <a:srgbClr val="92D050"/>
                </a:solidFill>
              </a:rPr>
              <a:t> </a:t>
            </a:r>
            <a:r>
              <a:rPr lang="en-US" altLang="en-US" dirty="0"/>
              <a:t>refers to the amount of individual resources an existing schedule requires during specific time periods</a:t>
            </a:r>
            <a:r>
              <a:rPr lang="en-US" altLang="en-US" dirty="0" smtClean="0"/>
              <a:t>.</a:t>
            </a:r>
          </a:p>
          <a:p>
            <a:pPr marL="0" indent="0">
              <a:spcBef>
                <a:spcPct val="40000"/>
              </a:spcBef>
              <a:buNone/>
            </a:pPr>
            <a:endParaRPr lang="en-US" altLang="en-US" dirty="0"/>
          </a:p>
          <a:p>
            <a:pPr>
              <a:spcBef>
                <a:spcPct val="40000"/>
              </a:spcBef>
            </a:pPr>
            <a:r>
              <a:rPr lang="en-US" altLang="en-US" dirty="0">
                <a:solidFill>
                  <a:schemeClr val="bg2">
                    <a:lumMod val="40000"/>
                    <a:lumOff val="60000"/>
                  </a:schemeClr>
                </a:solidFill>
              </a:rPr>
              <a:t>Helps project managers develop a general understanding of the demands a project will make on the organization’s resources and individual people’s schedules</a:t>
            </a:r>
            <a:r>
              <a:rPr lang="en-US" altLang="en-US" dirty="0" smtClean="0">
                <a:solidFill>
                  <a:schemeClr val="bg2">
                    <a:lumMod val="40000"/>
                    <a:lumOff val="60000"/>
                  </a:schemeClr>
                </a:solidFill>
              </a:rPr>
              <a:t>.</a:t>
            </a:r>
          </a:p>
          <a:p>
            <a:pPr marL="0" indent="0">
              <a:spcBef>
                <a:spcPct val="40000"/>
              </a:spcBef>
              <a:buNone/>
            </a:pPr>
            <a:endParaRPr lang="en-US" altLang="en-US" dirty="0">
              <a:solidFill>
                <a:schemeClr val="bg2">
                  <a:lumMod val="40000"/>
                  <a:lumOff val="60000"/>
                </a:schemeClr>
              </a:solidFill>
            </a:endParaRPr>
          </a:p>
          <a:p>
            <a:pPr>
              <a:spcBef>
                <a:spcPct val="40000"/>
              </a:spcBef>
            </a:pPr>
            <a:r>
              <a:rPr lang="en-US" altLang="en-US" b="1" dirty="0" err="1">
                <a:solidFill>
                  <a:srgbClr val="92D050"/>
                </a:solidFill>
              </a:rPr>
              <a:t>Overallocation</a:t>
            </a:r>
            <a:r>
              <a:rPr lang="en-US" altLang="en-US" dirty="0">
                <a:solidFill>
                  <a:srgbClr val="92D050"/>
                </a:solidFill>
              </a:rPr>
              <a:t> </a:t>
            </a:r>
            <a:r>
              <a:rPr lang="en-US" altLang="en-US" dirty="0"/>
              <a:t>means more resources than are available are assigned to perform work at a given time.</a:t>
            </a:r>
          </a:p>
          <a:p>
            <a:pPr>
              <a:buFontTx/>
              <a:buNone/>
            </a:pPr>
            <a:endParaRPr lang="en-US"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r>
              <a:rPr lang="en-US" altLang="en-US" sz="3200"/>
              <a:t>Staffing Management Plans and Resource Histograms</a:t>
            </a:r>
          </a:p>
        </p:txBody>
      </p:sp>
      <p:sp>
        <p:nvSpPr>
          <p:cNvPr id="344067" name="Rectangle 3"/>
          <p:cNvSpPr>
            <a:spLocks noGrp="1" noChangeArrowheads="1"/>
          </p:cNvSpPr>
          <p:nvPr>
            <p:ph type="body" idx="1"/>
          </p:nvPr>
        </p:nvSpPr>
        <p:spPr>
          <a:xfrm>
            <a:off x="1905000" y="1828800"/>
            <a:ext cx="8458200" cy="4343400"/>
          </a:xfrm>
        </p:spPr>
        <p:txBody>
          <a:bodyPr/>
          <a:lstStyle/>
          <a:p>
            <a:pPr>
              <a:spcBef>
                <a:spcPct val="100000"/>
              </a:spcBef>
            </a:pPr>
            <a:r>
              <a:rPr lang="en-US" altLang="en-US" dirty="0"/>
              <a:t>A </a:t>
            </a:r>
            <a:r>
              <a:rPr lang="en-US" altLang="en-US" b="1" dirty="0">
                <a:solidFill>
                  <a:schemeClr val="bg2">
                    <a:lumMod val="20000"/>
                    <a:lumOff val="80000"/>
                  </a:schemeClr>
                </a:solidFill>
              </a:rPr>
              <a:t>staffing management plan </a:t>
            </a:r>
            <a:r>
              <a:rPr lang="en-US" altLang="en-US" dirty="0"/>
              <a:t>describes when and how people will be added to and taken off the project team.</a:t>
            </a:r>
          </a:p>
          <a:p>
            <a:pPr>
              <a:spcBef>
                <a:spcPct val="100000"/>
              </a:spcBef>
            </a:pPr>
            <a:r>
              <a:rPr lang="en-US" altLang="en-US" dirty="0"/>
              <a:t>A </a:t>
            </a:r>
            <a:r>
              <a:rPr lang="en-US" altLang="en-US" b="1" dirty="0">
                <a:solidFill>
                  <a:schemeClr val="bg2">
                    <a:lumMod val="20000"/>
                    <a:lumOff val="80000"/>
                  </a:schemeClr>
                </a:solidFill>
              </a:rPr>
              <a:t>resource histogram </a:t>
            </a:r>
            <a:r>
              <a:rPr lang="en-US" altLang="en-US" dirty="0"/>
              <a:t>is a column chart that shows the number of resources assigned to a project over time.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r>
              <a:rPr lang="en-US" altLang="en-US" sz="2400" dirty="0" smtClean="0"/>
              <a:t>Sample </a:t>
            </a:r>
            <a:r>
              <a:rPr lang="en-US" altLang="en-US" sz="2400" dirty="0"/>
              <a:t>Resource Histogram</a:t>
            </a:r>
          </a:p>
        </p:txBody>
      </p:sp>
      <p:pic>
        <p:nvPicPr>
          <p:cNvPr id="310277" name="Picture 5"/>
          <p:cNvPicPr>
            <a:picLocks noChangeAspect="1" noChangeArrowheads="1"/>
          </p:cNvPicPr>
          <p:nvPr/>
        </p:nvPicPr>
        <p:blipFill>
          <a:blip r:embed="rId2">
            <a:extLst>
              <a:ext uri="{28A0092B-C50C-407E-A947-70E740481C1C}">
                <a14:useLocalDpi xmlns:a14="http://schemas.microsoft.com/office/drawing/2010/main" val="0"/>
              </a:ext>
            </a:extLst>
          </a:blip>
          <a:srcRect b="7576"/>
          <a:stretch>
            <a:fillRect/>
          </a:stretch>
        </p:blipFill>
        <p:spPr bwMode="auto">
          <a:xfrm>
            <a:off x="2286000" y="1223964"/>
            <a:ext cx="7467600" cy="5176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p:txBody>
          <a:bodyPr/>
          <a:lstStyle/>
          <a:p>
            <a:r>
              <a:rPr lang="en-US" altLang="en-US" sz="2000" dirty="0" smtClean="0"/>
              <a:t>Sample </a:t>
            </a:r>
            <a:r>
              <a:rPr lang="en-US" altLang="en-US" sz="2000" dirty="0"/>
              <a:t>Histogram Showing an </a:t>
            </a:r>
            <a:r>
              <a:rPr lang="en-US" altLang="en-US" sz="2000" dirty="0" err="1"/>
              <a:t>Overallocated</a:t>
            </a:r>
            <a:r>
              <a:rPr lang="en-US" altLang="en-US" sz="2000" dirty="0"/>
              <a:t> Individual</a:t>
            </a:r>
            <a:endParaRPr lang="en-US" altLang="en-US" sz="2800" dirty="0"/>
          </a:p>
        </p:txBody>
      </p:sp>
      <p:pic>
        <p:nvPicPr>
          <p:cNvPr id="3143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6038" y="1360488"/>
            <a:ext cx="6786562" cy="427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4373" name="Text Box 5"/>
          <p:cNvSpPr txBox="1">
            <a:spLocks noChangeArrowheads="1"/>
          </p:cNvSpPr>
          <p:nvPr/>
        </p:nvSpPr>
        <p:spPr bwMode="auto">
          <a:xfrm>
            <a:off x="457200" y="5689601"/>
            <a:ext cx="1021080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i="1" dirty="0"/>
              <a:t>What’s wrong with this picture?  Assume 100 percent means Joe is working eight hours per day.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p:txBody>
          <a:bodyPr/>
          <a:lstStyle/>
          <a:p>
            <a:r>
              <a:rPr lang="en-US" altLang="en-US"/>
              <a:t>Resource Leveling</a:t>
            </a:r>
          </a:p>
        </p:txBody>
      </p:sp>
      <p:sp>
        <p:nvSpPr>
          <p:cNvPr id="315395" name="Rectangle 3"/>
          <p:cNvSpPr>
            <a:spLocks noGrp="1" noChangeArrowheads="1"/>
          </p:cNvSpPr>
          <p:nvPr>
            <p:ph type="body" idx="1"/>
          </p:nvPr>
        </p:nvSpPr>
        <p:spPr/>
        <p:txBody>
          <a:bodyPr/>
          <a:lstStyle/>
          <a:p>
            <a:pPr>
              <a:spcBef>
                <a:spcPct val="100000"/>
              </a:spcBef>
            </a:pPr>
            <a:r>
              <a:rPr lang="en-US" altLang="en-US" b="1"/>
              <a:t>Resource leveling</a:t>
            </a:r>
            <a:r>
              <a:rPr lang="en-US" altLang="en-US"/>
              <a:t> is a technique for resolving resource conflicts by delaying tasks.</a:t>
            </a:r>
          </a:p>
          <a:p>
            <a:pPr>
              <a:spcBef>
                <a:spcPct val="100000"/>
              </a:spcBef>
            </a:pPr>
            <a:r>
              <a:rPr lang="en-US" altLang="en-US"/>
              <a:t>The main purpose of resource leveling is to create a smoother distribution of resource use and reduce overallocation.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2209800" y="393700"/>
            <a:ext cx="7772400" cy="1079500"/>
          </a:xfrm>
        </p:spPr>
        <p:txBody>
          <a:bodyPr/>
          <a:lstStyle/>
          <a:p>
            <a:r>
              <a:rPr lang="en-US" altLang="en-US" sz="2800" dirty="0" smtClean="0"/>
              <a:t>Resource </a:t>
            </a:r>
            <a:r>
              <a:rPr lang="en-US" altLang="en-US" sz="2800" dirty="0"/>
              <a:t>Leveling Example</a:t>
            </a:r>
            <a:endParaRPr lang="en-US" altLang="en-US" dirty="0"/>
          </a:p>
        </p:txBody>
      </p:sp>
      <p:pic>
        <p:nvPicPr>
          <p:cNvPr id="3164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1257300"/>
            <a:ext cx="6553200"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altLang="en-US"/>
              <a:t>The Importance of Human </a:t>
            </a:r>
            <a:br>
              <a:rPr lang="en-US" altLang="en-US"/>
            </a:br>
            <a:r>
              <a:rPr lang="en-US" altLang="en-US"/>
              <a:t>Resource Management</a:t>
            </a:r>
          </a:p>
        </p:txBody>
      </p:sp>
      <p:sp>
        <p:nvSpPr>
          <p:cNvPr id="290819" name="Rectangle 3"/>
          <p:cNvSpPr>
            <a:spLocks noGrp="1" noChangeArrowheads="1"/>
          </p:cNvSpPr>
          <p:nvPr>
            <p:ph type="body" idx="1"/>
          </p:nvPr>
        </p:nvSpPr>
        <p:spPr>
          <a:xfrm>
            <a:off x="1752600" y="1676400"/>
            <a:ext cx="8458200" cy="5029200"/>
          </a:xfrm>
        </p:spPr>
        <p:txBody>
          <a:bodyPr/>
          <a:lstStyle/>
          <a:p>
            <a:pPr>
              <a:lnSpc>
                <a:spcPct val="90000"/>
              </a:lnSpc>
            </a:pPr>
            <a:r>
              <a:rPr lang="en-US" sz="2000" dirty="0" smtClean="0"/>
              <a:t>Many corporate executives have said, “People are our most important asset”</a:t>
            </a:r>
          </a:p>
          <a:p>
            <a:pPr>
              <a:lnSpc>
                <a:spcPct val="90000"/>
              </a:lnSpc>
            </a:pPr>
            <a:r>
              <a:rPr lang="en-US" sz="2000" dirty="0" smtClean="0"/>
              <a:t>People determine the success and failure of organizations and projects</a:t>
            </a:r>
            <a:endParaRPr lang="en-US" sz="20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r>
              <a:rPr lang="en-US" altLang="en-US"/>
              <a:t>Benefits of Resource Leveling</a:t>
            </a:r>
          </a:p>
        </p:txBody>
      </p:sp>
      <p:sp>
        <p:nvSpPr>
          <p:cNvPr id="345091" name="Rectangle 3"/>
          <p:cNvSpPr>
            <a:spLocks noGrp="1" noChangeArrowheads="1"/>
          </p:cNvSpPr>
          <p:nvPr>
            <p:ph type="body" idx="1"/>
          </p:nvPr>
        </p:nvSpPr>
        <p:spPr/>
        <p:txBody>
          <a:bodyPr/>
          <a:lstStyle/>
          <a:p>
            <a:pPr>
              <a:spcBef>
                <a:spcPct val="80000"/>
              </a:spcBef>
            </a:pPr>
            <a:r>
              <a:rPr lang="en-US" altLang="en-US" dirty="0"/>
              <a:t>When resources are used on a more constant basis, they require less management.</a:t>
            </a:r>
          </a:p>
          <a:p>
            <a:pPr>
              <a:spcBef>
                <a:spcPct val="80000"/>
              </a:spcBef>
            </a:pPr>
            <a:r>
              <a:rPr lang="en-US" altLang="en-US" dirty="0">
                <a:solidFill>
                  <a:schemeClr val="bg2">
                    <a:lumMod val="20000"/>
                    <a:lumOff val="80000"/>
                  </a:schemeClr>
                </a:solidFill>
              </a:rPr>
              <a:t>It may enable project managers to use a just-in-time inventory type of policy for using subcontractors or other expensive resources.</a:t>
            </a:r>
          </a:p>
          <a:p>
            <a:pPr>
              <a:spcBef>
                <a:spcPct val="80000"/>
              </a:spcBef>
            </a:pPr>
            <a:r>
              <a:rPr lang="en-US" altLang="en-US" dirty="0"/>
              <a:t>It results in fewer problems for project personnel and the accounting department.</a:t>
            </a:r>
          </a:p>
          <a:p>
            <a:pPr>
              <a:spcBef>
                <a:spcPct val="80000"/>
              </a:spcBef>
            </a:pPr>
            <a:r>
              <a:rPr lang="en-US" altLang="en-US" dirty="0">
                <a:solidFill>
                  <a:schemeClr val="bg2">
                    <a:lumMod val="20000"/>
                    <a:lumOff val="80000"/>
                  </a:schemeClr>
                </a:solidFill>
              </a:rPr>
              <a:t>It often improves morale.</a:t>
            </a:r>
          </a:p>
          <a:p>
            <a:endParaRPr lang="en-US"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r>
              <a:rPr lang="en-US" altLang="en-US"/>
              <a:t>Using Software to Assist in Human Resource Management</a:t>
            </a:r>
          </a:p>
        </p:txBody>
      </p:sp>
      <p:sp>
        <p:nvSpPr>
          <p:cNvPr id="323587" name="Rectangle 3"/>
          <p:cNvSpPr>
            <a:spLocks noGrp="1" noChangeArrowheads="1"/>
          </p:cNvSpPr>
          <p:nvPr>
            <p:ph type="body" idx="1"/>
          </p:nvPr>
        </p:nvSpPr>
        <p:spPr>
          <a:xfrm>
            <a:off x="1905000" y="1676400"/>
            <a:ext cx="8458200" cy="4572000"/>
          </a:xfrm>
        </p:spPr>
        <p:txBody>
          <a:bodyPr/>
          <a:lstStyle/>
          <a:p>
            <a:pPr>
              <a:spcBef>
                <a:spcPct val="100000"/>
              </a:spcBef>
            </a:pPr>
            <a:r>
              <a:rPr lang="en-US" altLang="en-US" dirty="0"/>
              <a:t>Software can help produce RAMS and resource histograms. </a:t>
            </a:r>
          </a:p>
          <a:p>
            <a:pPr>
              <a:spcBef>
                <a:spcPct val="100000"/>
              </a:spcBef>
            </a:pPr>
            <a:r>
              <a:rPr lang="en-US" altLang="en-US" dirty="0"/>
              <a:t>By using project management software for human resource management, you can:</a:t>
            </a:r>
          </a:p>
          <a:p>
            <a:pPr lvl="1">
              <a:spcBef>
                <a:spcPct val="100000"/>
              </a:spcBef>
            </a:pPr>
            <a:r>
              <a:rPr lang="en-US" altLang="en-US" dirty="0">
                <a:solidFill>
                  <a:schemeClr val="bg2">
                    <a:lumMod val="20000"/>
                    <a:lumOff val="80000"/>
                  </a:schemeClr>
                </a:solidFill>
              </a:rPr>
              <a:t>Assign resources.</a:t>
            </a:r>
          </a:p>
          <a:p>
            <a:pPr lvl="1">
              <a:spcBef>
                <a:spcPct val="100000"/>
              </a:spcBef>
            </a:pPr>
            <a:r>
              <a:rPr lang="en-US" altLang="en-US" dirty="0">
                <a:solidFill>
                  <a:schemeClr val="bg2">
                    <a:lumMod val="20000"/>
                    <a:lumOff val="80000"/>
                  </a:schemeClr>
                </a:solidFill>
              </a:rPr>
              <a:t>Identify potential resource shortages or underutilization.</a:t>
            </a:r>
          </a:p>
          <a:p>
            <a:pPr lvl="1">
              <a:spcBef>
                <a:spcPct val="100000"/>
              </a:spcBef>
            </a:pPr>
            <a:r>
              <a:rPr lang="en-US" altLang="en-US" dirty="0">
                <a:solidFill>
                  <a:schemeClr val="bg2">
                    <a:lumMod val="20000"/>
                    <a:lumOff val="80000"/>
                  </a:schemeClr>
                </a:solidFill>
              </a:rPr>
              <a:t>Level resources.</a:t>
            </a:r>
          </a:p>
          <a:p>
            <a:pPr lvl="1">
              <a:lnSpc>
                <a:spcPct val="90000"/>
              </a:lnSpc>
            </a:pPr>
            <a:endParaRPr lang="en-US"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r>
              <a:rPr lang="en-US" altLang="en-US" sz="3200"/>
              <a:t>Project Resource Management Involves Much More Than Using Software</a:t>
            </a:r>
          </a:p>
        </p:txBody>
      </p:sp>
      <p:sp>
        <p:nvSpPr>
          <p:cNvPr id="326659" name="Rectangle 3"/>
          <p:cNvSpPr>
            <a:spLocks noGrp="1" noChangeArrowheads="1"/>
          </p:cNvSpPr>
          <p:nvPr>
            <p:ph type="body" idx="1"/>
          </p:nvPr>
        </p:nvSpPr>
        <p:spPr>
          <a:xfrm>
            <a:off x="685801" y="2187576"/>
            <a:ext cx="8875714" cy="3908425"/>
          </a:xfrm>
        </p:spPr>
        <p:txBody>
          <a:bodyPr/>
          <a:lstStyle/>
          <a:p>
            <a:pPr>
              <a:spcBef>
                <a:spcPct val="100000"/>
              </a:spcBef>
            </a:pPr>
            <a:r>
              <a:rPr lang="en-US" altLang="en-US" dirty="0"/>
              <a:t>Project managers must: </a:t>
            </a:r>
          </a:p>
          <a:p>
            <a:pPr lvl="1">
              <a:spcBef>
                <a:spcPct val="100000"/>
              </a:spcBef>
            </a:pPr>
            <a:r>
              <a:rPr lang="en-US" altLang="en-US" dirty="0">
                <a:solidFill>
                  <a:schemeClr val="bg2">
                    <a:lumMod val="20000"/>
                    <a:lumOff val="80000"/>
                  </a:schemeClr>
                </a:solidFill>
              </a:rPr>
              <a:t>Treat people with consideration and respect.</a:t>
            </a:r>
          </a:p>
          <a:p>
            <a:pPr lvl="1">
              <a:spcBef>
                <a:spcPct val="100000"/>
              </a:spcBef>
            </a:pPr>
            <a:r>
              <a:rPr lang="en-US" altLang="en-US" dirty="0">
                <a:solidFill>
                  <a:schemeClr val="bg2">
                    <a:lumMod val="20000"/>
                    <a:lumOff val="80000"/>
                  </a:schemeClr>
                </a:solidFill>
              </a:rPr>
              <a:t>Understand what motivates people.</a:t>
            </a:r>
          </a:p>
          <a:p>
            <a:pPr lvl="1">
              <a:spcBef>
                <a:spcPct val="100000"/>
              </a:spcBef>
            </a:pPr>
            <a:r>
              <a:rPr lang="en-US" altLang="en-US" dirty="0">
                <a:solidFill>
                  <a:schemeClr val="bg2">
                    <a:lumMod val="20000"/>
                    <a:lumOff val="80000"/>
                  </a:schemeClr>
                </a:solidFill>
              </a:rPr>
              <a:t>Communicate carefully with people.</a:t>
            </a:r>
          </a:p>
          <a:p>
            <a:pPr>
              <a:spcBef>
                <a:spcPct val="100000"/>
              </a:spcBef>
            </a:pPr>
            <a:r>
              <a:rPr lang="en-US" altLang="en-US" dirty="0"/>
              <a:t>Focus on your goal of enabling project team members to deliver their best work. </a:t>
            </a:r>
          </a:p>
          <a:p>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r>
              <a:rPr lang="en-US" altLang="en-US"/>
              <a:t>What is Project Human Resource Management?</a:t>
            </a:r>
          </a:p>
        </p:txBody>
      </p:sp>
      <p:sp>
        <p:nvSpPr>
          <p:cNvPr id="292867" name="Rectangle 3"/>
          <p:cNvSpPr>
            <a:spLocks noGrp="1" noChangeArrowheads="1"/>
          </p:cNvSpPr>
          <p:nvPr>
            <p:ph type="body" idx="1"/>
          </p:nvPr>
        </p:nvSpPr>
        <p:spPr>
          <a:xfrm>
            <a:off x="1905000" y="1752600"/>
            <a:ext cx="8458200" cy="4724400"/>
          </a:xfrm>
        </p:spPr>
        <p:txBody>
          <a:bodyPr/>
          <a:lstStyle/>
          <a:p>
            <a:pPr>
              <a:lnSpc>
                <a:spcPct val="90000"/>
              </a:lnSpc>
            </a:pPr>
            <a:r>
              <a:rPr lang="en-US" altLang="en-US" sz="2000" dirty="0"/>
              <a:t>Making the most effective use of the people involved with a project.</a:t>
            </a:r>
          </a:p>
          <a:p>
            <a:pPr>
              <a:lnSpc>
                <a:spcPct val="90000"/>
              </a:lnSpc>
            </a:pPr>
            <a:r>
              <a:rPr lang="en-US" altLang="en-US" sz="2000" dirty="0"/>
              <a:t>Processes include:</a:t>
            </a:r>
          </a:p>
          <a:p>
            <a:pPr lvl="1">
              <a:lnSpc>
                <a:spcPct val="90000"/>
              </a:lnSpc>
            </a:pPr>
            <a:r>
              <a:rPr lang="en-US" altLang="en-US" sz="1800" b="1" dirty="0">
                <a:solidFill>
                  <a:schemeClr val="accent1"/>
                </a:solidFill>
              </a:rPr>
              <a:t>Human resource planning</a:t>
            </a:r>
            <a:r>
              <a:rPr lang="en-US" altLang="en-US" sz="1800" dirty="0">
                <a:solidFill>
                  <a:schemeClr val="accent1"/>
                </a:solidFill>
              </a:rPr>
              <a:t>:</a:t>
            </a:r>
            <a:r>
              <a:rPr lang="en-US" altLang="en-US" sz="1800" b="1" dirty="0">
                <a:solidFill>
                  <a:schemeClr val="accent1"/>
                </a:solidFill>
              </a:rPr>
              <a:t> </a:t>
            </a:r>
            <a:r>
              <a:rPr lang="en-US" altLang="en-US" sz="1800" dirty="0"/>
              <a:t>Identifying and documenting project roles, responsibilities, and reporting relationships.</a:t>
            </a:r>
          </a:p>
          <a:p>
            <a:pPr lvl="1">
              <a:lnSpc>
                <a:spcPct val="90000"/>
              </a:lnSpc>
            </a:pPr>
            <a:r>
              <a:rPr lang="en-US" altLang="en-US" sz="1800" b="1" dirty="0">
                <a:solidFill>
                  <a:schemeClr val="accent1"/>
                </a:solidFill>
              </a:rPr>
              <a:t>Acquiring the project team</a:t>
            </a:r>
            <a:r>
              <a:rPr lang="en-US" altLang="en-US" sz="1800" dirty="0">
                <a:solidFill>
                  <a:schemeClr val="accent1"/>
                </a:solidFill>
              </a:rPr>
              <a:t>:</a:t>
            </a:r>
            <a:r>
              <a:rPr lang="en-US" altLang="en-US" sz="1800" b="1" dirty="0">
                <a:solidFill>
                  <a:schemeClr val="accent1"/>
                </a:solidFill>
              </a:rPr>
              <a:t> </a:t>
            </a:r>
            <a:r>
              <a:rPr lang="en-US" altLang="en-US" sz="1800" dirty="0"/>
              <a:t>Getting the needed personnel assigned to and working on the project.</a:t>
            </a:r>
          </a:p>
          <a:p>
            <a:pPr lvl="1">
              <a:lnSpc>
                <a:spcPct val="90000"/>
              </a:lnSpc>
            </a:pPr>
            <a:r>
              <a:rPr lang="en-US" altLang="en-US" sz="1800" b="1" dirty="0">
                <a:solidFill>
                  <a:schemeClr val="accent1"/>
                </a:solidFill>
              </a:rPr>
              <a:t>Developing the project team</a:t>
            </a:r>
            <a:r>
              <a:rPr lang="en-US" altLang="en-US" sz="1800" dirty="0">
                <a:solidFill>
                  <a:schemeClr val="accent1"/>
                </a:solidFill>
              </a:rPr>
              <a:t>:</a:t>
            </a:r>
            <a:r>
              <a:rPr lang="en-US" altLang="en-US" sz="1800" b="1" dirty="0">
                <a:solidFill>
                  <a:schemeClr val="accent1"/>
                </a:solidFill>
              </a:rPr>
              <a:t> </a:t>
            </a:r>
            <a:r>
              <a:rPr lang="en-US" altLang="en-US" sz="1800" dirty="0"/>
              <a:t>Building individual and group skills to enhance project performance.</a:t>
            </a:r>
          </a:p>
          <a:p>
            <a:pPr lvl="1">
              <a:lnSpc>
                <a:spcPct val="90000"/>
              </a:lnSpc>
            </a:pPr>
            <a:r>
              <a:rPr lang="en-US" altLang="en-US" sz="1800" b="1" dirty="0">
                <a:solidFill>
                  <a:schemeClr val="accent1"/>
                </a:solidFill>
              </a:rPr>
              <a:t>Managing the project team</a:t>
            </a:r>
            <a:r>
              <a:rPr lang="en-US" altLang="en-US" sz="1800" dirty="0">
                <a:solidFill>
                  <a:schemeClr val="accent1"/>
                </a:solidFill>
              </a:rPr>
              <a:t>: </a:t>
            </a:r>
            <a:r>
              <a:rPr lang="en-US" altLang="en-US" sz="1800" dirty="0"/>
              <a:t>Tracking team member performance, motivating team members, providing timely feedback, resolving issues and conflicts, and coordinating changes to help enhance project performance.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r>
              <a:rPr lang="en-US" altLang="en-US"/>
              <a:t>Keys to Managing People</a:t>
            </a:r>
          </a:p>
        </p:txBody>
      </p:sp>
      <p:sp>
        <p:nvSpPr>
          <p:cNvPr id="293891" name="Rectangle 3"/>
          <p:cNvSpPr>
            <a:spLocks noGrp="1" noChangeArrowheads="1"/>
          </p:cNvSpPr>
          <p:nvPr>
            <p:ph type="body" idx="1"/>
          </p:nvPr>
        </p:nvSpPr>
        <p:spPr/>
        <p:txBody>
          <a:bodyPr/>
          <a:lstStyle/>
          <a:p>
            <a:pPr>
              <a:spcBef>
                <a:spcPct val="100000"/>
              </a:spcBef>
            </a:pPr>
            <a:r>
              <a:rPr lang="en-US" altLang="en-US" dirty="0"/>
              <a:t>Psychologists and management theorists have devoted much research and thought to the field of managing people at work.</a:t>
            </a:r>
          </a:p>
          <a:p>
            <a:pPr>
              <a:spcBef>
                <a:spcPct val="100000"/>
              </a:spcBef>
            </a:pPr>
            <a:r>
              <a:rPr lang="en-US" altLang="en-US" dirty="0"/>
              <a:t>Important areas related to project management include:</a:t>
            </a:r>
          </a:p>
          <a:p>
            <a:pPr lvl="1">
              <a:spcBef>
                <a:spcPct val="100000"/>
              </a:spcBef>
            </a:pPr>
            <a:r>
              <a:rPr lang="en-US" altLang="en-US" b="1" dirty="0">
                <a:solidFill>
                  <a:schemeClr val="accent1"/>
                </a:solidFill>
              </a:rPr>
              <a:t>Motivation theories</a:t>
            </a:r>
          </a:p>
          <a:p>
            <a:pPr lvl="1">
              <a:spcBef>
                <a:spcPct val="100000"/>
              </a:spcBef>
            </a:pPr>
            <a:r>
              <a:rPr lang="en-US" altLang="en-US" b="1" dirty="0">
                <a:solidFill>
                  <a:schemeClr val="accent1"/>
                </a:solidFill>
              </a:rPr>
              <a:t>Influence and power</a:t>
            </a:r>
          </a:p>
          <a:p>
            <a:pPr lvl="1">
              <a:spcBef>
                <a:spcPct val="100000"/>
              </a:spcBef>
            </a:pPr>
            <a:r>
              <a:rPr lang="en-US" altLang="en-US" b="1" dirty="0">
                <a:solidFill>
                  <a:schemeClr val="accent1"/>
                </a:solidFill>
              </a:rPr>
              <a:t>Effectiveness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r>
              <a:rPr lang="en-US" altLang="en-US"/>
              <a:t>Intrinsic and Extrinsic Motivation</a:t>
            </a:r>
          </a:p>
        </p:txBody>
      </p:sp>
      <p:sp>
        <p:nvSpPr>
          <p:cNvPr id="339971" name="Rectangle 3"/>
          <p:cNvSpPr>
            <a:spLocks noGrp="1" noChangeArrowheads="1"/>
          </p:cNvSpPr>
          <p:nvPr>
            <p:ph type="body" idx="1"/>
          </p:nvPr>
        </p:nvSpPr>
        <p:spPr/>
        <p:txBody>
          <a:bodyPr/>
          <a:lstStyle/>
          <a:p>
            <a:pPr>
              <a:spcBef>
                <a:spcPct val="100000"/>
              </a:spcBef>
            </a:pPr>
            <a:r>
              <a:rPr lang="en-US" altLang="en-US" b="1" dirty="0">
                <a:solidFill>
                  <a:schemeClr val="accent1"/>
                </a:solidFill>
              </a:rPr>
              <a:t>Intrinsic motivation</a:t>
            </a:r>
            <a:r>
              <a:rPr lang="en-US" altLang="en-US" dirty="0">
                <a:solidFill>
                  <a:schemeClr val="accent1"/>
                </a:solidFill>
              </a:rPr>
              <a:t> </a:t>
            </a:r>
            <a:r>
              <a:rPr lang="en-US" altLang="en-US" dirty="0"/>
              <a:t>causes people to participate in an activity for their own enjoyment.</a:t>
            </a:r>
          </a:p>
          <a:p>
            <a:pPr>
              <a:spcBef>
                <a:spcPct val="100000"/>
              </a:spcBef>
            </a:pPr>
            <a:r>
              <a:rPr lang="en-US" altLang="en-US" b="1" dirty="0">
                <a:solidFill>
                  <a:schemeClr val="accent1"/>
                </a:solidFill>
              </a:rPr>
              <a:t>Extrinsic motivation</a:t>
            </a:r>
            <a:r>
              <a:rPr lang="en-US" altLang="en-US" dirty="0">
                <a:solidFill>
                  <a:schemeClr val="accent1"/>
                </a:solidFill>
              </a:rPr>
              <a:t> </a:t>
            </a:r>
            <a:r>
              <a:rPr lang="en-US" altLang="en-US" dirty="0"/>
              <a:t>causes people to do something for a reward or to avoid a penalty.</a:t>
            </a:r>
          </a:p>
          <a:p>
            <a:pPr>
              <a:spcBef>
                <a:spcPct val="100000"/>
              </a:spcBef>
            </a:pPr>
            <a:r>
              <a:rPr lang="en-US" altLang="en-US" dirty="0"/>
              <a:t>For example, some children take piano lessons for intrinsic motivation (they enjoy it) while others take them for extrinsic motivation (to get a reward or avoid punishment).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r>
              <a:rPr lang="en-US" altLang="en-US"/>
              <a:t>Maslow’s Hierarchy of Needs</a:t>
            </a:r>
          </a:p>
        </p:txBody>
      </p:sp>
      <p:sp>
        <p:nvSpPr>
          <p:cNvPr id="294915" name="Rectangle 3"/>
          <p:cNvSpPr>
            <a:spLocks noGrp="1" noChangeArrowheads="1"/>
          </p:cNvSpPr>
          <p:nvPr>
            <p:ph type="body" idx="1"/>
          </p:nvPr>
        </p:nvSpPr>
        <p:spPr/>
        <p:txBody>
          <a:bodyPr/>
          <a:lstStyle/>
          <a:p>
            <a:pPr>
              <a:spcBef>
                <a:spcPct val="100000"/>
              </a:spcBef>
            </a:pPr>
            <a:r>
              <a:rPr lang="en-US" altLang="en-US"/>
              <a:t>Abraham Maslow argued that human beings possess unique qualities that enable them to make independent choices, thus giving them control of their destiny.</a:t>
            </a:r>
          </a:p>
          <a:p>
            <a:pPr>
              <a:spcBef>
                <a:spcPct val="100000"/>
              </a:spcBef>
            </a:pPr>
            <a:r>
              <a:rPr lang="en-US" altLang="en-US"/>
              <a:t>Maslow developed a </a:t>
            </a:r>
            <a:r>
              <a:rPr lang="en-US" altLang="en-US" b="1"/>
              <a:t>hierarchy of needs</a:t>
            </a:r>
            <a:r>
              <a:rPr lang="en-US" altLang="en-US"/>
              <a:t>, which states that people’s behaviors are guided or motivated by a sequence of needs.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en-US" altLang="en-US" sz="2800" dirty="0" smtClean="0"/>
              <a:t>Maslow’s </a:t>
            </a:r>
            <a:r>
              <a:rPr lang="en-US" altLang="en-US" sz="2800" dirty="0"/>
              <a:t>Hierarchy </a:t>
            </a:r>
            <a:br>
              <a:rPr lang="en-US" altLang="en-US" sz="2800" dirty="0"/>
            </a:br>
            <a:r>
              <a:rPr lang="en-US" altLang="en-US" sz="2800" dirty="0"/>
              <a:t>of Needs</a:t>
            </a:r>
          </a:p>
        </p:txBody>
      </p:sp>
      <p:pic>
        <p:nvPicPr>
          <p:cNvPr id="29594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524000"/>
            <a:ext cx="8648700" cy="470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Fireworks">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1535</TotalTime>
  <Words>2149</Words>
  <Application>Microsoft Office PowerPoint</Application>
  <PresentationFormat>Widescreen</PresentationFormat>
  <Paragraphs>213</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Times New Roman</vt:lpstr>
      <vt:lpstr>Arial Black</vt:lpstr>
      <vt:lpstr>Arial</vt:lpstr>
      <vt:lpstr>Wingdings</vt:lpstr>
      <vt:lpstr>Garamond</vt:lpstr>
      <vt:lpstr>Fireworks</vt:lpstr>
      <vt:lpstr> Project Human Resource Management</vt:lpstr>
      <vt:lpstr>Learning Objectives</vt:lpstr>
      <vt:lpstr>Learning Objectives</vt:lpstr>
      <vt:lpstr>The Importance of Human  Resource Management</vt:lpstr>
      <vt:lpstr>What is Project Human Resource Management?</vt:lpstr>
      <vt:lpstr>Keys to Managing People</vt:lpstr>
      <vt:lpstr>Intrinsic and Extrinsic Motivation</vt:lpstr>
      <vt:lpstr>Maslow’s Hierarchy of Needs</vt:lpstr>
      <vt:lpstr>Maslow’s Hierarchy  of Needs</vt:lpstr>
      <vt:lpstr>Herzberg’s Motivational and Hygiene Factors</vt:lpstr>
      <vt:lpstr>McClelland’s Acquired-Needs Theory</vt:lpstr>
      <vt:lpstr>McGregor’s Theory X and Y</vt:lpstr>
      <vt:lpstr>Thamhain and Wilemon’s Ways to Have Influence on Projects</vt:lpstr>
      <vt:lpstr>Thamhain and Wilemon’s Ways to Have Influence on Projects (cont’d)</vt:lpstr>
      <vt:lpstr>Ways to Influence that Help and Hurt Projects</vt:lpstr>
      <vt:lpstr>Power</vt:lpstr>
      <vt:lpstr>Improving Effectiveness:  Covey’s Seven Habits</vt:lpstr>
      <vt:lpstr>Empathic Listening and Rapport</vt:lpstr>
      <vt:lpstr>Acquiring the Project Team</vt:lpstr>
      <vt:lpstr>Myers-Briggs Type Indicator (MBTI)</vt:lpstr>
      <vt:lpstr>Wideman and Shenhar’s Views on MBTI and Project Management*</vt:lpstr>
      <vt:lpstr>MBTI and Suitability to Project Work*</vt:lpstr>
      <vt:lpstr>Social Styles Profile</vt:lpstr>
      <vt:lpstr>Social Styles</vt:lpstr>
      <vt:lpstr>Developing the Project Team</vt:lpstr>
      <vt:lpstr>Tuckman Model of Team Development</vt:lpstr>
      <vt:lpstr>Training</vt:lpstr>
      <vt:lpstr>Managing the Project Team</vt:lpstr>
      <vt:lpstr>Tools and Techniques for Managing Project Teams</vt:lpstr>
      <vt:lpstr>Reward and Recognition Systems</vt:lpstr>
      <vt:lpstr>Why People Leave Their Jobs</vt:lpstr>
      <vt:lpstr>General Advice on Teams</vt:lpstr>
      <vt:lpstr>General Advice on Teams (cont’d)</vt:lpstr>
      <vt:lpstr>Resource Loading</vt:lpstr>
      <vt:lpstr>Staffing Management Plans and Resource Histograms</vt:lpstr>
      <vt:lpstr>Sample Resource Histogram</vt:lpstr>
      <vt:lpstr>Sample Histogram Showing an Overallocated Individual</vt:lpstr>
      <vt:lpstr>Resource Leveling</vt:lpstr>
      <vt:lpstr>Resource Leveling Example</vt:lpstr>
      <vt:lpstr>Benefits of Resource Leveling</vt:lpstr>
      <vt:lpstr>Using Software to Assist in Human Resource Management</vt:lpstr>
      <vt:lpstr>Project Resource Management Involves Much More Than Using Software</vt:lpstr>
    </vt:vector>
  </TitlesOfParts>
  <Company>Augsburg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Information  Technology</dc:creator>
  <cp:lastModifiedBy>Carl M. Rebman Jr.</cp:lastModifiedBy>
  <cp:revision>157</cp:revision>
  <dcterms:created xsi:type="dcterms:W3CDTF">2001-07-05T23:10:12Z</dcterms:created>
  <dcterms:modified xsi:type="dcterms:W3CDTF">2014-09-01T21:15:10Z</dcterms:modified>
</cp:coreProperties>
</file>