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1" r:id="rId2"/>
  </p:sldMasterIdLst>
  <p:notesMasterIdLst>
    <p:notesMasterId r:id="rId51"/>
  </p:notesMasterIdLst>
  <p:sldIdLst>
    <p:sldId id="278" r:id="rId3"/>
    <p:sldId id="279" r:id="rId4"/>
    <p:sldId id="280" r:id="rId5"/>
    <p:sldId id="281" r:id="rId6"/>
    <p:sldId id="282" r:id="rId7"/>
    <p:sldId id="283" r:id="rId8"/>
    <p:sldId id="284" r:id="rId9"/>
    <p:sldId id="285" r:id="rId10"/>
    <p:sldId id="286" r:id="rId11"/>
    <p:sldId id="287" r:id="rId12"/>
    <p:sldId id="288" r:id="rId13"/>
    <p:sldId id="289" r:id="rId14"/>
    <p:sldId id="290" r:id="rId15"/>
    <p:sldId id="291" r:id="rId16"/>
    <p:sldId id="292" r:id="rId17"/>
    <p:sldId id="293" r:id="rId18"/>
    <p:sldId id="294" r:id="rId19"/>
    <p:sldId id="295" r:id="rId20"/>
    <p:sldId id="296" r:id="rId21"/>
    <p:sldId id="297" r:id="rId22"/>
    <p:sldId id="298" r:id="rId23"/>
    <p:sldId id="299" r:id="rId24"/>
    <p:sldId id="300" r:id="rId25"/>
    <p:sldId id="301" r:id="rId26"/>
    <p:sldId id="302" r:id="rId27"/>
    <p:sldId id="303" r:id="rId28"/>
    <p:sldId id="304" r:id="rId29"/>
    <p:sldId id="257" r:id="rId30"/>
    <p:sldId id="258" r:id="rId31"/>
    <p:sldId id="259" r:id="rId32"/>
    <p:sldId id="260" r:id="rId33"/>
    <p:sldId id="261" r:id="rId34"/>
    <p:sldId id="262" r:id="rId35"/>
    <p:sldId id="263" r:id="rId36"/>
    <p:sldId id="264" r:id="rId37"/>
    <p:sldId id="265" r:id="rId38"/>
    <p:sldId id="266" r:id="rId39"/>
    <p:sldId id="267" r:id="rId40"/>
    <p:sldId id="268" r:id="rId41"/>
    <p:sldId id="269" r:id="rId42"/>
    <p:sldId id="270" r:id="rId43"/>
    <p:sldId id="271" r:id="rId44"/>
    <p:sldId id="272" r:id="rId45"/>
    <p:sldId id="273" r:id="rId46"/>
    <p:sldId id="274" r:id="rId47"/>
    <p:sldId id="275" r:id="rId48"/>
    <p:sldId id="276" r:id="rId49"/>
    <p:sldId id="277"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6540944-08AA-46E6-8354-4C20198C2A07}">
          <p14:sldIdLst>
            <p14:sldId id="278"/>
            <p14:sldId id="279"/>
            <p14:sldId id="280"/>
            <p14:sldId id="281"/>
            <p14:sldId id="282"/>
            <p14:sldId id="283"/>
            <p14:sldId id="284"/>
            <p14:sldId id="285"/>
            <p14:sldId id="286"/>
            <p14:sldId id="287"/>
            <p14:sldId id="288"/>
            <p14:sldId id="289"/>
            <p14:sldId id="290"/>
            <p14:sldId id="291"/>
            <p14:sldId id="292"/>
            <p14:sldId id="293"/>
            <p14:sldId id="294"/>
            <p14:sldId id="295"/>
            <p14:sldId id="296"/>
            <p14:sldId id="297"/>
            <p14:sldId id="298"/>
            <p14:sldId id="299"/>
            <p14:sldId id="300"/>
            <p14:sldId id="301"/>
            <p14:sldId id="302"/>
            <p14:sldId id="303"/>
            <p14:sldId id="304"/>
          </p14:sldIdLst>
        </p14:section>
        <p14:section name="QUANT" id="{9BB07091-F67A-49A0-82C1-34235F0ADC4B}">
          <p14:sldIdLst>
            <p14:sldId id="257"/>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notesMaster" Target="notesMasters/notesMaster1.xml"/><Relationship Id="rId3"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5B4448-4619-493F-935D-22B70A988AF1}" type="datetimeFigureOut">
              <a:rPr lang="en-US" smtClean="0"/>
              <a:t>9/1/2014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7E5E48-82B2-442B-8B8D-B6580F6CD63A}" type="slidenum">
              <a:rPr lang="en-US" smtClean="0"/>
              <a:t>‹#›</a:t>
            </a:fld>
            <a:endParaRPr lang="en-US"/>
          </a:p>
        </p:txBody>
      </p:sp>
    </p:spTree>
    <p:extLst>
      <p:ext uri="{BB962C8B-B14F-4D97-AF65-F5344CB8AC3E}">
        <p14:creationId xmlns:p14="http://schemas.microsoft.com/office/powerpoint/2010/main" val="420063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468D8F-5CCF-4596-9EEA-1A545537FCD7}" type="slidenum">
              <a:rPr lang="en-US" altLang="en-US">
                <a:solidFill>
                  <a:srgbClr val="000000"/>
                </a:solidFill>
              </a:rPr>
              <a:pPr/>
              <a:t>22</a:t>
            </a:fld>
            <a:endParaRPr lang="en-US" altLang="en-US">
              <a:solidFill>
                <a:srgbClr val="000000"/>
              </a:solidFill>
            </a:endParaRPr>
          </a:p>
        </p:txBody>
      </p:sp>
    </p:spTree>
    <p:extLst>
      <p:ext uri="{BB962C8B-B14F-4D97-AF65-F5344CB8AC3E}">
        <p14:creationId xmlns:p14="http://schemas.microsoft.com/office/powerpoint/2010/main" val="10821919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D7F86B95-587D-4403-B2BC-699EDA89DF31}" type="slidenum">
              <a:rPr lang="en-US" altLang="en-US">
                <a:solidFill>
                  <a:srgbClr val="000000"/>
                </a:solidFill>
              </a:rPr>
              <a:pPr/>
              <a:t>37</a:t>
            </a:fld>
            <a:endParaRPr lang="en-US" altLang="en-US">
              <a:solidFill>
                <a:srgbClr val="000000"/>
              </a:solidFill>
            </a:endParaRPr>
          </a:p>
        </p:txBody>
      </p:sp>
      <p:sp>
        <p:nvSpPr>
          <p:cNvPr id="146434" name="Rectangle 2"/>
          <p:cNvSpPr>
            <a:spLocks noGrp="1" noRot="1" noChangeAspect="1" noChangeArrowheads="1" noTextEdit="1"/>
          </p:cNvSpPr>
          <p:nvPr>
            <p:ph type="sldImg"/>
          </p:nvPr>
        </p:nvSpPr>
        <p:spPr>
          <a:xfrm>
            <a:off x="382588" y="685800"/>
            <a:ext cx="6096000" cy="3429000"/>
          </a:xfrm>
          <a:ln/>
        </p:spPr>
      </p:sp>
      <p:sp>
        <p:nvSpPr>
          <p:cNvPr id="146435" name="Rectangle 3"/>
          <p:cNvSpPr>
            <a:spLocks noGrp="1" noChangeArrowheads="1"/>
          </p:cNvSpPr>
          <p:nvPr>
            <p:ph type="body" idx="1"/>
          </p:nvPr>
        </p:nvSpPr>
        <p:spPr>
          <a:xfrm>
            <a:off x="915988" y="4343400"/>
            <a:ext cx="5026025" cy="4114800"/>
          </a:xfrm>
          <a:noFill/>
          <a:ln/>
        </p:spPr>
        <p:txBody>
          <a:bodyPr lIns="91202" tIns="45600" rIns="91202" bIns="45600"/>
          <a:lstStyle/>
          <a:p>
            <a:r>
              <a:rPr lang="en-US" altLang="en-US" b="1"/>
              <a:t>PERT approximation is a form of weighted average</a:t>
            </a:r>
            <a:endParaRPr lang="en-US" altLang="en-US"/>
          </a:p>
          <a:p>
            <a:endParaRPr lang="en-US" altLang="en-US" u="sng"/>
          </a:p>
          <a:p>
            <a:r>
              <a:rPr lang="en-US" altLang="en-US" u="sng"/>
              <a:t>This one applies only to Beta Distribution</a:t>
            </a:r>
            <a:endParaRPr lang="en-US" altLang="en-US"/>
          </a:p>
          <a:p>
            <a:r>
              <a:rPr lang="en-US" altLang="en-US"/>
              <a:t>Different one for Triangular Distribution</a:t>
            </a:r>
          </a:p>
          <a:p>
            <a:r>
              <a:rPr lang="en-US" altLang="en-US"/>
              <a:t>	Will discuss these shortly</a:t>
            </a:r>
          </a:p>
          <a:p>
            <a:endParaRPr lang="en-US" altLang="en-US"/>
          </a:p>
          <a:p>
            <a:endParaRPr lang="en-US" altLang="en-US"/>
          </a:p>
        </p:txBody>
      </p:sp>
      <p:sp>
        <p:nvSpPr>
          <p:cNvPr id="146436" name="Comment 4"/>
          <p:cNvSpPr>
            <a:spLocks noChangeArrowheads="1"/>
          </p:cNvSpPr>
          <p:nvPr/>
        </p:nvSpPr>
        <p:spPr bwMode="auto">
          <a:xfrm>
            <a:off x="3733800" y="7259638"/>
            <a:ext cx="2667000" cy="1401762"/>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a:extLst>
            <a:ext uri="{53640926-AAD7-44D8-BBD7-CCE9431645EC}">
              <a14:shadowObscured xmlns:a14="http://schemas.microsoft.com/office/drawing/2010/main" val="1"/>
            </a:ext>
          </a:extLst>
        </p:spPr>
        <p:txBody>
          <a:bodyPr>
            <a:spAutoFit/>
          </a:bodyPr>
          <a:lstStyle/>
          <a:p>
            <a:pPr fontAlgn="base">
              <a:spcBef>
                <a:spcPct val="50000"/>
              </a:spcBef>
              <a:spcAft>
                <a:spcPct val="0"/>
              </a:spcAft>
            </a:pPr>
            <a:r>
              <a:rPr lang="en-US" altLang="en-US" sz="1000" b="1">
                <a:solidFill>
                  <a:srgbClr val="000000"/>
                </a:solidFill>
                <a:latin typeface="Arial" panose="020B0604020202020204" pitchFamily="34" charset="0"/>
              </a:rPr>
              <a:t>David T. Hulett:</a:t>
            </a:r>
          </a:p>
          <a:p>
            <a:pPr fontAlgn="base">
              <a:spcBef>
                <a:spcPct val="50000"/>
              </a:spcBef>
              <a:spcAft>
                <a:spcPct val="0"/>
              </a:spcAft>
            </a:pPr>
            <a:r>
              <a:rPr lang="en-US" altLang="en-US" sz="1000" b="1">
                <a:solidFill>
                  <a:srgbClr val="000000"/>
                </a:solidFill>
                <a:latin typeface="Arial" panose="020B0604020202020204" pitchFamily="34" charset="0"/>
              </a:rPr>
              <a:t>Craig,  I would start with the triangle which is (L + ML + H)/3 and is EXACT.  This one is an approximation to Beta (you say that) and is more “aggressive” than the triangle.  We can then use the charts.  We can then also compute the standard deviations for each.</a:t>
            </a:r>
            <a:endParaRPr lang="en-US" altLang="en-US" sz="1600" b="1">
              <a:solidFill>
                <a:srgbClr val="000000"/>
              </a:solidFill>
              <a:latin typeface="Arial" panose="020B0604020202020204" pitchFamily="34" charset="0"/>
            </a:endParaRPr>
          </a:p>
        </p:txBody>
      </p:sp>
    </p:spTree>
    <p:extLst>
      <p:ext uri="{BB962C8B-B14F-4D97-AF65-F5344CB8AC3E}">
        <p14:creationId xmlns:p14="http://schemas.microsoft.com/office/powerpoint/2010/main" val="902168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3B407C-9BD1-47A2-A438-CAEEB878183E}" type="slidenum">
              <a:rPr lang="en-US" altLang="en-US">
                <a:solidFill>
                  <a:srgbClr val="000000"/>
                </a:solidFill>
              </a:rPr>
              <a:pPr/>
              <a:t>38</a:t>
            </a:fld>
            <a:endParaRPr lang="en-US" altLang="en-US">
              <a:solidFill>
                <a:srgbClr val="000000"/>
              </a:solidFill>
            </a:endParaRPr>
          </a:p>
        </p:txBody>
      </p:sp>
      <p:sp>
        <p:nvSpPr>
          <p:cNvPr id="148482" name="Rectangle 2"/>
          <p:cNvSpPr>
            <a:spLocks noGrp="1" noRot="1" noChangeAspect="1" noChangeArrowheads="1" noTextEdit="1"/>
          </p:cNvSpPr>
          <p:nvPr>
            <p:ph type="sldImg"/>
          </p:nvPr>
        </p:nvSpPr>
        <p:spPr>
          <a:xfrm>
            <a:off x="382588" y="685800"/>
            <a:ext cx="6096000" cy="3429000"/>
          </a:xfrm>
          <a:ln/>
        </p:spPr>
      </p:sp>
      <p:sp>
        <p:nvSpPr>
          <p:cNvPr id="148483" name="Rectangle 3"/>
          <p:cNvSpPr>
            <a:spLocks noGrp="1" noChangeArrowheads="1"/>
          </p:cNvSpPr>
          <p:nvPr>
            <p:ph type="body" idx="1"/>
          </p:nvPr>
        </p:nvSpPr>
        <p:spPr>
          <a:xfrm>
            <a:off x="915988" y="4343400"/>
            <a:ext cx="5026025" cy="4114800"/>
          </a:xfrm>
          <a:noFill/>
          <a:ln/>
        </p:spPr>
        <p:txBody>
          <a:bodyPr lIns="91202" tIns="45600" rIns="91202" bIns="45600"/>
          <a:lstStyle/>
          <a:p>
            <a:r>
              <a:rPr lang="en-US" altLang="en-US"/>
              <a:t>Some more Statistics information to know</a:t>
            </a:r>
          </a:p>
          <a:p>
            <a:endParaRPr lang="en-US" altLang="en-US"/>
          </a:p>
          <a:p>
            <a:r>
              <a:rPr lang="en-US" altLang="en-US"/>
              <a:t>When </a:t>
            </a:r>
            <a:r>
              <a:rPr lang="en-US" altLang="en-US" u="sng"/>
              <a:t>Mean is to right</a:t>
            </a:r>
            <a:r>
              <a:rPr lang="en-US" altLang="en-US"/>
              <a:t> of Median -- Called </a:t>
            </a:r>
            <a:r>
              <a:rPr lang="en-US" altLang="en-US" u="sng"/>
              <a:t>Rightward Skew</a:t>
            </a:r>
            <a:endParaRPr lang="en-US" altLang="en-US"/>
          </a:p>
          <a:p>
            <a:endParaRPr lang="en-US" altLang="en-US"/>
          </a:p>
        </p:txBody>
      </p:sp>
    </p:spTree>
    <p:extLst>
      <p:ext uri="{BB962C8B-B14F-4D97-AF65-F5344CB8AC3E}">
        <p14:creationId xmlns:p14="http://schemas.microsoft.com/office/powerpoint/2010/main" val="25965500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8B645F-BAED-4311-907E-3A6D6C26917A}" type="slidenum">
              <a:rPr lang="en-US" altLang="en-US">
                <a:solidFill>
                  <a:srgbClr val="000000"/>
                </a:solidFill>
              </a:rPr>
              <a:pPr/>
              <a:t>39</a:t>
            </a:fld>
            <a:endParaRPr lang="en-US" altLang="en-US">
              <a:solidFill>
                <a:srgbClr val="000000"/>
              </a:solidFill>
            </a:endParaRPr>
          </a:p>
        </p:txBody>
      </p:sp>
      <p:sp>
        <p:nvSpPr>
          <p:cNvPr id="150530" name="Rectangle 2"/>
          <p:cNvSpPr>
            <a:spLocks noGrp="1" noRot="1" noChangeAspect="1" noChangeArrowheads="1" noTextEdit="1"/>
          </p:cNvSpPr>
          <p:nvPr>
            <p:ph type="sldImg"/>
          </p:nvPr>
        </p:nvSpPr>
        <p:spPr>
          <a:xfrm>
            <a:off x="382588" y="685800"/>
            <a:ext cx="6096000" cy="3429000"/>
          </a:xfrm>
          <a:ln/>
        </p:spPr>
      </p:sp>
      <p:sp>
        <p:nvSpPr>
          <p:cNvPr id="150531" name="Rectangle 3"/>
          <p:cNvSpPr>
            <a:spLocks noGrp="1" noChangeArrowheads="1"/>
          </p:cNvSpPr>
          <p:nvPr>
            <p:ph type="body" idx="1"/>
          </p:nvPr>
        </p:nvSpPr>
        <p:spPr>
          <a:xfrm>
            <a:off x="915988" y="4343400"/>
            <a:ext cx="5026025" cy="4114800"/>
          </a:xfrm>
          <a:noFill/>
          <a:ln/>
        </p:spPr>
        <p:txBody>
          <a:bodyPr lIns="91202" tIns="45600" rIns="91202" bIns="45600"/>
          <a:lstStyle/>
          <a:p>
            <a:r>
              <a:rPr lang="en-US" altLang="en-US"/>
              <a:t>Some more Statistics information to know</a:t>
            </a:r>
          </a:p>
          <a:p>
            <a:endParaRPr lang="en-US" altLang="en-US"/>
          </a:p>
          <a:p>
            <a:r>
              <a:rPr lang="en-US" altLang="en-US"/>
              <a:t>When </a:t>
            </a:r>
            <a:r>
              <a:rPr lang="en-US" altLang="en-US" u="sng"/>
              <a:t>Mean equals Median</a:t>
            </a:r>
            <a:r>
              <a:rPr lang="en-US" altLang="en-US"/>
              <a:t> -- Called </a:t>
            </a:r>
            <a:r>
              <a:rPr lang="en-US" altLang="en-US" u="sng"/>
              <a:t>Symmetrical</a:t>
            </a:r>
            <a:endParaRPr lang="en-US" altLang="en-US"/>
          </a:p>
          <a:p>
            <a:endParaRPr lang="en-US" altLang="en-US"/>
          </a:p>
        </p:txBody>
      </p:sp>
    </p:spTree>
    <p:extLst>
      <p:ext uri="{BB962C8B-B14F-4D97-AF65-F5344CB8AC3E}">
        <p14:creationId xmlns:p14="http://schemas.microsoft.com/office/powerpoint/2010/main" val="3176438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B045C9-5CF9-4BA8-A1D7-5E67DD9016E8}" type="slidenum">
              <a:rPr lang="en-US" altLang="en-US">
                <a:solidFill>
                  <a:srgbClr val="000000"/>
                </a:solidFill>
              </a:rPr>
              <a:pPr/>
              <a:t>40</a:t>
            </a:fld>
            <a:endParaRPr lang="en-US" altLang="en-US">
              <a:solidFill>
                <a:srgbClr val="000000"/>
              </a:solidFill>
            </a:endParaRPr>
          </a:p>
        </p:txBody>
      </p:sp>
      <p:sp>
        <p:nvSpPr>
          <p:cNvPr id="152578" name="Rectangle 2"/>
          <p:cNvSpPr>
            <a:spLocks noGrp="1" noRot="1" noChangeAspect="1" noChangeArrowheads="1" noTextEdit="1"/>
          </p:cNvSpPr>
          <p:nvPr>
            <p:ph type="sldImg"/>
          </p:nvPr>
        </p:nvSpPr>
        <p:spPr>
          <a:xfrm>
            <a:off x="382588" y="685800"/>
            <a:ext cx="6096000" cy="3429000"/>
          </a:xfrm>
          <a:ln/>
        </p:spPr>
      </p:sp>
      <p:sp>
        <p:nvSpPr>
          <p:cNvPr id="152579" name="Rectangle 3"/>
          <p:cNvSpPr>
            <a:spLocks noGrp="1" noChangeArrowheads="1"/>
          </p:cNvSpPr>
          <p:nvPr>
            <p:ph type="body" idx="1"/>
          </p:nvPr>
        </p:nvSpPr>
        <p:spPr>
          <a:xfrm>
            <a:off x="915988" y="4343400"/>
            <a:ext cx="5026025" cy="4114800"/>
          </a:xfrm>
          <a:noFill/>
          <a:ln/>
        </p:spPr>
        <p:txBody>
          <a:bodyPr lIns="91202" tIns="45600" rIns="91202" bIns="45600"/>
          <a:lstStyle/>
          <a:p>
            <a:r>
              <a:rPr lang="en-US" altLang="en-US"/>
              <a:t>Some more Statistics information to know</a:t>
            </a:r>
          </a:p>
          <a:p>
            <a:endParaRPr lang="en-US" altLang="en-US"/>
          </a:p>
          <a:p>
            <a:r>
              <a:rPr lang="en-US" altLang="en-US"/>
              <a:t>When </a:t>
            </a:r>
            <a:r>
              <a:rPr lang="en-US" altLang="en-US" u="sng"/>
              <a:t>Mean is to left of Median</a:t>
            </a:r>
            <a:r>
              <a:rPr lang="en-US" altLang="en-US"/>
              <a:t> -- Called </a:t>
            </a:r>
            <a:r>
              <a:rPr lang="en-US" altLang="en-US" u="sng"/>
              <a:t>Leftward Skew</a:t>
            </a:r>
            <a:endParaRPr lang="en-US" altLang="en-US"/>
          </a:p>
          <a:p>
            <a:endParaRPr lang="en-US" altLang="en-US"/>
          </a:p>
        </p:txBody>
      </p:sp>
    </p:spTree>
    <p:extLst>
      <p:ext uri="{BB962C8B-B14F-4D97-AF65-F5344CB8AC3E}">
        <p14:creationId xmlns:p14="http://schemas.microsoft.com/office/powerpoint/2010/main" val="35383044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E0087D26-4FBE-4995-A939-689C860F6EC1}" type="slidenum">
              <a:rPr lang="en-US" altLang="en-US">
                <a:solidFill>
                  <a:srgbClr val="000000"/>
                </a:solidFill>
              </a:rPr>
              <a:pPr/>
              <a:t>41</a:t>
            </a:fld>
            <a:endParaRPr lang="en-US" altLang="en-US">
              <a:solidFill>
                <a:srgbClr val="000000"/>
              </a:solidFill>
            </a:endParaRPr>
          </a:p>
        </p:txBody>
      </p:sp>
      <p:sp>
        <p:nvSpPr>
          <p:cNvPr id="154626" name="Rectangle 2"/>
          <p:cNvSpPr>
            <a:spLocks noGrp="1" noRot="1" noChangeAspect="1" noChangeArrowheads="1" noTextEdit="1"/>
          </p:cNvSpPr>
          <p:nvPr>
            <p:ph type="sldImg"/>
          </p:nvPr>
        </p:nvSpPr>
        <p:spPr>
          <a:xfrm>
            <a:off x="382588" y="685800"/>
            <a:ext cx="6096000" cy="3429000"/>
          </a:xfrm>
          <a:ln/>
        </p:spPr>
      </p:sp>
      <p:sp>
        <p:nvSpPr>
          <p:cNvPr id="154627" name="Rectangle 3"/>
          <p:cNvSpPr>
            <a:spLocks noGrp="1" noChangeArrowheads="1"/>
          </p:cNvSpPr>
          <p:nvPr>
            <p:ph type="body" idx="1"/>
          </p:nvPr>
        </p:nvSpPr>
        <p:spPr>
          <a:xfrm>
            <a:off x="915988" y="4343400"/>
            <a:ext cx="5026025" cy="4114800"/>
          </a:xfrm>
          <a:noFill/>
          <a:ln/>
        </p:spPr>
        <p:txBody>
          <a:bodyPr lIns="91202" tIns="45600" rIns="91202" bIns="45600"/>
          <a:lstStyle/>
          <a:p>
            <a:r>
              <a:rPr lang="en-US" altLang="en-US"/>
              <a:t>Variance talks to distance from the mean</a:t>
            </a:r>
          </a:p>
          <a:p>
            <a:endParaRPr lang="en-US" altLang="en-US"/>
          </a:p>
          <a:p>
            <a:r>
              <a:rPr lang="en-US" altLang="en-US" u="sng"/>
              <a:t>Official equation is much more complex</a:t>
            </a:r>
            <a:endParaRPr lang="en-US" altLang="en-US"/>
          </a:p>
          <a:p>
            <a:endParaRPr lang="en-US" altLang="en-US"/>
          </a:p>
          <a:p>
            <a:r>
              <a:rPr lang="en-US" altLang="en-US"/>
              <a:t>PM uses an approximation</a:t>
            </a:r>
          </a:p>
          <a:p>
            <a:endParaRPr lang="en-US" altLang="en-US"/>
          </a:p>
          <a:p>
            <a:r>
              <a:rPr lang="en-US" altLang="en-US"/>
              <a:t>Have seen these before</a:t>
            </a:r>
          </a:p>
          <a:p>
            <a:endParaRPr lang="en-US" altLang="en-US"/>
          </a:p>
          <a:p>
            <a:r>
              <a:rPr lang="en-US" altLang="en-US" u="sng"/>
              <a:t>Triangular on Left</a:t>
            </a:r>
            <a:r>
              <a:rPr lang="en-US" altLang="en-US"/>
              <a:t> and </a:t>
            </a:r>
            <a:r>
              <a:rPr lang="en-US" altLang="en-US" u="sng"/>
              <a:t>Beta on Right</a:t>
            </a:r>
          </a:p>
          <a:p>
            <a:endParaRPr lang="en-US" altLang="en-US" u="sng"/>
          </a:p>
          <a:p>
            <a:r>
              <a:rPr lang="en-US" altLang="en-US" u="sng"/>
              <a:t>Can sum the different variances to get a project total variance</a:t>
            </a:r>
            <a:endParaRPr lang="en-US" altLang="en-US"/>
          </a:p>
          <a:p>
            <a:endParaRPr lang="en-US" altLang="en-US"/>
          </a:p>
        </p:txBody>
      </p:sp>
      <p:sp>
        <p:nvSpPr>
          <p:cNvPr id="154628" name="Comment 4"/>
          <p:cNvSpPr>
            <a:spLocks noChangeArrowheads="1"/>
          </p:cNvSpPr>
          <p:nvPr/>
        </p:nvSpPr>
        <p:spPr bwMode="auto">
          <a:xfrm>
            <a:off x="4572000" y="458788"/>
            <a:ext cx="1828800" cy="2165350"/>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a:extLst>
            <a:ext uri="{53640926-AAD7-44D8-BBD7-CCE9431645EC}">
              <a14:shadowObscured xmlns:a14="http://schemas.microsoft.com/office/drawing/2010/main" val="1"/>
            </a:ext>
          </a:extLst>
        </p:spPr>
        <p:txBody>
          <a:bodyPr>
            <a:spAutoFit/>
          </a:bodyPr>
          <a:lstStyle/>
          <a:p>
            <a:pPr fontAlgn="base">
              <a:spcBef>
                <a:spcPct val="50000"/>
              </a:spcBef>
              <a:spcAft>
                <a:spcPct val="0"/>
              </a:spcAft>
            </a:pPr>
            <a:r>
              <a:rPr lang="en-US" altLang="en-US" sz="1000" b="1">
                <a:solidFill>
                  <a:srgbClr val="000000"/>
                </a:solidFill>
                <a:latin typeface="Arial" panose="020B0604020202020204" pitchFamily="34" charset="0"/>
              </a:rPr>
              <a:t>David T. Hulett:</a:t>
            </a:r>
          </a:p>
          <a:p>
            <a:pPr fontAlgn="base">
              <a:spcBef>
                <a:spcPct val="50000"/>
              </a:spcBef>
              <a:spcAft>
                <a:spcPct val="0"/>
              </a:spcAft>
            </a:pPr>
            <a:r>
              <a:rPr lang="en-US" altLang="en-US" sz="1000" b="1">
                <a:solidFill>
                  <a:srgbClr val="000000"/>
                </a:solidFill>
                <a:latin typeface="Arial" panose="020B0604020202020204" pitchFamily="34" charset="0"/>
              </a:rPr>
              <a:t>The one on the left is triangular, so we should have the mean of the triangular identified earlier, then compare them for the same 3-point rightward skewed estimate (say 80-100-160).  A comparison table shows that triangular is more conservative and beta approximations are more aggressive</a:t>
            </a:r>
            <a:endParaRPr lang="en-US" altLang="en-US" sz="1600" b="1">
              <a:solidFill>
                <a:srgbClr val="000000"/>
              </a:solidFill>
              <a:latin typeface="Arial" panose="020B0604020202020204" pitchFamily="34" charset="0"/>
            </a:endParaRPr>
          </a:p>
        </p:txBody>
      </p:sp>
    </p:spTree>
    <p:extLst>
      <p:ext uri="{BB962C8B-B14F-4D97-AF65-F5344CB8AC3E}">
        <p14:creationId xmlns:p14="http://schemas.microsoft.com/office/powerpoint/2010/main" val="9084748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272C8D-13D6-4063-89A0-D54F62E81323}" type="slidenum">
              <a:rPr lang="en-US" altLang="en-US">
                <a:solidFill>
                  <a:srgbClr val="000000"/>
                </a:solidFill>
              </a:rPr>
              <a:pPr/>
              <a:t>42</a:t>
            </a:fld>
            <a:endParaRPr lang="en-US" altLang="en-US">
              <a:solidFill>
                <a:srgbClr val="000000"/>
              </a:solidFill>
            </a:endParaRPr>
          </a:p>
        </p:txBody>
      </p:sp>
      <p:sp>
        <p:nvSpPr>
          <p:cNvPr id="156674" name="Rectangle 2"/>
          <p:cNvSpPr>
            <a:spLocks noGrp="1" noRot="1" noChangeAspect="1" noChangeArrowheads="1" noTextEdit="1"/>
          </p:cNvSpPr>
          <p:nvPr>
            <p:ph type="sldImg"/>
          </p:nvPr>
        </p:nvSpPr>
        <p:spPr>
          <a:xfrm>
            <a:off x="382588" y="685800"/>
            <a:ext cx="6096000" cy="3429000"/>
          </a:xfrm>
          <a:ln/>
        </p:spPr>
      </p:sp>
      <p:sp>
        <p:nvSpPr>
          <p:cNvPr id="156675" name="Rectangle 3"/>
          <p:cNvSpPr>
            <a:spLocks noGrp="1" noChangeArrowheads="1"/>
          </p:cNvSpPr>
          <p:nvPr>
            <p:ph type="body" idx="1"/>
          </p:nvPr>
        </p:nvSpPr>
        <p:spPr>
          <a:xfrm>
            <a:off x="915988" y="4343400"/>
            <a:ext cx="5026025" cy="4114800"/>
          </a:xfrm>
          <a:noFill/>
          <a:ln/>
          <a:extLst>
            <a:ext uri="{91240B29-F687-4F45-9708-019B960494DF}">
              <a14:hiddenLine xmlns:a14="http://schemas.microsoft.com/office/drawing/2010/main" w="12700">
                <a:solidFill>
                  <a:schemeClr val="tx1"/>
                </a:solidFill>
                <a:miter lim="800000"/>
                <a:headEnd/>
                <a:tailEnd/>
              </a14:hiddenLine>
            </a:ext>
          </a:extLst>
        </p:spPr>
        <p:txBody>
          <a:bodyPr lIns="91202" tIns="45600" rIns="91202" bIns="45600"/>
          <a:lstStyle/>
          <a:p>
            <a:r>
              <a:rPr lang="en-US" altLang="en-US"/>
              <a:t>This gives you the value for how far away a standard deviation is from the mean</a:t>
            </a:r>
          </a:p>
          <a:p>
            <a:endParaRPr lang="en-US" altLang="en-US"/>
          </a:p>
          <a:p>
            <a:r>
              <a:rPr lang="en-US" altLang="en-US"/>
              <a:t>Square root of the variance</a:t>
            </a:r>
          </a:p>
          <a:p>
            <a:r>
              <a:rPr lang="en-US" altLang="en-US" u="sng"/>
              <a:t>Hardest math on PM exam</a:t>
            </a:r>
          </a:p>
          <a:p>
            <a:endParaRPr lang="en-US" altLang="en-US" u="sng"/>
          </a:p>
          <a:p>
            <a:r>
              <a:rPr lang="en-US" altLang="en-US" u="sng"/>
              <a:t>What do we do with variance</a:t>
            </a:r>
            <a:r>
              <a:rPr lang="en-US" altLang="en-US"/>
              <a:t> … tells us </a:t>
            </a:r>
            <a:r>
              <a:rPr lang="en-US" altLang="en-US" u="sng"/>
              <a:t>level of risk</a:t>
            </a:r>
            <a:r>
              <a:rPr lang="en-US" altLang="en-US"/>
              <a:t> for a project</a:t>
            </a:r>
          </a:p>
          <a:p>
            <a:endParaRPr lang="en-US" altLang="en-US"/>
          </a:p>
          <a:p>
            <a:r>
              <a:rPr lang="en-US" altLang="en-US"/>
              <a:t>Again, can get project variance by summing the variances</a:t>
            </a:r>
          </a:p>
          <a:p>
            <a:r>
              <a:rPr lang="en-US" altLang="en-US"/>
              <a:t>Can get project standard deviation by getting square root of the project variance</a:t>
            </a:r>
          </a:p>
          <a:p>
            <a:endParaRPr lang="en-US" altLang="en-US"/>
          </a:p>
          <a:p>
            <a:r>
              <a:rPr lang="en-US" altLang="en-US" b="1" u="sng"/>
              <a:t>So how is this used on a project</a:t>
            </a:r>
            <a:r>
              <a:rPr lang="en-US" altLang="en-US" b="1"/>
              <a:t> ….. NEXT SLIDE</a:t>
            </a:r>
          </a:p>
          <a:p>
            <a:endParaRPr lang="en-US" altLang="en-US"/>
          </a:p>
          <a:p>
            <a:endParaRPr lang="en-US" altLang="en-US"/>
          </a:p>
        </p:txBody>
      </p:sp>
    </p:spTree>
    <p:extLst>
      <p:ext uri="{BB962C8B-B14F-4D97-AF65-F5344CB8AC3E}">
        <p14:creationId xmlns:p14="http://schemas.microsoft.com/office/powerpoint/2010/main" val="28021258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7"/>
          <p:cNvSpPr>
            <a:spLocks noGrp="1" noChangeArrowheads="1"/>
          </p:cNvSpPr>
          <p:nvPr>
            <p:ph type="sldNum" sz="quarter" idx="5"/>
          </p:nvPr>
        </p:nvSpPr>
        <p:spPr>
          <a:ln/>
        </p:spPr>
        <p:txBody>
          <a:bodyPr/>
          <a:lstStyle/>
          <a:p>
            <a:fld id="{35D4CABA-33D4-4F2F-A65D-BFF92C7D8895}" type="slidenum">
              <a:rPr lang="en-US" altLang="en-US">
                <a:solidFill>
                  <a:srgbClr val="000000"/>
                </a:solidFill>
              </a:rPr>
              <a:pPr/>
              <a:t>43</a:t>
            </a:fld>
            <a:endParaRPr lang="en-US" altLang="en-US">
              <a:solidFill>
                <a:srgbClr val="000000"/>
              </a:solidFill>
            </a:endParaRPr>
          </a:p>
        </p:txBody>
      </p:sp>
      <p:sp>
        <p:nvSpPr>
          <p:cNvPr id="160770" name="Rectangle 2"/>
          <p:cNvSpPr>
            <a:spLocks noChangeArrowheads="1"/>
          </p:cNvSpPr>
          <p:nvPr/>
        </p:nvSpPr>
        <p:spPr bwMode="auto">
          <a:xfrm>
            <a:off x="3876675" y="-19050"/>
            <a:ext cx="2987675" cy="45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Times New Roman" panose="02020603050405020304" pitchFamily="18" charset="0"/>
            </a:endParaRPr>
          </a:p>
        </p:txBody>
      </p:sp>
      <p:sp>
        <p:nvSpPr>
          <p:cNvPr id="160771" name="Rectangle 3"/>
          <p:cNvSpPr>
            <a:spLocks noChangeArrowheads="1"/>
          </p:cNvSpPr>
          <p:nvPr/>
        </p:nvSpPr>
        <p:spPr bwMode="auto">
          <a:xfrm>
            <a:off x="3876675" y="8710613"/>
            <a:ext cx="2987675" cy="452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Times New Roman" panose="02020603050405020304" pitchFamily="18" charset="0"/>
            </a:endParaRPr>
          </a:p>
        </p:txBody>
      </p:sp>
      <p:sp>
        <p:nvSpPr>
          <p:cNvPr id="160772" name="Rectangle 4"/>
          <p:cNvSpPr>
            <a:spLocks noChangeArrowheads="1"/>
          </p:cNvSpPr>
          <p:nvPr/>
        </p:nvSpPr>
        <p:spPr bwMode="auto">
          <a:xfrm>
            <a:off x="-6350" y="8710613"/>
            <a:ext cx="2987675" cy="452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Times New Roman" panose="02020603050405020304" pitchFamily="18" charset="0"/>
            </a:endParaRPr>
          </a:p>
        </p:txBody>
      </p:sp>
      <p:sp>
        <p:nvSpPr>
          <p:cNvPr id="160773" name="Rectangle 5"/>
          <p:cNvSpPr>
            <a:spLocks noChangeArrowheads="1"/>
          </p:cNvSpPr>
          <p:nvPr/>
        </p:nvSpPr>
        <p:spPr bwMode="auto">
          <a:xfrm>
            <a:off x="-6350" y="-19050"/>
            <a:ext cx="2987675" cy="45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Times New Roman" panose="02020603050405020304" pitchFamily="18" charset="0"/>
            </a:endParaRPr>
          </a:p>
        </p:txBody>
      </p:sp>
      <p:sp>
        <p:nvSpPr>
          <p:cNvPr id="160774" name="Rectangle 6"/>
          <p:cNvSpPr>
            <a:spLocks noGrp="1" noRot="1" noChangeAspect="1" noChangeArrowheads="1" noTextEdit="1"/>
          </p:cNvSpPr>
          <p:nvPr>
            <p:ph type="sldImg"/>
          </p:nvPr>
        </p:nvSpPr>
        <p:spPr>
          <a:xfrm>
            <a:off x="390525" y="690563"/>
            <a:ext cx="6081713" cy="3421062"/>
          </a:xfrm>
          <a:ln w="12700" cap="flat">
            <a:solidFill>
              <a:schemeClr val="tx1"/>
            </a:solidFill>
          </a:ln>
          <a:extLst>
            <a:ext uri="{909E8E84-426E-40DD-AFC4-6F175D3DCCD1}">
              <a14:hiddenFill xmlns:a14="http://schemas.microsoft.com/office/drawing/2010/main">
                <a:noFill/>
              </a14:hiddenFill>
            </a:ext>
          </a:extLst>
        </p:spPr>
      </p:sp>
      <p:sp>
        <p:nvSpPr>
          <p:cNvPr id="160775" name="Rectangle 7"/>
          <p:cNvSpPr>
            <a:spLocks noChangeArrowheads="1"/>
          </p:cNvSpPr>
          <p:nvPr/>
        </p:nvSpPr>
        <p:spPr bwMode="auto">
          <a:xfrm>
            <a:off x="666750" y="4794250"/>
            <a:ext cx="5599113" cy="277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defTabSz="877888">
              <a:defRPr>
                <a:solidFill>
                  <a:schemeClr val="tx1"/>
                </a:solidFill>
                <a:latin typeface="Arial" panose="020B0604020202020204" pitchFamily="34" charset="0"/>
              </a:defRPr>
            </a:lvl1pPr>
            <a:lvl2pPr marL="447675" defTabSz="877888">
              <a:defRPr>
                <a:solidFill>
                  <a:schemeClr val="tx1"/>
                </a:solidFill>
                <a:latin typeface="Arial" panose="020B0604020202020204" pitchFamily="34" charset="0"/>
              </a:defRPr>
            </a:lvl2pPr>
            <a:lvl3pPr marL="895350" defTabSz="877888">
              <a:defRPr>
                <a:solidFill>
                  <a:schemeClr val="tx1"/>
                </a:solidFill>
                <a:latin typeface="Arial" panose="020B0604020202020204" pitchFamily="34" charset="0"/>
              </a:defRPr>
            </a:lvl3pPr>
            <a:lvl4pPr marL="1344613" defTabSz="877888">
              <a:defRPr>
                <a:solidFill>
                  <a:schemeClr val="tx1"/>
                </a:solidFill>
                <a:latin typeface="Arial" panose="020B0604020202020204" pitchFamily="34" charset="0"/>
              </a:defRPr>
            </a:lvl4pPr>
            <a:lvl5pPr marL="1792288" defTabSz="877888">
              <a:defRPr>
                <a:solidFill>
                  <a:schemeClr val="tx1"/>
                </a:solidFill>
                <a:latin typeface="Arial" panose="020B0604020202020204" pitchFamily="34" charset="0"/>
              </a:defRPr>
            </a:lvl5pPr>
            <a:lvl6pPr marL="2249488" defTabSz="877888" fontAlgn="base">
              <a:spcBef>
                <a:spcPct val="0"/>
              </a:spcBef>
              <a:spcAft>
                <a:spcPct val="0"/>
              </a:spcAft>
              <a:defRPr>
                <a:solidFill>
                  <a:schemeClr val="tx1"/>
                </a:solidFill>
                <a:latin typeface="Arial" panose="020B0604020202020204" pitchFamily="34" charset="0"/>
              </a:defRPr>
            </a:lvl6pPr>
            <a:lvl7pPr marL="2706688" defTabSz="877888" fontAlgn="base">
              <a:spcBef>
                <a:spcPct val="0"/>
              </a:spcBef>
              <a:spcAft>
                <a:spcPct val="0"/>
              </a:spcAft>
              <a:defRPr>
                <a:solidFill>
                  <a:schemeClr val="tx1"/>
                </a:solidFill>
                <a:latin typeface="Arial" panose="020B0604020202020204" pitchFamily="34" charset="0"/>
              </a:defRPr>
            </a:lvl7pPr>
            <a:lvl8pPr marL="3163888" defTabSz="877888" fontAlgn="base">
              <a:spcBef>
                <a:spcPct val="0"/>
              </a:spcBef>
              <a:spcAft>
                <a:spcPct val="0"/>
              </a:spcAft>
              <a:defRPr>
                <a:solidFill>
                  <a:schemeClr val="tx1"/>
                </a:solidFill>
                <a:latin typeface="Arial" panose="020B0604020202020204" pitchFamily="34" charset="0"/>
              </a:defRPr>
            </a:lvl8pPr>
            <a:lvl9pPr marL="3621088" defTabSz="877888" fontAlgn="base">
              <a:spcBef>
                <a:spcPct val="0"/>
              </a:spcBef>
              <a:spcAft>
                <a:spcPct val="0"/>
              </a:spcAft>
              <a:defRPr>
                <a:solidFill>
                  <a:schemeClr val="tx1"/>
                </a:solidFill>
                <a:latin typeface="Arial" panose="020B0604020202020204" pitchFamily="34" charset="0"/>
              </a:defRPr>
            </a:lvl9pPr>
          </a:lstStyle>
          <a:p>
            <a:pPr fontAlgn="base">
              <a:lnSpc>
                <a:spcPct val="90000"/>
              </a:lnSpc>
              <a:spcBef>
                <a:spcPct val="0"/>
              </a:spcBef>
              <a:spcAft>
                <a:spcPct val="0"/>
              </a:spcAft>
            </a:pPr>
            <a:r>
              <a:rPr lang="en-US" altLang="en-US" sz="1400" u="sng">
                <a:solidFill>
                  <a:srgbClr val="000000"/>
                </a:solidFill>
              </a:rPr>
              <a:t>KEY POINTS TO NOTE</a:t>
            </a:r>
            <a:r>
              <a:rPr lang="en-US" altLang="en-US" sz="1400">
                <a:solidFill>
                  <a:srgbClr val="000000"/>
                </a:solidFill>
              </a:rPr>
              <a:t>:</a:t>
            </a:r>
          </a:p>
          <a:p>
            <a:pPr fontAlgn="base">
              <a:lnSpc>
                <a:spcPct val="90000"/>
              </a:lnSpc>
              <a:spcBef>
                <a:spcPct val="0"/>
              </a:spcBef>
              <a:spcAft>
                <a:spcPct val="0"/>
              </a:spcAft>
            </a:pPr>
            <a:endParaRPr lang="en-US" altLang="en-US" sz="1400">
              <a:solidFill>
                <a:srgbClr val="000000"/>
              </a:solidFill>
            </a:endParaRPr>
          </a:p>
          <a:p>
            <a:pPr fontAlgn="base">
              <a:lnSpc>
                <a:spcPct val="90000"/>
              </a:lnSpc>
              <a:spcBef>
                <a:spcPct val="0"/>
              </a:spcBef>
              <a:spcAft>
                <a:spcPct val="0"/>
              </a:spcAft>
            </a:pPr>
            <a:r>
              <a:rPr lang="en-US" altLang="en-US" sz="1400">
                <a:solidFill>
                  <a:srgbClr val="000000"/>
                </a:solidFill>
              </a:rPr>
              <a:t>PROBABILITIES MUST </a:t>
            </a:r>
            <a:r>
              <a:rPr lang="en-US" altLang="en-US" sz="1400" u="sng">
                <a:solidFill>
                  <a:srgbClr val="000000"/>
                </a:solidFill>
              </a:rPr>
              <a:t>ADD TO 1.00</a:t>
            </a:r>
            <a:r>
              <a:rPr lang="en-US" altLang="en-US" sz="1400">
                <a:solidFill>
                  <a:srgbClr val="000000"/>
                </a:solidFill>
              </a:rPr>
              <a:t> OR 100%</a:t>
            </a:r>
          </a:p>
          <a:p>
            <a:pPr fontAlgn="base">
              <a:lnSpc>
                <a:spcPct val="90000"/>
              </a:lnSpc>
              <a:spcBef>
                <a:spcPct val="0"/>
              </a:spcBef>
              <a:spcAft>
                <a:spcPct val="0"/>
              </a:spcAft>
            </a:pPr>
            <a:endParaRPr lang="en-US" altLang="en-US" sz="1400">
              <a:solidFill>
                <a:srgbClr val="000000"/>
              </a:solidFill>
            </a:endParaRPr>
          </a:p>
          <a:p>
            <a:pPr fontAlgn="base">
              <a:lnSpc>
                <a:spcPct val="90000"/>
              </a:lnSpc>
              <a:spcBef>
                <a:spcPct val="0"/>
              </a:spcBef>
              <a:spcAft>
                <a:spcPct val="0"/>
              </a:spcAft>
            </a:pPr>
            <a:r>
              <a:rPr lang="en-US" altLang="en-US" sz="1400">
                <a:solidFill>
                  <a:srgbClr val="000000"/>
                </a:solidFill>
              </a:rPr>
              <a:t>THIS IS A CHECK FOR YOUR WORK</a:t>
            </a:r>
          </a:p>
          <a:p>
            <a:pPr fontAlgn="base">
              <a:lnSpc>
                <a:spcPct val="90000"/>
              </a:lnSpc>
              <a:spcBef>
                <a:spcPct val="0"/>
              </a:spcBef>
              <a:spcAft>
                <a:spcPct val="0"/>
              </a:spcAft>
            </a:pPr>
            <a:endParaRPr lang="en-US" altLang="en-US" sz="1400">
              <a:solidFill>
                <a:srgbClr val="000000"/>
              </a:solidFill>
            </a:endParaRPr>
          </a:p>
          <a:p>
            <a:pPr fontAlgn="base">
              <a:lnSpc>
                <a:spcPct val="90000"/>
              </a:lnSpc>
              <a:spcBef>
                <a:spcPct val="0"/>
              </a:spcBef>
              <a:spcAft>
                <a:spcPct val="0"/>
              </a:spcAft>
            </a:pPr>
            <a:endParaRPr lang="en-US" altLang="en-US" sz="1400">
              <a:solidFill>
                <a:srgbClr val="000000"/>
              </a:solidFill>
            </a:endParaRPr>
          </a:p>
          <a:p>
            <a:pPr fontAlgn="base">
              <a:lnSpc>
                <a:spcPct val="90000"/>
              </a:lnSpc>
              <a:spcBef>
                <a:spcPct val="0"/>
              </a:spcBef>
              <a:spcAft>
                <a:spcPct val="0"/>
              </a:spcAft>
            </a:pPr>
            <a:r>
              <a:rPr lang="en-US" altLang="en-US" sz="1400" u="sng">
                <a:solidFill>
                  <a:srgbClr val="000000"/>
                </a:solidFill>
              </a:rPr>
              <a:t>THREE PLACES HERE</a:t>
            </a:r>
            <a:r>
              <a:rPr lang="en-US" altLang="en-US" sz="1400">
                <a:solidFill>
                  <a:srgbClr val="000000"/>
                </a:solidFill>
              </a:rPr>
              <a:t>:</a:t>
            </a:r>
          </a:p>
          <a:p>
            <a:pPr fontAlgn="base">
              <a:lnSpc>
                <a:spcPct val="90000"/>
              </a:lnSpc>
              <a:spcBef>
                <a:spcPct val="0"/>
              </a:spcBef>
              <a:spcAft>
                <a:spcPct val="0"/>
              </a:spcAft>
            </a:pPr>
            <a:endParaRPr lang="en-US" altLang="en-US" sz="1400">
              <a:solidFill>
                <a:srgbClr val="000000"/>
              </a:solidFill>
            </a:endParaRPr>
          </a:p>
          <a:p>
            <a:pPr fontAlgn="base">
              <a:lnSpc>
                <a:spcPct val="90000"/>
              </a:lnSpc>
              <a:spcBef>
                <a:spcPct val="0"/>
              </a:spcBef>
              <a:spcAft>
                <a:spcPct val="0"/>
              </a:spcAft>
            </a:pPr>
            <a:r>
              <a:rPr lang="en-US" altLang="en-US" sz="1400">
                <a:solidFill>
                  <a:srgbClr val="000000"/>
                </a:solidFill>
              </a:rPr>
              <a:t>1)  SCOPE PROBABILITY</a:t>
            </a:r>
          </a:p>
          <a:p>
            <a:pPr fontAlgn="base">
              <a:lnSpc>
                <a:spcPct val="90000"/>
              </a:lnSpc>
              <a:spcBef>
                <a:spcPct val="0"/>
              </a:spcBef>
              <a:spcAft>
                <a:spcPct val="0"/>
              </a:spcAft>
            </a:pPr>
            <a:endParaRPr lang="en-US" altLang="en-US" sz="1400">
              <a:solidFill>
                <a:srgbClr val="000000"/>
              </a:solidFill>
            </a:endParaRPr>
          </a:p>
          <a:p>
            <a:pPr fontAlgn="base">
              <a:lnSpc>
                <a:spcPct val="90000"/>
              </a:lnSpc>
              <a:spcBef>
                <a:spcPct val="0"/>
              </a:spcBef>
              <a:spcAft>
                <a:spcPct val="0"/>
              </a:spcAft>
            </a:pPr>
            <a:r>
              <a:rPr lang="en-US" altLang="en-US" sz="1400">
                <a:solidFill>
                  <a:srgbClr val="000000"/>
                </a:solidFill>
              </a:rPr>
              <a:t>2)  APPROVAL PROBABILITY</a:t>
            </a:r>
          </a:p>
          <a:p>
            <a:pPr fontAlgn="base">
              <a:lnSpc>
                <a:spcPct val="90000"/>
              </a:lnSpc>
              <a:spcBef>
                <a:spcPct val="0"/>
              </a:spcBef>
              <a:spcAft>
                <a:spcPct val="0"/>
              </a:spcAft>
            </a:pPr>
            <a:endParaRPr lang="en-US" altLang="en-US" sz="1400">
              <a:solidFill>
                <a:srgbClr val="000000"/>
              </a:solidFill>
            </a:endParaRPr>
          </a:p>
          <a:p>
            <a:pPr fontAlgn="base">
              <a:lnSpc>
                <a:spcPct val="90000"/>
              </a:lnSpc>
              <a:spcBef>
                <a:spcPct val="0"/>
              </a:spcBef>
              <a:spcAft>
                <a:spcPct val="0"/>
              </a:spcAft>
            </a:pPr>
            <a:r>
              <a:rPr lang="en-US" altLang="en-US" sz="1400">
                <a:solidFill>
                  <a:srgbClr val="000000"/>
                </a:solidFill>
              </a:rPr>
              <a:t>3)  RESULTANT EVENT PROBABILITY</a:t>
            </a:r>
          </a:p>
        </p:txBody>
      </p:sp>
      <p:sp>
        <p:nvSpPr>
          <p:cNvPr id="160776" name="Line 8"/>
          <p:cNvSpPr>
            <a:spLocks noChangeShapeType="1"/>
          </p:cNvSpPr>
          <p:nvPr/>
        </p:nvSpPr>
        <p:spPr bwMode="auto">
          <a:xfrm>
            <a:off x="1981200" y="3821113"/>
            <a:ext cx="1074738" cy="0"/>
          </a:xfrm>
          <a:prstGeom prst="line">
            <a:avLst/>
          </a:prstGeom>
          <a:noFill/>
          <a:ln w="38100" cmpd="dbl">
            <a:solidFill>
              <a:srgbClr val="FC0128"/>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Times New Roman" panose="02020603050405020304" pitchFamily="18" charset="0"/>
            </a:endParaRPr>
          </a:p>
        </p:txBody>
      </p:sp>
      <p:sp>
        <p:nvSpPr>
          <p:cNvPr id="160777" name="Line 9"/>
          <p:cNvSpPr>
            <a:spLocks noChangeShapeType="1"/>
          </p:cNvSpPr>
          <p:nvPr/>
        </p:nvSpPr>
        <p:spPr bwMode="auto">
          <a:xfrm>
            <a:off x="3173413" y="3821113"/>
            <a:ext cx="1246187" cy="0"/>
          </a:xfrm>
          <a:prstGeom prst="line">
            <a:avLst/>
          </a:prstGeom>
          <a:noFill/>
          <a:ln w="38100" cmpd="dbl">
            <a:solidFill>
              <a:srgbClr val="FC0128"/>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Times New Roman" panose="02020603050405020304" pitchFamily="18" charset="0"/>
            </a:endParaRPr>
          </a:p>
        </p:txBody>
      </p:sp>
      <p:grpSp>
        <p:nvGrpSpPr>
          <p:cNvPr id="160778" name="Group 10"/>
          <p:cNvGrpSpPr>
            <a:grpSpLocks/>
          </p:cNvGrpSpPr>
          <p:nvPr/>
        </p:nvGrpSpPr>
        <p:grpSpPr bwMode="auto">
          <a:xfrm>
            <a:off x="3554413" y="1757363"/>
            <a:ext cx="2617787" cy="709612"/>
            <a:chOff x="2202" y="998"/>
            <a:chExt cx="1649" cy="445"/>
          </a:xfrm>
        </p:grpSpPr>
        <p:sp>
          <p:nvSpPr>
            <p:cNvPr id="160779" name="Arc 11"/>
            <p:cNvSpPr>
              <a:spLocks/>
            </p:cNvSpPr>
            <p:nvPr/>
          </p:nvSpPr>
          <p:spPr bwMode="auto">
            <a:xfrm>
              <a:off x="2202" y="1022"/>
              <a:ext cx="63" cy="182"/>
            </a:xfrm>
            <a:custGeom>
              <a:avLst/>
              <a:gdLst>
                <a:gd name="G0" fmla="+- 348 0 0"/>
                <a:gd name="G1" fmla="+- 21600 0 0"/>
                <a:gd name="G2" fmla="+- 21600 0 0"/>
                <a:gd name="T0" fmla="*/ 0 w 21948"/>
                <a:gd name="T1" fmla="*/ 3 h 21600"/>
                <a:gd name="T2" fmla="*/ 21948 w 21948"/>
                <a:gd name="T3" fmla="*/ 21479 h 21600"/>
                <a:gd name="T4" fmla="*/ 348 w 21948"/>
                <a:gd name="T5" fmla="*/ 21600 h 21600"/>
              </a:gdLst>
              <a:ahLst/>
              <a:cxnLst>
                <a:cxn ang="0">
                  <a:pos x="T0" y="T1"/>
                </a:cxn>
                <a:cxn ang="0">
                  <a:pos x="T2" y="T3"/>
                </a:cxn>
                <a:cxn ang="0">
                  <a:pos x="T4" y="T5"/>
                </a:cxn>
              </a:cxnLst>
              <a:rect l="0" t="0" r="r" b="b"/>
              <a:pathLst>
                <a:path w="21948" h="21600" fill="none" extrusionOk="0">
                  <a:moveTo>
                    <a:pt x="-1" y="2"/>
                  </a:moveTo>
                  <a:cubicBezTo>
                    <a:pt x="115" y="0"/>
                    <a:pt x="231" y="0"/>
                    <a:pt x="348" y="0"/>
                  </a:cubicBezTo>
                  <a:cubicBezTo>
                    <a:pt x="12230" y="0"/>
                    <a:pt x="21881" y="9597"/>
                    <a:pt x="21947" y="21479"/>
                  </a:cubicBezTo>
                </a:path>
                <a:path w="21948" h="21600" stroke="0" extrusionOk="0">
                  <a:moveTo>
                    <a:pt x="-1" y="2"/>
                  </a:moveTo>
                  <a:cubicBezTo>
                    <a:pt x="115" y="0"/>
                    <a:pt x="231" y="0"/>
                    <a:pt x="348" y="0"/>
                  </a:cubicBezTo>
                  <a:cubicBezTo>
                    <a:pt x="12230" y="0"/>
                    <a:pt x="21881" y="9597"/>
                    <a:pt x="21947" y="21479"/>
                  </a:cubicBezTo>
                  <a:lnTo>
                    <a:pt x="348" y="21600"/>
                  </a:lnTo>
                  <a:close/>
                </a:path>
              </a:pathLst>
            </a:custGeom>
            <a:noFill/>
            <a:ln w="12700" cap="rnd">
              <a:solidFill>
                <a:srgbClr val="FC0128"/>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Times New Roman" panose="02020603050405020304" pitchFamily="18" charset="0"/>
              </a:endParaRPr>
            </a:p>
          </p:txBody>
        </p:sp>
        <p:sp>
          <p:nvSpPr>
            <p:cNvPr id="160780" name="Arc 12"/>
            <p:cNvSpPr>
              <a:spLocks/>
            </p:cNvSpPr>
            <p:nvPr/>
          </p:nvSpPr>
          <p:spPr bwMode="auto">
            <a:xfrm>
              <a:off x="2300" y="1275"/>
              <a:ext cx="79" cy="165"/>
            </a:xfrm>
            <a:custGeom>
              <a:avLst/>
              <a:gdLst>
                <a:gd name="G0" fmla="+- 277 0 0"/>
                <a:gd name="G1" fmla="+- 21600 0 0"/>
                <a:gd name="G2" fmla="+- 21600 0 0"/>
                <a:gd name="T0" fmla="*/ 0 w 21877"/>
                <a:gd name="T1" fmla="*/ 2 h 21600"/>
                <a:gd name="T2" fmla="*/ 21877 w 21877"/>
                <a:gd name="T3" fmla="*/ 21468 h 21600"/>
                <a:gd name="T4" fmla="*/ 277 w 21877"/>
                <a:gd name="T5" fmla="*/ 21600 h 21600"/>
              </a:gdLst>
              <a:ahLst/>
              <a:cxnLst>
                <a:cxn ang="0">
                  <a:pos x="T0" y="T1"/>
                </a:cxn>
                <a:cxn ang="0">
                  <a:pos x="T2" y="T3"/>
                </a:cxn>
                <a:cxn ang="0">
                  <a:pos x="T4" y="T5"/>
                </a:cxn>
              </a:cxnLst>
              <a:rect l="0" t="0" r="r" b="b"/>
              <a:pathLst>
                <a:path w="21877" h="21600" fill="none" extrusionOk="0">
                  <a:moveTo>
                    <a:pt x="-1" y="1"/>
                  </a:moveTo>
                  <a:cubicBezTo>
                    <a:pt x="92" y="0"/>
                    <a:pt x="184" y="0"/>
                    <a:pt x="277" y="0"/>
                  </a:cubicBezTo>
                  <a:cubicBezTo>
                    <a:pt x="12154" y="0"/>
                    <a:pt x="21804" y="9590"/>
                    <a:pt x="21876" y="21468"/>
                  </a:cubicBezTo>
                </a:path>
                <a:path w="21877" h="21600" stroke="0" extrusionOk="0">
                  <a:moveTo>
                    <a:pt x="-1" y="1"/>
                  </a:moveTo>
                  <a:cubicBezTo>
                    <a:pt x="92" y="0"/>
                    <a:pt x="184" y="0"/>
                    <a:pt x="277" y="0"/>
                  </a:cubicBezTo>
                  <a:cubicBezTo>
                    <a:pt x="12154" y="0"/>
                    <a:pt x="21804" y="9590"/>
                    <a:pt x="21876" y="21468"/>
                  </a:cubicBezTo>
                  <a:lnTo>
                    <a:pt x="277" y="21600"/>
                  </a:lnTo>
                  <a:close/>
                </a:path>
              </a:pathLst>
            </a:custGeom>
            <a:noFill/>
            <a:ln w="12700" cap="rnd">
              <a:solidFill>
                <a:srgbClr val="FC0128"/>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Times New Roman" panose="02020603050405020304" pitchFamily="18" charset="0"/>
              </a:endParaRPr>
            </a:p>
          </p:txBody>
        </p:sp>
        <p:sp>
          <p:nvSpPr>
            <p:cNvPr id="160781" name="Rectangle 13"/>
            <p:cNvSpPr>
              <a:spLocks noChangeArrowheads="1"/>
            </p:cNvSpPr>
            <p:nvPr/>
          </p:nvSpPr>
          <p:spPr bwMode="auto">
            <a:xfrm>
              <a:off x="2259" y="1031"/>
              <a:ext cx="567" cy="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877888">
                <a:defRPr>
                  <a:solidFill>
                    <a:schemeClr val="tx1"/>
                  </a:solidFill>
                  <a:latin typeface="Arial" panose="020B0604020202020204" pitchFamily="34" charset="0"/>
                </a:defRPr>
              </a:lvl1pPr>
              <a:lvl2pPr marL="447675" defTabSz="877888">
                <a:defRPr>
                  <a:solidFill>
                    <a:schemeClr val="tx1"/>
                  </a:solidFill>
                  <a:latin typeface="Arial" panose="020B0604020202020204" pitchFamily="34" charset="0"/>
                </a:defRPr>
              </a:lvl2pPr>
              <a:lvl3pPr marL="895350" defTabSz="877888">
                <a:defRPr>
                  <a:solidFill>
                    <a:schemeClr val="tx1"/>
                  </a:solidFill>
                  <a:latin typeface="Arial" panose="020B0604020202020204" pitchFamily="34" charset="0"/>
                </a:defRPr>
              </a:lvl3pPr>
              <a:lvl4pPr marL="1344613" defTabSz="877888">
                <a:defRPr>
                  <a:solidFill>
                    <a:schemeClr val="tx1"/>
                  </a:solidFill>
                  <a:latin typeface="Arial" panose="020B0604020202020204" pitchFamily="34" charset="0"/>
                </a:defRPr>
              </a:lvl4pPr>
              <a:lvl5pPr marL="1792288" defTabSz="877888">
                <a:defRPr>
                  <a:solidFill>
                    <a:schemeClr val="tx1"/>
                  </a:solidFill>
                  <a:latin typeface="Arial" panose="020B0604020202020204" pitchFamily="34" charset="0"/>
                </a:defRPr>
              </a:lvl5pPr>
              <a:lvl6pPr marL="2249488" defTabSz="877888" fontAlgn="base">
                <a:spcBef>
                  <a:spcPct val="0"/>
                </a:spcBef>
                <a:spcAft>
                  <a:spcPct val="0"/>
                </a:spcAft>
                <a:defRPr>
                  <a:solidFill>
                    <a:schemeClr val="tx1"/>
                  </a:solidFill>
                  <a:latin typeface="Arial" panose="020B0604020202020204" pitchFamily="34" charset="0"/>
                </a:defRPr>
              </a:lvl6pPr>
              <a:lvl7pPr marL="2706688" defTabSz="877888" fontAlgn="base">
                <a:spcBef>
                  <a:spcPct val="0"/>
                </a:spcBef>
                <a:spcAft>
                  <a:spcPct val="0"/>
                </a:spcAft>
                <a:defRPr>
                  <a:solidFill>
                    <a:schemeClr val="tx1"/>
                  </a:solidFill>
                  <a:latin typeface="Arial" panose="020B0604020202020204" pitchFamily="34" charset="0"/>
                </a:defRPr>
              </a:lvl7pPr>
              <a:lvl8pPr marL="3163888" defTabSz="877888" fontAlgn="base">
                <a:spcBef>
                  <a:spcPct val="0"/>
                </a:spcBef>
                <a:spcAft>
                  <a:spcPct val="0"/>
                </a:spcAft>
                <a:defRPr>
                  <a:solidFill>
                    <a:schemeClr val="tx1"/>
                  </a:solidFill>
                  <a:latin typeface="Arial" panose="020B0604020202020204" pitchFamily="34" charset="0"/>
                </a:defRPr>
              </a:lvl8pPr>
              <a:lvl9pPr marL="3621088" defTabSz="877888" fontAlgn="base">
                <a:spcBef>
                  <a:spcPct val="0"/>
                </a:spcBef>
                <a:spcAft>
                  <a:spcPct val="0"/>
                </a:spcAft>
                <a:defRPr>
                  <a:solidFill>
                    <a:schemeClr val="tx1"/>
                  </a:solidFill>
                  <a:latin typeface="Arial" panose="020B0604020202020204" pitchFamily="34" charset="0"/>
                </a:defRPr>
              </a:lvl9pPr>
            </a:lstStyle>
            <a:p>
              <a:pPr fontAlgn="base">
                <a:lnSpc>
                  <a:spcPct val="90000"/>
                </a:lnSpc>
                <a:spcBef>
                  <a:spcPct val="0"/>
                </a:spcBef>
                <a:spcAft>
                  <a:spcPct val="0"/>
                </a:spcAft>
              </a:pPr>
              <a:r>
                <a:rPr lang="en-US" altLang="en-US" sz="1200" b="1">
                  <a:solidFill>
                    <a:srgbClr val="FC0128"/>
                  </a:solidFill>
                </a:rPr>
                <a:t>EVENT #1</a:t>
              </a:r>
            </a:p>
          </p:txBody>
        </p:sp>
        <p:sp>
          <p:nvSpPr>
            <p:cNvPr id="160782" name="Rectangle 14"/>
            <p:cNvSpPr>
              <a:spLocks noChangeArrowheads="1"/>
            </p:cNvSpPr>
            <p:nvPr/>
          </p:nvSpPr>
          <p:spPr bwMode="auto">
            <a:xfrm>
              <a:off x="2369" y="1283"/>
              <a:ext cx="567" cy="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877888">
                <a:defRPr>
                  <a:solidFill>
                    <a:schemeClr val="tx1"/>
                  </a:solidFill>
                  <a:latin typeface="Arial" panose="020B0604020202020204" pitchFamily="34" charset="0"/>
                </a:defRPr>
              </a:lvl1pPr>
              <a:lvl2pPr marL="447675" defTabSz="877888">
                <a:defRPr>
                  <a:solidFill>
                    <a:schemeClr val="tx1"/>
                  </a:solidFill>
                  <a:latin typeface="Arial" panose="020B0604020202020204" pitchFamily="34" charset="0"/>
                </a:defRPr>
              </a:lvl2pPr>
              <a:lvl3pPr marL="895350" defTabSz="877888">
                <a:defRPr>
                  <a:solidFill>
                    <a:schemeClr val="tx1"/>
                  </a:solidFill>
                  <a:latin typeface="Arial" panose="020B0604020202020204" pitchFamily="34" charset="0"/>
                </a:defRPr>
              </a:lvl3pPr>
              <a:lvl4pPr marL="1344613" defTabSz="877888">
                <a:defRPr>
                  <a:solidFill>
                    <a:schemeClr val="tx1"/>
                  </a:solidFill>
                  <a:latin typeface="Arial" panose="020B0604020202020204" pitchFamily="34" charset="0"/>
                </a:defRPr>
              </a:lvl4pPr>
              <a:lvl5pPr marL="1792288" defTabSz="877888">
                <a:defRPr>
                  <a:solidFill>
                    <a:schemeClr val="tx1"/>
                  </a:solidFill>
                  <a:latin typeface="Arial" panose="020B0604020202020204" pitchFamily="34" charset="0"/>
                </a:defRPr>
              </a:lvl5pPr>
              <a:lvl6pPr marL="2249488" defTabSz="877888" fontAlgn="base">
                <a:spcBef>
                  <a:spcPct val="0"/>
                </a:spcBef>
                <a:spcAft>
                  <a:spcPct val="0"/>
                </a:spcAft>
                <a:defRPr>
                  <a:solidFill>
                    <a:schemeClr val="tx1"/>
                  </a:solidFill>
                  <a:latin typeface="Arial" panose="020B0604020202020204" pitchFamily="34" charset="0"/>
                </a:defRPr>
              </a:lvl6pPr>
              <a:lvl7pPr marL="2706688" defTabSz="877888" fontAlgn="base">
                <a:spcBef>
                  <a:spcPct val="0"/>
                </a:spcBef>
                <a:spcAft>
                  <a:spcPct val="0"/>
                </a:spcAft>
                <a:defRPr>
                  <a:solidFill>
                    <a:schemeClr val="tx1"/>
                  </a:solidFill>
                  <a:latin typeface="Arial" panose="020B0604020202020204" pitchFamily="34" charset="0"/>
                </a:defRPr>
              </a:lvl7pPr>
              <a:lvl8pPr marL="3163888" defTabSz="877888" fontAlgn="base">
                <a:spcBef>
                  <a:spcPct val="0"/>
                </a:spcBef>
                <a:spcAft>
                  <a:spcPct val="0"/>
                </a:spcAft>
                <a:defRPr>
                  <a:solidFill>
                    <a:schemeClr val="tx1"/>
                  </a:solidFill>
                  <a:latin typeface="Arial" panose="020B0604020202020204" pitchFamily="34" charset="0"/>
                </a:defRPr>
              </a:lvl8pPr>
              <a:lvl9pPr marL="3621088" defTabSz="877888" fontAlgn="base">
                <a:spcBef>
                  <a:spcPct val="0"/>
                </a:spcBef>
                <a:spcAft>
                  <a:spcPct val="0"/>
                </a:spcAft>
                <a:defRPr>
                  <a:solidFill>
                    <a:schemeClr val="tx1"/>
                  </a:solidFill>
                  <a:latin typeface="Arial" panose="020B0604020202020204" pitchFamily="34" charset="0"/>
                </a:defRPr>
              </a:lvl9pPr>
            </a:lstStyle>
            <a:p>
              <a:pPr fontAlgn="base">
                <a:lnSpc>
                  <a:spcPct val="90000"/>
                </a:lnSpc>
                <a:spcBef>
                  <a:spcPct val="0"/>
                </a:spcBef>
                <a:spcAft>
                  <a:spcPct val="0"/>
                </a:spcAft>
              </a:pPr>
              <a:r>
                <a:rPr lang="en-US" altLang="en-US" sz="1200" b="1">
                  <a:solidFill>
                    <a:srgbClr val="FC0128"/>
                  </a:solidFill>
                </a:rPr>
                <a:t>EVENT #2</a:t>
              </a:r>
            </a:p>
          </p:txBody>
        </p:sp>
        <p:sp>
          <p:nvSpPr>
            <p:cNvPr id="160783" name="Arc 15"/>
            <p:cNvSpPr>
              <a:spLocks/>
            </p:cNvSpPr>
            <p:nvPr/>
          </p:nvSpPr>
          <p:spPr bwMode="auto">
            <a:xfrm>
              <a:off x="2755" y="998"/>
              <a:ext cx="173" cy="442"/>
            </a:xfrm>
            <a:custGeom>
              <a:avLst/>
              <a:gdLst>
                <a:gd name="G0" fmla="+- 126 0 0"/>
                <a:gd name="G1" fmla="+- 21600 0 0"/>
                <a:gd name="G2" fmla="+- 21600 0 0"/>
                <a:gd name="T0" fmla="*/ 0 w 21726"/>
                <a:gd name="T1" fmla="*/ 0 h 21600"/>
                <a:gd name="T2" fmla="*/ 21726 w 21726"/>
                <a:gd name="T3" fmla="*/ 21551 h 21600"/>
                <a:gd name="T4" fmla="*/ 126 w 21726"/>
                <a:gd name="T5" fmla="*/ 21600 h 21600"/>
              </a:gdLst>
              <a:ahLst/>
              <a:cxnLst>
                <a:cxn ang="0">
                  <a:pos x="T0" y="T1"/>
                </a:cxn>
                <a:cxn ang="0">
                  <a:pos x="T2" y="T3"/>
                </a:cxn>
                <a:cxn ang="0">
                  <a:pos x="T4" y="T5"/>
                </a:cxn>
              </a:cxnLst>
              <a:rect l="0" t="0" r="r" b="b"/>
              <a:pathLst>
                <a:path w="21726" h="21600" fill="none" extrusionOk="0">
                  <a:moveTo>
                    <a:pt x="0" y="0"/>
                  </a:moveTo>
                  <a:cubicBezTo>
                    <a:pt x="42" y="0"/>
                    <a:pt x="84" y="0"/>
                    <a:pt x="126" y="0"/>
                  </a:cubicBezTo>
                  <a:cubicBezTo>
                    <a:pt x="12036" y="0"/>
                    <a:pt x="21698" y="9640"/>
                    <a:pt x="21725" y="21551"/>
                  </a:cubicBezTo>
                </a:path>
                <a:path w="21726" h="21600" stroke="0" extrusionOk="0">
                  <a:moveTo>
                    <a:pt x="0" y="0"/>
                  </a:moveTo>
                  <a:cubicBezTo>
                    <a:pt x="42" y="0"/>
                    <a:pt x="84" y="0"/>
                    <a:pt x="126" y="0"/>
                  </a:cubicBezTo>
                  <a:cubicBezTo>
                    <a:pt x="12036" y="0"/>
                    <a:pt x="21698" y="9640"/>
                    <a:pt x="21725" y="21551"/>
                  </a:cubicBezTo>
                  <a:lnTo>
                    <a:pt x="126" y="21600"/>
                  </a:lnTo>
                  <a:close/>
                </a:path>
              </a:pathLst>
            </a:custGeom>
            <a:noFill/>
            <a:ln w="12700" cap="rnd">
              <a:solidFill>
                <a:srgbClr val="FC0128"/>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Times New Roman" panose="02020603050405020304" pitchFamily="18" charset="0"/>
              </a:endParaRPr>
            </a:p>
          </p:txBody>
        </p:sp>
        <p:sp>
          <p:nvSpPr>
            <p:cNvPr id="160784" name="Rectangle 16"/>
            <p:cNvSpPr>
              <a:spLocks noChangeArrowheads="1"/>
            </p:cNvSpPr>
            <p:nvPr/>
          </p:nvSpPr>
          <p:spPr bwMode="auto">
            <a:xfrm>
              <a:off x="2933" y="1073"/>
              <a:ext cx="918" cy="1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877888">
                <a:defRPr>
                  <a:solidFill>
                    <a:schemeClr val="tx1"/>
                  </a:solidFill>
                  <a:latin typeface="Arial" panose="020B0604020202020204" pitchFamily="34" charset="0"/>
                </a:defRPr>
              </a:lvl1pPr>
              <a:lvl2pPr marL="447675" defTabSz="877888">
                <a:defRPr>
                  <a:solidFill>
                    <a:schemeClr val="tx1"/>
                  </a:solidFill>
                  <a:latin typeface="Arial" panose="020B0604020202020204" pitchFamily="34" charset="0"/>
                </a:defRPr>
              </a:lvl2pPr>
              <a:lvl3pPr marL="895350" defTabSz="877888">
                <a:defRPr>
                  <a:solidFill>
                    <a:schemeClr val="tx1"/>
                  </a:solidFill>
                  <a:latin typeface="Arial" panose="020B0604020202020204" pitchFamily="34" charset="0"/>
                </a:defRPr>
              </a:lvl3pPr>
              <a:lvl4pPr marL="1344613" defTabSz="877888">
                <a:defRPr>
                  <a:solidFill>
                    <a:schemeClr val="tx1"/>
                  </a:solidFill>
                  <a:latin typeface="Arial" panose="020B0604020202020204" pitchFamily="34" charset="0"/>
                </a:defRPr>
              </a:lvl4pPr>
              <a:lvl5pPr marL="1792288" defTabSz="877888">
                <a:defRPr>
                  <a:solidFill>
                    <a:schemeClr val="tx1"/>
                  </a:solidFill>
                  <a:latin typeface="Arial" panose="020B0604020202020204" pitchFamily="34" charset="0"/>
                </a:defRPr>
              </a:lvl5pPr>
              <a:lvl6pPr marL="2249488" defTabSz="877888" fontAlgn="base">
                <a:spcBef>
                  <a:spcPct val="0"/>
                </a:spcBef>
                <a:spcAft>
                  <a:spcPct val="0"/>
                </a:spcAft>
                <a:defRPr>
                  <a:solidFill>
                    <a:schemeClr val="tx1"/>
                  </a:solidFill>
                  <a:latin typeface="Arial" panose="020B0604020202020204" pitchFamily="34" charset="0"/>
                </a:defRPr>
              </a:lvl6pPr>
              <a:lvl7pPr marL="2706688" defTabSz="877888" fontAlgn="base">
                <a:spcBef>
                  <a:spcPct val="0"/>
                </a:spcBef>
                <a:spcAft>
                  <a:spcPct val="0"/>
                </a:spcAft>
                <a:defRPr>
                  <a:solidFill>
                    <a:schemeClr val="tx1"/>
                  </a:solidFill>
                  <a:latin typeface="Arial" panose="020B0604020202020204" pitchFamily="34" charset="0"/>
                </a:defRPr>
              </a:lvl7pPr>
              <a:lvl8pPr marL="3163888" defTabSz="877888" fontAlgn="base">
                <a:spcBef>
                  <a:spcPct val="0"/>
                </a:spcBef>
                <a:spcAft>
                  <a:spcPct val="0"/>
                </a:spcAft>
                <a:defRPr>
                  <a:solidFill>
                    <a:schemeClr val="tx1"/>
                  </a:solidFill>
                  <a:latin typeface="Arial" panose="020B0604020202020204" pitchFamily="34" charset="0"/>
                </a:defRPr>
              </a:lvl8pPr>
              <a:lvl9pPr marL="3621088" defTabSz="877888" fontAlgn="base">
                <a:spcBef>
                  <a:spcPct val="0"/>
                </a:spcBef>
                <a:spcAft>
                  <a:spcPct val="0"/>
                </a:spcAft>
                <a:defRPr>
                  <a:solidFill>
                    <a:schemeClr val="tx1"/>
                  </a:solidFill>
                  <a:latin typeface="Arial" panose="020B0604020202020204" pitchFamily="34" charset="0"/>
                </a:defRPr>
              </a:lvl9pPr>
            </a:lstStyle>
            <a:p>
              <a:pPr fontAlgn="base">
                <a:lnSpc>
                  <a:spcPct val="90000"/>
                </a:lnSpc>
                <a:spcBef>
                  <a:spcPct val="0"/>
                </a:spcBef>
                <a:spcAft>
                  <a:spcPct val="0"/>
                </a:spcAft>
              </a:pPr>
              <a:r>
                <a:rPr lang="en-US" altLang="en-US" sz="1400" b="1">
                  <a:solidFill>
                    <a:srgbClr val="FC0128"/>
                  </a:solidFill>
                </a:rPr>
                <a:t>INDEPENDENT</a:t>
              </a:r>
            </a:p>
          </p:txBody>
        </p:sp>
      </p:grpSp>
      <p:sp>
        <p:nvSpPr>
          <p:cNvPr id="160785" name="Line 17"/>
          <p:cNvSpPr>
            <a:spLocks noChangeShapeType="1"/>
          </p:cNvSpPr>
          <p:nvPr/>
        </p:nvSpPr>
        <p:spPr bwMode="auto">
          <a:xfrm flipV="1">
            <a:off x="5029200" y="2901950"/>
            <a:ext cx="889000" cy="312738"/>
          </a:xfrm>
          <a:prstGeom prst="line">
            <a:avLst/>
          </a:prstGeom>
          <a:noFill/>
          <a:ln w="38100" cmpd="dbl">
            <a:solidFill>
              <a:srgbClr val="FC0128"/>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Times New Roman" panose="02020603050405020304" pitchFamily="18" charset="0"/>
            </a:endParaRPr>
          </a:p>
        </p:txBody>
      </p:sp>
      <p:sp>
        <p:nvSpPr>
          <p:cNvPr id="160786" name="Rectangle 18"/>
          <p:cNvSpPr>
            <a:spLocks noChangeArrowheads="1"/>
          </p:cNvSpPr>
          <p:nvPr/>
        </p:nvSpPr>
        <p:spPr bwMode="auto">
          <a:xfrm>
            <a:off x="5876925" y="2655888"/>
            <a:ext cx="566738"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877888">
              <a:defRPr>
                <a:solidFill>
                  <a:schemeClr val="tx1"/>
                </a:solidFill>
                <a:latin typeface="Arial" panose="020B0604020202020204" pitchFamily="34" charset="0"/>
              </a:defRPr>
            </a:lvl1pPr>
            <a:lvl2pPr marL="447675" defTabSz="877888">
              <a:defRPr>
                <a:solidFill>
                  <a:schemeClr val="tx1"/>
                </a:solidFill>
                <a:latin typeface="Arial" panose="020B0604020202020204" pitchFamily="34" charset="0"/>
              </a:defRPr>
            </a:lvl2pPr>
            <a:lvl3pPr marL="895350" defTabSz="877888">
              <a:defRPr>
                <a:solidFill>
                  <a:schemeClr val="tx1"/>
                </a:solidFill>
                <a:latin typeface="Arial" panose="020B0604020202020204" pitchFamily="34" charset="0"/>
              </a:defRPr>
            </a:lvl3pPr>
            <a:lvl4pPr marL="1344613" defTabSz="877888">
              <a:defRPr>
                <a:solidFill>
                  <a:schemeClr val="tx1"/>
                </a:solidFill>
                <a:latin typeface="Arial" panose="020B0604020202020204" pitchFamily="34" charset="0"/>
              </a:defRPr>
            </a:lvl4pPr>
            <a:lvl5pPr marL="1792288" defTabSz="877888">
              <a:defRPr>
                <a:solidFill>
                  <a:schemeClr val="tx1"/>
                </a:solidFill>
                <a:latin typeface="Arial" panose="020B0604020202020204" pitchFamily="34" charset="0"/>
              </a:defRPr>
            </a:lvl5pPr>
            <a:lvl6pPr marL="2249488" defTabSz="877888" fontAlgn="base">
              <a:spcBef>
                <a:spcPct val="0"/>
              </a:spcBef>
              <a:spcAft>
                <a:spcPct val="0"/>
              </a:spcAft>
              <a:defRPr>
                <a:solidFill>
                  <a:schemeClr val="tx1"/>
                </a:solidFill>
                <a:latin typeface="Arial" panose="020B0604020202020204" pitchFamily="34" charset="0"/>
              </a:defRPr>
            </a:lvl6pPr>
            <a:lvl7pPr marL="2706688" defTabSz="877888" fontAlgn="base">
              <a:spcBef>
                <a:spcPct val="0"/>
              </a:spcBef>
              <a:spcAft>
                <a:spcPct val="0"/>
              </a:spcAft>
              <a:defRPr>
                <a:solidFill>
                  <a:schemeClr val="tx1"/>
                </a:solidFill>
                <a:latin typeface="Arial" panose="020B0604020202020204" pitchFamily="34" charset="0"/>
              </a:defRPr>
            </a:lvl7pPr>
            <a:lvl8pPr marL="3163888" defTabSz="877888" fontAlgn="base">
              <a:spcBef>
                <a:spcPct val="0"/>
              </a:spcBef>
              <a:spcAft>
                <a:spcPct val="0"/>
              </a:spcAft>
              <a:defRPr>
                <a:solidFill>
                  <a:schemeClr val="tx1"/>
                </a:solidFill>
                <a:latin typeface="Arial" panose="020B0604020202020204" pitchFamily="34" charset="0"/>
              </a:defRPr>
            </a:lvl8pPr>
            <a:lvl9pPr marL="3621088" defTabSz="877888" fontAlgn="base">
              <a:spcBef>
                <a:spcPct val="0"/>
              </a:spcBef>
              <a:spcAft>
                <a:spcPct val="0"/>
              </a:spcAft>
              <a:defRPr>
                <a:solidFill>
                  <a:schemeClr val="tx1"/>
                </a:solidFill>
                <a:latin typeface="Arial" panose="020B0604020202020204" pitchFamily="34" charset="0"/>
              </a:defRPr>
            </a:lvl9pPr>
          </a:lstStyle>
          <a:p>
            <a:pPr fontAlgn="base">
              <a:lnSpc>
                <a:spcPct val="90000"/>
              </a:lnSpc>
              <a:spcBef>
                <a:spcPct val="0"/>
              </a:spcBef>
              <a:spcAft>
                <a:spcPct val="0"/>
              </a:spcAft>
            </a:pPr>
            <a:r>
              <a:rPr lang="en-US" altLang="en-US" sz="1400" b="1">
                <a:solidFill>
                  <a:srgbClr val="FC0128"/>
                </a:solidFill>
              </a:rPr>
              <a:t>ADD</a:t>
            </a:r>
          </a:p>
        </p:txBody>
      </p:sp>
      <p:sp>
        <p:nvSpPr>
          <p:cNvPr id="160787" name="Line 19"/>
          <p:cNvSpPr>
            <a:spLocks noChangeShapeType="1"/>
          </p:cNvSpPr>
          <p:nvPr/>
        </p:nvSpPr>
        <p:spPr bwMode="auto">
          <a:xfrm>
            <a:off x="5921375" y="2898775"/>
            <a:ext cx="404813" cy="0"/>
          </a:xfrm>
          <a:prstGeom prst="line">
            <a:avLst/>
          </a:prstGeom>
          <a:noFill/>
          <a:ln w="38100" cmpd="dbl">
            <a:solidFill>
              <a:srgbClr val="FC0128"/>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Times New Roman" panose="02020603050405020304" pitchFamily="18" charset="0"/>
            </a:endParaRPr>
          </a:p>
        </p:txBody>
      </p:sp>
      <p:sp>
        <p:nvSpPr>
          <p:cNvPr id="160788" name="Line 20"/>
          <p:cNvSpPr>
            <a:spLocks noChangeShapeType="1"/>
          </p:cNvSpPr>
          <p:nvPr/>
        </p:nvSpPr>
        <p:spPr bwMode="auto">
          <a:xfrm>
            <a:off x="765175" y="5000625"/>
            <a:ext cx="1882775" cy="0"/>
          </a:xfrm>
          <a:prstGeom prst="line">
            <a:avLst/>
          </a:prstGeom>
          <a:noFill/>
          <a:ln w="38100" cmpd="dbl">
            <a:solidFill>
              <a:srgbClr val="FC0128"/>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Times New Roman" panose="02020603050405020304" pitchFamily="18" charset="0"/>
            </a:endParaRPr>
          </a:p>
        </p:txBody>
      </p:sp>
      <p:sp>
        <p:nvSpPr>
          <p:cNvPr id="160789" name="Line 21"/>
          <p:cNvSpPr>
            <a:spLocks noChangeShapeType="1"/>
          </p:cNvSpPr>
          <p:nvPr/>
        </p:nvSpPr>
        <p:spPr bwMode="auto">
          <a:xfrm>
            <a:off x="2689225" y="5391150"/>
            <a:ext cx="1054100" cy="0"/>
          </a:xfrm>
          <a:prstGeom prst="line">
            <a:avLst/>
          </a:prstGeom>
          <a:noFill/>
          <a:ln w="38100" cmpd="dbl">
            <a:solidFill>
              <a:srgbClr val="FC0128"/>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Times New Roman" panose="02020603050405020304" pitchFamily="18" charset="0"/>
            </a:endParaRPr>
          </a:p>
        </p:txBody>
      </p:sp>
      <p:sp>
        <p:nvSpPr>
          <p:cNvPr id="160790" name="Line 22"/>
          <p:cNvSpPr>
            <a:spLocks noChangeShapeType="1"/>
          </p:cNvSpPr>
          <p:nvPr/>
        </p:nvSpPr>
        <p:spPr bwMode="auto">
          <a:xfrm>
            <a:off x="755650" y="6362700"/>
            <a:ext cx="606425" cy="0"/>
          </a:xfrm>
          <a:prstGeom prst="line">
            <a:avLst/>
          </a:prstGeom>
          <a:noFill/>
          <a:ln w="38100" cmpd="dbl">
            <a:solidFill>
              <a:srgbClr val="FC0128"/>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276138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90ED85-CB71-42ED-A23A-A6C3DCD01B2B}" type="slidenum">
              <a:rPr lang="en-US" altLang="en-US">
                <a:solidFill>
                  <a:srgbClr val="000000"/>
                </a:solidFill>
              </a:rPr>
              <a:pPr/>
              <a:t>25</a:t>
            </a:fld>
            <a:endParaRPr lang="en-US" altLang="en-US">
              <a:solidFill>
                <a:srgbClr val="000000"/>
              </a:solidFill>
            </a:endParaRPr>
          </a:p>
        </p:txBody>
      </p:sp>
      <p:sp>
        <p:nvSpPr>
          <p:cNvPr id="103426" name="Rectangle 2"/>
          <p:cNvSpPr>
            <a:spLocks noRot="1" noChangeArrowheads="1" noTextEdit="1"/>
          </p:cNvSpPr>
          <p:nvPr>
            <p:ph type="sldImg"/>
          </p:nvPr>
        </p:nvSpPr>
        <p:spPr>
          <a:xfrm>
            <a:off x="381000" y="685800"/>
            <a:ext cx="6096000" cy="3429000"/>
          </a:xfrm>
          <a:ln/>
        </p:spPr>
      </p:sp>
      <p:sp>
        <p:nvSpPr>
          <p:cNvPr id="103427" name="Rectangle 3"/>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2308220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86203-CA8B-4550-808A-2AD39DF92B9A}" type="slidenum">
              <a:rPr lang="en-US" altLang="en-US">
                <a:solidFill>
                  <a:srgbClr val="000000"/>
                </a:solidFill>
              </a:rPr>
              <a:pPr/>
              <a:t>30</a:t>
            </a:fld>
            <a:endParaRPr lang="en-US" altLang="en-US">
              <a:solidFill>
                <a:srgbClr val="000000"/>
              </a:solidFill>
            </a:endParaRPr>
          </a:p>
        </p:txBody>
      </p:sp>
      <p:sp>
        <p:nvSpPr>
          <p:cNvPr id="132098" name="Rectangle 2"/>
          <p:cNvSpPr>
            <a:spLocks noGrp="1" noRot="1" noChangeAspect="1" noChangeArrowheads="1" noTextEdit="1"/>
          </p:cNvSpPr>
          <p:nvPr>
            <p:ph type="sldImg"/>
          </p:nvPr>
        </p:nvSpPr>
        <p:spPr>
          <a:xfrm>
            <a:off x="428625" y="696913"/>
            <a:ext cx="6061075" cy="3409950"/>
          </a:xfrm>
          <a:ln/>
        </p:spPr>
      </p:sp>
      <p:sp>
        <p:nvSpPr>
          <p:cNvPr id="132099" name="Rectangle 3"/>
          <p:cNvSpPr>
            <a:spLocks noGrp="1" noChangeArrowheads="1"/>
          </p:cNvSpPr>
          <p:nvPr>
            <p:ph type="body" idx="1"/>
          </p:nvPr>
        </p:nvSpPr>
        <p:spPr>
          <a:xfrm>
            <a:off x="882650" y="4338638"/>
            <a:ext cx="5076825" cy="4108450"/>
          </a:xfrm>
        </p:spPr>
        <p:txBody>
          <a:bodyPr/>
          <a:lstStyle/>
          <a:p>
            <a:r>
              <a:rPr lang="en-US" altLang="en-US"/>
              <a:t>Before getting into Quantitative Risk Management</a:t>
            </a:r>
          </a:p>
          <a:p>
            <a:endParaRPr lang="en-US" altLang="en-US"/>
          </a:p>
          <a:p>
            <a:r>
              <a:rPr lang="en-US" altLang="en-US"/>
              <a:t>Quick review of statistics and some terms that are often used will help</a:t>
            </a:r>
          </a:p>
          <a:p>
            <a:endParaRPr lang="en-US" altLang="en-US"/>
          </a:p>
          <a:p>
            <a:r>
              <a:rPr lang="en-US" altLang="en-US"/>
              <a:t>Then will resume with Decision Tree Analysis</a:t>
            </a:r>
          </a:p>
          <a:p>
            <a:endParaRPr lang="en-US" altLang="en-US"/>
          </a:p>
        </p:txBody>
      </p:sp>
    </p:spTree>
    <p:extLst>
      <p:ext uri="{BB962C8B-B14F-4D97-AF65-F5344CB8AC3E}">
        <p14:creationId xmlns:p14="http://schemas.microsoft.com/office/powerpoint/2010/main" val="2650177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5B4826-0E88-4F9A-AE75-03296AEA8947}" type="slidenum">
              <a:rPr lang="en-US" altLang="en-US">
                <a:solidFill>
                  <a:srgbClr val="000000"/>
                </a:solidFill>
              </a:rPr>
              <a:pPr/>
              <a:t>31</a:t>
            </a:fld>
            <a:endParaRPr lang="en-US" altLang="en-US">
              <a:solidFill>
                <a:srgbClr val="000000"/>
              </a:solidFill>
            </a:endParaRPr>
          </a:p>
        </p:txBody>
      </p:sp>
      <p:sp>
        <p:nvSpPr>
          <p:cNvPr id="134146" name="Rectangle 2"/>
          <p:cNvSpPr>
            <a:spLocks noGrp="1" noRot="1" noChangeAspect="1" noChangeArrowheads="1" noTextEdit="1"/>
          </p:cNvSpPr>
          <p:nvPr>
            <p:ph type="sldImg"/>
          </p:nvPr>
        </p:nvSpPr>
        <p:spPr>
          <a:xfrm>
            <a:off x="382588" y="685800"/>
            <a:ext cx="6096000" cy="3429000"/>
          </a:xfrm>
          <a:ln/>
        </p:spPr>
      </p:sp>
      <p:sp>
        <p:nvSpPr>
          <p:cNvPr id="134147" name="Rectangle 3"/>
          <p:cNvSpPr>
            <a:spLocks noGrp="1" noChangeArrowheads="1"/>
          </p:cNvSpPr>
          <p:nvPr>
            <p:ph type="body" idx="1"/>
          </p:nvPr>
        </p:nvSpPr>
        <p:spPr>
          <a:xfrm>
            <a:off x="915988" y="4343400"/>
            <a:ext cx="5026025" cy="4114800"/>
          </a:xfrm>
          <a:noFill/>
          <a:ln/>
        </p:spPr>
        <p:txBody>
          <a:bodyPr lIns="91202" tIns="45600" rIns="91202" bIns="45600"/>
          <a:lstStyle/>
          <a:p>
            <a:r>
              <a:rPr lang="en-US" altLang="en-US"/>
              <a:t>Everyone knows basic probability definition.</a:t>
            </a:r>
          </a:p>
          <a:p>
            <a:pPr lvl="1"/>
            <a:r>
              <a:rPr lang="en-US" altLang="en-US" u="sng"/>
              <a:t>Ranges from 0</a:t>
            </a:r>
            <a:r>
              <a:rPr lang="en-US" altLang="en-US"/>
              <a:t> (will not happen) </a:t>
            </a:r>
            <a:r>
              <a:rPr lang="en-US" altLang="en-US" u="sng"/>
              <a:t>to 1.0</a:t>
            </a:r>
            <a:r>
              <a:rPr lang="en-US" altLang="en-US"/>
              <a:t> (will happen)</a:t>
            </a:r>
          </a:p>
          <a:p>
            <a:pPr lvl="1"/>
            <a:r>
              <a:rPr lang="en-US" altLang="en-US"/>
              <a:t>Can convert to Percentage</a:t>
            </a:r>
          </a:p>
          <a:p>
            <a:endParaRPr lang="en-US" altLang="en-US"/>
          </a:p>
          <a:p>
            <a:r>
              <a:rPr lang="en-US" altLang="en-US"/>
              <a:t>Can combine </a:t>
            </a:r>
            <a:r>
              <a:rPr lang="en-US" altLang="en-US" u="sng"/>
              <a:t>two </a:t>
            </a:r>
            <a:r>
              <a:rPr lang="en-US" altLang="en-US" b="1" i="1" u="sng"/>
              <a:t>independent</a:t>
            </a:r>
            <a:r>
              <a:rPr lang="en-US" altLang="en-US"/>
              <a:t> probabilities by multiplying</a:t>
            </a:r>
          </a:p>
          <a:p>
            <a:endParaRPr lang="en-US" altLang="en-US"/>
          </a:p>
        </p:txBody>
      </p:sp>
    </p:spTree>
    <p:extLst>
      <p:ext uri="{BB962C8B-B14F-4D97-AF65-F5344CB8AC3E}">
        <p14:creationId xmlns:p14="http://schemas.microsoft.com/office/powerpoint/2010/main" val="507457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C40A34-CC3A-461E-A5EC-C44545FABA5D}" type="slidenum">
              <a:rPr lang="en-US" altLang="en-US">
                <a:solidFill>
                  <a:srgbClr val="000000"/>
                </a:solidFill>
              </a:rPr>
              <a:pPr/>
              <a:t>32</a:t>
            </a:fld>
            <a:endParaRPr lang="en-US" altLang="en-US">
              <a:solidFill>
                <a:srgbClr val="000000"/>
              </a:solidFill>
            </a:endParaRPr>
          </a:p>
        </p:txBody>
      </p:sp>
      <p:sp>
        <p:nvSpPr>
          <p:cNvPr id="136194" name="Rectangle 2"/>
          <p:cNvSpPr>
            <a:spLocks noGrp="1" noRot="1" noChangeAspect="1" noChangeArrowheads="1" noTextEdit="1"/>
          </p:cNvSpPr>
          <p:nvPr>
            <p:ph type="sldImg"/>
          </p:nvPr>
        </p:nvSpPr>
        <p:spPr>
          <a:xfrm>
            <a:off x="382588" y="685800"/>
            <a:ext cx="6096000" cy="3429000"/>
          </a:xfrm>
          <a:ln/>
        </p:spPr>
      </p:sp>
      <p:sp>
        <p:nvSpPr>
          <p:cNvPr id="136195" name="Rectangle 3"/>
          <p:cNvSpPr>
            <a:spLocks noGrp="1" noChangeArrowheads="1"/>
          </p:cNvSpPr>
          <p:nvPr>
            <p:ph type="body" idx="1"/>
          </p:nvPr>
        </p:nvSpPr>
        <p:spPr>
          <a:xfrm>
            <a:off x="915988" y="4343400"/>
            <a:ext cx="5026025" cy="4114800"/>
          </a:xfrm>
          <a:noFill/>
          <a:ln/>
        </p:spPr>
        <p:txBody>
          <a:bodyPr lIns="91202" tIns="45600" rIns="91202" bIns="45600"/>
          <a:lstStyle/>
          <a:p>
            <a:r>
              <a:rPr lang="en-US" altLang="en-US"/>
              <a:t>This is </a:t>
            </a:r>
            <a:r>
              <a:rPr lang="en-US" altLang="en-US" u="sng"/>
              <a:t>traditional variables used in PM for the range</a:t>
            </a:r>
            <a:r>
              <a:rPr lang="en-US" altLang="en-US"/>
              <a:t> of possibilities</a:t>
            </a:r>
          </a:p>
          <a:p>
            <a:endParaRPr lang="en-US" altLang="en-US"/>
          </a:p>
          <a:p>
            <a:r>
              <a:rPr lang="en-US" altLang="en-US"/>
              <a:t>Keep in mind that </a:t>
            </a:r>
            <a:r>
              <a:rPr lang="en-US" altLang="en-US" u="sng"/>
              <a:t>High is “b</a:t>
            </a:r>
            <a:r>
              <a:rPr lang="en-US" altLang="en-US"/>
              <a:t>” and </a:t>
            </a:r>
            <a:r>
              <a:rPr lang="en-US" altLang="en-US" u="sng"/>
              <a:t>Low is “a</a:t>
            </a:r>
            <a:r>
              <a:rPr lang="en-US" altLang="en-US"/>
              <a:t>”</a:t>
            </a:r>
          </a:p>
          <a:p>
            <a:endParaRPr lang="en-US" altLang="en-US"/>
          </a:p>
          <a:p>
            <a:r>
              <a:rPr lang="en-US" altLang="en-US"/>
              <a:t>Use the range variables to get a </a:t>
            </a:r>
            <a:r>
              <a:rPr lang="en-US" altLang="en-US" b="1"/>
              <a:t>PERT approximation</a:t>
            </a:r>
            <a:r>
              <a:rPr lang="en-US" altLang="en-US"/>
              <a:t> for mean value and variance … </a:t>
            </a:r>
            <a:r>
              <a:rPr lang="en-US" altLang="en-US" b="1" i="1"/>
              <a:t>will discuss these terms in a minute</a:t>
            </a:r>
            <a:endParaRPr lang="en-US" altLang="en-US"/>
          </a:p>
          <a:p>
            <a:endParaRPr lang="en-US" altLang="en-US"/>
          </a:p>
        </p:txBody>
      </p:sp>
    </p:spTree>
    <p:extLst>
      <p:ext uri="{BB962C8B-B14F-4D97-AF65-F5344CB8AC3E}">
        <p14:creationId xmlns:p14="http://schemas.microsoft.com/office/powerpoint/2010/main" val="466989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A83FDB-494F-4625-B3C9-5A8EFCB520F8}" type="slidenum">
              <a:rPr lang="en-US" altLang="en-US">
                <a:solidFill>
                  <a:srgbClr val="000000"/>
                </a:solidFill>
              </a:rPr>
              <a:pPr/>
              <a:t>33</a:t>
            </a:fld>
            <a:endParaRPr lang="en-US" altLang="en-US">
              <a:solidFill>
                <a:srgbClr val="000000"/>
              </a:solidFill>
            </a:endParaRPr>
          </a:p>
        </p:txBody>
      </p:sp>
      <p:sp>
        <p:nvSpPr>
          <p:cNvPr id="138242" name="Rectangle 2"/>
          <p:cNvSpPr>
            <a:spLocks noGrp="1" noRot="1" noChangeAspect="1" noChangeArrowheads="1" noTextEdit="1"/>
          </p:cNvSpPr>
          <p:nvPr>
            <p:ph type="sldImg"/>
          </p:nvPr>
        </p:nvSpPr>
        <p:spPr>
          <a:xfrm>
            <a:off x="382588" y="685800"/>
            <a:ext cx="6096000" cy="3429000"/>
          </a:xfrm>
          <a:ln/>
        </p:spPr>
      </p:sp>
      <p:sp>
        <p:nvSpPr>
          <p:cNvPr id="138243" name="Rectangle 3"/>
          <p:cNvSpPr>
            <a:spLocks noGrp="1" noChangeArrowheads="1"/>
          </p:cNvSpPr>
          <p:nvPr>
            <p:ph type="body" idx="1"/>
          </p:nvPr>
        </p:nvSpPr>
        <p:spPr>
          <a:xfrm>
            <a:off x="915988" y="4343400"/>
            <a:ext cx="5026025" cy="4114800"/>
          </a:xfrm>
          <a:noFill/>
          <a:ln/>
        </p:spPr>
        <p:txBody>
          <a:bodyPr lIns="91202" tIns="45600" rIns="91202" bIns="45600"/>
          <a:lstStyle/>
          <a:p>
            <a:r>
              <a:rPr lang="en-US" altLang="en-US"/>
              <a:t>Our first Statistics Term … Median</a:t>
            </a:r>
          </a:p>
          <a:p>
            <a:endParaRPr lang="en-US" altLang="en-US"/>
          </a:p>
          <a:p>
            <a:r>
              <a:rPr lang="en-US" altLang="en-US"/>
              <a:t>The answer is always the middle value in an odd number</a:t>
            </a:r>
          </a:p>
          <a:p>
            <a:r>
              <a:rPr lang="en-US" altLang="en-US"/>
              <a:t>Does not matter how strange the numbers are distributed</a:t>
            </a:r>
          </a:p>
          <a:p>
            <a:r>
              <a:rPr lang="en-US" altLang="en-US"/>
              <a:t>Example:</a:t>
            </a:r>
          </a:p>
          <a:p>
            <a:pPr lvl="1"/>
            <a:r>
              <a:rPr lang="en-US" altLang="en-US"/>
              <a:t>1</a:t>
            </a:r>
          </a:p>
          <a:p>
            <a:pPr lvl="1"/>
            <a:r>
              <a:rPr lang="en-US" altLang="en-US"/>
              <a:t>2</a:t>
            </a:r>
          </a:p>
          <a:p>
            <a:pPr lvl="1"/>
            <a:r>
              <a:rPr lang="en-US" altLang="en-US"/>
              <a:t>3	&lt;&lt; Median</a:t>
            </a:r>
          </a:p>
          <a:p>
            <a:pPr lvl="1"/>
            <a:r>
              <a:rPr lang="en-US" altLang="en-US"/>
              <a:t>45</a:t>
            </a:r>
          </a:p>
          <a:p>
            <a:pPr lvl="1"/>
            <a:r>
              <a:rPr lang="en-US" altLang="en-US"/>
              <a:t>46</a:t>
            </a:r>
          </a:p>
          <a:p>
            <a:endParaRPr lang="en-US" altLang="en-US"/>
          </a:p>
        </p:txBody>
      </p:sp>
    </p:spTree>
    <p:extLst>
      <p:ext uri="{BB962C8B-B14F-4D97-AF65-F5344CB8AC3E}">
        <p14:creationId xmlns:p14="http://schemas.microsoft.com/office/powerpoint/2010/main" val="17810827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2F3BEA-F897-4FDB-97A6-05001EA13D79}" type="slidenum">
              <a:rPr lang="en-US" altLang="en-US">
                <a:solidFill>
                  <a:srgbClr val="000000"/>
                </a:solidFill>
              </a:rPr>
              <a:pPr/>
              <a:t>34</a:t>
            </a:fld>
            <a:endParaRPr lang="en-US" altLang="en-US">
              <a:solidFill>
                <a:srgbClr val="000000"/>
              </a:solidFill>
            </a:endParaRPr>
          </a:p>
        </p:txBody>
      </p:sp>
      <p:sp>
        <p:nvSpPr>
          <p:cNvPr id="140290" name="Rectangle 2"/>
          <p:cNvSpPr>
            <a:spLocks noGrp="1" noRot="1" noChangeAspect="1" noChangeArrowheads="1" noTextEdit="1"/>
          </p:cNvSpPr>
          <p:nvPr>
            <p:ph type="sldImg"/>
          </p:nvPr>
        </p:nvSpPr>
        <p:spPr>
          <a:xfrm>
            <a:off x="382588" y="685800"/>
            <a:ext cx="6096000" cy="3429000"/>
          </a:xfrm>
          <a:ln/>
        </p:spPr>
      </p:sp>
      <p:sp>
        <p:nvSpPr>
          <p:cNvPr id="140291" name="Rectangle 3"/>
          <p:cNvSpPr>
            <a:spLocks noGrp="1" noChangeArrowheads="1"/>
          </p:cNvSpPr>
          <p:nvPr>
            <p:ph type="body" idx="1"/>
          </p:nvPr>
        </p:nvSpPr>
        <p:spPr>
          <a:xfrm>
            <a:off x="915988" y="4343400"/>
            <a:ext cx="5026025" cy="4114800"/>
          </a:xfrm>
          <a:noFill/>
          <a:ln/>
        </p:spPr>
        <p:txBody>
          <a:bodyPr lIns="91202" tIns="45600" rIns="91202" bIns="45600"/>
          <a:lstStyle/>
          <a:p>
            <a:r>
              <a:rPr lang="en-US" altLang="en-US"/>
              <a:t>This is the median when you have an even number of values</a:t>
            </a:r>
          </a:p>
          <a:p>
            <a:endParaRPr lang="en-US" altLang="en-US"/>
          </a:p>
        </p:txBody>
      </p:sp>
    </p:spTree>
    <p:extLst>
      <p:ext uri="{BB962C8B-B14F-4D97-AF65-F5344CB8AC3E}">
        <p14:creationId xmlns:p14="http://schemas.microsoft.com/office/powerpoint/2010/main" val="3109413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Grp="1" noChangeArrowheads="1"/>
          </p:cNvSpPr>
          <p:nvPr>
            <p:ph type="sldNum" sz="quarter" idx="5"/>
          </p:nvPr>
        </p:nvSpPr>
        <p:spPr>
          <a:ln/>
        </p:spPr>
        <p:txBody>
          <a:bodyPr/>
          <a:lstStyle/>
          <a:p>
            <a:fld id="{89BF9845-6508-42B6-9955-E664BEEDDD6B}" type="slidenum">
              <a:rPr lang="en-US" altLang="en-US">
                <a:solidFill>
                  <a:srgbClr val="000000"/>
                </a:solidFill>
              </a:rPr>
              <a:pPr/>
              <a:t>35</a:t>
            </a:fld>
            <a:endParaRPr lang="en-US" altLang="en-US">
              <a:solidFill>
                <a:srgbClr val="000000"/>
              </a:solidFill>
            </a:endParaRPr>
          </a:p>
        </p:txBody>
      </p:sp>
      <p:sp>
        <p:nvSpPr>
          <p:cNvPr id="142338" name="Rectangle 2"/>
          <p:cNvSpPr>
            <a:spLocks noChangeArrowheads="1"/>
          </p:cNvSpPr>
          <p:nvPr/>
        </p:nvSpPr>
        <p:spPr bwMode="auto">
          <a:xfrm>
            <a:off x="373063" y="4662488"/>
            <a:ext cx="6280150" cy="974725"/>
          </a:xfrm>
          <a:prstGeom prst="rect">
            <a:avLst/>
          </a:prstGeom>
          <a:solidFill>
            <a:srgbClr val="FF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Times New Roman" panose="02020603050405020304" pitchFamily="18" charset="0"/>
            </a:endParaRPr>
          </a:p>
        </p:txBody>
      </p:sp>
      <p:sp>
        <p:nvSpPr>
          <p:cNvPr id="142339" name="Rectangle 3"/>
          <p:cNvSpPr>
            <a:spLocks noGrp="1" noRot="1" noChangeAspect="1" noChangeArrowheads="1" noTextEdit="1"/>
          </p:cNvSpPr>
          <p:nvPr>
            <p:ph type="sldImg"/>
          </p:nvPr>
        </p:nvSpPr>
        <p:spPr>
          <a:xfrm>
            <a:off x="382588" y="685800"/>
            <a:ext cx="6096000" cy="3429000"/>
          </a:xfrm>
          <a:ln/>
        </p:spPr>
      </p:sp>
      <p:sp>
        <p:nvSpPr>
          <p:cNvPr id="142340" name="Rectangle 4"/>
          <p:cNvSpPr>
            <a:spLocks noGrp="1" noChangeArrowheads="1"/>
          </p:cNvSpPr>
          <p:nvPr>
            <p:ph type="body" idx="1"/>
          </p:nvPr>
        </p:nvSpPr>
        <p:spPr>
          <a:xfrm>
            <a:off x="915988" y="4343400"/>
            <a:ext cx="5026025" cy="4114800"/>
          </a:xfrm>
          <a:noFill/>
          <a:ln/>
        </p:spPr>
        <p:txBody>
          <a:bodyPr lIns="91202" tIns="45600" rIns="91202" bIns="45600"/>
          <a:lstStyle/>
          <a:p>
            <a:r>
              <a:rPr lang="en-US" altLang="en-US"/>
              <a:t>Mode is the most </a:t>
            </a:r>
            <a:r>
              <a:rPr lang="en-US" altLang="en-US" u="sng"/>
              <a:t>frequently occurring value</a:t>
            </a:r>
          </a:p>
          <a:p>
            <a:endParaRPr lang="en-US" altLang="en-US"/>
          </a:p>
          <a:p>
            <a:r>
              <a:rPr lang="en-US" altLang="en-US" b="1"/>
              <a:t>Q:</a:t>
            </a:r>
            <a:r>
              <a:rPr lang="en-US" altLang="en-US"/>
              <a:t> What if have </a:t>
            </a:r>
            <a:r>
              <a:rPr lang="en-US" altLang="en-US" u="sng"/>
              <a:t>two sets of numbers</a:t>
            </a:r>
            <a:r>
              <a:rPr lang="en-US" altLang="en-US"/>
              <a:t> where multiple same values occur?</a:t>
            </a:r>
          </a:p>
          <a:p>
            <a:r>
              <a:rPr lang="en-US" altLang="en-US" b="1"/>
              <a:t>A:</a:t>
            </a:r>
            <a:r>
              <a:rPr lang="en-US" altLang="en-US"/>
              <a:t> Called a </a:t>
            </a:r>
            <a:r>
              <a:rPr lang="en-US" altLang="en-US" b="1"/>
              <a:t>Bimodal Distribution</a:t>
            </a:r>
            <a:endParaRPr lang="en-US" altLang="en-US"/>
          </a:p>
          <a:p>
            <a:endParaRPr lang="en-US" altLang="en-US"/>
          </a:p>
        </p:txBody>
      </p:sp>
      <p:sp>
        <p:nvSpPr>
          <p:cNvPr id="142341" name="Comment 5"/>
          <p:cNvSpPr>
            <a:spLocks noChangeArrowheads="1"/>
          </p:cNvSpPr>
          <p:nvPr/>
        </p:nvSpPr>
        <p:spPr bwMode="auto">
          <a:xfrm>
            <a:off x="4495800" y="7489825"/>
            <a:ext cx="1828800" cy="1247775"/>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a:extLst>
            <a:ext uri="{53640926-AAD7-44D8-BBD7-CCE9431645EC}">
              <a14:shadowObscured xmlns:a14="http://schemas.microsoft.com/office/drawing/2010/main" val="1"/>
            </a:ext>
          </a:extLst>
        </p:spPr>
        <p:txBody>
          <a:bodyPr>
            <a:spAutoFit/>
          </a:bodyPr>
          <a:lstStyle/>
          <a:p>
            <a:pPr fontAlgn="base">
              <a:spcBef>
                <a:spcPct val="50000"/>
              </a:spcBef>
              <a:spcAft>
                <a:spcPct val="0"/>
              </a:spcAft>
            </a:pPr>
            <a:r>
              <a:rPr lang="en-US" altLang="en-US" sz="1000" b="1">
                <a:solidFill>
                  <a:srgbClr val="000000"/>
                </a:solidFill>
                <a:latin typeface="Arial" panose="020B0604020202020204" pitchFamily="34" charset="0"/>
              </a:rPr>
              <a:t>David T. Hulett:</a:t>
            </a:r>
          </a:p>
          <a:p>
            <a:pPr fontAlgn="base">
              <a:spcBef>
                <a:spcPct val="50000"/>
              </a:spcBef>
              <a:spcAft>
                <a:spcPct val="0"/>
              </a:spcAft>
            </a:pPr>
            <a:r>
              <a:rPr lang="en-US" altLang="en-US" sz="1000" b="1">
                <a:solidFill>
                  <a:srgbClr val="000000"/>
                </a:solidFill>
                <a:latin typeface="Arial" panose="020B0604020202020204" pitchFamily="34" charset="0"/>
              </a:rPr>
              <a:t>Good.   Later I hope you show this distinction with median on continuous distributions, which are more common in quantitative analysis</a:t>
            </a:r>
            <a:endParaRPr lang="en-US" altLang="en-US" sz="1600" b="1">
              <a:solidFill>
                <a:srgbClr val="000000"/>
              </a:solidFill>
              <a:latin typeface="Arial" panose="020B0604020202020204" pitchFamily="34" charset="0"/>
            </a:endParaRPr>
          </a:p>
        </p:txBody>
      </p:sp>
    </p:spTree>
    <p:extLst>
      <p:ext uri="{BB962C8B-B14F-4D97-AF65-F5344CB8AC3E}">
        <p14:creationId xmlns:p14="http://schemas.microsoft.com/office/powerpoint/2010/main" val="1239137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52515F-A08D-4C62-8DF2-C0EE4A13A37F}" type="slidenum">
              <a:rPr lang="en-US" altLang="en-US">
                <a:solidFill>
                  <a:srgbClr val="000000"/>
                </a:solidFill>
              </a:rPr>
              <a:pPr/>
              <a:t>36</a:t>
            </a:fld>
            <a:endParaRPr lang="en-US" altLang="en-US">
              <a:solidFill>
                <a:srgbClr val="000000"/>
              </a:solidFill>
            </a:endParaRPr>
          </a:p>
        </p:txBody>
      </p:sp>
      <p:sp>
        <p:nvSpPr>
          <p:cNvPr id="144386" name="Rectangle 2"/>
          <p:cNvSpPr>
            <a:spLocks noGrp="1" noRot="1" noChangeAspect="1" noChangeArrowheads="1" noTextEdit="1"/>
          </p:cNvSpPr>
          <p:nvPr>
            <p:ph type="sldImg"/>
          </p:nvPr>
        </p:nvSpPr>
        <p:spPr>
          <a:xfrm>
            <a:off x="382588" y="685800"/>
            <a:ext cx="6096000" cy="3429000"/>
          </a:xfrm>
          <a:ln/>
        </p:spPr>
      </p:sp>
      <p:sp>
        <p:nvSpPr>
          <p:cNvPr id="144387" name="Rectangle 3"/>
          <p:cNvSpPr>
            <a:spLocks noGrp="1" noChangeArrowheads="1"/>
          </p:cNvSpPr>
          <p:nvPr>
            <p:ph type="body" idx="1"/>
          </p:nvPr>
        </p:nvSpPr>
        <p:spPr>
          <a:xfrm>
            <a:off x="915988" y="4343400"/>
            <a:ext cx="5026025" cy="4114800"/>
          </a:xfrm>
          <a:noFill/>
          <a:ln/>
        </p:spPr>
        <p:txBody>
          <a:bodyPr lIns="91202" tIns="45600" rIns="91202" bIns="45600"/>
          <a:lstStyle/>
          <a:p>
            <a:r>
              <a:rPr lang="en-US" altLang="en-US"/>
              <a:t>Most everyone familiar with definition of “Mean”</a:t>
            </a:r>
          </a:p>
          <a:p>
            <a:endParaRPr lang="en-US" altLang="en-US"/>
          </a:p>
          <a:p>
            <a:r>
              <a:rPr lang="en-US" altLang="en-US" u="sng"/>
              <a:t>Mean</a:t>
            </a:r>
            <a:r>
              <a:rPr lang="en-US" altLang="en-US"/>
              <a:t> = </a:t>
            </a:r>
            <a:r>
              <a:rPr lang="en-US" altLang="en-US" u="sng"/>
              <a:t>Average</a:t>
            </a:r>
            <a:endParaRPr lang="en-US" altLang="en-US"/>
          </a:p>
          <a:p>
            <a:endParaRPr lang="en-US" altLang="en-US"/>
          </a:p>
          <a:p>
            <a:r>
              <a:rPr lang="en-US" altLang="en-US" u="sng"/>
              <a:t>Sum and divide is formal definition</a:t>
            </a:r>
          </a:p>
          <a:p>
            <a:endParaRPr lang="en-US" altLang="en-US" u="sng"/>
          </a:p>
          <a:p>
            <a:r>
              <a:rPr lang="en-US" altLang="en-US" u="sng"/>
              <a:t>Weighted average considers effects of more than one value</a:t>
            </a:r>
            <a:endParaRPr lang="en-US" altLang="en-US"/>
          </a:p>
          <a:p>
            <a:endParaRPr lang="en-US" altLang="en-US"/>
          </a:p>
        </p:txBody>
      </p:sp>
    </p:spTree>
    <p:extLst>
      <p:ext uri="{BB962C8B-B14F-4D97-AF65-F5344CB8AC3E}">
        <p14:creationId xmlns:p14="http://schemas.microsoft.com/office/powerpoint/2010/main" val="3580849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508000" y="990600"/>
            <a:ext cx="101600" cy="5105400"/>
          </a:xfrm>
          <a:prstGeom prst="rect">
            <a:avLst/>
          </a:prstGeom>
          <a:solidFill>
            <a:schemeClr val="bg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33"/>
              </a:solidFill>
            </a:endParaRPr>
          </a:p>
        </p:txBody>
      </p:sp>
      <p:sp>
        <p:nvSpPr>
          <p:cNvPr id="39939" name="Rectangle 3"/>
          <p:cNvSpPr>
            <a:spLocks noGrp="1" noChangeArrowheads="1"/>
          </p:cNvSpPr>
          <p:nvPr>
            <p:ph type="ctrTitle"/>
          </p:nvPr>
        </p:nvSpPr>
        <p:spPr>
          <a:xfrm>
            <a:off x="1016000" y="1371600"/>
            <a:ext cx="10261600" cy="2057400"/>
          </a:xfrm>
        </p:spPr>
        <p:txBody>
          <a:bodyPr/>
          <a:lstStyle>
            <a:lvl1pPr>
              <a:defRPr sz="5400"/>
            </a:lvl1pPr>
          </a:lstStyle>
          <a:p>
            <a:pPr lvl="0"/>
            <a:r>
              <a:rPr lang="en-US" altLang="en-US" noProof="0" smtClean="0"/>
              <a:t>Click to edit Master title style</a:t>
            </a:r>
          </a:p>
        </p:txBody>
      </p:sp>
      <p:sp>
        <p:nvSpPr>
          <p:cNvPr id="39940" name="Rectangle 4"/>
          <p:cNvSpPr>
            <a:spLocks noGrp="1" noChangeArrowheads="1"/>
          </p:cNvSpPr>
          <p:nvPr>
            <p:ph type="subTitle" idx="1"/>
          </p:nvPr>
        </p:nvSpPr>
        <p:spPr>
          <a:xfrm>
            <a:off x="1016000" y="3765550"/>
            <a:ext cx="10261600" cy="2057400"/>
          </a:xfrm>
        </p:spPr>
        <p:txBody>
          <a:bodyPr/>
          <a:lstStyle>
            <a:lvl1pPr marL="0" indent="0">
              <a:buFont typeface="Wingdings" panose="05000000000000000000" pitchFamily="2" charset="2"/>
              <a:buNone/>
              <a:defRPr sz="2800">
                <a:latin typeface="Arial" panose="020B0604020202020204" pitchFamily="34" charset="0"/>
              </a:defRPr>
            </a:lvl1pPr>
          </a:lstStyle>
          <a:p>
            <a:pPr lvl="0"/>
            <a:r>
              <a:rPr lang="en-US" altLang="en-US" noProof="0" smtClean="0"/>
              <a:t>Click to edit Master subtitle style</a:t>
            </a:r>
          </a:p>
        </p:txBody>
      </p:sp>
      <p:sp>
        <p:nvSpPr>
          <p:cNvPr id="39941" name="Rectangle 5"/>
          <p:cNvSpPr>
            <a:spLocks noGrp="1" noChangeArrowheads="1"/>
          </p:cNvSpPr>
          <p:nvPr>
            <p:ph type="dt" sz="half" idx="2"/>
          </p:nvPr>
        </p:nvSpPr>
        <p:spPr>
          <a:xfrm>
            <a:off x="609600" y="6248400"/>
            <a:ext cx="2844800" cy="457200"/>
          </a:xfrm>
        </p:spPr>
        <p:txBody>
          <a:bodyPr/>
          <a:lstStyle>
            <a:lvl1pPr>
              <a:defRPr/>
            </a:lvl1pPr>
          </a:lstStyle>
          <a:p>
            <a:endParaRPr lang="en-US" altLang="en-US">
              <a:solidFill>
                <a:srgbClr val="000033"/>
              </a:solidFill>
            </a:endParaRPr>
          </a:p>
        </p:txBody>
      </p:sp>
      <p:sp>
        <p:nvSpPr>
          <p:cNvPr id="39942" name="Rectangle 6"/>
          <p:cNvSpPr>
            <a:spLocks noGrp="1" noChangeArrowheads="1"/>
          </p:cNvSpPr>
          <p:nvPr>
            <p:ph type="ftr" sz="quarter" idx="3"/>
          </p:nvPr>
        </p:nvSpPr>
        <p:spPr/>
        <p:txBody>
          <a:bodyPr/>
          <a:lstStyle>
            <a:lvl1pPr>
              <a:defRPr/>
            </a:lvl1pPr>
          </a:lstStyle>
          <a:p>
            <a:endParaRPr lang="en-US" altLang="en-US">
              <a:solidFill>
                <a:srgbClr val="000033"/>
              </a:solidFill>
            </a:endParaRPr>
          </a:p>
        </p:txBody>
      </p:sp>
      <p:sp>
        <p:nvSpPr>
          <p:cNvPr id="39943" name="Rectangle 7"/>
          <p:cNvSpPr>
            <a:spLocks noGrp="1" noChangeArrowheads="1"/>
          </p:cNvSpPr>
          <p:nvPr>
            <p:ph type="sldNum" sz="quarter" idx="4"/>
          </p:nvPr>
        </p:nvSpPr>
        <p:spPr>
          <a:xfrm>
            <a:off x="8737600" y="6248400"/>
            <a:ext cx="2844800" cy="457200"/>
          </a:xfrm>
        </p:spPr>
        <p:txBody>
          <a:bodyPr/>
          <a:lstStyle>
            <a:lvl1pPr>
              <a:defRPr b="1"/>
            </a:lvl1pPr>
          </a:lstStyle>
          <a:p>
            <a:fld id="{DEB8CD2B-560F-4589-B087-B4C07F9FA9F2}" type="slidenum">
              <a:rPr lang="en-US" altLang="en-US">
                <a:solidFill>
                  <a:srgbClr val="000033"/>
                </a:solidFill>
              </a:rPr>
              <a:pPr/>
              <a:t>‹#›</a:t>
            </a:fld>
            <a:endParaRPr lang="en-US" altLang="en-US">
              <a:solidFill>
                <a:srgbClr val="000033"/>
              </a:solidFill>
            </a:endParaRPr>
          </a:p>
        </p:txBody>
      </p:sp>
      <p:grpSp>
        <p:nvGrpSpPr>
          <p:cNvPr id="39944" name="Group 8"/>
          <p:cNvGrpSpPr>
            <a:grpSpLocks/>
          </p:cNvGrpSpPr>
          <p:nvPr/>
        </p:nvGrpSpPr>
        <p:grpSpPr bwMode="auto">
          <a:xfrm>
            <a:off x="508001" y="304800"/>
            <a:ext cx="11188700" cy="5791200"/>
            <a:chOff x="240" y="192"/>
            <a:chExt cx="5286" cy="3648"/>
          </a:xfrm>
        </p:grpSpPr>
        <p:sp>
          <p:nvSpPr>
            <p:cNvPr id="39945"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fontAlgn="base">
                <a:spcBef>
                  <a:spcPct val="0"/>
                </a:spcBef>
                <a:spcAft>
                  <a:spcPct val="0"/>
                </a:spcAft>
              </a:pPr>
              <a:endParaRPr lang="en-US" altLang="en-US" sz="2400">
                <a:solidFill>
                  <a:srgbClr val="000033"/>
                </a:solidFill>
              </a:endParaRPr>
            </a:p>
          </p:txBody>
        </p:sp>
        <p:sp>
          <p:nvSpPr>
            <p:cNvPr id="39946"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33"/>
                </a:solidFill>
              </a:endParaRPr>
            </a:p>
          </p:txBody>
        </p:sp>
        <p:sp>
          <p:nvSpPr>
            <p:cNvPr id="39947"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fontAlgn="base">
                <a:spcBef>
                  <a:spcPct val="0"/>
                </a:spcBef>
                <a:spcAft>
                  <a:spcPct val="0"/>
                </a:spcAft>
              </a:pPr>
              <a:endParaRPr lang="en-US" altLang="en-US" sz="2400">
                <a:solidFill>
                  <a:srgbClr val="000033"/>
                </a:solidFill>
              </a:endParaRPr>
            </a:p>
          </p:txBody>
        </p:sp>
        <p:sp>
          <p:nvSpPr>
            <p:cNvPr id="39948"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33"/>
                </a:solidFill>
              </a:endParaRPr>
            </a:p>
          </p:txBody>
        </p:sp>
        <p:sp>
          <p:nvSpPr>
            <p:cNvPr id="39949"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33"/>
                </a:solidFill>
              </a:endParaRPr>
            </a:p>
          </p:txBody>
        </p:sp>
        <p:sp>
          <p:nvSpPr>
            <p:cNvPr id="39950"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33"/>
                </a:solidFill>
              </a:endParaRPr>
            </a:p>
          </p:txBody>
        </p:sp>
      </p:grpSp>
    </p:spTree>
    <p:extLst>
      <p:ext uri="{BB962C8B-B14F-4D97-AF65-F5344CB8AC3E}">
        <p14:creationId xmlns:p14="http://schemas.microsoft.com/office/powerpoint/2010/main" val="230801942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33"/>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33"/>
              </a:solidFill>
            </a:endParaRPr>
          </a:p>
        </p:txBody>
      </p:sp>
      <p:sp>
        <p:nvSpPr>
          <p:cNvPr id="6" name="Slide Number Placeholder 5"/>
          <p:cNvSpPr>
            <a:spLocks noGrp="1"/>
          </p:cNvSpPr>
          <p:nvPr>
            <p:ph type="sldNum" sz="quarter" idx="12"/>
          </p:nvPr>
        </p:nvSpPr>
        <p:spPr/>
        <p:txBody>
          <a:bodyPr/>
          <a:lstStyle>
            <a:lvl1pPr>
              <a:defRPr/>
            </a:lvl1pPr>
          </a:lstStyle>
          <a:p>
            <a:fld id="{37958EFB-3A2F-46E4-9AC2-25BA164CE576}"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1497888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533401"/>
            <a:ext cx="2743200" cy="5597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533401"/>
            <a:ext cx="8026400" cy="5597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33"/>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33"/>
              </a:solidFill>
            </a:endParaRPr>
          </a:p>
        </p:txBody>
      </p:sp>
      <p:sp>
        <p:nvSpPr>
          <p:cNvPr id="6" name="Slide Number Placeholder 5"/>
          <p:cNvSpPr>
            <a:spLocks noGrp="1"/>
          </p:cNvSpPr>
          <p:nvPr>
            <p:ph type="sldNum" sz="quarter" idx="12"/>
          </p:nvPr>
        </p:nvSpPr>
        <p:spPr/>
        <p:txBody>
          <a:bodyPr/>
          <a:lstStyle>
            <a:lvl1pPr>
              <a:defRPr/>
            </a:lvl1pPr>
          </a:lstStyle>
          <a:p>
            <a:fld id="{88D60674-FAE1-49DC-A43B-48D95839CCB3}"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2061245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09600" y="1828801"/>
            <a:ext cx="10972800" cy="4302125"/>
          </a:xfrm>
        </p:spPr>
        <p:txBody>
          <a:bodyPr/>
          <a:lstStyle/>
          <a:p>
            <a:endParaRPr lang="en-US"/>
          </a:p>
        </p:txBody>
      </p:sp>
      <p:sp>
        <p:nvSpPr>
          <p:cNvPr id="4" name="Date Placeholder 3"/>
          <p:cNvSpPr>
            <a:spLocks noGrp="1"/>
          </p:cNvSpPr>
          <p:nvPr>
            <p:ph type="dt" sz="half" idx="10"/>
          </p:nvPr>
        </p:nvSpPr>
        <p:spPr>
          <a:xfrm>
            <a:off x="609600" y="6248400"/>
            <a:ext cx="2235200" cy="457200"/>
          </a:xfrm>
        </p:spPr>
        <p:txBody>
          <a:bodyPr/>
          <a:lstStyle>
            <a:lvl1pPr>
              <a:defRPr/>
            </a:lvl1pPr>
          </a:lstStyle>
          <a:p>
            <a:endParaRPr lang="en-US" altLang="en-US">
              <a:solidFill>
                <a:srgbClr val="000033"/>
              </a:solidFill>
            </a:endParaRPr>
          </a:p>
        </p:txBody>
      </p:sp>
      <p:sp>
        <p:nvSpPr>
          <p:cNvPr id="5" name="Footer Placeholder 4"/>
          <p:cNvSpPr>
            <a:spLocks noGrp="1"/>
          </p:cNvSpPr>
          <p:nvPr>
            <p:ph type="ftr" sz="quarter" idx="11"/>
          </p:nvPr>
        </p:nvSpPr>
        <p:spPr>
          <a:xfrm>
            <a:off x="4165600" y="6248400"/>
            <a:ext cx="3860800" cy="457200"/>
          </a:xfrm>
        </p:spPr>
        <p:txBody>
          <a:bodyPr/>
          <a:lstStyle>
            <a:lvl1pPr>
              <a:defRPr/>
            </a:lvl1pPr>
          </a:lstStyle>
          <a:p>
            <a:endParaRPr lang="en-US" altLang="en-US">
              <a:solidFill>
                <a:srgbClr val="000033"/>
              </a:solidFill>
            </a:endParaRPr>
          </a:p>
        </p:txBody>
      </p:sp>
      <p:sp>
        <p:nvSpPr>
          <p:cNvPr id="6" name="Slide Number Placeholder 5"/>
          <p:cNvSpPr>
            <a:spLocks noGrp="1"/>
          </p:cNvSpPr>
          <p:nvPr>
            <p:ph type="sldNum" sz="quarter" idx="12"/>
          </p:nvPr>
        </p:nvSpPr>
        <p:spPr>
          <a:xfrm>
            <a:off x="9042400" y="6248400"/>
            <a:ext cx="2540000" cy="457200"/>
          </a:xfrm>
        </p:spPr>
        <p:txBody>
          <a:bodyPr/>
          <a:lstStyle>
            <a:lvl1pPr>
              <a:defRPr/>
            </a:lvl1pPr>
          </a:lstStyle>
          <a:p>
            <a:fld id="{ABC0CF89-37B3-42CB-B5B7-D9D42A60306F}"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10778413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828801"/>
            <a:ext cx="10972800" cy="4302125"/>
          </a:xfrm>
        </p:spPr>
        <p:txBody>
          <a:bodyPr/>
          <a:lstStyle/>
          <a:p>
            <a:endParaRPr lang="en-US"/>
          </a:p>
        </p:txBody>
      </p:sp>
      <p:sp>
        <p:nvSpPr>
          <p:cNvPr id="4" name="Date Placeholder 3"/>
          <p:cNvSpPr>
            <a:spLocks noGrp="1"/>
          </p:cNvSpPr>
          <p:nvPr>
            <p:ph type="dt" sz="half" idx="10"/>
          </p:nvPr>
        </p:nvSpPr>
        <p:spPr>
          <a:xfrm>
            <a:off x="609600" y="6248400"/>
            <a:ext cx="2235200" cy="457200"/>
          </a:xfrm>
        </p:spPr>
        <p:txBody>
          <a:bodyPr/>
          <a:lstStyle>
            <a:lvl1pPr>
              <a:defRPr/>
            </a:lvl1pPr>
          </a:lstStyle>
          <a:p>
            <a:endParaRPr lang="en-US" altLang="en-US">
              <a:solidFill>
                <a:srgbClr val="000033"/>
              </a:solidFill>
            </a:endParaRPr>
          </a:p>
        </p:txBody>
      </p:sp>
      <p:sp>
        <p:nvSpPr>
          <p:cNvPr id="5" name="Footer Placeholder 4"/>
          <p:cNvSpPr>
            <a:spLocks noGrp="1"/>
          </p:cNvSpPr>
          <p:nvPr>
            <p:ph type="ftr" sz="quarter" idx="11"/>
          </p:nvPr>
        </p:nvSpPr>
        <p:spPr>
          <a:xfrm>
            <a:off x="4165600" y="6248400"/>
            <a:ext cx="3860800" cy="457200"/>
          </a:xfrm>
        </p:spPr>
        <p:txBody>
          <a:bodyPr/>
          <a:lstStyle>
            <a:lvl1pPr>
              <a:defRPr/>
            </a:lvl1pPr>
          </a:lstStyle>
          <a:p>
            <a:endParaRPr lang="en-US" altLang="en-US">
              <a:solidFill>
                <a:srgbClr val="000033"/>
              </a:solidFill>
            </a:endParaRPr>
          </a:p>
        </p:txBody>
      </p:sp>
      <p:sp>
        <p:nvSpPr>
          <p:cNvPr id="6" name="Slide Number Placeholder 5"/>
          <p:cNvSpPr>
            <a:spLocks noGrp="1"/>
          </p:cNvSpPr>
          <p:nvPr>
            <p:ph type="sldNum" sz="quarter" idx="12"/>
          </p:nvPr>
        </p:nvSpPr>
        <p:spPr>
          <a:xfrm>
            <a:off x="9042400" y="6248400"/>
            <a:ext cx="2540000" cy="457200"/>
          </a:xfrm>
        </p:spPr>
        <p:txBody>
          <a:bodyPr/>
          <a:lstStyle>
            <a:lvl1pPr>
              <a:defRPr/>
            </a:lvl1pPr>
          </a:lstStyle>
          <a:p>
            <a:fld id="{DEF23A4E-50CF-416A-B34B-AE6CA9708FBA}"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37852708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1143000"/>
          </a:xfrm>
        </p:spPr>
        <p:txBody>
          <a:bodyPr/>
          <a:lstStyle/>
          <a:p>
            <a:r>
              <a:rPr lang="en-US" smtClean="0"/>
              <a:t>Click to edit Master title style</a:t>
            </a:r>
            <a:endParaRPr lang="en-US"/>
          </a:p>
        </p:txBody>
      </p:sp>
      <p:sp>
        <p:nvSpPr>
          <p:cNvPr id="3" name="Online Image Placeholder 2"/>
          <p:cNvSpPr>
            <a:spLocks noGrp="1"/>
          </p:cNvSpPr>
          <p:nvPr>
            <p:ph type="clipArt" sz="half" idx="1"/>
          </p:nvPr>
        </p:nvSpPr>
        <p:spPr>
          <a:xfrm>
            <a:off x="609600" y="1828801"/>
            <a:ext cx="5384800" cy="4302125"/>
          </a:xfrm>
        </p:spPr>
        <p:txBody>
          <a:bodyPr/>
          <a:lstStyle/>
          <a:p>
            <a:endParaRPr lang="en-US"/>
          </a:p>
        </p:txBody>
      </p:sp>
      <p:sp>
        <p:nvSpPr>
          <p:cNvPr id="4" name="Text Placeholder 3"/>
          <p:cNvSpPr>
            <a:spLocks noGrp="1"/>
          </p:cNvSpPr>
          <p:nvPr>
            <p:ph type="body" sz="half" idx="2"/>
          </p:nvPr>
        </p:nvSpPr>
        <p:spPr>
          <a:xfrm>
            <a:off x="6197600" y="1828801"/>
            <a:ext cx="53848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248400"/>
            <a:ext cx="2235200" cy="457200"/>
          </a:xfrm>
        </p:spPr>
        <p:txBody>
          <a:bodyPr/>
          <a:lstStyle>
            <a:lvl1pPr>
              <a:defRPr/>
            </a:lvl1pPr>
          </a:lstStyle>
          <a:p>
            <a:endParaRPr lang="en-US" altLang="en-US">
              <a:solidFill>
                <a:srgbClr val="000033"/>
              </a:solidFill>
            </a:endParaRPr>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endParaRPr lang="en-US" altLang="en-US">
              <a:solidFill>
                <a:srgbClr val="000033"/>
              </a:solidFill>
            </a:endParaRPr>
          </a:p>
        </p:txBody>
      </p:sp>
      <p:sp>
        <p:nvSpPr>
          <p:cNvPr id="7" name="Slide Number Placeholder 6"/>
          <p:cNvSpPr>
            <a:spLocks noGrp="1"/>
          </p:cNvSpPr>
          <p:nvPr>
            <p:ph type="sldNum" sz="quarter" idx="12"/>
          </p:nvPr>
        </p:nvSpPr>
        <p:spPr>
          <a:xfrm>
            <a:off x="9042400" y="6248400"/>
            <a:ext cx="2540000" cy="457200"/>
          </a:xfrm>
        </p:spPr>
        <p:txBody>
          <a:bodyPr/>
          <a:lstStyle>
            <a:lvl1pPr>
              <a:defRPr/>
            </a:lvl1pPr>
          </a:lstStyle>
          <a:p>
            <a:fld id="{78A7D9B1-54A5-487A-8F64-BDB63112DD70}"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403282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25310719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35921809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37520222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23751430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3259943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33"/>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33"/>
              </a:solidFill>
            </a:endParaRPr>
          </a:p>
        </p:txBody>
      </p:sp>
      <p:sp>
        <p:nvSpPr>
          <p:cNvPr id="6" name="Slide Number Placeholder 5"/>
          <p:cNvSpPr>
            <a:spLocks noGrp="1"/>
          </p:cNvSpPr>
          <p:nvPr>
            <p:ph type="sldNum" sz="quarter" idx="12"/>
          </p:nvPr>
        </p:nvSpPr>
        <p:spPr/>
        <p:txBody>
          <a:bodyPr/>
          <a:lstStyle>
            <a:lvl1pPr>
              <a:defRPr/>
            </a:lvl1pPr>
          </a:lstStyle>
          <a:p>
            <a:fld id="{643E9229-E38A-4CCE-A5EC-91D0D9E0F172}"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39382619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25711056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29119223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55106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32377574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Tree>
    <p:extLst>
      <p:ext uri="{BB962C8B-B14F-4D97-AF65-F5344CB8AC3E}">
        <p14:creationId xmlns:p14="http://schemas.microsoft.com/office/powerpoint/2010/main" val="11976456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Tree>
    <p:extLst>
      <p:ext uri="{BB962C8B-B14F-4D97-AF65-F5344CB8AC3E}">
        <p14:creationId xmlns:p14="http://schemas.microsoft.com/office/powerpoint/2010/main" val="14258409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15309783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392791755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Tree>
    <p:extLst>
      <p:ext uri="{BB962C8B-B14F-4D97-AF65-F5344CB8AC3E}">
        <p14:creationId xmlns:p14="http://schemas.microsoft.com/office/powerpoint/2010/main" val="7474303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Tree>
    <p:extLst>
      <p:ext uri="{BB962C8B-B14F-4D97-AF65-F5344CB8AC3E}">
        <p14:creationId xmlns:p14="http://schemas.microsoft.com/office/powerpoint/2010/main" val="2288028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solidFill>
                <a:srgbClr val="000033"/>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33"/>
              </a:solidFill>
            </a:endParaRPr>
          </a:p>
        </p:txBody>
      </p:sp>
      <p:sp>
        <p:nvSpPr>
          <p:cNvPr id="6" name="Slide Number Placeholder 5"/>
          <p:cNvSpPr>
            <a:spLocks noGrp="1"/>
          </p:cNvSpPr>
          <p:nvPr>
            <p:ph type="sldNum" sz="quarter" idx="12"/>
          </p:nvPr>
        </p:nvSpPr>
        <p:spPr/>
        <p:txBody>
          <a:bodyPr/>
          <a:lstStyle>
            <a:lvl1pPr>
              <a:defRPr/>
            </a:lvl1pPr>
          </a:lstStyle>
          <a:p>
            <a:fld id="{25C8CF0E-E79D-4ED6-B31A-A1D82C81FC10}"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16572278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Tree>
    <p:extLst>
      <p:ext uri="{BB962C8B-B14F-4D97-AF65-F5344CB8AC3E}">
        <p14:creationId xmlns:p14="http://schemas.microsoft.com/office/powerpoint/2010/main" val="143330492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508000" y="990600"/>
            <a:ext cx="101600" cy="5105400"/>
          </a:xfrm>
          <a:prstGeom prst="rect">
            <a:avLst/>
          </a:prstGeom>
          <a:solidFill>
            <a:schemeClr val="bg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smtClean="0">
              <a:solidFill>
                <a:srgbClr val="000033"/>
              </a:solidFill>
            </a:endParaRPr>
          </a:p>
        </p:txBody>
      </p:sp>
      <p:sp>
        <p:nvSpPr>
          <p:cNvPr id="39939" name="Rectangle 3"/>
          <p:cNvSpPr>
            <a:spLocks noGrp="1" noChangeArrowheads="1"/>
          </p:cNvSpPr>
          <p:nvPr>
            <p:ph type="ctrTitle"/>
          </p:nvPr>
        </p:nvSpPr>
        <p:spPr>
          <a:xfrm>
            <a:off x="1016000" y="1371600"/>
            <a:ext cx="10261600" cy="2057400"/>
          </a:xfrm>
        </p:spPr>
        <p:txBody>
          <a:bodyPr/>
          <a:lstStyle>
            <a:lvl1pPr>
              <a:defRPr sz="5400"/>
            </a:lvl1pPr>
          </a:lstStyle>
          <a:p>
            <a:pPr lvl="0"/>
            <a:r>
              <a:rPr lang="en-US" altLang="en-US" noProof="0" smtClean="0"/>
              <a:t>Click to edit Master title style</a:t>
            </a:r>
          </a:p>
        </p:txBody>
      </p:sp>
      <p:sp>
        <p:nvSpPr>
          <p:cNvPr id="39940" name="Rectangle 4"/>
          <p:cNvSpPr>
            <a:spLocks noGrp="1" noChangeArrowheads="1"/>
          </p:cNvSpPr>
          <p:nvPr>
            <p:ph type="subTitle" idx="1"/>
          </p:nvPr>
        </p:nvSpPr>
        <p:spPr>
          <a:xfrm>
            <a:off x="1016000" y="3765550"/>
            <a:ext cx="10261600" cy="2057400"/>
          </a:xfrm>
        </p:spPr>
        <p:txBody>
          <a:bodyPr/>
          <a:lstStyle>
            <a:lvl1pPr marL="0" indent="0">
              <a:buFont typeface="Wingdings" panose="05000000000000000000" pitchFamily="2" charset="2"/>
              <a:buNone/>
              <a:defRPr sz="2800">
                <a:latin typeface="Arial" panose="020B0604020202020204" pitchFamily="34" charset="0"/>
              </a:defRPr>
            </a:lvl1pPr>
          </a:lstStyle>
          <a:p>
            <a:pPr lvl="0"/>
            <a:r>
              <a:rPr lang="en-US" altLang="en-US" noProof="0" smtClean="0"/>
              <a:t>Click to edit Master subtitle style</a:t>
            </a:r>
          </a:p>
        </p:txBody>
      </p:sp>
      <p:sp>
        <p:nvSpPr>
          <p:cNvPr id="39941" name="Rectangle 5"/>
          <p:cNvSpPr>
            <a:spLocks noGrp="1" noChangeArrowheads="1"/>
          </p:cNvSpPr>
          <p:nvPr>
            <p:ph type="dt" sz="half" idx="2"/>
          </p:nvPr>
        </p:nvSpPr>
        <p:spPr>
          <a:xfrm>
            <a:off x="609600" y="6248400"/>
            <a:ext cx="2844800" cy="457200"/>
          </a:xfrm>
        </p:spPr>
        <p:txBody>
          <a:bodyPr/>
          <a:lstStyle>
            <a:lvl1pPr>
              <a:defRPr/>
            </a:lvl1pPr>
          </a:lstStyle>
          <a:p>
            <a:endParaRPr lang="en-US" altLang="en-US">
              <a:solidFill>
                <a:srgbClr val="000033"/>
              </a:solidFill>
            </a:endParaRPr>
          </a:p>
        </p:txBody>
      </p:sp>
      <p:sp>
        <p:nvSpPr>
          <p:cNvPr id="39942" name="Rectangle 6"/>
          <p:cNvSpPr>
            <a:spLocks noGrp="1" noChangeArrowheads="1"/>
          </p:cNvSpPr>
          <p:nvPr>
            <p:ph type="ftr" sz="quarter" idx="3"/>
          </p:nvPr>
        </p:nvSpPr>
        <p:spPr/>
        <p:txBody>
          <a:bodyPr/>
          <a:lstStyle>
            <a:lvl1pPr>
              <a:defRPr/>
            </a:lvl1pPr>
          </a:lstStyle>
          <a:p>
            <a:endParaRPr lang="en-US" altLang="en-US">
              <a:solidFill>
                <a:srgbClr val="000033"/>
              </a:solidFill>
            </a:endParaRPr>
          </a:p>
        </p:txBody>
      </p:sp>
      <p:sp>
        <p:nvSpPr>
          <p:cNvPr id="39943" name="Rectangle 7"/>
          <p:cNvSpPr>
            <a:spLocks noGrp="1" noChangeArrowheads="1"/>
          </p:cNvSpPr>
          <p:nvPr>
            <p:ph type="sldNum" sz="quarter" idx="4"/>
          </p:nvPr>
        </p:nvSpPr>
        <p:spPr>
          <a:xfrm>
            <a:off x="8737600" y="6248400"/>
            <a:ext cx="2844800" cy="457200"/>
          </a:xfrm>
        </p:spPr>
        <p:txBody>
          <a:bodyPr/>
          <a:lstStyle>
            <a:lvl1pPr>
              <a:defRPr b="1"/>
            </a:lvl1pPr>
          </a:lstStyle>
          <a:p>
            <a:fld id="{DEB8CD2B-560F-4589-B087-B4C07F9FA9F2}" type="slidenum">
              <a:rPr lang="en-US" altLang="en-US">
                <a:solidFill>
                  <a:srgbClr val="000033"/>
                </a:solidFill>
              </a:rPr>
              <a:pPr/>
              <a:t>‹#›</a:t>
            </a:fld>
            <a:endParaRPr lang="en-US" altLang="en-US">
              <a:solidFill>
                <a:srgbClr val="000033"/>
              </a:solidFill>
            </a:endParaRPr>
          </a:p>
        </p:txBody>
      </p:sp>
      <p:grpSp>
        <p:nvGrpSpPr>
          <p:cNvPr id="39944" name="Group 8"/>
          <p:cNvGrpSpPr>
            <a:grpSpLocks/>
          </p:cNvGrpSpPr>
          <p:nvPr/>
        </p:nvGrpSpPr>
        <p:grpSpPr bwMode="auto">
          <a:xfrm>
            <a:off x="508001" y="304800"/>
            <a:ext cx="11188700" cy="5791200"/>
            <a:chOff x="240" y="192"/>
            <a:chExt cx="5286" cy="3648"/>
          </a:xfrm>
        </p:grpSpPr>
        <p:sp>
          <p:nvSpPr>
            <p:cNvPr id="39945"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fontAlgn="base">
                <a:spcBef>
                  <a:spcPct val="0"/>
                </a:spcBef>
                <a:spcAft>
                  <a:spcPct val="0"/>
                </a:spcAft>
              </a:pPr>
              <a:endParaRPr lang="en-US" altLang="en-US" sz="2400" smtClean="0">
                <a:solidFill>
                  <a:srgbClr val="000033"/>
                </a:solidFill>
              </a:endParaRPr>
            </a:p>
          </p:txBody>
        </p:sp>
        <p:sp>
          <p:nvSpPr>
            <p:cNvPr id="39946"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smtClean="0">
                <a:solidFill>
                  <a:srgbClr val="000033"/>
                </a:solidFill>
              </a:endParaRPr>
            </a:p>
          </p:txBody>
        </p:sp>
        <p:sp>
          <p:nvSpPr>
            <p:cNvPr id="39947"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fontAlgn="base">
                <a:spcBef>
                  <a:spcPct val="0"/>
                </a:spcBef>
                <a:spcAft>
                  <a:spcPct val="0"/>
                </a:spcAft>
              </a:pPr>
              <a:endParaRPr lang="en-US" altLang="en-US" sz="2400" smtClean="0">
                <a:solidFill>
                  <a:srgbClr val="000033"/>
                </a:solidFill>
              </a:endParaRPr>
            </a:p>
          </p:txBody>
        </p:sp>
        <p:sp>
          <p:nvSpPr>
            <p:cNvPr id="39948"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smtClean="0">
                <a:solidFill>
                  <a:srgbClr val="000033"/>
                </a:solidFill>
              </a:endParaRPr>
            </a:p>
          </p:txBody>
        </p:sp>
        <p:sp>
          <p:nvSpPr>
            <p:cNvPr id="39949"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mtClean="0">
                <a:solidFill>
                  <a:srgbClr val="000033"/>
                </a:solidFill>
              </a:endParaRPr>
            </a:p>
          </p:txBody>
        </p:sp>
        <p:sp>
          <p:nvSpPr>
            <p:cNvPr id="39950"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smtClean="0">
                <a:solidFill>
                  <a:srgbClr val="000033"/>
                </a:solidFill>
              </a:endParaRPr>
            </a:p>
          </p:txBody>
        </p:sp>
      </p:grpSp>
    </p:spTree>
    <p:extLst>
      <p:ext uri="{BB962C8B-B14F-4D97-AF65-F5344CB8AC3E}">
        <p14:creationId xmlns:p14="http://schemas.microsoft.com/office/powerpoint/2010/main" val="381054861"/>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33"/>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33"/>
              </a:solidFill>
            </a:endParaRPr>
          </a:p>
        </p:txBody>
      </p:sp>
      <p:sp>
        <p:nvSpPr>
          <p:cNvPr id="6" name="Slide Number Placeholder 5"/>
          <p:cNvSpPr>
            <a:spLocks noGrp="1"/>
          </p:cNvSpPr>
          <p:nvPr>
            <p:ph type="sldNum" sz="quarter" idx="12"/>
          </p:nvPr>
        </p:nvSpPr>
        <p:spPr/>
        <p:txBody>
          <a:bodyPr/>
          <a:lstStyle>
            <a:lvl1pPr>
              <a:defRPr/>
            </a:lvl1pPr>
          </a:lstStyle>
          <a:p>
            <a:fld id="{643E9229-E38A-4CCE-A5EC-91D0D9E0F172}"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19641286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solidFill>
                <a:srgbClr val="000033"/>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33"/>
              </a:solidFill>
            </a:endParaRPr>
          </a:p>
        </p:txBody>
      </p:sp>
      <p:sp>
        <p:nvSpPr>
          <p:cNvPr id="6" name="Slide Number Placeholder 5"/>
          <p:cNvSpPr>
            <a:spLocks noGrp="1"/>
          </p:cNvSpPr>
          <p:nvPr>
            <p:ph type="sldNum" sz="quarter" idx="12"/>
          </p:nvPr>
        </p:nvSpPr>
        <p:spPr/>
        <p:txBody>
          <a:bodyPr/>
          <a:lstStyle>
            <a:lvl1pPr>
              <a:defRPr/>
            </a:lvl1pPr>
          </a:lstStyle>
          <a:p>
            <a:fld id="{25C8CF0E-E79D-4ED6-B31A-A1D82C81FC10}"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60907574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828801"/>
            <a:ext cx="53848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828801"/>
            <a:ext cx="53848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solidFill>
                <a:srgbClr val="000033"/>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33"/>
              </a:solidFill>
            </a:endParaRPr>
          </a:p>
        </p:txBody>
      </p:sp>
      <p:sp>
        <p:nvSpPr>
          <p:cNvPr id="7" name="Slide Number Placeholder 6"/>
          <p:cNvSpPr>
            <a:spLocks noGrp="1"/>
          </p:cNvSpPr>
          <p:nvPr>
            <p:ph type="sldNum" sz="quarter" idx="12"/>
          </p:nvPr>
        </p:nvSpPr>
        <p:spPr/>
        <p:txBody>
          <a:bodyPr/>
          <a:lstStyle>
            <a:lvl1pPr>
              <a:defRPr/>
            </a:lvl1pPr>
          </a:lstStyle>
          <a:p>
            <a:fld id="{4E74FAFE-F386-487C-B9AC-F6FBC6DED92E}"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7761204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solidFill>
                <a:srgbClr val="000033"/>
              </a:solidFill>
            </a:endParaRPr>
          </a:p>
        </p:txBody>
      </p:sp>
      <p:sp>
        <p:nvSpPr>
          <p:cNvPr id="8" name="Footer Placeholder 7"/>
          <p:cNvSpPr>
            <a:spLocks noGrp="1"/>
          </p:cNvSpPr>
          <p:nvPr>
            <p:ph type="ftr" sz="quarter" idx="11"/>
          </p:nvPr>
        </p:nvSpPr>
        <p:spPr/>
        <p:txBody>
          <a:bodyPr/>
          <a:lstStyle>
            <a:lvl1pPr>
              <a:defRPr/>
            </a:lvl1pPr>
          </a:lstStyle>
          <a:p>
            <a:endParaRPr lang="en-US" altLang="en-US">
              <a:solidFill>
                <a:srgbClr val="000033"/>
              </a:solidFill>
            </a:endParaRPr>
          </a:p>
        </p:txBody>
      </p:sp>
      <p:sp>
        <p:nvSpPr>
          <p:cNvPr id="9" name="Slide Number Placeholder 8"/>
          <p:cNvSpPr>
            <a:spLocks noGrp="1"/>
          </p:cNvSpPr>
          <p:nvPr>
            <p:ph type="sldNum" sz="quarter" idx="12"/>
          </p:nvPr>
        </p:nvSpPr>
        <p:spPr/>
        <p:txBody>
          <a:bodyPr/>
          <a:lstStyle>
            <a:lvl1pPr>
              <a:defRPr/>
            </a:lvl1pPr>
          </a:lstStyle>
          <a:p>
            <a:fld id="{B847A451-AE3F-448A-9612-44F59FF10566}"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125055646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solidFill>
                <a:srgbClr val="000033"/>
              </a:solidFill>
            </a:endParaRPr>
          </a:p>
        </p:txBody>
      </p:sp>
      <p:sp>
        <p:nvSpPr>
          <p:cNvPr id="4" name="Footer Placeholder 3"/>
          <p:cNvSpPr>
            <a:spLocks noGrp="1"/>
          </p:cNvSpPr>
          <p:nvPr>
            <p:ph type="ftr" sz="quarter" idx="11"/>
          </p:nvPr>
        </p:nvSpPr>
        <p:spPr/>
        <p:txBody>
          <a:bodyPr/>
          <a:lstStyle>
            <a:lvl1pPr>
              <a:defRPr/>
            </a:lvl1pPr>
          </a:lstStyle>
          <a:p>
            <a:endParaRPr lang="en-US" altLang="en-US">
              <a:solidFill>
                <a:srgbClr val="000033"/>
              </a:solidFill>
            </a:endParaRPr>
          </a:p>
        </p:txBody>
      </p:sp>
      <p:sp>
        <p:nvSpPr>
          <p:cNvPr id="5" name="Slide Number Placeholder 4"/>
          <p:cNvSpPr>
            <a:spLocks noGrp="1"/>
          </p:cNvSpPr>
          <p:nvPr>
            <p:ph type="sldNum" sz="quarter" idx="12"/>
          </p:nvPr>
        </p:nvSpPr>
        <p:spPr/>
        <p:txBody>
          <a:bodyPr/>
          <a:lstStyle>
            <a:lvl1pPr>
              <a:defRPr/>
            </a:lvl1pPr>
          </a:lstStyle>
          <a:p>
            <a:fld id="{4A92D823-F398-46B3-B435-6A00BE9B7D30}"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319404864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solidFill>
                <a:srgbClr val="000033"/>
              </a:solidFill>
            </a:endParaRPr>
          </a:p>
        </p:txBody>
      </p:sp>
      <p:sp>
        <p:nvSpPr>
          <p:cNvPr id="3" name="Footer Placeholder 2"/>
          <p:cNvSpPr>
            <a:spLocks noGrp="1"/>
          </p:cNvSpPr>
          <p:nvPr>
            <p:ph type="ftr" sz="quarter" idx="11"/>
          </p:nvPr>
        </p:nvSpPr>
        <p:spPr/>
        <p:txBody>
          <a:bodyPr/>
          <a:lstStyle>
            <a:lvl1pPr>
              <a:defRPr/>
            </a:lvl1pPr>
          </a:lstStyle>
          <a:p>
            <a:endParaRPr lang="en-US" altLang="en-US">
              <a:solidFill>
                <a:srgbClr val="000033"/>
              </a:solidFill>
            </a:endParaRPr>
          </a:p>
        </p:txBody>
      </p:sp>
      <p:sp>
        <p:nvSpPr>
          <p:cNvPr id="4" name="Slide Number Placeholder 3"/>
          <p:cNvSpPr>
            <a:spLocks noGrp="1"/>
          </p:cNvSpPr>
          <p:nvPr>
            <p:ph type="sldNum" sz="quarter" idx="12"/>
          </p:nvPr>
        </p:nvSpPr>
        <p:spPr/>
        <p:txBody>
          <a:bodyPr/>
          <a:lstStyle>
            <a:lvl1pPr>
              <a:defRPr/>
            </a:lvl1pPr>
          </a:lstStyle>
          <a:p>
            <a:fld id="{093B7807-D83D-4BD7-BE4E-0B4B17B34ED1}"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354536092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33"/>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33"/>
              </a:solidFill>
            </a:endParaRPr>
          </a:p>
        </p:txBody>
      </p:sp>
      <p:sp>
        <p:nvSpPr>
          <p:cNvPr id="7" name="Slide Number Placeholder 6"/>
          <p:cNvSpPr>
            <a:spLocks noGrp="1"/>
          </p:cNvSpPr>
          <p:nvPr>
            <p:ph type="sldNum" sz="quarter" idx="12"/>
          </p:nvPr>
        </p:nvSpPr>
        <p:spPr/>
        <p:txBody>
          <a:bodyPr/>
          <a:lstStyle>
            <a:lvl1pPr>
              <a:defRPr/>
            </a:lvl1pPr>
          </a:lstStyle>
          <a:p>
            <a:fld id="{B8893350-BD26-4B49-B05A-B2DC9ED0D707}"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344059427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33"/>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33"/>
              </a:solidFill>
            </a:endParaRPr>
          </a:p>
        </p:txBody>
      </p:sp>
      <p:sp>
        <p:nvSpPr>
          <p:cNvPr id="7" name="Slide Number Placeholder 6"/>
          <p:cNvSpPr>
            <a:spLocks noGrp="1"/>
          </p:cNvSpPr>
          <p:nvPr>
            <p:ph type="sldNum" sz="quarter" idx="12"/>
          </p:nvPr>
        </p:nvSpPr>
        <p:spPr/>
        <p:txBody>
          <a:bodyPr/>
          <a:lstStyle>
            <a:lvl1pPr>
              <a:defRPr/>
            </a:lvl1pPr>
          </a:lstStyle>
          <a:p>
            <a:fld id="{CB410E81-47B0-4264-9183-D0AA25861969}"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2849920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828801"/>
            <a:ext cx="53848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828801"/>
            <a:ext cx="53848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solidFill>
                <a:srgbClr val="000033"/>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33"/>
              </a:solidFill>
            </a:endParaRPr>
          </a:p>
        </p:txBody>
      </p:sp>
      <p:sp>
        <p:nvSpPr>
          <p:cNvPr id="7" name="Slide Number Placeholder 6"/>
          <p:cNvSpPr>
            <a:spLocks noGrp="1"/>
          </p:cNvSpPr>
          <p:nvPr>
            <p:ph type="sldNum" sz="quarter" idx="12"/>
          </p:nvPr>
        </p:nvSpPr>
        <p:spPr/>
        <p:txBody>
          <a:bodyPr/>
          <a:lstStyle>
            <a:lvl1pPr>
              <a:defRPr/>
            </a:lvl1pPr>
          </a:lstStyle>
          <a:p>
            <a:fld id="{4E74FAFE-F386-487C-B9AC-F6FBC6DED92E}"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213797556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33"/>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33"/>
              </a:solidFill>
            </a:endParaRPr>
          </a:p>
        </p:txBody>
      </p:sp>
      <p:sp>
        <p:nvSpPr>
          <p:cNvPr id="6" name="Slide Number Placeholder 5"/>
          <p:cNvSpPr>
            <a:spLocks noGrp="1"/>
          </p:cNvSpPr>
          <p:nvPr>
            <p:ph type="sldNum" sz="quarter" idx="12"/>
          </p:nvPr>
        </p:nvSpPr>
        <p:spPr/>
        <p:txBody>
          <a:bodyPr/>
          <a:lstStyle>
            <a:lvl1pPr>
              <a:defRPr/>
            </a:lvl1pPr>
          </a:lstStyle>
          <a:p>
            <a:fld id="{37958EFB-3A2F-46E4-9AC2-25BA164CE576}"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209596897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533401"/>
            <a:ext cx="2743200" cy="5597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533401"/>
            <a:ext cx="8026400" cy="5597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33"/>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33"/>
              </a:solidFill>
            </a:endParaRPr>
          </a:p>
        </p:txBody>
      </p:sp>
      <p:sp>
        <p:nvSpPr>
          <p:cNvPr id="6" name="Slide Number Placeholder 5"/>
          <p:cNvSpPr>
            <a:spLocks noGrp="1"/>
          </p:cNvSpPr>
          <p:nvPr>
            <p:ph type="sldNum" sz="quarter" idx="12"/>
          </p:nvPr>
        </p:nvSpPr>
        <p:spPr/>
        <p:txBody>
          <a:bodyPr/>
          <a:lstStyle>
            <a:lvl1pPr>
              <a:defRPr/>
            </a:lvl1pPr>
          </a:lstStyle>
          <a:p>
            <a:fld id="{88D60674-FAE1-49DC-A43B-48D95839CCB3}"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183004671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09600" y="1828801"/>
            <a:ext cx="10972800" cy="4302125"/>
          </a:xfrm>
        </p:spPr>
        <p:txBody>
          <a:bodyPr/>
          <a:lstStyle/>
          <a:p>
            <a:endParaRPr lang="en-US"/>
          </a:p>
        </p:txBody>
      </p:sp>
      <p:sp>
        <p:nvSpPr>
          <p:cNvPr id="4" name="Date Placeholder 3"/>
          <p:cNvSpPr>
            <a:spLocks noGrp="1"/>
          </p:cNvSpPr>
          <p:nvPr>
            <p:ph type="dt" sz="half" idx="10"/>
          </p:nvPr>
        </p:nvSpPr>
        <p:spPr>
          <a:xfrm>
            <a:off x="609600" y="6248400"/>
            <a:ext cx="2235200" cy="457200"/>
          </a:xfrm>
        </p:spPr>
        <p:txBody>
          <a:bodyPr/>
          <a:lstStyle>
            <a:lvl1pPr>
              <a:defRPr/>
            </a:lvl1pPr>
          </a:lstStyle>
          <a:p>
            <a:endParaRPr lang="en-US" altLang="en-US">
              <a:solidFill>
                <a:srgbClr val="000033"/>
              </a:solidFill>
            </a:endParaRPr>
          </a:p>
        </p:txBody>
      </p:sp>
      <p:sp>
        <p:nvSpPr>
          <p:cNvPr id="5" name="Footer Placeholder 4"/>
          <p:cNvSpPr>
            <a:spLocks noGrp="1"/>
          </p:cNvSpPr>
          <p:nvPr>
            <p:ph type="ftr" sz="quarter" idx="11"/>
          </p:nvPr>
        </p:nvSpPr>
        <p:spPr>
          <a:xfrm>
            <a:off x="4165600" y="6248400"/>
            <a:ext cx="3860800" cy="457200"/>
          </a:xfrm>
        </p:spPr>
        <p:txBody>
          <a:bodyPr/>
          <a:lstStyle>
            <a:lvl1pPr>
              <a:defRPr/>
            </a:lvl1pPr>
          </a:lstStyle>
          <a:p>
            <a:endParaRPr lang="en-US" altLang="en-US">
              <a:solidFill>
                <a:srgbClr val="000033"/>
              </a:solidFill>
            </a:endParaRPr>
          </a:p>
        </p:txBody>
      </p:sp>
      <p:sp>
        <p:nvSpPr>
          <p:cNvPr id="6" name="Slide Number Placeholder 5"/>
          <p:cNvSpPr>
            <a:spLocks noGrp="1"/>
          </p:cNvSpPr>
          <p:nvPr>
            <p:ph type="sldNum" sz="quarter" idx="12"/>
          </p:nvPr>
        </p:nvSpPr>
        <p:spPr>
          <a:xfrm>
            <a:off x="9042400" y="6248400"/>
            <a:ext cx="2540000" cy="457200"/>
          </a:xfrm>
        </p:spPr>
        <p:txBody>
          <a:bodyPr/>
          <a:lstStyle>
            <a:lvl1pPr>
              <a:defRPr/>
            </a:lvl1pPr>
          </a:lstStyle>
          <a:p>
            <a:fld id="{ABC0CF89-37B3-42CB-B5B7-D9D42A60306F}"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5497372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828801"/>
            <a:ext cx="10972800" cy="4302125"/>
          </a:xfrm>
        </p:spPr>
        <p:txBody>
          <a:bodyPr/>
          <a:lstStyle/>
          <a:p>
            <a:endParaRPr lang="en-US"/>
          </a:p>
        </p:txBody>
      </p:sp>
      <p:sp>
        <p:nvSpPr>
          <p:cNvPr id="4" name="Date Placeholder 3"/>
          <p:cNvSpPr>
            <a:spLocks noGrp="1"/>
          </p:cNvSpPr>
          <p:nvPr>
            <p:ph type="dt" sz="half" idx="10"/>
          </p:nvPr>
        </p:nvSpPr>
        <p:spPr>
          <a:xfrm>
            <a:off x="609600" y="6248400"/>
            <a:ext cx="2235200" cy="457200"/>
          </a:xfrm>
        </p:spPr>
        <p:txBody>
          <a:bodyPr/>
          <a:lstStyle>
            <a:lvl1pPr>
              <a:defRPr/>
            </a:lvl1pPr>
          </a:lstStyle>
          <a:p>
            <a:endParaRPr lang="en-US" altLang="en-US">
              <a:solidFill>
                <a:srgbClr val="000033"/>
              </a:solidFill>
            </a:endParaRPr>
          </a:p>
        </p:txBody>
      </p:sp>
      <p:sp>
        <p:nvSpPr>
          <p:cNvPr id="5" name="Footer Placeholder 4"/>
          <p:cNvSpPr>
            <a:spLocks noGrp="1"/>
          </p:cNvSpPr>
          <p:nvPr>
            <p:ph type="ftr" sz="quarter" idx="11"/>
          </p:nvPr>
        </p:nvSpPr>
        <p:spPr>
          <a:xfrm>
            <a:off x="4165600" y="6248400"/>
            <a:ext cx="3860800" cy="457200"/>
          </a:xfrm>
        </p:spPr>
        <p:txBody>
          <a:bodyPr/>
          <a:lstStyle>
            <a:lvl1pPr>
              <a:defRPr/>
            </a:lvl1pPr>
          </a:lstStyle>
          <a:p>
            <a:endParaRPr lang="en-US" altLang="en-US">
              <a:solidFill>
                <a:srgbClr val="000033"/>
              </a:solidFill>
            </a:endParaRPr>
          </a:p>
        </p:txBody>
      </p:sp>
      <p:sp>
        <p:nvSpPr>
          <p:cNvPr id="6" name="Slide Number Placeholder 5"/>
          <p:cNvSpPr>
            <a:spLocks noGrp="1"/>
          </p:cNvSpPr>
          <p:nvPr>
            <p:ph type="sldNum" sz="quarter" idx="12"/>
          </p:nvPr>
        </p:nvSpPr>
        <p:spPr>
          <a:xfrm>
            <a:off x="9042400" y="6248400"/>
            <a:ext cx="2540000" cy="457200"/>
          </a:xfrm>
        </p:spPr>
        <p:txBody>
          <a:bodyPr/>
          <a:lstStyle>
            <a:lvl1pPr>
              <a:defRPr/>
            </a:lvl1pPr>
          </a:lstStyle>
          <a:p>
            <a:fld id="{DEF23A4E-50CF-416A-B34B-AE6CA9708FBA}"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422645747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1143000"/>
          </a:xfrm>
        </p:spPr>
        <p:txBody>
          <a:bodyPr/>
          <a:lstStyle/>
          <a:p>
            <a:r>
              <a:rPr lang="en-US" smtClean="0"/>
              <a:t>Click to edit Master title style</a:t>
            </a:r>
            <a:endParaRPr lang="en-US"/>
          </a:p>
        </p:txBody>
      </p:sp>
      <p:sp>
        <p:nvSpPr>
          <p:cNvPr id="3" name="Online Image Placeholder 2"/>
          <p:cNvSpPr>
            <a:spLocks noGrp="1"/>
          </p:cNvSpPr>
          <p:nvPr>
            <p:ph type="clipArt" sz="half" idx="1"/>
          </p:nvPr>
        </p:nvSpPr>
        <p:spPr>
          <a:xfrm>
            <a:off x="609600" y="1828801"/>
            <a:ext cx="5384800" cy="4302125"/>
          </a:xfrm>
        </p:spPr>
        <p:txBody>
          <a:bodyPr/>
          <a:lstStyle/>
          <a:p>
            <a:endParaRPr lang="en-US"/>
          </a:p>
        </p:txBody>
      </p:sp>
      <p:sp>
        <p:nvSpPr>
          <p:cNvPr id="4" name="Text Placeholder 3"/>
          <p:cNvSpPr>
            <a:spLocks noGrp="1"/>
          </p:cNvSpPr>
          <p:nvPr>
            <p:ph type="body" sz="half" idx="2"/>
          </p:nvPr>
        </p:nvSpPr>
        <p:spPr>
          <a:xfrm>
            <a:off x="6197600" y="1828801"/>
            <a:ext cx="53848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248400"/>
            <a:ext cx="2235200" cy="457200"/>
          </a:xfrm>
        </p:spPr>
        <p:txBody>
          <a:bodyPr/>
          <a:lstStyle>
            <a:lvl1pPr>
              <a:defRPr/>
            </a:lvl1pPr>
          </a:lstStyle>
          <a:p>
            <a:endParaRPr lang="en-US" altLang="en-US">
              <a:solidFill>
                <a:srgbClr val="000033"/>
              </a:solidFill>
            </a:endParaRPr>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endParaRPr lang="en-US" altLang="en-US">
              <a:solidFill>
                <a:srgbClr val="000033"/>
              </a:solidFill>
            </a:endParaRPr>
          </a:p>
        </p:txBody>
      </p:sp>
      <p:sp>
        <p:nvSpPr>
          <p:cNvPr id="7" name="Slide Number Placeholder 6"/>
          <p:cNvSpPr>
            <a:spLocks noGrp="1"/>
          </p:cNvSpPr>
          <p:nvPr>
            <p:ph type="sldNum" sz="quarter" idx="12"/>
          </p:nvPr>
        </p:nvSpPr>
        <p:spPr>
          <a:xfrm>
            <a:off x="9042400" y="6248400"/>
            <a:ext cx="2540000" cy="457200"/>
          </a:xfrm>
        </p:spPr>
        <p:txBody>
          <a:bodyPr/>
          <a:lstStyle>
            <a:lvl1pPr>
              <a:defRPr/>
            </a:lvl1pPr>
          </a:lstStyle>
          <a:p>
            <a:fld id="{78A7D9B1-54A5-487A-8F64-BDB63112DD70}"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24127382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60534890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232854527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411368305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203882165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2970485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solidFill>
                <a:srgbClr val="000033"/>
              </a:solidFill>
            </a:endParaRPr>
          </a:p>
        </p:txBody>
      </p:sp>
      <p:sp>
        <p:nvSpPr>
          <p:cNvPr id="8" name="Footer Placeholder 7"/>
          <p:cNvSpPr>
            <a:spLocks noGrp="1"/>
          </p:cNvSpPr>
          <p:nvPr>
            <p:ph type="ftr" sz="quarter" idx="11"/>
          </p:nvPr>
        </p:nvSpPr>
        <p:spPr/>
        <p:txBody>
          <a:bodyPr/>
          <a:lstStyle>
            <a:lvl1pPr>
              <a:defRPr/>
            </a:lvl1pPr>
          </a:lstStyle>
          <a:p>
            <a:endParaRPr lang="en-US" altLang="en-US">
              <a:solidFill>
                <a:srgbClr val="000033"/>
              </a:solidFill>
            </a:endParaRPr>
          </a:p>
        </p:txBody>
      </p:sp>
      <p:sp>
        <p:nvSpPr>
          <p:cNvPr id="9" name="Slide Number Placeholder 8"/>
          <p:cNvSpPr>
            <a:spLocks noGrp="1"/>
          </p:cNvSpPr>
          <p:nvPr>
            <p:ph type="sldNum" sz="quarter" idx="12"/>
          </p:nvPr>
        </p:nvSpPr>
        <p:spPr/>
        <p:txBody>
          <a:bodyPr/>
          <a:lstStyle>
            <a:lvl1pPr>
              <a:defRPr/>
            </a:lvl1pPr>
          </a:lstStyle>
          <a:p>
            <a:fld id="{B847A451-AE3F-448A-9612-44F59FF10566}"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160207137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43510599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302085259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20472879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142858204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Tree>
    <p:extLst>
      <p:ext uri="{BB962C8B-B14F-4D97-AF65-F5344CB8AC3E}">
        <p14:creationId xmlns:p14="http://schemas.microsoft.com/office/powerpoint/2010/main" val="10945109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Tree>
    <p:extLst>
      <p:ext uri="{BB962C8B-B14F-4D97-AF65-F5344CB8AC3E}">
        <p14:creationId xmlns:p14="http://schemas.microsoft.com/office/powerpoint/2010/main" val="300348567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47613318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388503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Tree>
    <p:extLst>
      <p:ext uri="{BB962C8B-B14F-4D97-AF65-F5344CB8AC3E}">
        <p14:creationId xmlns:p14="http://schemas.microsoft.com/office/powerpoint/2010/main" val="407019839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Tree>
    <p:extLst>
      <p:ext uri="{BB962C8B-B14F-4D97-AF65-F5344CB8AC3E}">
        <p14:creationId xmlns:p14="http://schemas.microsoft.com/office/powerpoint/2010/main" val="4167604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solidFill>
                <a:srgbClr val="000033"/>
              </a:solidFill>
            </a:endParaRPr>
          </a:p>
        </p:txBody>
      </p:sp>
      <p:sp>
        <p:nvSpPr>
          <p:cNvPr id="4" name="Footer Placeholder 3"/>
          <p:cNvSpPr>
            <a:spLocks noGrp="1"/>
          </p:cNvSpPr>
          <p:nvPr>
            <p:ph type="ftr" sz="quarter" idx="11"/>
          </p:nvPr>
        </p:nvSpPr>
        <p:spPr/>
        <p:txBody>
          <a:bodyPr/>
          <a:lstStyle>
            <a:lvl1pPr>
              <a:defRPr/>
            </a:lvl1pPr>
          </a:lstStyle>
          <a:p>
            <a:endParaRPr lang="en-US" altLang="en-US">
              <a:solidFill>
                <a:srgbClr val="000033"/>
              </a:solidFill>
            </a:endParaRPr>
          </a:p>
        </p:txBody>
      </p:sp>
      <p:sp>
        <p:nvSpPr>
          <p:cNvPr id="5" name="Slide Number Placeholder 4"/>
          <p:cNvSpPr>
            <a:spLocks noGrp="1"/>
          </p:cNvSpPr>
          <p:nvPr>
            <p:ph type="sldNum" sz="quarter" idx="12"/>
          </p:nvPr>
        </p:nvSpPr>
        <p:spPr/>
        <p:txBody>
          <a:bodyPr/>
          <a:lstStyle>
            <a:lvl1pPr>
              <a:defRPr/>
            </a:lvl1pPr>
          </a:lstStyle>
          <a:p>
            <a:fld id="{4A92D823-F398-46B3-B435-6A00BE9B7D30}"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284992386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Tree>
    <p:extLst>
      <p:ext uri="{BB962C8B-B14F-4D97-AF65-F5344CB8AC3E}">
        <p14:creationId xmlns:p14="http://schemas.microsoft.com/office/powerpoint/2010/main" val="3369603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solidFill>
                <a:srgbClr val="000033"/>
              </a:solidFill>
            </a:endParaRPr>
          </a:p>
        </p:txBody>
      </p:sp>
      <p:sp>
        <p:nvSpPr>
          <p:cNvPr id="3" name="Footer Placeholder 2"/>
          <p:cNvSpPr>
            <a:spLocks noGrp="1"/>
          </p:cNvSpPr>
          <p:nvPr>
            <p:ph type="ftr" sz="quarter" idx="11"/>
          </p:nvPr>
        </p:nvSpPr>
        <p:spPr/>
        <p:txBody>
          <a:bodyPr/>
          <a:lstStyle>
            <a:lvl1pPr>
              <a:defRPr/>
            </a:lvl1pPr>
          </a:lstStyle>
          <a:p>
            <a:endParaRPr lang="en-US" altLang="en-US">
              <a:solidFill>
                <a:srgbClr val="000033"/>
              </a:solidFill>
            </a:endParaRPr>
          </a:p>
        </p:txBody>
      </p:sp>
      <p:sp>
        <p:nvSpPr>
          <p:cNvPr id="4" name="Slide Number Placeholder 3"/>
          <p:cNvSpPr>
            <a:spLocks noGrp="1"/>
          </p:cNvSpPr>
          <p:nvPr>
            <p:ph type="sldNum" sz="quarter" idx="12"/>
          </p:nvPr>
        </p:nvSpPr>
        <p:spPr/>
        <p:txBody>
          <a:bodyPr/>
          <a:lstStyle>
            <a:lvl1pPr>
              <a:defRPr/>
            </a:lvl1pPr>
          </a:lstStyle>
          <a:p>
            <a:fld id="{093B7807-D83D-4BD7-BE4E-0B4B17B34ED1}"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1798885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33"/>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33"/>
              </a:solidFill>
            </a:endParaRPr>
          </a:p>
        </p:txBody>
      </p:sp>
      <p:sp>
        <p:nvSpPr>
          <p:cNvPr id="7" name="Slide Number Placeholder 6"/>
          <p:cNvSpPr>
            <a:spLocks noGrp="1"/>
          </p:cNvSpPr>
          <p:nvPr>
            <p:ph type="sldNum" sz="quarter" idx="12"/>
          </p:nvPr>
        </p:nvSpPr>
        <p:spPr/>
        <p:txBody>
          <a:bodyPr/>
          <a:lstStyle>
            <a:lvl1pPr>
              <a:defRPr/>
            </a:lvl1pPr>
          </a:lstStyle>
          <a:p>
            <a:fld id="{B8893350-BD26-4B49-B05A-B2DC9ED0D707}"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163024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33"/>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33"/>
              </a:solidFill>
            </a:endParaRPr>
          </a:p>
        </p:txBody>
      </p:sp>
      <p:sp>
        <p:nvSpPr>
          <p:cNvPr id="7" name="Slide Number Placeholder 6"/>
          <p:cNvSpPr>
            <a:spLocks noGrp="1"/>
          </p:cNvSpPr>
          <p:nvPr>
            <p:ph type="sldNum" sz="quarter" idx="12"/>
          </p:nvPr>
        </p:nvSpPr>
        <p:spPr/>
        <p:txBody>
          <a:bodyPr/>
          <a:lstStyle>
            <a:lvl1pPr>
              <a:defRPr/>
            </a:lvl1pPr>
          </a:lstStyle>
          <a:p>
            <a:fld id="{CB410E81-47B0-4264-9183-D0AA25861969}"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622462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slideLayout" Target="../slideLayouts/slideLayout43.xml"/><Relationship Id="rId18" Type="http://schemas.openxmlformats.org/officeDocument/2006/relationships/slideLayout" Target="../slideLayouts/slideLayout48.xml"/><Relationship Id="rId26" Type="http://schemas.openxmlformats.org/officeDocument/2006/relationships/slideLayout" Target="../slideLayouts/slideLayout56.xml"/><Relationship Id="rId3" Type="http://schemas.openxmlformats.org/officeDocument/2006/relationships/slideLayout" Target="../slideLayouts/slideLayout33.xml"/><Relationship Id="rId21" Type="http://schemas.openxmlformats.org/officeDocument/2006/relationships/slideLayout" Target="../slideLayouts/slideLayout51.xml"/><Relationship Id="rId7" Type="http://schemas.openxmlformats.org/officeDocument/2006/relationships/slideLayout" Target="../slideLayouts/slideLayout37.xml"/><Relationship Id="rId12" Type="http://schemas.openxmlformats.org/officeDocument/2006/relationships/slideLayout" Target="../slideLayouts/slideLayout42.xml"/><Relationship Id="rId17" Type="http://schemas.openxmlformats.org/officeDocument/2006/relationships/slideLayout" Target="../slideLayouts/slideLayout47.xml"/><Relationship Id="rId25" Type="http://schemas.openxmlformats.org/officeDocument/2006/relationships/slideLayout" Target="../slideLayouts/slideLayout55.xml"/><Relationship Id="rId2" Type="http://schemas.openxmlformats.org/officeDocument/2006/relationships/slideLayout" Target="../slideLayouts/slideLayout32.xml"/><Relationship Id="rId16" Type="http://schemas.openxmlformats.org/officeDocument/2006/relationships/slideLayout" Target="../slideLayouts/slideLayout46.xml"/><Relationship Id="rId20" Type="http://schemas.openxmlformats.org/officeDocument/2006/relationships/slideLayout" Target="../slideLayouts/slideLayout50.xml"/><Relationship Id="rId29" Type="http://schemas.openxmlformats.org/officeDocument/2006/relationships/slideLayout" Target="../slideLayouts/slideLayout59.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24" Type="http://schemas.openxmlformats.org/officeDocument/2006/relationships/slideLayout" Target="../slideLayouts/slideLayout54.xml"/><Relationship Id="rId5" Type="http://schemas.openxmlformats.org/officeDocument/2006/relationships/slideLayout" Target="../slideLayouts/slideLayout35.xml"/><Relationship Id="rId15" Type="http://schemas.openxmlformats.org/officeDocument/2006/relationships/slideLayout" Target="../slideLayouts/slideLayout45.xml"/><Relationship Id="rId23" Type="http://schemas.openxmlformats.org/officeDocument/2006/relationships/slideLayout" Target="../slideLayouts/slideLayout53.xml"/><Relationship Id="rId28" Type="http://schemas.openxmlformats.org/officeDocument/2006/relationships/slideLayout" Target="../slideLayouts/slideLayout58.xml"/><Relationship Id="rId10" Type="http://schemas.openxmlformats.org/officeDocument/2006/relationships/slideLayout" Target="../slideLayouts/slideLayout40.xml"/><Relationship Id="rId19" Type="http://schemas.openxmlformats.org/officeDocument/2006/relationships/slideLayout" Target="../slideLayouts/slideLayout49.xml"/><Relationship Id="rId31" Type="http://schemas.openxmlformats.org/officeDocument/2006/relationships/theme" Target="../theme/theme2.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slideLayout" Target="../slideLayouts/slideLayout44.xml"/><Relationship Id="rId22" Type="http://schemas.openxmlformats.org/officeDocument/2006/relationships/slideLayout" Target="../slideLayouts/slideLayout52.xml"/><Relationship Id="rId27" Type="http://schemas.openxmlformats.org/officeDocument/2006/relationships/slideLayout" Target="../slideLayouts/slideLayout57.xml"/><Relationship Id="rId30"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bwMode="auto">
          <a:xfrm>
            <a:off x="609600" y="53340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38915" name="Rectangle 3"/>
          <p:cNvSpPr>
            <a:spLocks noGrp="1" noChangeArrowheads="1"/>
          </p:cNvSpPr>
          <p:nvPr>
            <p:ph type="body" idx="1"/>
          </p:nvPr>
        </p:nvSpPr>
        <p:spPr bwMode="auto">
          <a:xfrm>
            <a:off x="609600" y="1828801"/>
            <a:ext cx="10972800" cy="430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8916" name="Rectangle 4"/>
          <p:cNvSpPr>
            <a:spLocks noGrp="1" noChangeArrowheads="1"/>
          </p:cNvSpPr>
          <p:nvPr>
            <p:ph type="dt" sz="half" idx="2"/>
          </p:nvPr>
        </p:nvSpPr>
        <p:spPr bwMode="auto">
          <a:xfrm>
            <a:off x="609600" y="624840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Arial" panose="020B0604020202020204" pitchFamily="34" charset="0"/>
              </a:defRPr>
            </a:lvl1pPr>
          </a:lstStyle>
          <a:p>
            <a:pPr fontAlgn="base">
              <a:spcBef>
                <a:spcPct val="0"/>
              </a:spcBef>
              <a:spcAft>
                <a:spcPct val="0"/>
              </a:spcAft>
            </a:pPr>
            <a:endParaRPr lang="en-US" altLang="en-US">
              <a:solidFill>
                <a:srgbClr val="000033"/>
              </a:solidFill>
            </a:endParaRPr>
          </a:p>
        </p:txBody>
      </p:sp>
      <p:sp>
        <p:nvSpPr>
          <p:cNvPr id="38917" name="Rectangle 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Arial" panose="020B0604020202020204" pitchFamily="34" charset="0"/>
              </a:defRPr>
            </a:lvl1pPr>
          </a:lstStyle>
          <a:p>
            <a:pPr fontAlgn="base">
              <a:spcBef>
                <a:spcPct val="0"/>
              </a:spcBef>
              <a:spcAft>
                <a:spcPct val="0"/>
              </a:spcAft>
            </a:pPr>
            <a:endParaRPr lang="en-US" altLang="en-US">
              <a:solidFill>
                <a:srgbClr val="000033"/>
              </a:solidFill>
            </a:endParaRPr>
          </a:p>
        </p:txBody>
      </p:sp>
      <p:sp>
        <p:nvSpPr>
          <p:cNvPr id="38918" name="Rectangle 6"/>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Arial" panose="020B0604020202020204" pitchFamily="34" charset="0"/>
              </a:defRPr>
            </a:lvl1pPr>
          </a:lstStyle>
          <a:p>
            <a:pPr fontAlgn="base">
              <a:spcBef>
                <a:spcPct val="0"/>
              </a:spcBef>
              <a:spcAft>
                <a:spcPct val="0"/>
              </a:spcAft>
            </a:pPr>
            <a:fld id="{4F55E4D8-CF4A-4B57-97C1-54163330A5C9}" type="slidenum">
              <a:rPr lang="en-US" altLang="en-US">
                <a:solidFill>
                  <a:srgbClr val="000033"/>
                </a:solidFill>
              </a:rPr>
              <a:pPr fontAlgn="base">
                <a:spcBef>
                  <a:spcPct val="0"/>
                </a:spcBef>
                <a:spcAft>
                  <a:spcPct val="0"/>
                </a:spcAft>
              </a:pPr>
              <a:t>‹#›</a:t>
            </a:fld>
            <a:endParaRPr lang="en-US" altLang="en-US">
              <a:solidFill>
                <a:srgbClr val="000033"/>
              </a:solidFill>
            </a:endParaRPr>
          </a:p>
        </p:txBody>
      </p:sp>
      <p:grpSp>
        <p:nvGrpSpPr>
          <p:cNvPr id="38919" name="Group 7"/>
          <p:cNvGrpSpPr>
            <a:grpSpLocks/>
          </p:cNvGrpSpPr>
          <p:nvPr/>
        </p:nvGrpSpPr>
        <p:grpSpPr bwMode="auto">
          <a:xfrm>
            <a:off x="372533" y="152400"/>
            <a:ext cx="11582400" cy="1600200"/>
            <a:chOff x="176" y="96"/>
            <a:chExt cx="5472" cy="1008"/>
          </a:xfrm>
        </p:grpSpPr>
        <p:sp>
          <p:nvSpPr>
            <p:cNvPr id="38920"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33"/>
                </a:solidFill>
              </a:endParaRPr>
            </a:p>
          </p:txBody>
        </p:sp>
        <p:sp>
          <p:nvSpPr>
            <p:cNvPr id="38921"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33"/>
                </a:solidFill>
              </a:endParaRPr>
            </a:p>
          </p:txBody>
        </p:sp>
        <p:sp>
          <p:nvSpPr>
            <p:cNvPr id="38922"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33"/>
                </a:solidFill>
              </a:endParaRPr>
            </a:p>
          </p:txBody>
        </p:sp>
        <p:sp>
          <p:nvSpPr>
            <p:cNvPr id="38923"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33"/>
                </a:solidFill>
              </a:endParaRPr>
            </a:p>
          </p:txBody>
        </p:sp>
        <p:sp>
          <p:nvSpPr>
            <p:cNvPr id="38924"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33"/>
                </a:solidFill>
              </a:endParaRPr>
            </a:p>
          </p:txBody>
        </p:sp>
      </p:grpSp>
    </p:spTree>
    <p:extLst>
      <p:ext uri="{BB962C8B-B14F-4D97-AF65-F5344CB8AC3E}">
        <p14:creationId xmlns:p14="http://schemas.microsoft.com/office/powerpoint/2010/main" val="11821231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Lst>
  <p:timing>
    <p:tnLst>
      <p:par>
        <p:cTn id="1" dur="indefinite" restart="never" nodeType="tmRoot"/>
      </p:par>
    </p:tnLst>
  </p:timing>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anose="02020603050405020304" pitchFamily="18" charset="0"/>
        </a:defRPr>
      </a:lvl2pPr>
      <a:lvl3pPr algn="l" rtl="0" fontAlgn="base">
        <a:spcBef>
          <a:spcPct val="0"/>
        </a:spcBef>
        <a:spcAft>
          <a:spcPct val="0"/>
        </a:spcAft>
        <a:defRPr sz="4400">
          <a:solidFill>
            <a:schemeClr val="tx2"/>
          </a:solidFill>
          <a:latin typeface="Times New Roman" panose="02020603050405020304" pitchFamily="18" charset="0"/>
        </a:defRPr>
      </a:lvl3pPr>
      <a:lvl4pPr algn="l" rtl="0" fontAlgn="base">
        <a:spcBef>
          <a:spcPct val="0"/>
        </a:spcBef>
        <a:spcAft>
          <a:spcPct val="0"/>
        </a:spcAft>
        <a:defRPr sz="4400">
          <a:solidFill>
            <a:schemeClr val="tx2"/>
          </a:solidFill>
          <a:latin typeface="Times New Roman" panose="02020603050405020304" pitchFamily="18" charset="0"/>
        </a:defRPr>
      </a:lvl4pPr>
      <a:lvl5pPr algn="l" rtl="0" fontAlgn="base">
        <a:spcBef>
          <a:spcPct val="0"/>
        </a:spcBef>
        <a:spcAft>
          <a:spcPct val="0"/>
        </a:spcAft>
        <a:defRPr sz="4400">
          <a:solidFill>
            <a:schemeClr val="tx2"/>
          </a:solidFill>
          <a:latin typeface="Times New Roman" panose="02020603050405020304" pitchFamily="18" charset="0"/>
        </a:defRPr>
      </a:lvl5pPr>
      <a:lvl6pPr marL="457200" algn="l" rtl="0" fontAlgn="base">
        <a:spcBef>
          <a:spcPct val="0"/>
        </a:spcBef>
        <a:spcAft>
          <a:spcPct val="0"/>
        </a:spcAft>
        <a:defRPr sz="4400">
          <a:solidFill>
            <a:schemeClr val="tx2"/>
          </a:solidFill>
          <a:latin typeface="Times New Roman" panose="02020603050405020304" pitchFamily="18" charset="0"/>
        </a:defRPr>
      </a:lvl6pPr>
      <a:lvl7pPr marL="914400" algn="l" rtl="0" fontAlgn="base">
        <a:spcBef>
          <a:spcPct val="0"/>
        </a:spcBef>
        <a:spcAft>
          <a:spcPct val="0"/>
        </a:spcAft>
        <a:defRPr sz="4400">
          <a:solidFill>
            <a:schemeClr val="tx2"/>
          </a:solidFill>
          <a:latin typeface="Times New Roman" panose="02020603050405020304" pitchFamily="18" charset="0"/>
        </a:defRPr>
      </a:lvl7pPr>
      <a:lvl8pPr marL="1371600" algn="l" rtl="0" fontAlgn="base">
        <a:spcBef>
          <a:spcPct val="0"/>
        </a:spcBef>
        <a:spcAft>
          <a:spcPct val="0"/>
        </a:spcAft>
        <a:defRPr sz="4400">
          <a:solidFill>
            <a:schemeClr val="tx2"/>
          </a:solidFill>
          <a:latin typeface="Times New Roman" panose="02020603050405020304" pitchFamily="18" charset="0"/>
        </a:defRPr>
      </a:lvl8pPr>
      <a:lvl9pPr marL="1828800" algn="l" rtl="0" fontAlgn="base">
        <a:spcBef>
          <a:spcPct val="0"/>
        </a:spcBef>
        <a:spcAft>
          <a:spcPct val="0"/>
        </a:spcAft>
        <a:defRPr sz="4400">
          <a:solidFill>
            <a:schemeClr val="tx2"/>
          </a:solidFill>
          <a:latin typeface="Times New Roman" panose="02020603050405020304" pitchFamily="18" charset="0"/>
        </a:defRPr>
      </a:lvl9pPr>
    </p:titleStyle>
    <p:bodyStyle>
      <a:lvl1pPr marL="469900" indent="-469900" algn="l" rtl="0" fontAlgn="base">
        <a:spcBef>
          <a:spcPct val="20000"/>
        </a:spcBef>
        <a:spcAft>
          <a:spcPct val="0"/>
        </a:spcAft>
        <a:buClr>
          <a:schemeClr val="bg2"/>
        </a:buClr>
        <a:buSzPct val="70000"/>
        <a:buFont typeface="Wingdings" panose="05000000000000000000" pitchFamily="2" charset="2"/>
        <a:buChar char="o"/>
        <a:defRPr sz="3200" kern="12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panose="05000000000000000000" pitchFamily="2" charset="2"/>
        <a:buChar char="n"/>
        <a:defRPr sz="2800" kern="1200">
          <a:solidFill>
            <a:schemeClr val="tx1"/>
          </a:solidFill>
          <a:latin typeface="+mn-lt"/>
          <a:ea typeface="+mn-ea"/>
          <a:cs typeface="+mn-cs"/>
        </a:defRPr>
      </a:lvl2pPr>
      <a:lvl3pPr marL="1377950" indent="-468313" algn="l" rtl="0" fontAlgn="base">
        <a:spcBef>
          <a:spcPct val="20000"/>
        </a:spcBef>
        <a:spcAft>
          <a:spcPct val="0"/>
        </a:spcAft>
        <a:buClr>
          <a:schemeClr val="bg2"/>
        </a:buClr>
        <a:buSzPct val="65000"/>
        <a:buFont typeface="Wingdings" panose="05000000000000000000" pitchFamily="2" charset="2"/>
        <a:buChar char="o"/>
        <a:defRPr sz="2400" kern="1200">
          <a:solidFill>
            <a:schemeClr val="tx1"/>
          </a:solidFill>
          <a:latin typeface="+mn-lt"/>
          <a:ea typeface="+mn-ea"/>
          <a:cs typeface="+mn-cs"/>
        </a:defRPr>
      </a:lvl3pPr>
      <a:lvl4pPr marL="1827213" indent="-438150" algn="l" rtl="0" fontAlgn="base">
        <a:spcBef>
          <a:spcPct val="20000"/>
        </a:spcBef>
        <a:spcAft>
          <a:spcPct val="0"/>
        </a:spcAft>
        <a:buClr>
          <a:schemeClr val="accent2"/>
        </a:buClr>
        <a:buSzPct val="75000"/>
        <a:buFont typeface="Wingdings" panose="05000000000000000000" pitchFamily="2" charset="2"/>
        <a:buChar char="n"/>
        <a:defRPr sz="2000" kern="1200">
          <a:solidFill>
            <a:schemeClr val="tx1"/>
          </a:solidFill>
          <a:latin typeface="+mn-lt"/>
          <a:ea typeface="+mn-ea"/>
          <a:cs typeface="+mn-cs"/>
        </a:defRPr>
      </a:lvl4pPr>
      <a:lvl5pPr marL="2297113" indent="-468313" algn="l" rtl="0" fontAlgn="base">
        <a:spcBef>
          <a:spcPct val="20000"/>
        </a:spcBef>
        <a:spcAft>
          <a:spcPct val="0"/>
        </a:spcAft>
        <a:buClr>
          <a:schemeClr val="accent1"/>
        </a:buClr>
        <a:buSzPct val="50000"/>
        <a:buFont typeface="Wingdings" panose="05000000000000000000" pitchFamily="2" charset="2"/>
        <a:buChar char="o"/>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bwMode="auto">
          <a:xfrm>
            <a:off x="609600" y="53340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38915" name="Rectangle 3"/>
          <p:cNvSpPr>
            <a:spLocks noGrp="1" noChangeArrowheads="1"/>
          </p:cNvSpPr>
          <p:nvPr>
            <p:ph type="body" idx="1"/>
          </p:nvPr>
        </p:nvSpPr>
        <p:spPr bwMode="auto">
          <a:xfrm>
            <a:off x="609600" y="1828801"/>
            <a:ext cx="10972800" cy="430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8916" name="Rectangle 4"/>
          <p:cNvSpPr>
            <a:spLocks noGrp="1" noChangeArrowheads="1"/>
          </p:cNvSpPr>
          <p:nvPr>
            <p:ph type="dt" sz="half" idx="2"/>
          </p:nvPr>
        </p:nvSpPr>
        <p:spPr bwMode="auto">
          <a:xfrm>
            <a:off x="609600" y="624840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Arial" panose="020B0604020202020204" pitchFamily="34" charset="0"/>
              </a:defRPr>
            </a:lvl1pPr>
          </a:lstStyle>
          <a:p>
            <a:pPr fontAlgn="base">
              <a:spcBef>
                <a:spcPct val="0"/>
              </a:spcBef>
              <a:spcAft>
                <a:spcPct val="0"/>
              </a:spcAft>
            </a:pPr>
            <a:endParaRPr lang="en-US" altLang="en-US" smtClean="0">
              <a:solidFill>
                <a:srgbClr val="000033"/>
              </a:solidFill>
            </a:endParaRPr>
          </a:p>
        </p:txBody>
      </p:sp>
      <p:sp>
        <p:nvSpPr>
          <p:cNvPr id="38917" name="Rectangle 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Arial" panose="020B0604020202020204" pitchFamily="34" charset="0"/>
              </a:defRPr>
            </a:lvl1pPr>
          </a:lstStyle>
          <a:p>
            <a:pPr fontAlgn="base">
              <a:spcBef>
                <a:spcPct val="0"/>
              </a:spcBef>
              <a:spcAft>
                <a:spcPct val="0"/>
              </a:spcAft>
            </a:pPr>
            <a:endParaRPr lang="en-US" altLang="en-US" smtClean="0">
              <a:solidFill>
                <a:srgbClr val="000033"/>
              </a:solidFill>
            </a:endParaRPr>
          </a:p>
        </p:txBody>
      </p:sp>
      <p:sp>
        <p:nvSpPr>
          <p:cNvPr id="38918" name="Rectangle 6"/>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Arial" panose="020B0604020202020204" pitchFamily="34" charset="0"/>
              </a:defRPr>
            </a:lvl1pPr>
          </a:lstStyle>
          <a:p>
            <a:pPr fontAlgn="base">
              <a:spcBef>
                <a:spcPct val="0"/>
              </a:spcBef>
              <a:spcAft>
                <a:spcPct val="0"/>
              </a:spcAft>
            </a:pPr>
            <a:fld id="{4F55E4D8-CF4A-4B57-97C1-54163330A5C9}" type="slidenum">
              <a:rPr lang="en-US" altLang="en-US" smtClean="0">
                <a:solidFill>
                  <a:srgbClr val="000033"/>
                </a:solidFill>
              </a:rPr>
              <a:pPr fontAlgn="base">
                <a:spcBef>
                  <a:spcPct val="0"/>
                </a:spcBef>
                <a:spcAft>
                  <a:spcPct val="0"/>
                </a:spcAft>
              </a:pPr>
              <a:t>‹#›</a:t>
            </a:fld>
            <a:endParaRPr lang="en-US" altLang="en-US" smtClean="0">
              <a:solidFill>
                <a:srgbClr val="000033"/>
              </a:solidFill>
            </a:endParaRPr>
          </a:p>
        </p:txBody>
      </p:sp>
      <p:grpSp>
        <p:nvGrpSpPr>
          <p:cNvPr id="38919" name="Group 7"/>
          <p:cNvGrpSpPr>
            <a:grpSpLocks/>
          </p:cNvGrpSpPr>
          <p:nvPr/>
        </p:nvGrpSpPr>
        <p:grpSpPr bwMode="auto">
          <a:xfrm>
            <a:off x="372533" y="152400"/>
            <a:ext cx="11582400" cy="1600200"/>
            <a:chOff x="176" y="96"/>
            <a:chExt cx="5472" cy="1008"/>
          </a:xfrm>
        </p:grpSpPr>
        <p:sp>
          <p:nvSpPr>
            <p:cNvPr id="38920"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mtClean="0">
                <a:solidFill>
                  <a:srgbClr val="000033"/>
                </a:solidFill>
              </a:endParaRPr>
            </a:p>
          </p:txBody>
        </p:sp>
        <p:sp>
          <p:nvSpPr>
            <p:cNvPr id="38921"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smtClean="0">
                <a:solidFill>
                  <a:srgbClr val="000033"/>
                </a:solidFill>
              </a:endParaRPr>
            </a:p>
          </p:txBody>
        </p:sp>
        <p:sp>
          <p:nvSpPr>
            <p:cNvPr id="38922"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smtClean="0">
                <a:solidFill>
                  <a:srgbClr val="000033"/>
                </a:solidFill>
              </a:endParaRPr>
            </a:p>
          </p:txBody>
        </p:sp>
        <p:sp>
          <p:nvSpPr>
            <p:cNvPr id="38923"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smtClean="0">
                <a:solidFill>
                  <a:srgbClr val="000033"/>
                </a:solidFill>
              </a:endParaRPr>
            </a:p>
          </p:txBody>
        </p:sp>
        <p:sp>
          <p:nvSpPr>
            <p:cNvPr id="38924"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smtClean="0">
                <a:solidFill>
                  <a:srgbClr val="000033"/>
                </a:solidFill>
              </a:endParaRPr>
            </a:p>
          </p:txBody>
        </p:sp>
      </p:grpSp>
    </p:spTree>
    <p:extLst>
      <p:ext uri="{BB962C8B-B14F-4D97-AF65-F5344CB8AC3E}">
        <p14:creationId xmlns:p14="http://schemas.microsoft.com/office/powerpoint/2010/main" val="1836174306"/>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 id="2147483706" r:id="rId15"/>
    <p:sldLayoutId id="2147483707" r:id="rId16"/>
    <p:sldLayoutId id="2147483708" r:id="rId17"/>
    <p:sldLayoutId id="2147483709" r:id="rId18"/>
    <p:sldLayoutId id="2147483710" r:id="rId19"/>
    <p:sldLayoutId id="2147483711" r:id="rId20"/>
    <p:sldLayoutId id="2147483712" r:id="rId21"/>
    <p:sldLayoutId id="2147483713" r:id="rId22"/>
    <p:sldLayoutId id="2147483714" r:id="rId23"/>
    <p:sldLayoutId id="2147483715" r:id="rId24"/>
    <p:sldLayoutId id="2147483716" r:id="rId25"/>
    <p:sldLayoutId id="2147483717" r:id="rId26"/>
    <p:sldLayoutId id="2147483718" r:id="rId27"/>
    <p:sldLayoutId id="2147483719" r:id="rId28"/>
    <p:sldLayoutId id="2147483720" r:id="rId29"/>
    <p:sldLayoutId id="2147483721" r:id="rId30"/>
  </p:sldLayoutIdLst>
  <p:timing>
    <p:tnLst>
      <p:par>
        <p:cTn id="1" dur="indefinite" restart="never" nodeType="tmRoot"/>
      </p:par>
    </p:tnLst>
  </p:timing>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anose="02020603050405020304" pitchFamily="18" charset="0"/>
        </a:defRPr>
      </a:lvl2pPr>
      <a:lvl3pPr algn="l" rtl="0" fontAlgn="base">
        <a:spcBef>
          <a:spcPct val="0"/>
        </a:spcBef>
        <a:spcAft>
          <a:spcPct val="0"/>
        </a:spcAft>
        <a:defRPr sz="4400">
          <a:solidFill>
            <a:schemeClr val="tx2"/>
          </a:solidFill>
          <a:latin typeface="Times New Roman" panose="02020603050405020304" pitchFamily="18" charset="0"/>
        </a:defRPr>
      </a:lvl3pPr>
      <a:lvl4pPr algn="l" rtl="0" fontAlgn="base">
        <a:spcBef>
          <a:spcPct val="0"/>
        </a:spcBef>
        <a:spcAft>
          <a:spcPct val="0"/>
        </a:spcAft>
        <a:defRPr sz="4400">
          <a:solidFill>
            <a:schemeClr val="tx2"/>
          </a:solidFill>
          <a:latin typeface="Times New Roman" panose="02020603050405020304" pitchFamily="18" charset="0"/>
        </a:defRPr>
      </a:lvl4pPr>
      <a:lvl5pPr algn="l" rtl="0" fontAlgn="base">
        <a:spcBef>
          <a:spcPct val="0"/>
        </a:spcBef>
        <a:spcAft>
          <a:spcPct val="0"/>
        </a:spcAft>
        <a:defRPr sz="4400">
          <a:solidFill>
            <a:schemeClr val="tx2"/>
          </a:solidFill>
          <a:latin typeface="Times New Roman" panose="02020603050405020304" pitchFamily="18" charset="0"/>
        </a:defRPr>
      </a:lvl5pPr>
      <a:lvl6pPr marL="457200" algn="l" rtl="0" fontAlgn="base">
        <a:spcBef>
          <a:spcPct val="0"/>
        </a:spcBef>
        <a:spcAft>
          <a:spcPct val="0"/>
        </a:spcAft>
        <a:defRPr sz="4400">
          <a:solidFill>
            <a:schemeClr val="tx2"/>
          </a:solidFill>
          <a:latin typeface="Times New Roman" panose="02020603050405020304" pitchFamily="18" charset="0"/>
        </a:defRPr>
      </a:lvl6pPr>
      <a:lvl7pPr marL="914400" algn="l" rtl="0" fontAlgn="base">
        <a:spcBef>
          <a:spcPct val="0"/>
        </a:spcBef>
        <a:spcAft>
          <a:spcPct val="0"/>
        </a:spcAft>
        <a:defRPr sz="4400">
          <a:solidFill>
            <a:schemeClr val="tx2"/>
          </a:solidFill>
          <a:latin typeface="Times New Roman" panose="02020603050405020304" pitchFamily="18" charset="0"/>
        </a:defRPr>
      </a:lvl7pPr>
      <a:lvl8pPr marL="1371600" algn="l" rtl="0" fontAlgn="base">
        <a:spcBef>
          <a:spcPct val="0"/>
        </a:spcBef>
        <a:spcAft>
          <a:spcPct val="0"/>
        </a:spcAft>
        <a:defRPr sz="4400">
          <a:solidFill>
            <a:schemeClr val="tx2"/>
          </a:solidFill>
          <a:latin typeface="Times New Roman" panose="02020603050405020304" pitchFamily="18" charset="0"/>
        </a:defRPr>
      </a:lvl8pPr>
      <a:lvl9pPr marL="1828800" algn="l" rtl="0" fontAlgn="base">
        <a:spcBef>
          <a:spcPct val="0"/>
        </a:spcBef>
        <a:spcAft>
          <a:spcPct val="0"/>
        </a:spcAft>
        <a:defRPr sz="4400">
          <a:solidFill>
            <a:schemeClr val="tx2"/>
          </a:solidFill>
          <a:latin typeface="Times New Roman" panose="02020603050405020304" pitchFamily="18" charset="0"/>
        </a:defRPr>
      </a:lvl9pPr>
    </p:titleStyle>
    <p:bodyStyle>
      <a:lvl1pPr marL="469900" indent="-469900" algn="l" rtl="0" fontAlgn="base">
        <a:spcBef>
          <a:spcPct val="20000"/>
        </a:spcBef>
        <a:spcAft>
          <a:spcPct val="0"/>
        </a:spcAft>
        <a:buClr>
          <a:schemeClr val="bg2"/>
        </a:buClr>
        <a:buSzPct val="70000"/>
        <a:buFont typeface="Wingdings" panose="05000000000000000000" pitchFamily="2" charset="2"/>
        <a:buChar char="o"/>
        <a:defRPr sz="3200" kern="12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panose="05000000000000000000" pitchFamily="2" charset="2"/>
        <a:buChar char="n"/>
        <a:defRPr sz="2800" kern="1200">
          <a:solidFill>
            <a:schemeClr val="tx1"/>
          </a:solidFill>
          <a:latin typeface="+mn-lt"/>
          <a:ea typeface="+mn-ea"/>
          <a:cs typeface="+mn-cs"/>
        </a:defRPr>
      </a:lvl2pPr>
      <a:lvl3pPr marL="1377950" indent="-468313" algn="l" rtl="0" fontAlgn="base">
        <a:spcBef>
          <a:spcPct val="20000"/>
        </a:spcBef>
        <a:spcAft>
          <a:spcPct val="0"/>
        </a:spcAft>
        <a:buClr>
          <a:schemeClr val="bg2"/>
        </a:buClr>
        <a:buSzPct val="65000"/>
        <a:buFont typeface="Wingdings" panose="05000000000000000000" pitchFamily="2" charset="2"/>
        <a:buChar char="o"/>
        <a:defRPr sz="2400" kern="1200">
          <a:solidFill>
            <a:schemeClr val="tx1"/>
          </a:solidFill>
          <a:latin typeface="+mn-lt"/>
          <a:ea typeface="+mn-ea"/>
          <a:cs typeface="+mn-cs"/>
        </a:defRPr>
      </a:lvl3pPr>
      <a:lvl4pPr marL="1827213" indent="-438150" algn="l" rtl="0" fontAlgn="base">
        <a:spcBef>
          <a:spcPct val="20000"/>
        </a:spcBef>
        <a:spcAft>
          <a:spcPct val="0"/>
        </a:spcAft>
        <a:buClr>
          <a:schemeClr val="accent2"/>
        </a:buClr>
        <a:buSzPct val="75000"/>
        <a:buFont typeface="Wingdings" panose="05000000000000000000" pitchFamily="2" charset="2"/>
        <a:buChar char="n"/>
        <a:defRPr sz="2000" kern="1200">
          <a:solidFill>
            <a:schemeClr val="tx1"/>
          </a:solidFill>
          <a:latin typeface="+mn-lt"/>
          <a:ea typeface="+mn-ea"/>
          <a:cs typeface="+mn-cs"/>
        </a:defRPr>
      </a:lvl4pPr>
      <a:lvl5pPr marL="2297113" indent="-468313" algn="l" rtl="0" fontAlgn="base">
        <a:spcBef>
          <a:spcPct val="20000"/>
        </a:spcBef>
        <a:spcAft>
          <a:spcPct val="0"/>
        </a:spcAft>
        <a:buClr>
          <a:schemeClr val="accent1"/>
        </a:buClr>
        <a:buSzPct val="50000"/>
        <a:buFont typeface="Wingdings" panose="05000000000000000000" pitchFamily="2" charset="2"/>
        <a:buChar char="o"/>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6.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7.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6.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36.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Project Risk Management	</a:t>
            </a:r>
            <a:endParaRPr lang="en-US" dirty="0"/>
          </a:p>
        </p:txBody>
      </p:sp>
      <p:sp>
        <p:nvSpPr>
          <p:cNvPr id="3" name="Subtitle 2"/>
          <p:cNvSpPr>
            <a:spLocks noGrp="1"/>
          </p:cNvSpPr>
          <p:nvPr>
            <p:ph type="subTitle" idx="1"/>
          </p:nvPr>
        </p:nvSpPr>
        <p:spPr/>
        <p:txBody>
          <a:bodyPr/>
          <a:lstStyle/>
          <a:p>
            <a:r>
              <a:rPr lang="en-US" dirty="0" smtClean="0"/>
              <a:t>Chapter Six </a:t>
            </a:r>
            <a:r>
              <a:rPr lang="en-US" dirty="0" smtClean="0"/>
              <a:t>RBS AND QUANT/QUALT ANALYSIS</a:t>
            </a:r>
            <a:endParaRPr lang="en-US" dirty="0"/>
          </a:p>
        </p:txBody>
      </p:sp>
    </p:spTree>
    <p:extLst>
      <p:ext uri="{BB962C8B-B14F-4D97-AF65-F5344CB8AC3E}">
        <p14:creationId xmlns:p14="http://schemas.microsoft.com/office/powerpoint/2010/main" val="1854351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ltLang="en-US"/>
              <a:t>Interviewing</a:t>
            </a:r>
          </a:p>
        </p:txBody>
      </p:sp>
      <p:sp>
        <p:nvSpPr>
          <p:cNvPr id="68611" name="Rectangle 3"/>
          <p:cNvSpPr>
            <a:spLocks noGrp="1" noChangeArrowheads="1"/>
          </p:cNvSpPr>
          <p:nvPr>
            <p:ph type="body" idx="1"/>
          </p:nvPr>
        </p:nvSpPr>
        <p:spPr/>
        <p:txBody>
          <a:bodyPr/>
          <a:lstStyle/>
          <a:p>
            <a:pPr>
              <a:spcBef>
                <a:spcPct val="100000"/>
              </a:spcBef>
            </a:pPr>
            <a:r>
              <a:rPr lang="en-US" altLang="en-US" b="1"/>
              <a:t>Interviewing</a:t>
            </a:r>
            <a:r>
              <a:rPr lang="en-US" altLang="en-US"/>
              <a:t> is a fact-finding technique for collecting information in face-to-face, phone, e-mail, or instant-messaging discussions.</a:t>
            </a:r>
          </a:p>
          <a:p>
            <a:pPr>
              <a:spcBef>
                <a:spcPct val="100000"/>
              </a:spcBef>
            </a:pPr>
            <a:r>
              <a:rPr lang="en-US" altLang="en-US"/>
              <a:t>Interviewing people with similar project experience is an important tool for identifying potential risks.</a:t>
            </a:r>
          </a:p>
        </p:txBody>
      </p:sp>
    </p:spTree>
    <p:extLst>
      <p:ext uri="{BB962C8B-B14F-4D97-AF65-F5344CB8AC3E}">
        <p14:creationId xmlns:p14="http://schemas.microsoft.com/office/powerpoint/2010/main" val="1327864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ltLang="en-US"/>
              <a:t>SWOT Analysis</a:t>
            </a:r>
          </a:p>
        </p:txBody>
      </p:sp>
      <p:sp>
        <p:nvSpPr>
          <p:cNvPr id="69635" name="Rectangle 3"/>
          <p:cNvSpPr>
            <a:spLocks noGrp="1" noChangeArrowheads="1"/>
          </p:cNvSpPr>
          <p:nvPr>
            <p:ph type="body" idx="1"/>
          </p:nvPr>
        </p:nvSpPr>
        <p:spPr/>
        <p:txBody>
          <a:bodyPr/>
          <a:lstStyle/>
          <a:p>
            <a:pPr>
              <a:spcBef>
                <a:spcPct val="100000"/>
              </a:spcBef>
            </a:pPr>
            <a:r>
              <a:rPr lang="en-US" altLang="en-US"/>
              <a:t>SWOT analysis (strengths, weaknesses, opportunities, and threats) can also be used during risk identification.</a:t>
            </a:r>
          </a:p>
          <a:p>
            <a:pPr>
              <a:spcBef>
                <a:spcPct val="100000"/>
              </a:spcBef>
            </a:pPr>
            <a:r>
              <a:rPr lang="en-US" altLang="en-US"/>
              <a:t>Helps identify the broad negative and positive risks that apply to a project.</a:t>
            </a:r>
          </a:p>
        </p:txBody>
      </p:sp>
    </p:spTree>
    <p:extLst>
      <p:ext uri="{BB962C8B-B14F-4D97-AF65-F5344CB8AC3E}">
        <p14:creationId xmlns:p14="http://schemas.microsoft.com/office/powerpoint/2010/main" val="959062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1981200" y="762000"/>
            <a:ext cx="8229600" cy="685800"/>
          </a:xfrm>
        </p:spPr>
        <p:txBody>
          <a:bodyPr/>
          <a:lstStyle/>
          <a:p>
            <a:r>
              <a:rPr lang="en-US" altLang="en-US" sz="3200" dirty="0" smtClean="0"/>
              <a:t>Potential </a:t>
            </a:r>
            <a:r>
              <a:rPr lang="en-US" altLang="en-US" sz="3200" dirty="0"/>
              <a:t>Negative Risk Conditions Associated With Each Knowledge Area</a:t>
            </a:r>
          </a:p>
        </p:txBody>
      </p:sp>
      <p:graphicFrame>
        <p:nvGraphicFramePr>
          <p:cNvPr id="64515" name="Object 3"/>
          <p:cNvGraphicFramePr>
            <a:graphicFrameLocks noChangeAspect="1"/>
          </p:cNvGraphicFramePr>
          <p:nvPr/>
        </p:nvGraphicFramePr>
        <p:xfrm>
          <a:off x="2514601" y="1905000"/>
          <a:ext cx="6854825" cy="4724400"/>
        </p:xfrm>
        <a:graphic>
          <a:graphicData uri="http://schemas.openxmlformats.org/presentationml/2006/ole">
            <mc:AlternateContent xmlns:mc="http://schemas.openxmlformats.org/markup-compatibility/2006">
              <mc:Choice xmlns:v="urn:schemas-microsoft-com:vml" Requires="v">
                <p:oleObj spid="_x0000_s1026" name="Document" r:id="rId3" imgW="5630040" imgH="4365360" progId="Word.Document.8">
                  <p:embed/>
                </p:oleObj>
              </mc:Choice>
              <mc:Fallback>
                <p:oleObj name="Document" r:id="rId3" imgW="5630040" imgH="436536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4601" y="1905000"/>
                        <a:ext cx="6854825"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767258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ext Placeholder 2"/>
          <p:cNvSpPr>
            <a:spLocks noGrp="1"/>
          </p:cNvSpPr>
          <p:nvPr>
            <p:ph type="body" sz="quarter" idx="13"/>
          </p:nvPr>
        </p:nvSpPr>
        <p:spPr>
          <a:xfrm>
            <a:off x="1676400" y="838200"/>
            <a:ext cx="7310437" cy="376237"/>
          </a:xfrm>
        </p:spPr>
        <p:txBody>
          <a:bodyPr/>
          <a:lstStyle/>
          <a:p>
            <a:r>
              <a:rPr lang="en-US" sz="3200" cap="all" dirty="0" smtClean="0">
                <a:solidFill>
                  <a:srgbClr val="C00000"/>
                </a:solidFill>
              </a:rPr>
              <a:t>Risk assessment</a:t>
            </a:r>
          </a:p>
        </p:txBody>
      </p:sp>
      <p:sp>
        <p:nvSpPr>
          <p:cNvPr id="65540" name="TextBox 7"/>
          <p:cNvSpPr txBox="1">
            <a:spLocks noChangeArrowheads="1"/>
          </p:cNvSpPr>
          <p:nvPr/>
        </p:nvSpPr>
        <p:spPr bwMode="auto">
          <a:xfrm>
            <a:off x="1219200" y="1905000"/>
            <a:ext cx="9148763" cy="4524375"/>
          </a:xfrm>
          <a:prstGeom prst="rect">
            <a:avLst/>
          </a:prstGeom>
          <a:noFill/>
          <a:ln w="9525">
            <a:noFill/>
            <a:miter lim="800000"/>
            <a:headEnd/>
            <a:tailEnd/>
          </a:ln>
        </p:spPr>
        <p:txBody>
          <a:bodyPr wrap="square">
            <a:spAutoFit/>
          </a:bodyPr>
          <a:lstStyle/>
          <a:p>
            <a:pPr marL="285750" indent="-285750" eaLnBrk="0" fontAlgn="base" hangingPunct="0">
              <a:spcBef>
                <a:spcPct val="0"/>
              </a:spcBef>
              <a:spcAft>
                <a:spcPct val="0"/>
              </a:spcAft>
              <a:buFont typeface="Arial" charset="0"/>
              <a:buChar char="•"/>
            </a:pPr>
            <a:r>
              <a:rPr lang="en-US" sz="2400" dirty="0">
                <a:solidFill>
                  <a:srgbClr val="000033"/>
                </a:solidFill>
                <a:latin typeface="Calibri" pitchFamily="34" charset="0"/>
              </a:rPr>
              <a:t>Risk assessment is the determination of the quantitative or qualitative value of the risks in a project.</a:t>
            </a:r>
          </a:p>
          <a:p>
            <a:pPr marL="285750" indent="-285750" eaLnBrk="0" fontAlgn="base" hangingPunct="0">
              <a:spcBef>
                <a:spcPct val="0"/>
              </a:spcBef>
              <a:spcAft>
                <a:spcPct val="0"/>
              </a:spcAft>
              <a:buFont typeface="Arial" charset="0"/>
              <a:buChar char="•"/>
            </a:pPr>
            <a:r>
              <a:rPr lang="en-US" sz="2400" b="1" dirty="0">
                <a:solidFill>
                  <a:srgbClr val="000033"/>
                </a:solidFill>
                <a:latin typeface="Calibri" pitchFamily="34" charset="0"/>
              </a:rPr>
              <a:t>Qualitative risk analysis</a:t>
            </a:r>
          </a:p>
          <a:p>
            <a:pPr marL="742950" lvl="1" indent="-285750" eaLnBrk="0" fontAlgn="base" hangingPunct="0">
              <a:spcBef>
                <a:spcPct val="0"/>
              </a:spcBef>
              <a:spcAft>
                <a:spcPct val="0"/>
              </a:spcAft>
              <a:buFont typeface="Arial" charset="0"/>
              <a:buChar char="•"/>
            </a:pPr>
            <a:r>
              <a:rPr lang="en-US" sz="2400" dirty="0">
                <a:solidFill>
                  <a:srgbClr val="000033"/>
                </a:solidFill>
                <a:latin typeface="Calibri" pitchFamily="34" charset="0"/>
              </a:rPr>
              <a:t>Each risk is defined by a set of standard parameters including likelihood or probability, severity or impact, detection process, and mitigation plans. </a:t>
            </a:r>
          </a:p>
          <a:p>
            <a:pPr marL="285750" indent="-285750" eaLnBrk="0" fontAlgn="base" hangingPunct="0">
              <a:spcBef>
                <a:spcPct val="0"/>
              </a:spcBef>
              <a:spcAft>
                <a:spcPct val="0"/>
              </a:spcAft>
              <a:buFont typeface="Arial" charset="0"/>
              <a:buChar char="•"/>
            </a:pPr>
            <a:r>
              <a:rPr lang="en-US" sz="2400" b="1" dirty="0">
                <a:solidFill>
                  <a:srgbClr val="000033"/>
                </a:solidFill>
                <a:latin typeface="Calibri" pitchFamily="34" charset="0"/>
              </a:rPr>
              <a:t>Quantitative risk analysis </a:t>
            </a:r>
          </a:p>
          <a:p>
            <a:pPr marL="742950" lvl="1" indent="-285750" eaLnBrk="0" fontAlgn="base" hangingPunct="0">
              <a:spcBef>
                <a:spcPct val="0"/>
              </a:spcBef>
              <a:spcAft>
                <a:spcPct val="0"/>
              </a:spcAft>
              <a:buFont typeface="Arial" charset="0"/>
              <a:buChar char="•"/>
            </a:pPr>
            <a:r>
              <a:rPr lang="en-US" sz="2400" dirty="0">
                <a:solidFill>
                  <a:srgbClr val="000033"/>
                </a:solidFill>
                <a:latin typeface="Calibri" pitchFamily="34" charset="0"/>
              </a:rPr>
              <a:t>Help a project manager determine the probability that a project will be completed on time and within a budget </a:t>
            </a:r>
          </a:p>
          <a:p>
            <a:pPr marL="742950" lvl="1" indent="-285750" eaLnBrk="0" fontAlgn="base" hangingPunct="0">
              <a:spcBef>
                <a:spcPct val="0"/>
              </a:spcBef>
              <a:spcAft>
                <a:spcPct val="0"/>
              </a:spcAft>
              <a:buFont typeface="Arial" charset="0"/>
              <a:buChar char="•"/>
            </a:pPr>
            <a:r>
              <a:rPr lang="en-US" sz="2400" dirty="0">
                <a:solidFill>
                  <a:srgbClr val="000033"/>
                </a:solidFill>
                <a:latin typeface="Calibri" pitchFamily="34" charset="0"/>
              </a:rPr>
              <a:t>Identify critical project parameters that affect project schedule the most, determine project success rate, and make decisions about viable project alternatives</a:t>
            </a:r>
          </a:p>
        </p:txBody>
      </p:sp>
    </p:spTree>
    <p:extLst>
      <p:ext uri="{BB962C8B-B14F-4D97-AF65-F5344CB8AC3E}">
        <p14:creationId xmlns:p14="http://schemas.microsoft.com/office/powerpoint/2010/main" val="1087123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10972800" cy="1143000"/>
          </a:xfrm>
        </p:spPr>
        <p:txBody>
          <a:bodyPr/>
          <a:lstStyle/>
          <a:p>
            <a:r>
              <a:rPr lang="en-US" dirty="0" smtClean="0"/>
              <a:t>Project Failure Mode and Effects Analysis</a:t>
            </a:r>
            <a:endParaRPr lang="en-US" dirty="0"/>
          </a:p>
        </p:txBody>
      </p:sp>
      <p:sp>
        <p:nvSpPr>
          <p:cNvPr id="13" name="Content Placeholder 1"/>
          <p:cNvSpPr>
            <a:spLocks noGrp="1" noRot="1" noChangeAspect="1" noMove="1" noResize="1" noEditPoints="1" noAdjustHandles="1" noChangeArrowheads="1" noChangeShapeType="1" noTextEdit="1"/>
          </p:cNvSpPr>
          <p:nvPr>
            <p:ph idx="1"/>
          </p:nvPr>
        </p:nvSpPr>
        <p:spPr>
          <a:xfrm>
            <a:off x="762000" y="1905000"/>
            <a:ext cx="11201400" cy="4225926"/>
          </a:xfrm>
          <a:blipFill rotWithShape="1">
            <a:blip r:embed="rId2" cstate="print"/>
            <a:srcRect/>
            <a:stretch>
              <a:fillRect l="-2369" t="-1803" r="-1912" b="-3693"/>
            </a:stretch>
          </a:blipFill>
        </p:spPr>
        <p:txBody>
          <a:bodyPr rtlCol="0">
            <a:normAutofit/>
          </a:bodyPr>
          <a:lstStyle/>
          <a:p>
            <a:pPr marL="0" indent="0" fontAlgn="auto">
              <a:spcAft>
                <a:spcPts val="0"/>
              </a:spcAft>
              <a:buNone/>
              <a:defRPr/>
            </a:pPr>
            <a:r>
              <a:rPr lang="en-US" dirty="0">
                <a:noFill/>
              </a:rPr>
              <a:t> </a:t>
            </a:r>
          </a:p>
        </p:txBody>
      </p:sp>
    </p:spTree>
    <p:extLst>
      <p:ext uri="{BB962C8B-B14F-4D97-AF65-F5344CB8AC3E}">
        <p14:creationId xmlns:p14="http://schemas.microsoft.com/office/powerpoint/2010/main" val="1734580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Failure Mode and Effects Analysis</a:t>
            </a:r>
            <a:endParaRPr lang="en-US" dirty="0"/>
          </a:p>
        </p:txBody>
      </p:sp>
      <p:sp>
        <p:nvSpPr>
          <p:cNvPr id="67588" name="Content Placeholder 1"/>
          <p:cNvSpPr>
            <a:spLocks noGrp="1"/>
          </p:cNvSpPr>
          <p:nvPr>
            <p:ph idx="1"/>
          </p:nvPr>
        </p:nvSpPr>
        <p:spPr/>
        <p:txBody>
          <a:bodyPr/>
          <a:lstStyle/>
          <a:p>
            <a:r>
              <a:rPr lang="en-US" sz="2400" dirty="0"/>
              <a:t>RPN is a measure used when assessing risk in a project. Larger RPN values normally indicate more critical failure modes or risks.</a:t>
            </a:r>
          </a:p>
          <a:p>
            <a:r>
              <a:rPr lang="en-US" sz="2400" dirty="0"/>
              <a:t>Any risk that has an effect resulting in an impact of 9 or 10 would have a top priority to control and mitigate. Impact is given the most weight when assessing risk. </a:t>
            </a:r>
          </a:p>
          <a:p>
            <a:endParaRPr lang="en-US" sz="2400" dirty="0"/>
          </a:p>
        </p:txBody>
      </p:sp>
    </p:spTree>
    <p:extLst>
      <p:ext uri="{BB962C8B-B14F-4D97-AF65-F5344CB8AC3E}">
        <p14:creationId xmlns:p14="http://schemas.microsoft.com/office/powerpoint/2010/main" val="2510218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ext Placeholder 2"/>
          <p:cNvSpPr>
            <a:spLocks noGrp="1"/>
          </p:cNvSpPr>
          <p:nvPr>
            <p:ph type="body" sz="quarter" idx="13"/>
          </p:nvPr>
        </p:nvSpPr>
        <p:spPr>
          <a:xfrm>
            <a:off x="685800" y="990600"/>
            <a:ext cx="9677400" cy="339725"/>
          </a:xfrm>
        </p:spPr>
        <p:txBody>
          <a:bodyPr/>
          <a:lstStyle/>
          <a:p>
            <a:r>
              <a:rPr lang="en-US" sz="3200" cap="all" dirty="0" smtClean="0">
                <a:solidFill>
                  <a:srgbClr val="C00000"/>
                </a:solidFill>
                <a:latin typeface="Calibri" panose="020F0502020204030204" pitchFamily="34" charset="0"/>
              </a:rPr>
              <a:t>Failure Modes and Effects Analysis</a:t>
            </a:r>
            <a:endParaRPr lang="en-US" sz="3200" cap="all" dirty="0" smtClean="0">
              <a:solidFill>
                <a:srgbClr val="C00000"/>
              </a:solidFill>
              <a:latin typeface="Calibri" panose="020F0502020204030204" pitchFamily="34" charset="0"/>
            </a:endParaRPr>
          </a:p>
        </p:txBody>
      </p:sp>
      <p:graphicFrame>
        <p:nvGraphicFramePr>
          <p:cNvPr id="6" name="Table 5"/>
          <p:cNvGraphicFramePr>
            <a:graphicFrameLocks noGrp="1"/>
          </p:cNvGraphicFramePr>
          <p:nvPr/>
        </p:nvGraphicFramePr>
        <p:xfrm>
          <a:off x="2225676" y="1600201"/>
          <a:ext cx="7805057" cy="4525963"/>
        </p:xfrm>
        <a:graphic>
          <a:graphicData uri="http://schemas.openxmlformats.org/drawingml/2006/table">
            <a:tbl>
              <a:tblPr firstRow="1" firstCol="1" bandRow="1" bandCol="1">
                <a:tableStyleId>{5C22544A-7EE6-4342-B048-85BDC9FD1C3A}</a:tableStyleId>
              </a:tblPr>
              <a:tblGrid>
                <a:gridCol w="767442"/>
                <a:gridCol w="2122715"/>
                <a:gridCol w="1257300"/>
                <a:gridCol w="1404257"/>
                <a:gridCol w="1061357"/>
                <a:gridCol w="440871"/>
                <a:gridCol w="751115"/>
              </a:tblGrid>
              <a:tr h="565745">
                <a:tc>
                  <a:txBody>
                    <a:bodyPr/>
                    <a:lstStyle/>
                    <a:p>
                      <a:pPr marL="0" marR="0" algn="ctr">
                        <a:spcBef>
                          <a:spcPts val="0"/>
                        </a:spcBef>
                        <a:spcAft>
                          <a:spcPts val="0"/>
                        </a:spcAft>
                      </a:pPr>
                      <a:r>
                        <a:rPr lang="en-US" sz="1800" dirty="0" smtClean="0">
                          <a:effectLst/>
                        </a:rPr>
                        <a:t>Risk </a:t>
                      </a:r>
                      <a:r>
                        <a:rPr lang="en-US" sz="1800" dirty="0">
                          <a:effectLst/>
                        </a:rPr>
                        <a:t>ID</a:t>
                      </a:r>
                      <a:endParaRPr lang="en-US" sz="1800" dirty="0">
                        <a:effectLst/>
                        <a:latin typeface="Times New Roman"/>
                        <a:ea typeface="Times New Roman"/>
                        <a:cs typeface="Times New Roman"/>
                      </a:endParaRPr>
                    </a:p>
                  </a:txBody>
                  <a:tcPr marL="53039" marR="53039" marT="0" marB="0" anchor="ctr">
                    <a:solidFill>
                      <a:schemeClr val="bg2"/>
                    </a:solidFill>
                  </a:tcPr>
                </a:tc>
                <a:tc>
                  <a:txBody>
                    <a:bodyPr/>
                    <a:lstStyle/>
                    <a:p>
                      <a:pPr marL="0" marR="0">
                        <a:spcBef>
                          <a:spcPts val="0"/>
                        </a:spcBef>
                        <a:spcAft>
                          <a:spcPts val="0"/>
                        </a:spcAft>
                      </a:pPr>
                      <a:r>
                        <a:rPr lang="en-US" sz="1800" dirty="0">
                          <a:effectLst/>
                        </a:rPr>
                        <a:t>Risks</a:t>
                      </a:r>
                      <a:endParaRPr lang="en-US" sz="1800" dirty="0">
                        <a:effectLst/>
                        <a:latin typeface="Times New Roman"/>
                        <a:ea typeface="Times New Roman"/>
                        <a:cs typeface="Times New Roman"/>
                      </a:endParaRPr>
                    </a:p>
                  </a:txBody>
                  <a:tcPr marL="53039" marR="53039" marT="0" marB="0">
                    <a:solidFill>
                      <a:schemeClr val="bg2"/>
                    </a:solidFill>
                  </a:tcPr>
                </a:tc>
                <a:tc>
                  <a:txBody>
                    <a:bodyPr/>
                    <a:lstStyle/>
                    <a:p>
                      <a:pPr marL="0" marR="0">
                        <a:spcBef>
                          <a:spcPts val="0"/>
                        </a:spcBef>
                        <a:spcAft>
                          <a:spcPts val="0"/>
                        </a:spcAft>
                      </a:pPr>
                      <a:r>
                        <a:rPr lang="en-US" sz="1800" dirty="0">
                          <a:effectLst/>
                        </a:rPr>
                        <a:t>Occurrence </a:t>
                      </a:r>
                      <a:endParaRPr lang="en-US" sz="1800" dirty="0">
                        <a:effectLst/>
                        <a:latin typeface="Times New Roman"/>
                        <a:ea typeface="Times New Roman"/>
                        <a:cs typeface="Times New Roman"/>
                      </a:endParaRPr>
                    </a:p>
                  </a:txBody>
                  <a:tcPr marL="53039" marR="53039" marT="0" marB="0">
                    <a:solidFill>
                      <a:schemeClr val="bg2"/>
                    </a:solidFill>
                  </a:tcPr>
                </a:tc>
                <a:tc>
                  <a:txBody>
                    <a:bodyPr/>
                    <a:lstStyle/>
                    <a:p>
                      <a:pPr marL="0" marR="0">
                        <a:spcBef>
                          <a:spcPts val="0"/>
                        </a:spcBef>
                        <a:spcAft>
                          <a:spcPts val="0"/>
                        </a:spcAft>
                      </a:pPr>
                      <a:r>
                        <a:rPr lang="en-US" sz="1800" dirty="0" smtClean="0">
                          <a:effectLst/>
                        </a:rPr>
                        <a:t>Outcome</a:t>
                      </a:r>
                      <a:endParaRPr lang="en-US" sz="1800" dirty="0">
                        <a:effectLst/>
                        <a:latin typeface="Times New Roman"/>
                        <a:ea typeface="Times New Roman"/>
                        <a:cs typeface="Times New Roman"/>
                      </a:endParaRPr>
                    </a:p>
                  </a:txBody>
                  <a:tcPr marL="53039" marR="53039" marT="0" marB="0">
                    <a:solidFill>
                      <a:schemeClr val="bg2"/>
                    </a:solidFill>
                  </a:tcPr>
                </a:tc>
                <a:tc>
                  <a:txBody>
                    <a:bodyPr/>
                    <a:lstStyle/>
                    <a:p>
                      <a:pPr marL="0" marR="0">
                        <a:spcBef>
                          <a:spcPts val="0"/>
                        </a:spcBef>
                        <a:spcAft>
                          <a:spcPts val="0"/>
                        </a:spcAft>
                      </a:pPr>
                      <a:r>
                        <a:rPr lang="en-US" sz="1800" dirty="0" smtClean="0">
                          <a:effectLst/>
                        </a:rPr>
                        <a:t>Detection</a:t>
                      </a:r>
                      <a:endParaRPr lang="en-US" sz="1800" dirty="0">
                        <a:effectLst/>
                        <a:latin typeface="Times New Roman"/>
                        <a:ea typeface="Times New Roman"/>
                        <a:cs typeface="Times New Roman"/>
                      </a:endParaRPr>
                    </a:p>
                  </a:txBody>
                  <a:tcPr marL="53039" marR="53039" marT="0" marB="0">
                    <a:solidFill>
                      <a:schemeClr val="bg2"/>
                    </a:solidFill>
                  </a:tcPr>
                </a:tc>
                <a:tc>
                  <a:txBody>
                    <a:bodyPr/>
                    <a:lstStyle/>
                    <a:p>
                      <a:pPr marL="0" marR="0">
                        <a:spcBef>
                          <a:spcPts val="0"/>
                        </a:spcBef>
                        <a:spcAft>
                          <a:spcPts val="0"/>
                        </a:spcAft>
                      </a:pPr>
                      <a:r>
                        <a:rPr lang="en-US" sz="1800" dirty="0" smtClean="0">
                          <a:effectLst/>
                        </a:rPr>
                        <a:t>RS</a:t>
                      </a:r>
                      <a:endParaRPr lang="en-US" sz="1800" dirty="0">
                        <a:effectLst/>
                        <a:latin typeface="Times New Roman"/>
                        <a:ea typeface="Times New Roman"/>
                        <a:cs typeface="Times New Roman"/>
                      </a:endParaRPr>
                    </a:p>
                  </a:txBody>
                  <a:tcPr marL="53039" marR="53039" marT="0" marB="0">
                    <a:solidFill>
                      <a:schemeClr val="bg2"/>
                    </a:solidFill>
                  </a:tcPr>
                </a:tc>
                <a:tc>
                  <a:txBody>
                    <a:bodyPr/>
                    <a:lstStyle/>
                    <a:p>
                      <a:pPr marL="0" marR="0">
                        <a:spcBef>
                          <a:spcPts val="0"/>
                        </a:spcBef>
                        <a:spcAft>
                          <a:spcPts val="0"/>
                        </a:spcAft>
                      </a:pPr>
                      <a:r>
                        <a:rPr lang="en-US" sz="1800" dirty="0" smtClean="0">
                          <a:effectLst/>
                        </a:rPr>
                        <a:t>RPN</a:t>
                      </a:r>
                      <a:endParaRPr lang="en-US" sz="1800" dirty="0">
                        <a:effectLst/>
                        <a:latin typeface="Times New Roman"/>
                        <a:ea typeface="Times New Roman"/>
                        <a:cs typeface="Times New Roman"/>
                      </a:endParaRPr>
                    </a:p>
                  </a:txBody>
                  <a:tcPr marL="53039" marR="53039" marT="0" marB="0">
                    <a:solidFill>
                      <a:schemeClr val="bg2"/>
                    </a:solidFill>
                  </a:tcPr>
                </a:tc>
              </a:tr>
              <a:tr h="707182">
                <a:tc>
                  <a:txBody>
                    <a:bodyPr/>
                    <a:lstStyle/>
                    <a:p>
                      <a:pPr marL="0" marR="0" algn="ctr">
                        <a:spcBef>
                          <a:spcPts val="0"/>
                        </a:spcBef>
                        <a:spcAft>
                          <a:spcPts val="0"/>
                        </a:spcAft>
                      </a:pPr>
                      <a:r>
                        <a:rPr lang="en-US" sz="1800" dirty="0">
                          <a:effectLst/>
                          <a:latin typeface="Calibri" panose="020F0502020204030204" pitchFamily="34" charset="0"/>
                        </a:rPr>
                        <a:t>1</a:t>
                      </a:r>
                      <a:endParaRPr lang="en-US" sz="1800" dirty="0">
                        <a:effectLst/>
                        <a:latin typeface="Calibri" panose="020F0502020204030204" pitchFamily="34" charset="0"/>
                        <a:ea typeface="Times New Roman"/>
                        <a:cs typeface="Times New Roman"/>
                      </a:endParaRPr>
                    </a:p>
                  </a:txBody>
                  <a:tcPr marL="53039" marR="53039" marT="0" marB="0" anchor="ctr">
                    <a:solidFill>
                      <a:schemeClr val="bg2"/>
                    </a:solidFill>
                  </a:tcPr>
                </a:tc>
                <a:tc>
                  <a:txBody>
                    <a:bodyPr/>
                    <a:lstStyle/>
                    <a:p>
                      <a:pPr marL="0" marR="0">
                        <a:spcBef>
                          <a:spcPts val="0"/>
                        </a:spcBef>
                        <a:spcAft>
                          <a:spcPts val="0"/>
                        </a:spcAft>
                      </a:pPr>
                      <a:r>
                        <a:rPr lang="en-US" sz="1800">
                          <a:effectLst/>
                          <a:latin typeface="Calibri" panose="020F0502020204030204" pitchFamily="34" charset="0"/>
                        </a:rPr>
                        <a:t>Will the products be delivered?</a:t>
                      </a:r>
                      <a:endParaRPr lang="en-US" sz="1800">
                        <a:effectLst/>
                        <a:latin typeface="Calibri" panose="020F0502020204030204" pitchFamily="34" charset="0"/>
                        <a:ea typeface="Times New Roman"/>
                        <a:cs typeface="Times New Roman"/>
                      </a:endParaRPr>
                    </a:p>
                  </a:txBody>
                  <a:tcPr marL="53039" marR="53039" marT="0" marB="0"/>
                </a:tc>
                <a:tc>
                  <a:txBody>
                    <a:bodyPr/>
                    <a:lstStyle/>
                    <a:p>
                      <a:pPr marL="0" marR="0" algn="ctr">
                        <a:spcBef>
                          <a:spcPts val="0"/>
                        </a:spcBef>
                        <a:spcAft>
                          <a:spcPts val="0"/>
                        </a:spcAft>
                      </a:pPr>
                      <a:r>
                        <a:rPr lang="en-US" sz="1800" dirty="0">
                          <a:effectLst/>
                          <a:latin typeface="Calibri" panose="020F0502020204030204" pitchFamily="34" charset="0"/>
                        </a:rPr>
                        <a:t>7</a:t>
                      </a:r>
                      <a:endParaRPr lang="en-US" sz="1800" dirty="0">
                        <a:effectLst/>
                        <a:latin typeface="Calibri" panose="020F0502020204030204" pitchFamily="34" charset="0"/>
                        <a:ea typeface="Times New Roman"/>
                        <a:cs typeface="Times New Roman"/>
                      </a:endParaRPr>
                    </a:p>
                  </a:txBody>
                  <a:tcPr marL="53039" marR="53039" marT="0" marB="0" anchor="ctr">
                    <a:solidFill>
                      <a:schemeClr val="bg2">
                        <a:lumMod val="40000"/>
                        <a:lumOff val="60000"/>
                      </a:schemeClr>
                    </a:solidFill>
                  </a:tcPr>
                </a:tc>
                <a:tc>
                  <a:txBody>
                    <a:bodyPr/>
                    <a:lstStyle/>
                    <a:p>
                      <a:pPr marL="0" marR="0" algn="ctr">
                        <a:spcBef>
                          <a:spcPts val="0"/>
                        </a:spcBef>
                        <a:spcAft>
                          <a:spcPts val="0"/>
                        </a:spcAft>
                      </a:pPr>
                      <a:r>
                        <a:rPr lang="en-US" sz="1800" dirty="0">
                          <a:effectLst/>
                          <a:latin typeface="Calibri" panose="020F0502020204030204" pitchFamily="34" charset="0"/>
                        </a:rPr>
                        <a:t>8</a:t>
                      </a:r>
                    </a:p>
                    <a:p>
                      <a:pPr marL="0" marR="0" algn="ctr">
                        <a:spcBef>
                          <a:spcPts val="0"/>
                        </a:spcBef>
                        <a:spcAft>
                          <a:spcPts val="0"/>
                        </a:spcAft>
                      </a:pPr>
                      <a:r>
                        <a:rPr lang="en-US" sz="1800" dirty="0">
                          <a:effectLst/>
                          <a:latin typeface="Calibri" panose="020F0502020204030204" pitchFamily="34" charset="0"/>
                        </a:rPr>
                        <a:t>(schedule)</a:t>
                      </a:r>
                      <a:endParaRPr lang="en-US" sz="1800" dirty="0">
                        <a:effectLst/>
                        <a:latin typeface="Calibri" panose="020F0502020204030204" pitchFamily="34" charset="0"/>
                        <a:ea typeface="Times New Roman"/>
                        <a:cs typeface="Times New Roman"/>
                      </a:endParaRPr>
                    </a:p>
                  </a:txBody>
                  <a:tcPr marL="53039" marR="53039" marT="0" marB="0" anchor="ctr"/>
                </a:tc>
                <a:tc>
                  <a:txBody>
                    <a:bodyPr/>
                    <a:lstStyle/>
                    <a:p>
                      <a:pPr marL="0" marR="0" algn="ctr">
                        <a:spcBef>
                          <a:spcPts val="0"/>
                        </a:spcBef>
                        <a:spcAft>
                          <a:spcPts val="0"/>
                        </a:spcAft>
                      </a:pPr>
                      <a:r>
                        <a:rPr lang="en-US" sz="1800" dirty="0">
                          <a:effectLst/>
                          <a:latin typeface="Calibri" panose="020F0502020204030204" pitchFamily="34" charset="0"/>
                        </a:rPr>
                        <a:t>4</a:t>
                      </a:r>
                      <a:endParaRPr lang="en-US" sz="1800" dirty="0">
                        <a:effectLst/>
                        <a:latin typeface="Calibri" panose="020F0502020204030204" pitchFamily="34" charset="0"/>
                        <a:ea typeface="Times New Roman"/>
                        <a:cs typeface="Times New Roman"/>
                      </a:endParaRPr>
                    </a:p>
                  </a:txBody>
                  <a:tcPr marL="53039" marR="53039" marT="0" marB="0" anchor="ctr">
                    <a:solidFill>
                      <a:schemeClr val="bg2">
                        <a:lumMod val="40000"/>
                        <a:lumOff val="60000"/>
                      </a:schemeClr>
                    </a:solidFill>
                  </a:tcPr>
                </a:tc>
                <a:tc>
                  <a:txBody>
                    <a:bodyPr/>
                    <a:lstStyle/>
                    <a:p>
                      <a:pPr marL="0" marR="0" algn="ctr">
                        <a:spcBef>
                          <a:spcPts val="0"/>
                        </a:spcBef>
                        <a:spcAft>
                          <a:spcPts val="0"/>
                        </a:spcAft>
                      </a:pPr>
                      <a:r>
                        <a:rPr lang="en-US" sz="1800" dirty="0">
                          <a:effectLst/>
                          <a:latin typeface="Calibri" panose="020F0502020204030204" pitchFamily="34" charset="0"/>
                        </a:rPr>
                        <a:t>56</a:t>
                      </a:r>
                      <a:endParaRPr lang="en-US" sz="1800" dirty="0">
                        <a:effectLst/>
                        <a:latin typeface="Calibri" panose="020F0502020204030204" pitchFamily="34" charset="0"/>
                        <a:ea typeface="Times New Roman"/>
                        <a:cs typeface="Times New Roman"/>
                      </a:endParaRPr>
                    </a:p>
                  </a:txBody>
                  <a:tcPr marL="53039" marR="53039" marT="0" marB="0" anchor="ctr"/>
                </a:tc>
                <a:tc>
                  <a:txBody>
                    <a:bodyPr/>
                    <a:lstStyle/>
                    <a:p>
                      <a:pPr marL="0" marR="0" algn="ctr">
                        <a:spcBef>
                          <a:spcPts val="0"/>
                        </a:spcBef>
                        <a:spcAft>
                          <a:spcPts val="0"/>
                        </a:spcAft>
                      </a:pPr>
                      <a:r>
                        <a:rPr lang="en-US" sz="1800" dirty="0">
                          <a:effectLst/>
                          <a:latin typeface="Calibri" panose="020F0502020204030204" pitchFamily="34" charset="0"/>
                        </a:rPr>
                        <a:t>224</a:t>
                      </a:r>
                      <a:endParaRPr lang="en-US" sz="1800" dirty="0">
                        <a:effectLst/>
                        <a:latin typeface="Calibri" panose="020F0502020204030204" pitchFamily="34" charset="0"/>
                        <a:ea typeface="Times New Roman"/>
                        <a:cs typeface="Times New Roman"/>
                      </a:endParaRPr>
                    </a:p>
                  </a:txBody>
                  <a:tcPr marL="53039" marR="53039" marT="0" marB="0" anchor="ctr">
                    <a:solidFill>
                      <a:schemeClr val="bg2">
                        <a:lumMod val="40000"/>
                        <a:lumOff val="60000"/>
                      </a:schemeClr>
                    </a:solidFill>
                  </a:tcPr>
                </a:tc>
              </a:tr>
              <a:tr h="848618">
                <a:tc>
                  <a:txBody>
                    <a:bodyPr/>
                    <a:lstStyle/>
                    <a:p>
                      <a:pPr marL="0" marR="0" algn="ctr">
                        <a:spcBef>
                          <a:spcPts val="0"/>
                        </a:spcBef>
                        <a:spcAft>
                          <a:spcPts val="0"/>
                        </a:spcAft>
                      </a:pPr>
                      <a:r>
                        <a:rPr lang="en-US" sz="1800" dirty="0">
                          <a:effectLst/>
                          <a:latin typeface="Calibri" panose="020F0502020204030204" pitchFamily="34" charset="0"/>
                        </a:rPr>
                        <a:t>2</a:t>
                      </a:r>
                      <a:endParaRPr lang="en-US" sz="1800" dirty="0">
                        <a:effectLst/>
                        <a:latin typeface="Calibri" panose="020F0502020204030204" pitchFamily="34" charset="0"/>
                        <a:ea typeface="Times New Roman"/>
                        <a:cs typeface="Times New Roman"/>
                      </a:endParaRPr>
                    </a:p>
                  </a:txBody>
                  <a:tcPr marL="53039" marR="53039" marT="0" marB="0" anchor="ctr">
                    <a:solidFill>
                      <a:schemeClr val="bg2"/>
                    </a:solidFill>
                  </a:tcPr>
                </a:tc>
                <a:tc>
                  <a:txBody>
                    <a:bodyPr/>
                    <a:lstStyle/>
                    <a:p>
                      <a:pPr marL="0" marR="0">
                        <a:spcBef>
                          <a:spcPts val="0"/>
                        </a:spcBef>
                        <a:spcAft>
                          <a:spcPts val="0"/>
                        </a:spcAft>
                      </a:pPr>
                      <a:r>
                        <a:rPr lang="en-US" sz="1800">
                          <a:effectLst/>
                          <a:latin typeface="Calibri" panose="020F0502020204030204" pitchFamily="34" charset="0"/>
                        </a:rPr>
                        <a:t>How will the quality of products be?</a:t>
                      </a:r>
                      <a:endParaRPr lang="en-US" sz="1800">
                        <a:effectLst/>
                        <a:latin typeface="Calibri" panose="020F0502020204030204" pitchFamily="34" charset="0"/>
                        <a:ea typeface="Times New Roman"/>
                        <a:cs typeface="Times New Roman"/>
                      </a:endParaRPr>
                    </a:p>
                  </a:txBody>
                  <a:tcPr marL="53039" marR="53039" marT="0" marB="0"/>
                </a:tc>
                <a:tc>
                  <a:txBody>
                    <a:bodyPr/>
                    <a:lstStyle/>
                    <a:p>
                      <a:pPr marL="0" marR="0" algn="ctr">
                        <a:spcBef>
                          <a:spcPts val="0"/>
                        </a:spcBef>
                        <a:spcAft>
                          <a:spcPts val="0"/>
                        </a:spcAft>
                      </a:pPr>
                      <a:r>
                        <a:rPr lang="en-US" sz="1800" dirty="0">
                          <a:effectLst/>
                          <a:latin typeface="Calibri" panose="020F0502020204030204" pitchFamily="34" charset="0"/>
                        </a:rPr>
                        <a:t>8</a:t>
                      </a:r>
                      <a:endParaRPr lang="en-US" sz="1800" dirty="0">
                        <a:effectLst/>
                        <a:latin typeface="Calibri" panose="020F0502020204030204" pitchFamily="34" charset="0"/>
                        <a:ea typeface="Times New Roman"/>
                        <a:cs typeface="Times New Roman"/>
                      </a:endParaRPr>
                    </a:p>
                  </a:txBody>
                  <a:tcPr marL="53039" marR="53039" marT="0" marB="0" anchor="ctr">
                    <a:solidFill>
                      <a:schemeClr val="bg2">
                        <a:lumMod val="40000"/>
                        <a:lumOff val="60000"/>
                      </a:schemeClr>
                    </a:solidFill>
                  </a:tcPr>
                </a:tc>
                <a:tc>
                  <a:txBody>
                    <a:bodyPr/>
                    <a:lstStyle/>
                    <a:p>
                      <a:pPr marL="0" marR="0" algn="ctr">
                        <a:spcBef>
                          <a:spcPts val="0"/>
                        </a:spcBef>
                        <a:spcAft>
                          <a:spcPts val="0"/>
                        </a:spcAft>
                      </a:pPr>
                      <a:r>
                        <a:rPr lang="en-US" sz="1800">
                          <a:effectLst/>
                          <a:latin typeface="Calibri" panose="020F0502020204030204" pitchFamily="34" charset="0"/>
                        </a:rPr>
                        <a:t>10</a:t>
                      </a:r>
                    </a:p>
                    <a:p>
                      <a:pPr marL="0" marR="0" algn="ctr">
                        <a:spcBef>
                          <a:spcPts val="0"/>
                        </a:spcBef>
                        <a:spcAft>
                          <a:spcPts val="0"/>
                        </a:spcAft>
                      </a:pPr>
                      <a:r>
                        <a:rPr lang="en-US" sz="1800">
                          <a:effectLst/>
                          <a:latin typeface="Calibri" panose="020F0502020204030204" pitchFamily="34" charset="0"/>
                        </a:rPr>
                        <a:t>(quality)</a:t>
                      </a:r>
                      <a:endParaRPr lang="en-US" sz="1800">
                        <a:effectLst/>
                        <a:latin typeface="Calibri" panose="020F0502020204030204" pitchFamily="34" charset="0"/>
                        <a:ea typeface="Times New Roman"/>
                        <a:cs typeface="Times New Roman"/>
                      </a:endParaRPr>
                    </a:p>
                  </a:txBody>
                  <a:tcPr marL="53039" marR="53039" marT="0" marB="0" anchor="ctr"/>
                </a:tc>
                <a:tc>
                  <a:txBody>
                    <a:bodyPr/>
                    <a:lstStyle/>
                    <a:p>
                      <a:pPr marL="0" marR="0" algn="ctr">
                        <a:spcBef>
                          <a:spcPts val="0"/>
                        </a:spcBef>
                        <a:spcAft>
                          <a:spcPts val="0"/>
                        </a:spcAft>
                      </a:pPr>
                      <a:r>
                        <a:rPr lang="en-US" sz="1800" dirty="0">
                          <a:effectLst/>
                          <a:latin typeface="Calibri" panose="020F0502020204030204" pitchFamily="34" charset="0"/>
                        </a:rPr>
                        <a:t>6</a:t>
                      </a:r>
                      <a:endParaRPr lang="en-US" sz="1800" dirty="0">
                        <a:effectLst/>
                        <a:latin typeface="Calibri" panose="020F0502020204030204" pitchFamily="34" charset="0"/>
                        <a:ea typeface="Times New Roman"/>
                        <a:cs typeface="Times New Roman"/>
                      </a:endParaRPr>
                    </a:p>
                  </a:txBody>
                  <a:tcPr marL="53039" marR="53039" marT="0" marB="0" anchor="ctr">
                    <a:solidFill>
                      <a:schemeClr val="bg2">
                        <a:lumMod val="40000"/>
                        <a:lumOff val="60000"/>
                      </a:schemeClr>
                    </a:solidFill>
                  </a:tcPr>
                </a:tc>
                <a:tc>
                  <a:txBody>
                    <a:bodyPr/>
                    <a:lstStyle/>
                    <a:p>
                      <a:pPr marL="0" marR="0" algn="ctr">
                        <a:spcBef>
                          <a:spcPts val="0"/>
                        </a:spcBef>
                        <a:spcAft>
                          <a:spcPts val="0"/>
                        </a:spcAft>
                      </a:pPr>
                      <a:r>
                        <a:rPr lang="en-US" sz="1800">
                          <a:effectLst/>
                          <a:latin typeface="Calibri" panose="020F0502020204030204" pitchFamily="34" charset="0"/>
                        </a:rPr>
                        <a:t>80</a:t>
                      </a:r>
                      <a:endParaRPr lang="en-US" sz="1800">
                        <a:effectLst/>
                        <a:latin typeface="Calibri" panose="020F0502020204030204" pitchFamily="34" charset="0"/>
                        <a:ea typeface="Times New Roman"/>
                        <a:cs typeface="Times New Roman"/>
                      </a:endParaRPr>
                    </a:p>
                  </a:txBody>
                  <a:tcPr marL="53039" marR="53039" marT="0" marB="0" anchor="ctr"/>
                </a:tc>
                <a:tc>
                  <a:txBody>
                    <a:bodyPr/>
                    <a:lstStyle/>
                    <a:p>
                      <a:pPr marL="0" marR="0" algn="ctr">
                        <a:spcBef>
                          <a:spcPts val="0"/>
                        </a:spcBef>
                        <a:spcAft>
                          <a:spcPts val="0"/>
                        </a:spcAft>
                      </a:pPr>
                      <a:r>
                        <a:rPr lang="en-US" sz="1800" dirty="0">
                          <a:effectLst/>
                          <a:latin typeface="Calibri" panose="020F0502020204030204" pitchFamily="34" charset="0"/>
                        </a:rPr>
                        <a:t>480</a:t>
                      </a:r>
                      <a:endParaRPr lang="en-US" sz="1800" dirty="0">
                        <a:effectLst/>
                        <a:latin typeface="Calibri" panose="020F0502020204030204" pitchFamily="34" charset="0"/>
                        <a:ea typeface="Times New Roman"/>
                        <a:cs typeface="Times New Roman"/>
                      </a:endParaRPr>
                    </a:p>
                  </a:txBody>
                  <a:tcPr marL="53039" marR="53039" marT="0" marB="0" anchor="ctr">
                    <a:solidFill>
                      <a:schemeClr val="bg2">
                        <a:lumMod val="40000"/>
                        <a:lumOff val="60000"/>
                      </a:schemeClr>
                    </a:solidFill>
                  </a:tcPr>
                </a:tc>
              </a:tr>
              <a:tr h="990054">
                <a:tc>
                  <a:txBody>
                    <a:bodyPr/>
                    <a:lstStyle/>
                    <a:p>
                      <a:pPr marL="0" marR="0" algn="ctr">
                        <a:spcBef>
                          <a:spcPts val="0"/>
                        </a:spcBef>
                        <a:spcAft>
                          <a:spcPts val="0"/>
                        </a:spcAft>
                      </a:pPr>
                      <a:r>
                        <a:rPr lang="en-US" sz="1800" dirty="0">
                          <a:effectLst/>
                          <a:latin typeface="Calibri" panose="020F0502020204030204" pitchFamily="34" charset="0"/>
                        </a:rPr>
                        <a:t>3</a:t>
                      </a:r>
                      <a:endParaRPr lang="en-US" sz="1800" dirty="0">
                        <a:effectLst/>
                        <a:latin typeface="Calibri" panose="020F0502020204030204" pitchFamily="34" charset="0"/>
                        <a:ea typeface="Times New Roman"/>
                        <a:cs typeface="Times New Roman"/>
                      </a:endParaRPr>
                    </a:p>
                  </a:txBody>
                  <a:tcPr marL="53039" marR="53039" marT="0" marB="0" anchor="ctr">
                    <a:solidFill>
                      <a:schemeClr val="bg2"/>
                    </a:solidFill>
                  </a:tcPr>
                </a:tc>
                <a:tc>
                  <a:txBody>
                    <a:bodyPr/>
                    <a:lstStyle/>
                    <a:p>
                      <a:pPr marL="0" marR="0">
                        <a:spcBef>
                          <a:spcPts val="0"/>
                        </a:spcBef>
                        <a:spcAft>
                          <a:spcPts val="0"/>
                        </a:spcAft>
                      </a:pPr>
                      <a:r>
                        <a:rPr lang="en-US" sz="1800">
                          <a:effectLst/>
                          <a:latin typeface="Calibri" panose="020F0502020204030204" pitchFamily="34" charset="0"/>
                        </a:rPr>
                        <a:t>How good is the technical capability?</a:t>
                      </a:r>
                      <a:endParaRPr lang="en-US" sz="1800">
                        <a:effectLst/>
                        <a:latin typeface="Calibri" panose="020F0502020204030204" pitchFamily="34" charset="0"/>
                        <a:ea typeface="Times New Roman"/>
                        <a:cs typeface="Times New Roman"/>
                      </a:endParaRPr>
                    </a:p>
                  </a:txBody>
                  <a:tcPr marL="53039" marR="53039" marT="0" marB="0"/>
                </a:tc>
                <a:tc>
                  <a:txBody>
                    <a:bodyPr/>
                    <a:lstStyle/>
                    <a:p>
                      <a:pPr marL="0" marR="0" algn="ctr">
                        <a:spcBef>
                          <a:spcPts val="0"/>
                        </a:spcBef>
                        <a:spcAft>
                          <a:spcPts val="0"/>
                        </a:spcAft>
                      </a:pPr>
                      <a:r>
                        <a:rPr lang="en-US" sz="1800" dirty="0">
                          <a:effectLst/>
                          <a:latin typeface="Calibri" panose="020F0502020204030204" pitchFamily="34" charset="0"/>
                        </a:rPr>
                        <a:t>4</a:t>
                      </a:r>
                      <a:endParaRPr lang="en-US" sz="1800" dirty="0">
                        <a:effectLst/>
                        <a:latin typeface="Calibri" panose="020F0502020204030204" pitchFamily="34" charset="0"/>
                        <a:ea typeface="Times New Roman"/>
                        <a:cs typeface="Times New Roman"/>
                      </a:endParaRPr>
                    </a:p>
                  </a:txBody>
                  <a:tcPr marL="53039" marR="53039" marT="0" marB="0" anchor="ctr">
                    <a:solidFill>
                      <a:schemeClr val="bg2">
                        <a:lumMod val="40000"/>
                        <a:lumOff val="60000"/>
                      </a:schemeClr>
                    </a:solidFill>
                  </a:tcPr>
                </a:tc>
                <a:tc>
                  <a:txBody>
                    <a:bodyPr/>
                    <a:lstStyle/>
                    <a:p>
                      <a:pPr marL="0" marR="0" algn="ctr">
                        <a:spcBef>
                          <a:spcPts val="0"/>
                        </a:spcBef>
                        <a:spcAft>
                          <a:spcPts val="0"/>
                        </a:spcAft>
                      </a:pPr>
                      <a:r>
                        <a:rPr lang="en-US" sz="1800">
                          <a:effectLst/>
                          <a:latin typeface="Calibri" panose="020F0502020204030204" pitchFamily="34" charset="0"/>
                        </a:rPr>
                        <a:t>10</a:t>
                      </a:r>
                    </a:p>
                    <a:p>
                      <a:pPr marL="0" marR="0" algn="ctr">
                        <a:spcBef>
                          <a:spcPts val="0"/>
                        </a:spcBef>
                        <a:spcAft>
                          <a:spcPts val="0"/>
                        </a:spcAft>
                      </a:pPr>
                      <a:r>
                        <a:rPr lang="en-US" sz="1800">
                          <a:effectLst/>
                          <a:latin typeface="Calibri" panose="020F0502020204030204" pitchFamily="34" charset="0"/>
                        </a:rPr>
                        <a:t>(schedule)</a:t>
                      </a:r>
                      <a:endParaRPr lang="en-US" sz="1800">
                        <a:effectLst/>
                        <a:latin typeface="Calibri" panose="020F0502020204030204" pitchFamily="34" charset="0"/>
                        <a:ea typeface="Times New Roman"/>
                        <a:cs typeface="Times New Roman"/>
                      </a:endParaRPr>
                    </a:p>
                  </a:txBody>
                  <a:tcPr marL="53039" marR="53039" marT="0" marB="0" anchor="ctr"/>
                </a:tc>
                <a:tc>
                  <a:txBody>
                    <a:bodyPr/>
                    <a:lstStyle/>
                    <a:p>
                      <a:pPr marL="0" marR="0" algn="ctr">
                        <a:spcBef>
                          <a:spcPts val="0"/>
                        </a:spcBef>
                        <a:spcAft>
                          <a:spcPts val="0"/>
                        </a:spcAft>
                      </a:pPr>
                      <a:r>
                        <a:rPr lang="en-US" sz="1800" dirty="0">
                          <a:effectLst/>
                          <a:latin typeface="Calibri" panose="020F0502020204030204" pitchFamily="34" charset="0"/>
                        </a:rPr>
                        <a:t>10</a:t>
                      </a:r>
                      <a:endParaRPr lang="en-US" sz="1800" dirty="0">
                        <a:effectLst/>
                        <a:latin typeface="Calibri" panose="020F0502020204030204" pitchFamily="34" charset="0"/>
                        <a:ea typeface="Times New Roman"/>
                        <a:cs typeface="Times New Roman"/>
                      </a:endParaRPr>
                    </a:p>
                  </a:txBody>
                  <a:tcPr marL="53039" marR="53039" marT="0" marB="0" anchor="ctr">
                    <a:solidFill>
                      <a:schemeClr val="bg2">
                        <a:lumMod val="40000"/>
                        <a:lumOff val="60000"/>
                      </a:schemeClr>
                    </a:solidFill>
                  </a:tcPr>
                </a:tc>
                <a:tc>
                  <a:txBody>
                    <a:bodyPr/>
                    <a:lstStyle/>
                    <a:p>
                      <a:pPr marL="0" marR="0" algn="ctr">
                        <a:spcBef>
                          <a:spcPts val="0"/>
                        </a:spcBef>
                        <a:spcAft>
                          <a:spcPts val="0"/>
                        </a:spcAft>
                      </a:pPr>
                      <a:r>
                        <a:rPr lang="en-US" sz="1800">
                          <a:effectLst/>
                          <a:latin typeface="Calibri" panose="020F0502020204030204" pitchFamily="34" charset="0"/>
                        </a:rPr>
                        <a:t>40</a:t>
                      </a:r>
                      <a:endParaRPr lang="en-US" sz="1800">
                        <a:effectLst/>
                        <a:latin typeface="Calibri" panose="020F0502020204030204" pitchFamily="34" charset="0"/>
                        <a:ea typeface="Times New Roman"/>
                        <a:cs typeface="Times New Roman"/>
                      </a:endParaRPr>
                    </a:p>
                  </a:txBody>
                  <a:tcPr marL="53039" marR="53039" marT="0" marB="0" anchor="ctr"/>
                </a:tc>
                <a:tc>
                  <a:txBody>
                    <a:bodyPr/>
                    <a:lstStyle/>
                    <a:p>
                      <a:pPr marL="0" marR="0" algn="ctr">
                        <a:spcBef>
                          <a:spcPts val="0"/>
                        </a:spcBef>
                        <a:spcAft>
                          <a:spcPts val="0"/>
                        </a:spcAft>
                      </a:pPr>
                      <a:r>
                        <a:rPr lang="en-US" sz="1800" dirty="0">
                          <a:effectLst/>
                          <a:latin typeface="Calibri" panose="020F0502020204030204" pitchFamily="34" charset="0"/>
                        </a:rPr>
                        <a:t>400</a:t>
                      </a:r>
                      <a:endParaRPr lang="en-US" sz="1800" dirty="0">
                        <a:effectLst/>
                        <a:latin typeface="Calibri" panose="020F0502020204030204" pitchFamily="34" charset="0"/>
                        <a:ea typeface="Times New Roman"/>
                        <a:cs typeface="Times New Roman"/>
                      </a:endParaRPr>
                    </a:p>
                  </a:txBody>
                  <a:tcPr marL="53039" marR="53039" marT="0" marB="0" anchor="ctr">
                    <a:solidFill>
                      <a:schemeClr val="bg2">
                        <a:lumMod val="40000"/>
                        <a:lumOff val="60000"/>
                      </a:schemeClr>
                    </a:solidFill>
                  </a:tcPr>
                </a:tc>
              </a:tr>
              <a:tr h="707182">
                <a:tc>
                  <a:txBody>
                    <a:bodyPr/>
                    <a:lstStyle/>
                    <a:p>
                      <a:pPr marL="0" marR="0" algn="ctr">
                        <a:spcBef>
                          <a:spcPts val="0"/>
                        </a:spcBef>
                        <a:spcAft>
                          <a:spcPts val="0"/>
                        </a:spcAft>
                      </a:pPr>
                      <a:r>
                        <a:rPr lang="en-US" sz="1800" dirty="0">
                          <a:effectLst/>
                          <a:latin typeface="Calibri" panose="020F0502020204030204" pitchFamily="34" charset="0"/>
                        </a:rPr>
                        <a:t>4</a:t>
                      </a:r>
                      <a:endParaRPr lang="en-US" sz="1800" dirty="0">
                        <a:effectLst/>
                        <a:latin typeface="Calibri" panose="020F0502020204030204" pitchFamily="34" charset="0"/>
                        <a:ea typeface="Times New Roman"/>
                        <a:cs typeface="Times New Roman"/>
                      </a:endParaRPr>
                    </a:p>
                  </a:txBody>
                  <a:tcPr marL="53039" marR="53039" marT="0" marB="0" anchor="ctr">
                    <a:solidFill>
                      <a:schemeClr val="bg2"/>
                    </a:solidFill>
                  </a:tcPr>
                </a:tc>
                <a:tc>
                  <a:txBody>
                    <a:bodyPr/>
                    <a:lstStyle/>
                    <a:p>
                      <a:pPr marL="0" marR="0">
                        <a:spcBef>
                          <a:spcPts val="0"/>
                        </a:spcBef>
                        <a:spcAft>
                          <a:spcPts val="0"/>
                        </a:spcAft>
                      </a:pPr>
                      <a:r>
                        <a:rPr lang="en-US" sz="1800" dirty="0">
                          <a:effectLst/>
                          <a:latin typeface="Calibri" panose="020F0502020204030204" pitchFamily="34" charset="0"/>
                        </a:rPr>
                        <a:t>How is financial stability?</a:t>
                      </a:r>
                      <a:endParaRPr lang="en-US" sz="1800" dirty="0">
                        <a:effectLst/>
                        <a:latin typeface="Calibri" panose="020F0502020204030204" pitchFamily="34" charset="0"/>
                        <a:ea typeface="Times New Roman"/>
                        <a:cs typeface="Times New Roman"/>
                      </a:endParaRPr>
                    </a:p>
                  </a:txBody>
                  <a:tcPr marL="53039" marR="53039" marT="0" marB="0"/>
                </a:tc>
                <a:tc>
                  <a:txBody>
                    <a:bodyPr/>
                    <a:lstStyle/>
                    <a:p>
                      <a:pPr marL="0" marR="0" algn="ctr">
                        <a:spcBef>
                          <a:spcPts val="0"/>
                        </a:spcBef>
                        <a:spcAft>
                          <a:spcPts val="0"/>
                        </a:spcAft>
                      </a:pPr>
                      <a:r>
                        <a:rPr lang="en-US" sz="1800" dirty="0">
                          <a:effectLst/>
                          <a:latin typeface="Calibri" panose="020F0502020204030204" pitchFamily="34" charset="0"/>
                        </a:rPr>
                        <a:t>4</a:t>
                      </a:r>
                      <a:endParaRPr lang="en-US" sz="1800" dirty="0">
                        <a:effectLst/>
                        <a:latin typeface="Calibri" panose="020F0502020204030204" pitchFamily="34" charset="0"/>
                        <a:ea typeface="Times New Roman"/>
                        <a:cs typeface="Times New Roman"/>
                      </a:endParaRPr>
                    </a:p>
                  </a:txBody>
                  <a:tcPr marL="53039" marR="53039" marT="0" marB="0" anchor="ctr">
                    <a:solidFill>
                      <a:schemeClr val="bg2">
                        <a:lumMod val="40000"/>
                        <a:lumOff val="60000"/>
                      </a:schemeClr>
                    </a:solidFill>
                  </a:tcPr>
                </a:tc>
                <a:tc>
                  <a:txBody>
                    <a:bodyPr/>
                    <a:lstStyle/>
                    <a:p>
                      <a:pPr marL="0" marR="0" algn="ctr">
                        <a:spcBef>
                          <a:spcPts val="0"/>
                        </a:spcBef>
                        <a:spcAft>
                          <a:spcPts val="0"/>
                        </a:spcAft>
                      </a:pPr>
                      <a:r>
                        <a:rPr lang="en-US" sz="1800">
                          <a:effectLst/>
                          <a:latin typeface="Calibri" panose="020F0502020204030204" pitchFamily="34" charset="0"/>
                        </a:rPr>
                        <a:t>3</a:t>
                      </a:r>
                    </a:p>
                    <a:p>
                      <a:pPr marL="0" marR="0" algn="ctr">
                        <a:spcBef>
                          <a:spcPts val="0"/>
                        </a:spcBef>
                        <a:spcAft>
                          <a:spcPts val="0"/>
                        </a:spcAft>
                      </a:pPr>
                      <a:r>
                        <a:rPr lang="en-US" sz="1800">
                          <a:effectLst/>
                          <a:latin typeface="Calibri" panose="020F0502020204030204" pitchFamily="34" charset="0"/>
                        </a:rPr>
                        <a:t>(schedule)</a:t>
                      </a:r>
                      <a:endParaRPr lang="en-US" sz="1800">
                        <a:effectLst/>
                        <a:latin typeface="Calibri" panose="020F0502020204030204" pitchFamily="34" charset="0"/>
                        <a:ea typeface="Times New Roman"/>
                        <a:cs typeface="Times New Roman"/>
                      </a:endParaRPr>
                    </a:p>
                  </a:txBody>
                  <a:tcPr marL="53039" marR="53039" marT="0" marB="0" anchor="ctr"/>
                </a:tc>
                <a:tc>
                  <a:txBody>
                    <a:bodyPr/>
                    <a:lstStyle/>
                    <a:p>
                      <a:pPr marL="0" marR="0" algn="ctr">
                        <a:spcBef>
                          <a:spcPts val="0"/>
                        </a:spcBef>
                        <a:spcAft>
                          <a:spcPts val="0"/>
                        </a:spcAft>
                      </a:pPr>
                      <a:r>
                        <a:rPr lang="en-US" sz="1800" dirty="0">
                          <a:effectLst/>
                          <a:latin typeface="Calibri" panose="020F0502020204030204" pitchFamily="34" charset="0"/>
                        </a:rPr>
                        <a:t>3</a:t>
                      </a:r>
                      <a:endParaRPr lang="en-US" sz="1800" dirty="0">
                        <a:effectLst/>
                        <a:latin typeface="Calibri" panose="020F0502020204030204" pitchFamily="34" charset="0"/>
                        <a:ea typeface="Times New Roman"/>
                        <a:cs typeface="Times New Roman"/>
                      </a:endParaRPr>
                    </a:p>
                  </a:txBody>
                  <a:tcPr marL="53039" marR="53039" marT="0" marB="0" anchor="ctr">
                    <a:solidFill>
                      <a:schemeClr val="bg2">
                        <a:lumMod val="40000"/>
                        <a:lumOff val="60000"/>
                      </a:schemeClr>
                    </a:solidFill>
                  </a:tcPr>
                </a:tc>
                <a:tc>
                  <a:txBody>
                    <a:bodyPr/>
                    <a:lstStyle/>
                    <a:p>
                      <a:pPr marL="0" marR="0" algn="ctr">
                        <a:spcBef>
                          <a:spcPts val="0"/>
                        </a:spcBef>
                        <a:spcAft>
                          <a:spcPts val="0"/>
                        </a:spcAft>
                      </a:pPr>
                      <a:r>
                        <a:rPr lang="en-US" sz="1800">
                          <a:effectLst/>
                          <a:latin typeface="Calibri" panose="020F0502020204030204" pitchFamily="34" charset="0"/>
                        </a:rPr>
                        <a:t>12</a:t>
                      </a:r>
                      <a:endParaRPr lang="en-US" sz="1800">
                        <a:effectLst/>
                        <a:latin typeface="Calibri" panose="020F0502020204030204" pitchFamily="34" charset="0"/>
                        <a:ea typeface="Times New Roman"/>
                        <a:cs typeface="Times New Roman"/>
                      </a:endParaRPr>
                    </a:p>
                  </a:txBody>
                  <a:tcPr marL="53039" marR="53039" marT="0" marB="0" anchor="ctr"/>
                </a:tc>
                <a:tc>
                  <a:txBody>
                    <a:bodyPr/>
                    <a:lstStyle/>
                    <a:p>
                      <a:pPr marL="0" marR="0" algn="ctr">
                        <a:spcBef>
                          <a:spcPts val="0"/>
                        </a:spcBef>
                        <a:spcAft>
                          <a:spcPts val="0"/>
                        </a:spcAft>
                      </a:pPr>
                      <a:r>
                        <a:rPr lang="en-US" sz="1800" dirty="0">
                          <a:effectLst/>
                          <a:latin typeface="Calibri" panose="020F0502020204030204" pitchFamily="34" charset="0"/>
                        </a:rPr>
                        <a:t>36</a:t>
                      </a:r>
                      <a:endParaRPr lang="en-US" sz="1800" dirty="0">
                        <a:effectLst/>
                        <a:latin typeface="Calibri" panose="020F0502020204030204" pitchFamily="34" charset="0"/>
                        <a:ea typeface="Times New Roman"/>
                        <a:cs typeface="Times New Roman"/>
                      </a:endParaRPr>
                    </a:p>
                  </a:txBody>
                  <a:tcPr marL="53039" marR="53039" marT="0" marB="0" anchor="ctr">
                    <a:solidFill>
                      <a:schemeClr val="bg2">
                        <a:lumMod val="40000"/>
                        <a:lumOff val="60000"/>
                      </a:schemeClr>
                    </a:solidFill>
                  </a:tcPr>
                </a:tc>
              </a:tr>
              <a:tr h="707182">
                <a:tc>
                  <a:txBody>
                    <a:bodyPr/>
                    <a:lstStyle/>
                    <a:p>
                      <a:pPr marL="0" marR="0" algn="ctr">
                        <a:spcBef>
                          <a:spcPts val="0"/>
                        </a:spcBef>
                        <a:spcAft>
                          <a:spcPts val="0"/>
                        </a:spcAft>
                      </a:pPr>
                      <a:r>
                        <a:rPr lang="en-US" sz="1800" dirty="0">
                          <a:effectLst/>
                          <a:latin typeface="Calibri" panose="020F0502020204030204" pitchFamily="34" charset="0"/>
                        </a:rPr>
                        <a:t>5</a:t>
                      </a:r>
                      <a:endParaRPr lang="en-US" sz="1800" dirty="0">
                        <a:effectLst/>
                        <a:latin typeface="Calibri" panose="020F0502020204030204" pitchFamily="34" charset="0"/>
                        <a:ea typeface="Times New Roman"/>
                        <a:cs typeface="Times New Roman"/>
                      </a:endParaRPr>
                    </a:p>
                  </a:txBody>
                  <a:tcPr marL="53039" marR="53039" marT="0" marB="0" anchor="ctr">
                    <a:solidFill>
                      <a:schemeClr val="bg2"/>
                    </a:solidFill>
                  </a:tcPr>
                </a:tc>
                <a:tc>
                  <a:txBody>
                    <a:bodyPr/>
                    <a:lstStyle/>
                    <a:p>
                      <a:pPr marL="0" marR="0">
                        <a:spcBef>
                          <a:spcPts val="0"/>
                        </a:spcBef>
                        <a:spcAft>
                          <a:spcPts val="0"/>
                        </a:spcAft>
                      </a:pPr>
                      <a:r>
                        <a:rPr lang="en-US" sz="1800">
                          <a:effectLst/>
                          <a:latin typeface="Calibri" panose="020F0502020204030204" pitchFamily="34" charset="0"/>
                        </a:rPr>
                        <a:t>Will our IP be protected?</a:t>
                      </a:r>
                      <a:endParaRPr lang="en-US" sz="1800">
                        <a:effectLst/>
                        <a:latin typeface="Calibri" panose="020F0502020204030204" pitchFamily="34" charset="0"/>
                        <a:ea typeface="Times New Roman"/>
                        <a:cs typeface="Times New Roman"/>
                      </a:endParaRPr>
                    </a:p>
                  </a:txBody>
                  <a:tcPr marL="53039" marR="53039" marT="0" marB="0"/>
                </a:tc>
                <a:tc>
                  <a:txBody>
                    <a:bodyPr/>
                    <a:lstStyle/>
                    <a:p>
                      <a:pPr marL="0" marR="0" algn="ctr">
                        <a:spcBef>
                          <a:spcPts val="0"/>
                        </a:spcBef>
                        <a:spcAft>
                          <a:spcPts val="0"/>
                        </a:spcAft>
                      </a:pPr>
                      <a:r>
                        <a:rPr lang="en-US" sz="1800" dirty="0">
                          <a:effectLst/>
                          <a:latin typeface="Calibri" panose="020F0502020204030204" pitchFamily="34" charset="0"/>
                        </a:rPr>
                        <a:t>2</a:t>
                      </a:r>
                      <a:endParaRPr lang="en-US" sz="1800" dirty="0">
                        <a:effectLst/>
                        <a:latin typeface="Calibri" panose="020F0502020204030204" pitchFamily="34" charset="0"/>
                        <a:ea typeface="Times New Roman"/>
                        <a:cs typeface="Times New Roman"/>
                      </a:endParaRPr>
                    </a:p>
                  </a:txBody>
                  <a:tcPr marL="53039" marR="53039" marT="0" marB="0" anchor="ctr">
                    <a:solidFill>
                      <a:schemeClr val="bg2">
                        <a:lumMod val="40000"/>
                        <a:lumOff val="60000"/>
                      </a:schemeClr>
                    </a:solidFill>
                  </a:tcPr>
                </a:tc>
                <a:tc>
                  <a:txBody>
                    <a:bodyPr/>
                    <a:lstStyle/>
                    <a:p>
                      <a:pPr marL="0" marR="0" algn="ctr">
                        <a:spcBef>
                          <a:spcPts val="0"/>
                        </a:spcBef>
                        <a:spcAft>
                          <a:spcPts val="0"/>
                        </a:spcAft>
                      </a:pPr>
                      <a:r>
                        <a:rPr lang="en-US" sz="1800">
                          <a:effectLst/>
                          <a:latin typeface="Calibri" panose="020F0502020204030204" pitchFamily="34" charset="0"/>
                        </a:rPr>
                        <a:t>1</a:t>
                      </a:r>
                    </a:p>
                    <a:p>
                      <a:pPr marL="0" marR="0" algn="ctr">
                        <a:spcBef>
                          <a:spcPts val="0"/>
                        </a:spcBef>
                        <a:spcAft>
                          <a:spcPts val="0"/>
                        </a:spcAft>
                      </a:pPr>
                      <a:r>
                        <a:rPr lang="en-US" sz="1800">
                          <a:effectLst/>
                          <a:latin typeface="Calibri" panose="020F0502020204030204" pitchFamily="34" charset="0"/>
                        </a:rPr>
                        <a:t>(schedule)</a:t>
                      </a:r>
                      <a:endParaRPr lang="en-US" sz="1800">
                        <a:effectLst/>
                        <a:latin typeface="Calibri" panose="020F0502020204030204" pitchFamily="34" charset="0"/>
                        <a:ea typeface="Times New Roman"/>
                        <a:cs typeface="Times New Roman"/>
                      </a:endParaRPr>
                    </a:p>
                  </a:txBody>
                  <a:tcPr marL="53039" marR="53039" marT="0" marB="0" anchor="ctr"/>
                </a:tc>
                <a:tc>
                  <a:txBody>
                    <a:bodyPr/>
                    <a:lstStyle/>
                    <a:p>
                      <a:pPr marL="0" marR="0" algn="ctr">
                        <a:spcBef>
                          <a:spcPts val="0"/>
                        </a:spcBef>
                        <a:spcAft>
                          <a:spcPts val="0"/>
                        </a:spcAft>
                      </a:pPr>
                      <a:r>
                        <a:rPr lang="en-US" sz="1800" dirty="0">
                          <a:effectLst/>
                          <a:latin typeface="Calibri" panose="020F0502020204030204" pitchFamily="34" charset="0"/>
                        </a:rPr>
                        <a:t>4</a:t>
                      </a:r>
                      <a:endParaRPr lang="en-US" sz="1800" dirty="0">
                        <a:effectLst/>
                        <a:latin typeface="Calibri" panose="020F0502020204030204" pitchFamily="34" charset="0"/>
                        <a:ea typeface="Times New Roman"/>
                        <a:cs typeface="Times New Roman"/>
                      </a:endParaRPr>
                    </a:p>
                  </a:txBody>
                  <a:tcPr marL="53039" marR="53039" marT="0" marB="0" anchor="ctr">
                    <a:solidFill>
                      <a:schemeClr val="bg2">
                        <a:lumMod val="40000"/>
                        <a:lumOff val="60000"/>
                      </a:schemeClr>
                    </a:solidFill>
                  </a:tcPr>
                </a:tc>
                <a:tc>
                  <a:txBody>
                    <a:bodyPr/>
                    <a:lstStyle/>
                    <a:p>
                      <a:pPr marL="0" marR="0" algn="ctr">
                        <a:spcBef>
                          <a:spcPts val="0"/>
                        </a:spcBef>
                        <a:spcAft>
                          <a:spcPts val="0"/>
                        </a:spcAft>
                      </a:pPr>
                      <a:r>
                        <a:rPr lang="en-US" sz="1800">
                          <a:effectLst/>
                          <a:latin typeface="Calibri" panose="020F0502020204030204" pitchFamily="34" charset="0"/>
                        </a:rPr>
                        <a:t>2</a:t>
                      </a:r>
                      <a:endParaRPr lang="en-US" sz="1800">
                        <a:effectLst/>
                        <a:latin typeface="Calibri" panose="020F0502020204030204" pitchFamily="34" charset="0"/>
                        <a:ea typeface="Times New Roman"/>
                        <a:cs typeface="Times New Roman"/>
                      </a:endParaRPr>
                    </a:p>
                  </a:txBody>
                  <a:tcPr marL="53039" marR="53039" marT="0" marB="0" anchor="ctr"/>
                </a:tc>
                <a:tc>
                  <a:txBody>
                    <a:bodyPr/>
                    <a:lstStyle/>
                    <a:p>
                      <a:pPr marL="0" marR="0" algn="ctr">
                        <a:spcBef>
                          <a:spcPts val="0"/>
                        </a:spcBef>
                        <a:spcAft>
                          <a:spcPts val="0"/>
                        </a:spcAft>
                      </a:pPr>
                      <a:r>
                        <a:rPr lang="en-US" sz="1800" dirty="0" smtClean="0">
                          <a:effectLst/>
                          <a:latin typeface="Calibri" panose="020F0502020204030204" pitchFamily="34" charset="0"/>
                        </a:rPr>
                        <a:t>8</a:t>
                      </a:r>
                      <a:endParaRPr lang="en-US" sz="1800" dirty="0">
                        <a:effectLst/>
                        <a:latin typeface="Calibri" panose="020F0502020204030204" pitchFamily="34" charset="0"/>
                        <a:ea typeface="Times New Roman"/>
                        <a:cs typeface="Times New Roman"/>
                      </a:endParaRPr>
                    </a:p>
                  </a:txBody>
                  <a:tcPr marL="53039" marR="53039" marT="0" marB="0" anchor="ctr">
                    <a:solidFill>
                      <a:schemeClr val="bg2">
                        <a:lumMod val="40000"/>
                        <a:lumOff val="60000"/>
                      </a:schemeClr>
                    </a:solidFill>
                  </a:tcPr>
                </a:tc>
              </a:tr>
            </a:tbl>
          </a:graphicData>
        </a:graphic>
      </p:graphicFrame>
    </p:spTree>
    <p:extLst>
      <p:ext uri="{BB962C8B-B14F-4D97-AF65-F5344CB8AC3E}">
        <p14:creationId xmlns:p14="http://schemas.microsoft.com/office/powerpoint/2010/main" val="549289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Probability/Impact Matrix</a:t>
            </a:r>
            <a:endParaRPr lang="en-US" dirty="0"/>
          </a:p>
        </p:txBody>
      </p:sp>
      <p:sp>
        <p:nvSpPr>
          <p:cNvPr id="5" name="Content Placeholder 4"/>
          <p:cNvSpPr>
            <a:spLocks noGrp="1"/>
          </p:cNvSpPr>
          <p:nvPr>
            <p:ph idx="1"/>
          </p:nvPr>
        </p:nvSpPr>
        <p:spPr/>
        <p:txBody>
          <a:bodyPr/>
          <a:lstStyle/>
          <a:p>
            <a:r>
              <a:rPr lang="en-US" sz="2800" dirty="0" smtClean="0"/>
              <a:t>A </a:t>
            </a:r>
            <a:r>
              <a:rPr lang="en-US" sz="2800" b="1" dirty="0" smtClean="0"/>
              <a:t>probability/impact matrix </a:t>
            </a:r>
            <a:r>
              <a:rPr lang="en-US" sz="2800" dirty="0" smtClean="0"/>
              <a:t>or</a:t>
            </a:r>
            <a:r>
              <a:rPr lang="en-US" sz="2800" b="1" dirty="0" smtClean="0"/>
              <a:t> chart</a:t>
            </a:r>
            <a:r>
              <a:rPr lang="en-US" sz="2800" dirty="0" smtClean="0"/>
              <a:t> lists the relative probability of a risk occurring on one side of a matrix or axis on a chart and the relative impact of the risk occurring on the other</a:t>
            </a:r>
          </a:p>
          <a:p>
            <a:r>
              <a:rPr lang="en-US" sz="2800" dirty="0" smtClean="0"/>
              <a:t>List the risks and then label each one as high, medium, or low in terms of its probability of occurrence and its impact if it did occur</a:t>
            </a:r>
          </a:p>
          <a:p>
            <a:r>
              <a:rPr lang="en-US" sz="2800" dirty="0" smtClean="0"/>
              <a:t>Can also calculate </a:t>
            </a:r>
            <a:r>
              <a:rPr lang="en-US" sz="2800" b="1" dirty="0" smtClean="0"/>
              <a:t>risk factors</a:t>
            </a:r>
            <a:r>
              <a:rPr lang="en-US" sz="2800" dirty="0" smtClean="0"/>
              <a:t>:</a:t>
            </a:r>
            <a:endParaRPr lang="en-US" sz="2800" b="1" dirty="0" smtClean="0"/>
          </a:p>
          <a:p>
            <a:pPr lvl="1"/>
            <a:r>
              <a:rPr lang="en-US" sz="2400" dirty="0" smtClean="0"/>
              <a:t>Numbers that represent the overall risk of specific events based on their probability of occurring and the consequences to the project if they do occur</a:t>
            </a:r>
          </a:p>
          <a:p>
            <a:endParaRPr lang="en-US" dirty="0"/>
          </a:p>
        </p:txBody>
      </p:sp>
    </p:spTree>
    <p:extLst>
      <p:ext uri="{BB962C8B-B14F-4D97-AF65-F5344CB8AC3E}">
        <p14:creationId xmlns:p14="http://schemas.microsoft.com/office/powerpoint/2010/main" val="936048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ext Placeholder 2"/>
          <p:cNvSpPr>
            <a:spLocks noGrp="1"/>
          </p:cNvSpPr>
          <p:nvPr>
            <p:ph type="body" sz="quarter" idx="13"/>
          </p:nvPr>
        </p:nvSpPr>
        <p:spPr>
          <a:xfrm>
            <a:off x="1447800" y="1066800"/>
            <a:ext cx="8229600" cy="339725"/>
          </a:xfrm>
        </p:spPr>
        <p:txBody>
          <a:bodyPr/>
          <a:lstStyle/>
          <a:p>
            <a:r>
              <a:rPr lang="en-US" sz="3200" cap="all" dirty="0" smtClean="0">
                <a:solidFill>
                  <a:srgbClr val="C00000"/>
                </a:solidFill>
                <a:latin typeface="Calibri" panose="020F0502020204030204" pitchFamily="34" charset="0"/>
              </a:rPr>
              <a:t>PROBABILITY Rating FOR A HAZARD</a:t>
            </a:r>
            <a:endParaRPr lang="en-US" sz="3200" cap="all" dirty="0" smtClean="0">
              <a:solidFill>
                <a:srgbClr val="C00000"/>
              </a:solidFill>
              <a:latin typeface="Calibri" panose="020F0502020204030204" pitchFamily="34" charset="0"/>
            </a:endParaRPr>
          </a:p>
        </p:txBody>
      </p:sp>
      <p:graphicFrame>
        <p:nvGraphicFramePr>
          <p:cNvPr id="4" name="Table 3"/>
          <p:cNvGraphicFramePr>
            <a:graphicFrameLocks noGrp="1"/>
          </p:cNvGraphicFramePr>
          <p:nvPr/>
        </p:nvGraphicFramePr>
        <p:xfrm>
          <a:off x="1676400" y="2057400"/>
          <a:ext cx="8387454" cy="3291840"/>
        </p:xfrm>
        <a:graphic>
          <a:graphicData uri="http://schemas.openxmlformats.org/drawingml/2006/table">
            <a:tbl>
              <a:tblPr/>
              <a:tblGrid>
                <a:gridCol w="1521617"/>
                <a:gridCol w="3026048"/>
                <a:gridCol w="3839789"/>
              </a:tblGrid>
              <a:tr h="300673">
                <a:tc>
                  <a:txBody>
                    <a:bodyPr/>
                    <a:lstStyle/>
                    <a:p>
                      <a:pPr marL="0" marR="0" algn="l">
                        <a:spcBef>
                          <a:spcPts val="0"/>
                        </a:spcBef>
                        <a:spcAft>
                          <a:spcPts val="0"/>
                        </a:spcAft>
                      </a:pPr>
                      <a:r>
                        <a:rPr lang="en-US" sz="2400" b="1" dirty="0">
                          <a:solidFill>
                            <a:srgbClr val="FFFFFF"/>
                          </a:solidFill>
                          <a:latin typeface="Calibri"/>
                          <a:ea typeface="Times New Roman"/>
                        </a:rPr>
                        <a:t>Rating</a:t>
                      </a:r>
                      <a:endParaRPr lang="en-US" sz="2400" dirty="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l">
                        <a:spcBef>
                          <a:spcPts val="0"/>
                        </a:spcBef>
                        <a:spcAft>
                          <a:spcPts val="0"/>
                        </a:spcAft>
                      </a:pPr>
                      <a:r>
                        <a:rPr lang="en-US" sz="2400" b="1">
                          <a:solidFill>
                            <a:srgbClr val="FFFFFF"/>
                          </a:solidFill>
                          <a:latin typeface="Calibri"/>
                          <a:ea typeface="Times New Roman"/>
                        </a:rPr>
                        <a:t>Description</a:t>
                      </a:r>
                      <a:endParaRPr lang="en-US" sz="24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l">
                        <a:spcBef>
                          <a:spcPts val="0"/>
                        </a:spcBef>
                        <a:spcAft>
                          <a:spcPts val="0"/>
                        </a:spcAft>
                      </a:pPr>
                      <a:r>
                        <a:rPr lang="en-US" sz="2400" b="1" dirty="0">
                          <a:solidFill>
                            <a:srgbClr val="FFFFFF"/>
                          </a:solidFill>
                          <a:latin typeface="Calibri"/>
                          <a:ea typeface="Times New Roman"/>
                        </a:rPr>
                        <a:t>Detail</a:t>
                      </a:r>
                      <a:endParaRPr lang="en-US" sz="2400" dirty="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r>
              <a:tr h="0">
                <a:tc>
                  <a:txBody>
                    <a:bodyPr/>
                    <a:lstStyle/>
                    <a:p>
                      <a:pPr marL="0" marR="0" algn="l">
                        <a:spcBef>
                          <a:spcPts val="0"/>
                        </a:spcBef>
                        <a:spcAft>
                          <a:spcPts val="0"/>
                        </a:spcAft>
                      </a:pPr>
                      <a:r>
                        <a:rPr lang="en-US" sz="2400" b="1">
                          <a:solidFill>
                            <a:srgbClr val="FFFFFF"/>
                          </a:solidFill>
                          <a:latin typeface="Calibri"/>
                          <a:ea typeface="Times New Roman"/>
                        </a:rPr>
                        <a:t>A</a:t>
                      </a:r>
                      <a:endParaRPr lang="en-US" sz="24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4F81BD"/>
                    </a:solidFill>
                  </a:tcPr>
                </a:tc>
                <a:tc>
                  <a:txBody>
                    <a:bodyPr/>
                    <a:lstStyle/>
                    <a:p>
                      <a:pPr marL="0" marR="0" algn="l">
                        <a:spcBef>
                          <a:spcPts val="0"/>
                        </a:spcBef>
                        <a:spcAft>
                          <a:spcPts val="0"/>
                        </a:spcAft>
                      </a:pPr>
                      <a:r>
                        <a:rPr lang="en-US" sz="2400">
                          <a:latin typeface="Calibri"/>
                          <a:ea typeface="Times New Roman"/>
                        </a:rPr>
                        <a:t>Highly Likely</a:t>
                      </a:r>
                      <a:endParaRPr lang="en-US" sz="24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l">
                        <a:spcBef>
                          <a:spcPts val="0"/>
                        </a:spcBef>
                        <a:spcAft>
                          <a:spcPts val="0"/>
                        </a:spcAft>
                      </a:pPr>
                      <a:r>
                        <a:rPr lang="en-US" sz="2400" dirty="0">
                          <a:latin typeface="Calibri"/>
                          <a:ea typeface="Times New Roman"/>
                        </a:rPr>
                        <a:t>Almost 100% probability in 12 months</a:t>
                      </a:r>
                      <a:endParaRPr lang="en-US" sz="2400" dirty="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0">
                <a:tc>
                  <a:txBody>
                    <a:bodyPr/>
                    <a:lstStyle/>
                    <a:p>
                      <a:pPr marL="0" marR="0" algn="l">
                        <a:spcBef>
                          <a:spcPts val="0"/>
                        </a:spcBef>
                        <a:spcAft>
                          <a:spcPts val="0"/>
                        </a:spcAft>
                      </a:pPr>
                      <a:r>
                        <a:rPr lang="en-US" sz="2400" b="1">
                          <a:solidFill>
                            <a:srgbClr val="FFFFFF"/>
                          </a:solidFill>
                          <a:latin typeface="Calibri"/>
                          <a:ea typeface="Times New Roman"/>
                        </a:rPr>
                        <a:t>B</a:t>
                      </a:r>
                      <a:endParaRPr lang="en-US" sz="2400">
                        <a:latin typeface="Times New Roman"/>
                        <a:ea typeface="Times New Roman"/>
                      </a:endParaRPr>
                    </a:p>
                  </a:txBody>
                  <a:tcPr marL="68580" marR="68580" marT="0" marB="0">
                    <a:lnL>
                      <a:noFill/>
                    </a:lnL>
                    <a:lnR>
                      <a:noFill/>
                    </a:lnR>
                    <a:lnT>
                      <a:noFill/>
                    </a:lnT>
                    <a:lnB>
                      <a:noFill/>
                    </a:lnB>
                    <a:solidFill>
                      <a:srgbClr val="4F81BD"/>
                    </a:solidFill>
                  </a:tcPr>
                </a:tc>
                <a:tc>
                  <a:txBody>
                    <a:bodyPr/>
                    <a:lstStyle/>
                    <a:p>
                      <a:pPr marL="0" marR="0" algn="l">
                        <a:spcBef>
                          <a:spcPts val="0"/>
                        </a:spcBef>
                        <a:spcAft>
                          <a:spcPts val="0"/>
                        </a:spcAft>
                      </a:pPr>
                      <a:r>
                        <a:rPr lang="en-US" sz="2400">
                          <a:latin typeface="Calibri"/>
                          <a:ea typeface="Times New Roman"/>
                        </a:rPr>
                        <a:t>Likely</a:t>
                      </a:r>
                      <a:endParaRPr lang="en-US" sz="2400">
                        <a:latin typeface="Times New Roman"/>
                        <a:ea typeface="Times New Roman"/>
                      </a:endParaRPr>
                    </a:p>
                  </a:txBody>
                  <a:tcPr marL="68580" marR="68580" marT="0" marB="0">
                    <a:lnL>
                      <a:noFill/>
                    </a:lnL>
                    <a:lnR>
                      <a:noFill/>
                    </a:lnR>
                    <a:lnT>
                      <a:noFill/>
                    </a:lnT>
                    <a:lnB>
                      <a:noFill/>
                    </a:lnB>
                    <a:solidFill>
                      <a:srgbClr val="D8D8D8"/>
                    </a:solidFill>
                  </a:tcPr>
                </a:tc>
                <a:tc>
                  <a:txBody>
                    <a:bodyPr/>
                    <a:lstStyle/>
                    <a:p>
                      <a:pPr marL="0" marR="0" algn="l">
                        <a:spcBef>
                          <a:spcPts val="0"/>
                        </a:spcBef>
                        <a:spcAft>
                          <a:spcPts val="0"/>
                        </a:spcAft>
                      </a:pPr>
                      <a:r>
                        <a:rPr lang="en-US" sz="2400" dirty="0">
                          <a:latin typeface="Calibri"/>
                          <a:ea typeface="Times New Roman"/>
                        </a:rPr>
                        <a:t>Between 10% and 100% probability in next 10 years</a:t>
                      </a:r>
                      <a:endParaRPr lang="en-US" sz="2400" dirty="0">
                        <a:latin typeface="Times New Roman"/>
                        <a:ea typeface="Times New Roman"/>
                      </a:endParaRPr>
                    </a:p>
                  </a:txBody>
                  <a:tcPr marL="68580" marR="68580" marT="0" marB="0">
                    <a:lnL>
                      <a:noFill/>
                    </a:lnL>
                    <a:lnR>
                      <a:noFill/>
                    </a:lnR>
                    <a:lnT>
                      <a:noFill/>
                    </a:lnT>
                    <a:lnB>
                      <a:noFill/>
                    </a:lnB>
                    <a:solidFill>
                      <a:srgbClr val="D8D8D8"/>
                    </a:solidFill>
                  </a:tcPr>
                </a:tc>
              </a:tr>
              <a:tr h="0">
                <a:tc>
                  <a:txBody>
                    <a:bodyPr/>
                    <a:lstStyle/>
                    <a:p>
                      <a:pPr marL="0" marR="0" algn="l">
                        <a:spcBef>
                          <a:spcPts val="0"/>
                        </a:spcBef>
                        <a:spcAft>
                          <a:spcPts val="0"/>
                        </a:spcAft>
                      </a:pPr>
                      <a:r>
                        <a:rPr lang="en-US" sz="2400" b="1">
                          <a:solidFill>
                            <a:srgbClr val="FFFFFF"/>
                          </a:solidFill>
                          <a:latin typeface="Calibri"/>
                          <a:ea typeface="Times New Roman"/>
                        </a:rPr>
                        <a:t>C</a:t>
                      </a:r>
                      <a:endParaRPr lang="en-US" sz="2400">
                        <a:latin typeface="Times New Roman"/>
                        <a:ea typeface="Times New Roman"/>
                      </a:endParaRPr>
                    </a:p>
                  </a:txBody>
                  <a:tcPr marL="68580" marR="68580" marT="0" marB="0">
                    <a:lnL>
                      <a:noFill/>
                    </a:lnL>
                    <a:lnR>
                      <a:noFill/>
                    </a:lnR>
                    <a:lnT>
                      <a:noFill/>
                    </a:lnT>
                    <a:lnB>
                      <a:noFill/>
                    </a:lnB>
                    <a:solidFill>
                      <a:srgbClr val="4F81BD"/>
                    </a:solidFill>
                  </a:tcPr>
                </a:tc>
                <a:tc>
                  <a:txBody>
                    <a:bodyPr/>
                    <a:lstStyle/>
                    <a:p>
                      <a:pPr marL="0" marR="0" algn="l">
                        <a:spcBef>
                          <a:spcPts val="0"/>
                        </a:spcBef>
                        <a:spcAft>
                          <a:spcPts val="0"/>
                        </a:spcAft>
                      </a:pPr>
                      <a:r>
                        <a:rPr lang="en-US" sz="2400">
                          <a:latin typeface="Calibri"/>
                          <a:ea typeface="Times New Roman"/>
                        </a:rPr>
                        <a:t>Possible</a:t>
                      </a:r>
                      <a:endParaRPr lang="en-US" sz="2400">
                        <a:latin typeface="Times New Roman"/>
                        <a:ea typeface="Times New Roman"/>
                      </a:endParaRPr>
                    </a:p>
                  </a:txBody>
                  <a:tcPr marL="68580" marR="68580" marT="0" marB="0">
                    <a:lnL>
                      <a:noFill/>
                    </a:lnL>
                    <a:lnR>
                      <a:noFill/>
                    </a:lnR>
                    <a:lnT>
                      <a:noFill/>
                    </a:lnT>
                    <a:lnB>
                      <a:noFill/>
                    </a:lnB>
                  </a:tcPr>
                </a:tc>
                <a:tc>
                  <a:txBody>
                    <a:bodyPr/>
                    <a:lstStyle/>
                    <a:p>
                      <a:pPr marL="0" marR="0" algn="l">
                        <a:spcBef>
                          <a:spcPts val="0"/>
                        </a:spcBef>
                        <a:spcAft>
                          <a:spcPts val="0"/>
                        </a:spcAft>
                      </a:pPr>
                      <a:r>
                        <a:rPr lang="en-US" sz="2400">
                          <a:latin typeface="Calibri"/>
                          <a:ea typeface="Times New Roman"/>
                        </a:rPr>
                        <a:t>Between 1% and 10% probability in next 100 years</a:t>
                      </a:r>
                      <a:endParaRPr lang="en-US" sz="2400">
                        <a:latin typeface="Times New Roman"/>
                        <a:ea typeface="Times New Roman"/>
                      </a:endParaRPr>
                    </a:p>
                  </a:txBody>
                  <a:tcPr marL="68580" marR="68580" marT="0" marB="0">
                    <a:lnL>
                      <a:noFill/>
                    </a:lnL>
                    <a:lnR>
                      <a:noFill/>
                    </a:lnR>
                    <a:lnT>
                      <a:noFill/>
                    </a:lnT>
                    <a:lnB>
                      <a:noFill/>
                    </a:lnB>
                  </a:tcPr>
                </a:tc>
              </a:tr>
              <a:tr h="448945">
                <a:tc>
                  <a:txBody>
                    <a:bodyPr/>
                    <a:lstStyle/>
                    <a:p>
                      <a:pPr marL="0" marR="0" algn="l">
                        <a:spcBef>
                          <a:spcPts val="0"/>
                        </a:spcBef>
                        <a:spcAft>
                          <a:spcPts val="0"/>
                        </a:spcAft>
                      </a:pPr>
                      <a:r>
                        <a:rPr lang="en-US" sz="2400" b="1">
                          <a:solidFill>
                            <a:srgbClr val="FFFFFF"/>
                          </a:solidFill>
                          <a:latin typeface="Calibri"/>
                          <a:ea typeface="Times New Roman"/>
                        </a:rPr>
                        <a:t>D</a:t>
                      </a:r>
                      <a:endParaRPr lang="en-US" sz="2400">
                        <a:latin typeface="Times New Roman"/>
                        <a:ea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4F81BD"/>
                    </a:solidFill>
                  </a:tcPr>
                </a:tc>
                <a:tc>
                  <a:txBody>
                    <a:bodyPr/>
                    <a:lstStyle/>
                    <a:p>
                      <a:pPr marL="0" marR="0" algn="l">
                        <a:spcBef>
                          <a:spcPts val="0"/>
                        </a:spcBef>
                        <a:spcAft>
                          <a:spcPts val="0"/>
                        </a:spcAft>
                      </a:pPr>
                      <a:r>
                        <a:rPr lang="en-US" sz="2400">
                          <a:latin typeface="Calibri"/>
                          <a:ea typeface="Times New Roman"/>
                        </a:rPr>
                        <a:t>Unlikely</a:t>
                      </a:r>
                      <a:endParaRPr lang="en-US" sz="2400">
                        <a:latin typeface="Times New Roman"/>
                        <a:ea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D8D8D8"/>
                    </a:solidFill>
                  </a:tcPr>
                </a:tc>
                <a:tc>
                  <a:txBody>
                    <a:bodyPr/>
                    <a:lstStyle/>
                    <a:p>
                      <a:pPr marL="0" marR="0" algn="l">
                        <a:spcBef>
                          <a:spcPts val="0"/>
                        </a:spcBef>
                        <a:spcAft>
                          <a:spcPts val="0"/>
                        </a:spcAft>
                      </a:pPr>
                      <a:r>
                        <a:rPr lang="en-US" sz="2400" dirty="0">
                          <a:latin typeface="Calibri"/>
                          <a:ea typeface="Times New Roman"/>
                        </a:rPr>
                        <a:t>Less than 1% probability in next 100 years</a:t>
                      </a:r>
                      <a:endParaRPr lang="en-US" sz="2400" dirty="0">
                        <a:latin typeface="Times New Roman"/>
                        <a:ea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D8D8D8"/>
                    </a:solidFill>
                  </a:tcPr>
                </a:tc>
              </a:tr>
            </a:tbl>
          </a:graphicData>
        </a:graphic>
      </p:graphicFrame>
    </p:spTree>
    <p:extLst>
      <p:ext uri="{BB962C8B-B14F-4D97-AF65-F5344CB8AC3E}">
        <p14:creationId xmlns:p14="http://schemas.microsoft.com/office/powerpoint/2010/main" val="1318363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ext Placeholder 2"/>
          <p:cNvSpPr>
            <a:spLocks noGrp="1"/>
          </p:cNvSpPr>
          <p:nvPr>
            <p:ph type="body" sz="quarter" idx="13"/>
          </p:nvPr>
        </p:nvSpPr>
        <p:spPr>
          <a:xfrm>
            <a:off x="1447800" y="1071564"/>
            <a:ext cx="7391399" cy="339725"/>
          </a:xfrm>
        </p:spPr>
        <p:txBody>
          <a:bodyPr/>
          <a:lstStyle/>
          <a:p>
            <a:r>
              <a:rPr lang="en-US" sz="3600" cap="all" dirty="0" smtClean="0">
                <a:solidFill>
                  <a:srgbClr val="C00000"/>
                </a:solidFill>
                <a:latin typeface="Calibri" panose="020F0502020204030204" pitchFamily="34" charset="0"/>
              </a:rPr>
              <a:t>Impact Rating FOR A hazard</a:t>
            </a:r>
            <a:endParaRPr lang="en-US" sz="3600" cap="all" dirty="0" smtClean="0">
              <a:solidFill>
                <a:srgbClr val="C00000"/>
              </a:solidFill>
              <a:latin typeface="Calibri" panose="020F0502020204030204" pitchFamily="34" charset="0"/>
            </a:endParaRPr>
          </a:p>
        </p:txBody>
      </p:sp>
      <p:graphicFrame>
        <p:nvGraphicFramePr>
          <p:cNvPr id="5" name="Table 4"/>
          <p:cNvGraphicFramePr>
            <a:graphicFrameLocks noGrp="1"/>
          </p:cNvGraphicFramePr>
          <p:nvPr/>
        </p:nvGraphicFramePr>
        <p:xfrm>
          <a:off x="1905000" y="2133600"/>
          <a:ext cx="8252189" cy="3657600"/>
        </p:xfrm>
        <a:graphic>
          <a:graphicData uri="http://schemas.openxmlformats.org/drawingml/2006/table">
            <a:tbl>
              <a:tblPr/>
              <a:tblGrid>
                <a:gridCol w="1347429"/>
                <a:gridCol w="2050435"/>
                <a:gridCol w="4854325"/>
              </a:tblGrid>
              <a:tr h="0">
                <a:tc>
                  <a:txBody>
                    <a:bodyPr/>
                    <a:lstStyle/>
                    <a:p>
                      <a:pPr marL="0" marR="0">
                        <a:spcBef>
                          <a:spcPts val="0"/>
                        </a:spcBef>
                        <a:spcAft>
                          <a:spcPts val="0"/>
                        </a:spcAft>
                      </a:pPr>
                      <a:r>
                        <a:rPr lang="en-US" sz="2400" b="1" dirty="0">
                          <a:solidFill>
                            <a:srgbClr val="FFFFFF"/>
                          </a:solidFill>
                          <a:latin typeface="Calibri"/>
                          <a:ea typeface="Times New Roman"/>
                        </a:rPr>
                        <a:t>Rating</a:t>
                      </a:r>
                      <a:endParaRPr lang="en-US" sz="2400" b="1" dirty="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spcBef>
                          <a:spcPts val="0"/>
                        </a:spcBef>
                        <a:spcAft>
                          <a:spcPts val="0"/>
                        </a:spcAft>
                      </a:pPr>
                      <a:r>
                        <a:rPr lang="en-US" sz="2400" b="1" dirty="0">
                          <a:solidFill>
                            <a:srgbClr val="FFFFFF"/>
                          </a:solidFill>
                          <a:latin typeface="Calibri"/>
                          <a:ea typeface="Times New Roman"/>
                        </a:rPr>
                        <a:t>Description</a:t>
                      </a:r>
                      <a:endParaRPr lang="en-US" sz="2400" b="1" dirty="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spcBef>
                          <a:spcPts val="0"/>
                        </a:spcBef>
                        <a:spcAft>
                          <a:spcPts val="0"/>
                        </a:spcAft>
                      </a:pPr>
                      <a:r>
                        <a:rPr lang="en-US" sz="2400" b="1" dirty="0">
                          <a:solidFill>
                            <a:srgbClr val="FFFFFF"/>
                          </a:solidFill>
                          <a:latin typeface="Calibri"/>
                          <a:ea typeface="Times New Roman"/>
                        </a:rPr>
                        <a:t>Detail</a:t>
                      </a:r>
                      <a:endParaRPr lang="en-US" sz="2400" b="1" dirty="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r>
              <a:tr h="0">
                <a:tc>
                  <a:txBody>
                    <a:bodyPr/>
                    <a:lstStyle/>
                    <a:p>
                      <a:pPr marL="0" marR="0">
                        <a:spcBef>
                          <a:spcPts val="0"/>
                        </a:spcBef>
                        <a:spcAft>
                          <a:spcPts val="0"/>
                        </a:spcAft>
                      </a:pPr>
                      <a:r>
                        <a:rPr lang="en-US" sz="2400" b="1">
                          <a:solidFill>
                            <a:srgbClr val="FFFFFF"/>
                          </a:solidFill>
                          <a:latin typeface="Calibri"/>
                          <a:ea typeface="Times New Roman"/>
                        </a:rPr>
                        <a:t>1</a:t>
                      </a:r>
                      <a:endParaRPr lang="en-US" sz="24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4F81BD"/>
                    </a:solidFill>
                  </a:tcPr>
                </a:tc>
                <a:tc>
                  <a:txBody>
                    <a:bodyPr/>
                    <a:lstStyle/>
                    <a:p>
                      <a:pPr marL="0" marR="0">
                        <a:spcBef>
                          <a:spcPts val="0"/>
                        </a:spcBef>
                        <a:spcAft>
                          <a:spcPts val="0"/>
                        </a:spcAft>
                      </a:pPr>
                      <a:r>
                        <a:rPr lang="en-US" sz="2400">
                          <a:latin typeface="Calibri"/>
                          <a:ea typeface="Times New Roman"/>
                        </a:rPr>
                        <a:t>Marginal</a:t>
                      </a:r>
                      <a:endParaRPr lang="en-US" sz="24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2400">
                          <a:latin typeface="Calibri"/>
                          <a:ea typeface="Times New Roman"/>
                        </a:rPr>
                        <a:t>Facility can provide a normal level of service </a:t>
                      </a:r>
                      <a:endParaRPr lang="en-US" sz="24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0">
                <a:tc>
                  <a:txBody>
                    <a:bodyPr/>
                    <a:lstStyle/>
                    <a:p>
                      <a:pPr marL="0" marR="0">
                        <a:spcBef>
                          <a:spcPts val="0"/>
                        </a:spcBef>
                        <a:spcAft>
                          <a:spcPts val="0"/>
                        </a:spcAft>
                      </a:pPr>
                      <a:r>
                        <a:rPr lang="en-US" sz="2400" b="1">
                          <a:solidFill>
                            <a:srgbClr val="FFFFFF"/>
                          </a:solidFill>
                          <a:latin typeface="Calibri"/>
                          <a:ea typeface="Times New Roman"/>
                        </a:rPr>
                        <a:t>2 - 4</a:t>
                      </a:r>
                      <a:endParaRPr lang="en-US" sz="2400">
                        <a:latin typeface="Times New Roman"/>
                        <a:ea typeface="Times New Roman"/>
                      </a:endParaRPr>
                    </a:p>
                  </a:txBody>
                  <a:tcPr marL="68580" marR="68580" marT="0" marB="0">
                    <a:lnL>
                      <a:noFill/>
                    </a:lnL>
                    <a:lnR>
                      <a:noFill/>
                    </a:lnR>
                    <a:lnT>
                      <a:noFill/>
                    </a:lnT>
                    <a:lnB>
                      <a:noFill/>
                    </a:lnB>
                    <a:solidFill>
                      <a:srgbClr val="4F81BD"/>
                    </a:solidFill>
                  </a:tcPr>
                </a:tc>
                <a:tc>
                  <a:txBody>
                    <a:bodyPr/>
                    <a:lstStyle/>
                    <a:p>
                      <a:pPr marL="0" marR="0">
                        <a:spcBef>
                          <a:spcPts val="0"/>
                        </a:spcBef>
                        <a:spcAft>
                          <a:spcPts val="0"/>
                        </a:spcAft>
                      </a:pPr>
                      <a:r>
                        <a:rPr lang="en-US" sz="2400">
                          <a:latin typeface="Calibri"/>
                          <a:ea typeface="Times New Roman"/>
                        </a:rPr>
                        <a:t>Serious</a:t>
                      </a:r>
                      <a:endParaRPr lang="en-US" sz="2400">
                        <a:latin typeface="Times New Roman"/>
                        <a:ea typeface="Times New Roman"/>
                      </a:endParaRPr>
                    </a:p>
                  </a:txBody>
                  <a:tcPr marL="68580" marR="68580" marT="0" marB="0">
                    <a:lnL>
                      <a:noFill/>
                    </a:lnL>
                    <a:lnR>
                      <a:noFill/>
                    </a:lnR>
                    <a:lnT>
                      <a:noFill/>
                    </a:lnT>
                    <a:lnB>
                      <a:noFill/>
                    </a:lnB>
                    <a:solidFill>
                      <a:srgbClr val="D8D8D8"/>
                    </a:solidFill>
                  </a:tcPr>
                </a:tc>
                <a:tc>
                  <a:txBody>
                    <a:bodyPr/>
                    <a:lstStyle/>
                    <a:p>
                      <a:pPr marL="0" marR="0">
                        <a:spcBef>
                          <a:spcPts val="0"/>
                        </a:spcBef>
                        <a:spcAft>
                          <a:spcPts val="0"/>
                        </a:spcAft>
                      </a:pPr>
                      <a:r>
                        <a:rPr lang="en-US" sz="2400">
                          <a:latin typeface="Calibri"/>
                          <a:ea typeface="Times New Roman"/>
                        </a:rPr>
                        <a:t>Facility can provide a normal level of service with assistance from local community</a:t>
                      </a:r>
                      <a:endParaRPr lang="en-US" sz="2400">
                        <a:latin typeface="Times New Roman"/>
                        <a:ea typeface="Times New Roman"/>
                      </a:endParaRPr>
                    </a:p>
                  </a:txBody>
                  <a:tcPr marL="68580" marR="68580" marT="0" marB="0">
                    <a:lnL>
                      <a:noFill/>
                    </a:lnL>
                    <a:lnR>
                      <a:noFill/>
                    </a:lnR>
                    <a:lnT>
                      <a:noFill/>
                    </a:lnT>
                    <a:lnB>
                      <a:noFill/>
                    </a:lnB>
                    <a:solidFill>
                      <a:srgbClr val="D8D8D8"/>
                    </a:solidFill>
                  </a:tcPr>
                </a:tc>
              </a:tr>
              <a:tr h="0">
                <a:tc>
                  <a:txBody>
                    <a:bodyPr/>
                    <a:lstStyle/>
                    <a:p>
                      <a:pPr marL="0" marR="0">
                        <a:spcBef>
                          <a:spcPts val="0"/>
                        </a:spcBef>
                        <a:spcAft>
                          <a:spcPts val="0"/>
                        </a:spcAft>
                      </a:pPr>
                      <a:r>
                        <a:rPr lang="en-US" sz="2400" b="1">
                          <a:solidFill>
                            <a:srgbClr val="FFFFFF"/>
                          </a:solidFill>
                          <a:latin typeface="Calibri"/>
                          <a:ea typeface="Times New Roman"/>
                        </a:rPr>
                        <a:t>5 - 7</a:t>
                      </a:r>
                      <a:endParaRPr lang="en-US" sz="2400">
                        <a:latin typeface="Times New Roman"/>
                        <a:ea typeface="Times New Roman"/>
                      </a:endParaRPr>
                    </a:p>
                  </a:txBody>
                  <a:tcPr marL="68580" marR="68580" marT="0" marB="0">
                    <a:lnL>
                      <a:noFill/>
                    </a:lnL>
                    <a:lnR>
                      <a:noFill/>
                    </a:lnR>
                    <a:lnT>
                      <a:noFill/>
                    </a:lnT>
                    <a:lnB>
                      <a:noFill/>
                    </a:lnB>
                    <a:solidFill>
                      <a:srgbClr val="4F81BD"/>
                    </a:solidFill>
                  </a:tcPr>
                </a:tc>
                <a:tc>
                  <a:txBody>
                    <a:bodyPr/>
                    <a:lstStyle/>
                    <a:p>
                      <a:pPr marL="0" marR="0">
                        <a:spcBef>
                          <a:spcPts val="0"/>
                        </a:spcBef>
                        <a:spcAft>
                          <a:spcPts val="0"/>
                        </a:spcAft>
                      </a:pPr>
                      <a:r>
                        <a:rPr lang="en-US" sz="2400">
                          <a:latin typeface="Calibri"/>
                          <a:ea typeface="Times New Roman"/>
                        </a:rPr>
                        <a:t>Critical</a:t>
                      </a:r>
                      <a:endParaRPr lang="en-US" sz="2400">
                        <a:latin typeface="Times New Roman"/>
                        <a:ea typeface="Times New Roman"/>
                      </a:endParaRPr>
                    </a:p>
                  </a:txBody>
                  <a:tcPr marL="68580" marR="68580" marT="0" marB="0">
                    <a:lnL>
                      <a:noFill/>
                    </a:lnL>
                    <a:lnR>
                      <a:noFill/>
                    </a:lnR>
                    <a:lnT>
                      <a:noFill/>
                    </a:lnT>
                    <a:lnB>
                      <a:noFill/>
                    </a:lnB>
                  </a:tcPr>
                </a:tc>
                <a:tc>
                  <a:txBody>
                    <a:bodyPr/>
                    <a:lstStyle/>
                    <a:p>
                      <a:pPr marL="0" marR="0">
                        <a:spcBef>
                          <a:spcPts val="0"/>
                        </a:spcBef>
                        <a:spcAft>
                          <a:spcPts val="0"/>
                        </a:spcAft>
                      </a:pPr>
                      <a:r>
                        <a:rPr lang="en-US" sz="2400">
                          <a:latin typeface="Calibri"/>
                          <a:ea typeface="Times New Roman"/>
                        </a:rPr>
                        <a:t>Facility can provide a normal level of service with assistance from local as well as outside communities</a:t>
                      </a:r>
                      <a:endParaRPr lang="en-US" sz="2400">
                        <a:latin typeface="Times New Roman"/>
                        <a:ea typeface="Times New Roman"/>
                      </a:endParaRPr>
                    </a:p>
                  </a:txBody>
                  <a:tcPr marL="68580" marR="68580" marT="0" marB="0">
                    <a:lnL>
                      <a:noFill/>
                    </a:lnL>
                    <a:lnR>
                      <a:noFill/>
                    </a:lnR>
                    <a:lnT>
                      <a:noFill/>
                    </a:lnT>
                    <a:lnB>
                      <a:noFill/>
                    </a:lnB>
                  </a:tcPr>
                </a:tc>
              </a:tr>
              <a:tr h="0">
                <a:tc>
                  <a:txBody>
                    <a:bodyPr/>
                    <a:lstStyle/>
                    <a:p>
                      <a:pPr marL="0" marR="0">
                        <a:spcBef>
                          <a:spcPts val="0"/>
                        </a:spcBef>
                        <a:spcAft>
                          <a:spcPts val="0"/>
                        </a:spcAft>
                      </a:pPr>
                      <a:r>
                        <a:rPr lang="en-US" sz="2400" b="1">
                          <a:solidFill>
                            <a:srgbClr val="FFFFFF"/>
                          </a:solidFill>
                          <a:latin typeface="Calibri"/>
                          <a:ea typeface="Times New Roman"/>
                        </a:rPr>
                        <a:t>8 - 10</a:t>
                      </a:r>
                      <a:endParaRPr lang="en-US" sz="2400">
                        <a:latin typeface="Times New Roman"/>
                        <a:ea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4F81BD"/>
                    </a:solidFill>
                  </a:tcPr>
                </a:tc>
                <a:tc>
                  <a:txBody>
                    <a:bodyPr/>
                    <a:lstStyle/>
                    <a:p>
                      <a:pPr marL="0" marR="0">
                        <a:spcBef>
                          <a:spcPts val="0"/>
                        </a:spcBef>
                        <a:spcAft>
                          <a:spcPts val="0"/>
                        </a:spcAft>
                      </a:pPr>
                      <a:r>
                        <a:rPr lang="en-US" sz="2400">
                          <a:latin typeface="Calibri"/>
                          <a:ea typeface="Times New Roman"/>
                        </a:rPr>
                        <a:t>Catastrophic</a:t>
                      </a:r>
                      <a:endParaRPr lang="en-US" sz="2400">
                        <a:latin typeface="Times New Roman"/>
                        <a:ea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D8D8D8"/>
                    </a:solidFill>
                  </a:tcPr>
                </a:tc>
                <a:tc>
                  <a:txBody>
                    <a:bodyPr/>
                    <a:lstStyle/>
                    <a:p>
                      <a:pPr marL="0" marR="0">
                        <a:spcBef>
                          <a:spcPts val="0"/>
                        </a:spcBef>
                        <a:spcAft>
                          <a:spcPts val="0"/>
                        </a:spcAft>
                      </a:pPr>
                      <a:r>
                        <a:rPr lang="en-US" sz="2400" dirty="0">
                          <a:latin typeface="Calibri"/>
                          <a:ea typeface="Times New Roman"/>
                        </a:rPr>
                        <a:t>Facility cannot provide services</a:t>
                      </a:r>
                      <a:endParaRPr lang="en-US" sz="2400" dirty="0">
                        <a:latin typeface="Times New Roman"/>
                        <a:ea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D8D8D8"/>
                    </a:solidFill>
                  </a:tcPr>
                </a:tc>
              </a:tr>
            </a:tbl>
          </a:graphicData>
        </a:graphic>
      </p:graphicFrame>
    </p:spTree>
    <p:extLst>
      <p:ext uri="{BB962C8B-B14F-4D97-AF65-F5344CB8AC3E}">
        <p14:creationId xmlns:p14="http://schemas.microsoft.com/office/powerpoint/2010/main" val="1839119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ltLang="en-US"/>
              <a:t>Risk Breakdown Structure</a:t>
            </a:r>
          </a:p>
        </p:txBody>
      </p:sp>
      <p:sp>
        <p:nvSpPr>
          <p:cNvPr id="62467" name="Rectangle 3"/>
          <p:cNvSpPr>
            <a:spLocks noGrp="1" noChangeArrowheads="1"/>
          </p:cNvSpPr>
          <p:nvPr>
            <p:ph type="body" idx="1"/>
          </p:nvPr>
        </p:nvSpPr>
        <p:spPr/>
        <p:txBody>
          <a:bodyPr/>
          <a:lstStyle/>
          <a:p>
            <a:pPr>
              <a:spcBef>
                <a:spcPct val="100000"/>
              </a:spcBef>
            </a:pPr>
            <a:r>
              <a:rPr lang="en-US" altLang="en-US"/>
              <a:t>A </a:t>
            </a:r>
            <a:r>
              <a:rPr lang="en-US" altLang="en-US" b="1"/>
              <a:t>risk breakdown structure</a:t>
            </a:r>
            <a:r>
              <a:rPr lang="en-US" altLang="en-US"/>
              <a:t> is a hierarchy of potential risk categories for a project. </a:t>
            </a:r>
          </a:p>
          <a:p>
            <a:pPr>
              <a:spcBef>
                <a:spcPct val="100000"/>
              </a:spcBef>
            </a:pPr>
            <a:r>
              <a:rPr lang="en-US" altLang="en-US"/>
              <a:t>Similar to a work breakdown structure but used to identify and categorize risks.</a:t>
            </a:r>
          </a:p>
        </p:txBody>
      </p:sp>
    </p:spTree>
    <p:extLst>
      <p:ext uri="{BB962C8B-B14F-4D97-AF65-F5344CB8AC3E}">
        <p14:creationId xmlns:p14="http://schemas.microsoft.com/office/powerpoint/2010/main" val="8472243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Placeholder 2"/>
          <p:cNvSpPr>
            <a:spLocks noGrp="1"/>
          </p:cNvSpPr>
          <p:nvPr>
            <p:ph type="body" sz="quarter" idx="13"/>
          </p:nvPr>
        </p:nvSpPr>
        <p:spPr>
          <a:xfrm>
            <a:off x="990600" y="1071564"/>
            <a:ext cx="10744199" cy="339725"/>
          </a:xfrm>
        </p:spPr>
        <p:txBody>
          <a:bodyPr/>
          <a:lstStyle/>
          <a:p>
            <a:r>
              <a:rPr lang="en-US" sz="3600" cap="all" dirty="0" smtClean="0">
                <a:solidFill>
                  <a:srgbClr val="C00000"/>
                </a:solidFill>
                <a:latin typeface="Calibri" panose="020F0502020204030204" pitchFamily="34" charset="0"/>
              </a:rPr>
              <a:t>Risk </a:t>
            </a:r>
            <a:r>
              <a:rPr lang="en-US" sz="3600" cap="all" dirty="0" smtClean="0">
                <a:solidFill>
                  <a:srgbClr val="C00000"/>
                </a:solidFill>
                <a:latin typeface="Calibri" panose="020F0502020204030204" pitchFamily="34" charset="0"/>
              </a:rPr>
              <a:t>Rating AS A PROBABILITY AND IMPACT MATRIX</a:t>
            </a:r>
            <a:endParaRPr lang="en-US" sz="3600" cap="all" dirty="0" smtClean="0">
              <a:solidFill>
                <a:srgbClr val="C00000"/>
              </a:solidFill>
              <a:latin typeface="Calibri" panose="020F0502020204030204" pitchFamily="34" charset="0"/>
            </a:endParaRPr>
          </a:p>
        </p:txBody>
      </p:sp>
      <p:graphicFrame>
        <p:nvGraphicFramePr>
          <p:cNvPr id="6" name="Table 5"/>
          <p:cNvGraphicFramePr>
            <a:graphicFrameLocks noGrp="1"/>
          </p:cNvGraphicFramePr>
          <p:nvPr/>
        </p:nvGraphicFramePr>
        <p:xfrm>
          <a:off x="1997076" y="1917700"/>
          <a:ext cx="7200899" cy="2194560"/>
        </p:xfrm>
        <a:graphic>
          <a:graphicData uri="http://schemas.openxmlformats.org/drawingml/2006/table">
            <a:tbl>
              <a:tblPr/>
              <a:tblGrid>
                <a:gridCol w="1344168"/>
                <a:gridCol w="1344168"/>
                <a:gridCol w="1344168"/>
                <a:gridCol w="1344168"/>
                <a:gridCol w="1824227"/>
              </a:tblGrid>
              <a:tr h="0">
                <a:tc>
                  <a:txBody>
                    <a:bodyPr/>
                    <a:lstStyle/>
                    <a:p>
                      <a:pPr marL="0" marR="0">
                        <a:spcBef>
                          <a:spcPts val="0"/>
                        </a:spcBef>
                        <a:spcAft>
                          <a:spcPts val="0"/>
                        </a:spcAft>
                      </a:pP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spcBef>
                          <a:spcPts val="0"/>
                        </a:spcBef>
                        <a:spcAft>
                          <a:spcPts val="0"/>
                        </a:spcAft>
                      </a:pPr>
                      <a:r>
                        <a:rPr lang="en-US" sz="2400" b="1">
                          <a:solidFill>
                            <a:srgbClr val="FFFFFF"/>
                          </a:solidFill>
                          <a:latin typeface="Calibri"/>
                          <a:ea typeface="Times New Roman"/>
                        </a:rPr>
                        <a:t>Marginal</a:t>
                      </a:r>
                      <a:endParaRPr lang="en-US"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spcBef>
                          <a:spcPts val="0"/>
                        </a:spcBef>
                        <a:spcAft>
                          <a:spcPts val="0"/>
                        </a:spcAft>
                      </a:pPr>
                      <a:r>
                        <a:rPr lang="en-US" sz="2400" b="1">
                          <a:solidFill>
                            <a:srgbClr val="FFFFFF"/>
                          </a:solidFill>
                          <a:latin typeface="Calibri"/>
                          <a:ea typeface="Times New Roman"/>
                        </a:rPr>
                        <a:t>Serious</a:t>
                      </a:r>
                      <a:endParaRPr lang="en-US"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spcBef>
                          <a:spcPts val="0"/>
                        </a:spcBef>
                        <a:spcAft>
                          <a:spcPts val="0"/>
                        </a:spcAft>
                      </a:pPr>
                      <a:r>
                        <a:rPr lang="en-US" sz="2400" b="1">
                          <a:solidFill>
                            <a:srgbClr val="FFFFFF"/>
                          </a:solidFill>
                          <a:latin typeface="Calibri"/>
                          <a:ea typeface="Times New Roman"/>
                        </a:rPr>
                        <a:t>Critical</a:t>
                      </a:r>
                      <a:endParaRPr lang="en-US"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spcBef>
                          <a:spcPts val="0"/>
                        </a:spcBef>
                        <a:spcAft>
                          <a:spcPts val="0"/>
                        </a:spcAft>
                      </a:pPr>
                      <a:r>
                        <a:rPr lang="en-US" sz="2400" b="1">
                          <a:solidFill>
                            <a:srgbClr val="FFFFFF"/>
                          </a:solidFill>
                          <a:latin typeface="Calibri"/>
                          <a:ea typeface="Times New Roman"/>
                        </a:rPr>
                        <a:t>Catastrophic</a:t>
                      </a:r>
                      <a:endParaRPr lang="en-US"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r>
              <a:tr h="0">
                <a:tc>
                  <a:txBody>
                    <a:bodyPr/>
                    <a:lstStyle/>
                    <a:p>
                      <a:pPr marL="0" marR="0">
                        <a:spcBef>
                          <a:spcPts val="0"/>
                        </a:spcBef>
                        <a:spcAft>
                          <a:spcPts val="0"/>
                        </a:spcAft>
                      </a:pPr>
                      <a:r>
                        <a:rPr lang="en-US" sz="2400" b="1">
                          <a:solidFill>
                            <a:srgbClr val="FFFFFF"/>
                          </a:solidFill>
                          <a:latin typeface="Calibri"/>
                          <a:ea typeface="Times New Roman"/>
                        </a:rPr>
                        <a:t>High likely</a:t>
                      </a:r>
                      <a:endParaRPr lang="en-US"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2400">
                          <a:latin typeface="Calibri"/>
                          <a:ea typeface="Times New Roman"/>
                        </a:rPr>
                        <a:t>A1</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2400">
                          <a:latin typeface="Calibri"/>
                          <a:ea typeface="Times New Roman"/>
                        </a:rPr>
                        <a:t>A2-A4</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2400">
                          <a:latin typeface="Calibri"/>
                          <a:ea typeface="Times New Roman"/>
                        </a:rPr>
                        <a:t>A5-A7</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spcBef>
                          <a:spcPts val="0"/>
                        </a:spcBef>
                        <a:spcAft>
                          <a:spcPts val="0"/>
                        </a:spcAft>
                      </a:pPr>
                      <a:r>
                        <a:rPr lang="en-US" sz="2400">
                          <a:latin typeface="Calibri"/>
                          <a:ea typeface="Times New Roman"/>
                        </a:rPr>
                        <a:t>A8-A10</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0">
                <a:tc>
                  <a:txBody>
                    <a:bodyPr/>
                    <a:lstStyle/>
                    <a:p>
                      <a:pPr marL="0" marR="0">
                        <a:spcBef>
                          <a:spcPts val="0"/>
                        </a:spcBef>
                        <a:spcAft>
                          <a:spcPts val="0"/>
                        </a:spcAft>
                      </a:pPr>
                      <a:r>
                        <a:rPr lang="en-US" sz="2400" b="1">
                          <a:solidFill>
                            <a:srgbClr val="FFFFFF"/>
                          </a:solidFill>
                          <a:latin typeface="Calibri"/>
                          <a:ea typeface="Times New Roman"/>
                        </a:rPr>
                        <a:t>Likely</a:t>
                      </a:r>
                      <a:endParaRPr lang="en-US"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2400">
                          <a:latin typeface="Calibri"/>
                          <a:ea typeface="Times New Roman"/>
                        </a:rPr>
                        <a:t>B1</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2400">
                          <a:latin typeface="Calibri"/>
                          <a:ea typeface="Times New Roman"/>
                        </a:rPr>
                        <a:t>B2-B4</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2400">
                          <a:latin typeface="Calibri"/>
                          <a:ea typeface="Times New Roman"/>
                        </a:rPr>
                        <a:t>B5-B7</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spcBef>
                          <a:spcPts val="0"/>
                        </a:spcBef>
                        <a:spcAft>
                          <a:spcPts val="0"/>
                        </a:spcAft>
                      </a:pPr>
                      <a:r>
                        <a:rPr lang="en-US" sz="2400">
                          <a:latin typeface="Calibri"/>
                          <a:ea typeface="Times New Roman"/>
                        </a:rPr>
                        <a:t>B8-B10</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0">
                <a:tc>
                  <a:txBody>
                    <a:bodyPr/>
                    <a:lstStyle/>
                    <a:p>
                      <a:pPr marL="0" marR="0">
                        <a:spcBef>
                          <a:spcPts val="0"/>
                        </a:spcBef>
                        <a:spcAft>
                          <a:spcPts val="0"/>
                        </a:spcAft>
                      </a:pPr>
                      <a:r>
                        <a:rPr lang="en-US" sz="2400" b="1">
                          <a:solidFill>
                            <a:srgbClr val="FFFFFF"/>
                          </a:solidFill>
                          <a:latin typeface="Calibri"/>
                          <a:ea typeface="Times New Roman"/>
                        </a:rPr>
                        <a:t>Possible</a:t>
                      </a:r>
                      <a:endParaRPr lang="en-US"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2400">
                          <a:latin typeface="Calibri"/>
                          <a:ea typeface="Times New Roman"/>
                        </a:rPr>
                        <a:t>C1</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latin typeface="Calibri"/>
                          <a:ea typeface="Times New Roman"/>
                        </a:rPr>
                        <a:t>C2-C4</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2400">
                          <a:latin typeface="Calibri"/>
                          <a:ea typeface="Times New Roman"/>
                        </a:rPr>
                        <a:t>C5-C7</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2400">
                          <a:latin typeface="Calibri"/>
                          <a:ea typeface="Times New Roman"/>
                        </a:rPr>
                        <a:t>C8-C10</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0">
                <a:tc>
                  <a:txBody>
                    <a:bodyPr/>
                    <a:lstStyle/>
                    <a:p>
                      <a:pPr marL="0" marR="0">
                        <a:spcBef>
                          <a:spcPts val="0"/>
                        </a:spcBef>
                        <a:spcAft>
                          <a:spcPts val="0"/>
                        </a:spcAft>
                      </a:pPr>
                      <a:r>
                        <a:rPr lang="en-US" sz="2400" b="1">
                          <a:solidFill>
                            <a:srgbClr val="FFFFFF"/>
                          </a:solidFill>
                          <a:latin typeface="Calibri"/>
                          <a:ea typeface="Times New Roman"/>
                        </a:rPr>
                        <a:t>Unlikely</a:t>
                      </a:r>
                      <a:endParaRPr lang="en-US"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2400">
                          <a:latin typeface="Calibri"/>
                          <a:ea typeface="Times New Roman"/>
                        </a:rPr>
                        <a:t>D1</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latin typeface="Calibri"/>
                          <a:ea typeface="Times New Roman"/>
                        </a:rPr>
                        <a:t>D2-D4</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latin typeface="Calibri"/>
                          <a:ea typeface="Times New Roman"/>
                        </a:rPr>
                        <a:t>D5-D7</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2400" dirty="0">
                          <a:latin typeface="Calibri"/>
                          <a:ea typeface="Times New Roman"/>
                        </a:rPr>
                        <a:t>D8-D10</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bl>
          </a:graphicData>
        </a:graphic>
      </p:graphicFrame>
    </p:spTree>
    <p:extLst>
      <p:ext uri="{BB962C8B-B14F-4D97-AF65-F5344CB8AC3E}">
        <p14:creationId xmlns:p14="http://schemas.microsoft.com/office/powerpoint/2010/main" val="3037827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a:xfrm>
            <a:off x="685800" y="533400"/>
            <a:ext cx="10972800" cy="1143000"/>
          </a:xfrm>
        </p:spPr>
        <p:txBody>
          <a:bodyPr>
            <a:normAutofit/>
          </a:bodyPr>
          <a:lstStyle/>
          <a:p>
            <a:r>
              <a:rPr lang="en-US" dirty="0" smtClean="0"/>
              <a:t>Another Sample </a:t>
            </a:r>
            <a:r>
              <a:rPr lang="en-US" dirty="0" smtClean="0"/>
              <a:t>Probability/Impact Matrix</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1981200"/>
            <a:ext cx="6379029" cy="4465321"/>
          </a:xfrm>
          <a:prstGeom prst="rect">
            <a:avLst/>
          </a:prstGeom>
        </p:spPr>
      </p:pic>
    </p:spTree>
    <p:extLst>
      <p:ext uri="{BB962C8B-B14F-4D97-AF65-F5344CB8AC3E}">
        <p14:creationId xmlns:p14="http://schemas.microsoft.com/office/powerpoint/2010/main" val="9018694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altLang="en-US" sz="3600" dirty="0" smtClean="0"/>
              <a:t>Chart </a:t>
            </a:r>
            <a:r>
              <a:rPr lang="en-US" altLang="en-US" sz="3600" dirty="0"/>
              <a:t>Showing High-, Medium-, and Low-Risk Technologies</a:t>
            </a:r>
          </a:p>
        </p:txBody>
      </p:sp>
      <p:pic>
        <p:nvPicPr>
          <p:cNvPr id="788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2057400"/>
            <a:ext cx="7010400" cy="423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140850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altLang="en-US" sz="3600"/>
              <a:t>Table 11-6. Sample Probability/Impact Matrix for Qualitative Risk Assessment</a:t>
            </a:r>
          </a:p>
        </p:txBody>
      </p:sp>
      <p:pic>
        <p:nvPicPr>
          <p:cNvPr id="778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2057400"/>
            <a:ext cx="5562600" cy="450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1437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altLang="en-US"/>
              <a:t>Top Ten Risk Item Tracking</a:t>
            </a:r>
          </a:p>
        </p:txBody>
      </p:sp>
      <p:sp>
        <p:nvSpPr>
          <p:cNvPr id="79875" name="Rectangle 3"/>
          <p:cNvSpPr>
            <a:spLocks noGrp="1" noChangeArrowheads="1"/>
          </p:cNvSpPr>
          <p:nvPr>
            <p:ph type="body" idx="1"/>
          </p:nvPr>
        </p:nvSpPr>
        <p:spPr>
          <a:xfrm>
            <a:off x="1905000" y="1905000"/>
            <a:ext cx="8186738" cy="4191000"/>
          </a:xfrm>
        </p:spPr>
        <p:txBody>
          <a:bodyPr/>
          <a:lstStyle/>
          <a:p>
            <a:r>
              <a:rPr lang="en-US" altLang="en-US" sz="2400" b="1"/>
              <a:t>Top Ten Risk Item Tracking</a:t>
            </a:r>
            <a:r>
              <a:rPr lang="en-US" altLang="en-US" sz="2400"/>
              <a:t> is a qualitative risk analysis tool that helps to identify risks and maintain an awareness of risks throughout the life of a project.</a:t>
            </a:r>
          </a:p>
          <a:p>
            <a:r>
              <a:rPr lang="en-US" altLang="en-US" sz="2400"/>
              <a:t>Establish a periodic review of the top ten project risk items.</a:t>
            </a:r>
          </a:p>
          <a:p>
            <a:r>
              <a:rPr lang="en-US" altLang="en-US" sz="2400"/>
              <a:t>List the current ranking, previous ranking, number of times the risk appears on the list over a period of time, and a summary of progress made in resolving the risk item.</a:t>
            </a:r>
          </a:p>
        </p:txBody>
      </p:sp>
    </p:spTree>
    <p:extLst>
      <p:ext uri="{BB962C8B-B14F-4D97-AF65-F5344CB8AC3E}">
        <p14:creationId xmlns:p14="http://schemas.microsoft.com/office/powerpoint/2010/main" val="24769651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altLang="en-US"/>
              <a:t>Top Ten Risk Items</a:t>
            </a:r>
          </a:p>
        </p:txBody>
      </p:sp>
      <p:sp>
        <p:nvSpPr>
          <p:cNvPr id="101379" name="Rectangle 3"/>
          <p:cNvSpPr>
            <a:spLocks noGrp="1" noChangeArrowheads="1"/>
          </p:cNvSpPr>
          <p:nvPr>
            <p:ph type="body" sz="half" idx="1"/>
          </p:nvPr>
        </p:nvSpPr>
        <p:spPr>
          <a:xfrm>
            <a:off x="1981200" y="1828801"/>
            <a:ext cx="4033838" cy="4302125"/>
          </a:xfrm>
        </p:spPr>
        <p:txBody>
          <a:bodyPr/>
          <a:lstStyle/>
          <a:p>
            <a:pPr>
              <a:lnSpc>
                <a:spcPct val="90000"/>
              </a:lnSpc>
              <a:buFont typeface="Wingdings" panose="05000000000000000000" pitchFamily="2" charset="2"/>
              <a:buNone/>
            </a:pPr>
            <a:r>
              <a:rPr lang="en-US" altLang="en-US" sz="2400" u="sng"/>
              <a:t>Boehm’s Ten risks to consider include:</a:t>
            </a:r>
          </a:p>
          <a:p>
            <a:pPr>
              <a:lnSpc>
                <a:spcPct val="90000"/>
              </a:lnSpc>
              <a:buFont typeface="Wingdings" panose="05000000000000000000" pitchFamily="2" charset="2"/>
              <a:buNone/>
            </a:pPr>
            <a:r>
              <a:rPr lang="en-US" altLang="en-US" sz="2400"/>
              <a:t>1.  Personnel Shortfalls</a:t>
            </a:r>
          </a:p>
          <a:p>
            <a:pPr>
              <a:lnSpc>
                <a:spcPct val="90000"/>
              </a:lnSpc>
              <a:spcBef>
                <a:spcPct val="50000"/>
              </a:spcBef>
              <a:buFont typeface="Wingdings" panose="05000000000000000000" pitchFamily="2" charset="2"/>
              <a:buNone/>
            </a:pPr>
            <a:r>
              <a:rPr lang="en-US" altLang="en-US" sz="2400"/>
              <a:t>2.  Unrealistic schedules and budgets</a:t>
            </a:r>
          </a:p>
          <a:p>
            <a:pPr>
              <a:lnSpc>
                <a:spcPct val="90000"/>
              </a:lnSpc>
              <a:spcBef>
                <a:spcPct val="50000"/>
              </a:spcBef>
              <a:buFont typeface="Wingdings" panose="05000000000000000000" pitchFamily="2" charset="2"/>
              <a:buNone/>
            </a:pPr>
            <a:r>
              <a:rPr lang="en-US" altLang="en-US" sz="2400"/>
              <a:t>3.  Developing the wrong software functions  </a:t>
            </a:r>
          </a:p>
          <a:p>
            <a:pPr>
              <a:lnSpc>
                <a:spcPct val="90000"/>
              </a:lnSpc>
              <a:spcBef>
                <a:spcPct val="50000"/>
              </a:spcBef>
              <a:buFont typeface="Wingdings" panose="05000000000000000000" pitchFamily="2" charset="2"/>
              <a:buNone/>
            </a:pPr>
            <a:r>
              <a:rPr lang="en-US" altLang="en-US" sz="2400"/>
              <a:t>4.  Developing the wrong user interface</a:t>
            </a:r>
          </a:p>
          <a:p>
            <a:pPr>
              <a:lnSpc>
                <a:spcPct val="90000"/>
              </a:lnSpc>
              <a:spcBef>
                <a:spcPct val="50000"/>
              </a:spcBef>
              <a:buFont typeface="Wingdings" panose="05000000000000000000" pitchFamily="2" charset="2"/>
              <a:buNone/>
            </a:pPr>
            <a:r>
              <a:rPr lang="en-US" altLang="en-US" sz="2400"/>
              <a:t>5.  Gold plating</a:t>
            </a:r>
          </a:p>
          <a:p>
            <a:pPr>
              <a:lnSpc>
                <a:spcPct val="90000"/>
              </a:lnSpc>
              <a:buFont typeface="Wingdings" panose="05000000000000000000" pitchFamily="2" charset="2"/>
              <a:buNone/>
            </a:pPr>
            <a:endParaRPr lang="en-US" altLang="en-US" sz="2400"/>
          </a:p>
          <a:p>
            <a:pPr>
              <a:lnSpc>
                <a:spcPct val="90000"/>
              </a:lnSpc>
            </a:pPr>
            <a:endParaRPr lang="en-US" altLang="en-US" sz="2400"/>
          </a:p>
        </p:txBody>
      </p:sp>
      <p:sp>
        <p:nvSpPr>
          <p:cNvPr id="101380" name="Rectangle 4"/>
          <p:cNvSpPr>
            <a:spLocks noGrp="1" noChangeArrowheads="1"/>
          </p:cNvSpPr>
          <p:nvPr>
            <p:ph type="body" sz="half" idx="2"/>
          </p:nvPr>
        </p:nvSpPr>
        <p:spPr>
          <a:xfrm>
            <a:off x="6172200" y="1905000"/>
            <a:ext cx="3962400" cy="4114800"/>
          </a:xfrm>
        </p:spPr>
        <p:txBody>
          <a:bodyPr/>
          <a:lstStyle/>
          <a:p>
            <a:pPr>
              <a:lnSpc>
                <a:spcPct val="90000"/>
              </a:lnSpc>
              <a:spcBef>
                <a:spcPct val="50000"/>
              </a:spcBef>
              <a:buFont typeface="Wingdings" panose="05000000000000000000" pitchFamily="2" charset="2"/>
              <a:buNone/>
            </a:pPr>
            <a:endParaRPr lang="en-US" altLang="en-US" sz="2400"/>
          </a:p>
          <a:p>
            <a:pPr>
              <a:lnSpc>
                <a:spcPct val="90000"/>
              </a:lnSpc>
              <a:spcBef>
                <a:spcPct val="50000"/>
              </a:spcBef>
              <a:buFont typeface="Wingdings" panose="05000000000000000000" pitchFamily="2" charset="2"/>
              <a:buNone/>
            </a:pPr>
            <a:r>
              <a:rPr lang="en-US" altLang="en-US" sz="2400"/>
              <a:t>6.  Continuing stream of requirements changes </a:t>
            </a:r>
          </a:p>
          <a:p>
            <a:pPr>
              <a:lnSpc>
                <a:spcPct val="90000"/>
              </a:lnSpc>
              <a:spcBef>
                <a:spcPct val="50000"/>
              </a:spcBef>
              <a:buFont typeface="Wingdings" panose="05000000000000000000" pitchFamily="2" charset="2"/>
              <a:buNone/>
            </a:pPr>
            <a:r>
              <a:rPr lang="en-US" altLang="en-US" sz="2400"/>
              <a:t>7.  Shortfalls in externally performed tasks</a:t>
            </a:r>
          </a:p>
          <a:p>
            <a:pPr>
              <a:lnSpc>
                <a:spcPct val="90000"/>
              </a:lnSpc>
              <a:spcBef>
                <a:spcPct val="50000"/>
              </a:spcBef>
              <a:buFont typeface="Wingdings" panose="05000000000000000000" pitchFamily="2" charset="2"/>
              <a:buNone/>
            </a:pPr>
            <a:r>
              <a:rPr lang="en-US" altLang="en-US" sz="2400"/>
              <a:t>8.  Shortfalls in externally furnished components</a:t>
            </a:r>
          </a:p>
          <a:p>
            <a:pPr>
              <a:lnSpc>
                <a:spcPct val="90000"/>
              </a:lnSpc>
              <a:spcBef>
                <a:spcPct val="50000"/>
              </a:spcBef>
              <a:buFont typeface="Wingdings" panose="05000000000000000000" pitchFamily="2" charset="2"/>
              <a:buNone/>
            </a:pPr>
            <a:r>
              <a:rPr lang="en-US" altLang="en-US" sz="2400"/>
              <a:t>9.  Real-time performance shortfalls</a:t>
            </a:r>
          </a:p>
          <a:p>
            <a:pPr>
              <a:lnSpc>
                <a:spcPct val="90000"/>
              </a:lnSpc>
              <a:spcBef>
                <a:spcPct val="50000"/>
              </a:spcBef>
              <a:buFont typeface="Wingdings" panose="05000000000000000000" pitchFamily="2" charset="2"/>
              <a:buNone/>
            </a:pPr>
            <a:r>
              <a:rPr lang="en-US" altLang="en-US" sz="2400"/>
              <a:t>10. Straining computer science capabilities</a:t>
            </a:r>
          </a:p>
        </p:txBody>
      </p:sp>
    </p:spTree>
    <p:extLst>
      <p:ext uri="{BB962C8B-B14F-4D97-AF65-F5344CB8AC3E}">
        <p14:creationId xmlns:p14="http://schemas.microsoft.com/office/powerpoint/2010/main" val="24596601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ltLang="en-US" sz="3600"/>
              <a:t>Table 11-7. Example of Top Ten Risk Item Tracking</a:t>
            </a:r>
          </a:p>
        </p:txBody>
      </p:sp>
      <p:graphicFrame>
        <p:nvGraphicFramePr>
          <p:cNvPr id="80899" name="Object 3"/>
          <p:cNvGraphicFramePr>
            <a:graphicFrameLocks noChangeAspect="1"/>
          </p:cNvGraphicFramePr>
          <p:nvPr/>
        </p:nvGraphicFramePr>
        <p:xfrm>
          <a:off x="2438400" y="1905000"/>
          <a:ext cx="8305800" cy="4800600"/>
        </p:xfrm>
        <a:graphic>
          <a:graphicData uri="http://schemas.openxmlformats.org/presentationml/2006/ole">
            <mc:AlternateContent xmlns:mc="http://schemas.openxmlformats.org/markup-compatibility/2006">
              <mc:Choice xmlns:v="urn:schemas-microsoft-com:vml" Requires="v">
                <p:oleObj spid="_x0000_s2050" name="Document" r:id="rId3" imgW="5630040" imgH="3652200" progId="Word.Document.8">
                  <p:embed/>
                </p:oleObj>
              </mc:Choice>
              <mc:Fallback>
                <p:oleObj name="Document" r:id="rId3" imgW="5630040" imgH="365220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1905000"/>
                        <a:ext cx="83058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994601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altLang="en-US"/>
              <a:t>Expert Judgment</a:t>
            </a:r>
          </a:p>
        </p:txBody>
      </p:sp>
      <p:sp>
        <p:nvSpPr>
          <p:cNvPr id="81923" name="Rectangle 3"/>
          <p:cNvSpPr>
            <a:spLocks noGrp="1" noChangeArrowheads="1"/>
          </p:cNvSpPr>
          <p:nvPr>
            <p:ph type="body" idx="1"/>
          </p:nvPr>
        </p:nvSpPr>
        <p:spPr/>
        <p:txBody>
          <a:bodyPr/>
          <a:lstStyle/>
          <a:p>
            <a:r>
              <a:rPr lang="en-US" altLang="en-US" sz="2800"/>
              <a:t>Many organizations rely on the intuitive feelings and past experience of experts to help identify potential project risks.</a:t>
            </a:r>
          </a:p>
          <a:p>
            <a:r>
              <a:rPr lang="en-US" altLang="en-US" sz="2800"/>
              <a:t>Experts can categorize risks as high, medium, or low with or without more sophisticated techniques.</a:t>
            </a:r>
          </a:p>
          <a:p>
            <a:r>
              <a:rPr lang="en-US" altLang="en-US" sz="2800"/>
              <a:t>Can also help create and monitor a </a:t>
            </a:r>
            <a:r>
              <a:rPr lang="en-US" altLang="en-US" sz="2800" b="1"/>
              <a:t>watch list</a:t>
            </a:r>
            <a:r>
              <a:rPr lang="en-US" altLang="en-US" sz="2800"/>
              <a:t>, a list of risks that are low priority, but are still identified as potential risks.</a:t>
            </a:r>
          </a:p>
        </p:txBody>
      </p:sp>
    </p:spTree>
    <p:extLst>
      <p:ext uri="{BB962C8B-B14F-4D97-AF65-F5344CB8AC3E}">
        <p14:creationId xmlns:p14="http://schemas.microsoft.com/office/powerpoint/2010/main" val="16290625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altLang="en-US"/>
              <a:t>Quantitative Risk Analysis</a:t>
            </a:r>
          </a:p>
        </p:txBody>
      </p:sp>
      <p:sp>
        <p:nvSpPr>
          <p:cNvPr id="82947" name="Rectangle 3"/>
          <p:cNvSpPr>
            <a:spLocks noGrp="1" noChangeArrowheads="1"/>
          </p:cNvSpPr>
          <p:nvPr>
            <p:ph type="body" idx="1"/>
          </p:nvPr>
        </p:nvSpPr>
        <p:spPr/>
        <p:txBody>
          <a:bodyPr/>
          <a:lstStyle/>
          <a:p>
            <a:pPr>
              <a:lnSpc>
                <a:spcPct val="90000"/>
              </a:lnSpc>
            </a:pPr>
            <a:r>
              <a:rPr lang="en-US" altLang="en-US"/>
              <a:t>Often follows qualitative risk analysis, but both can be done together.</a:t>
            </a:r>
          </a:p>
          <a:p>
            <a:pPr>
              <a:lnSpc>
                <a:spcPct val="90000"/>
              </a:lnSpc>
            </a:pPr>
            <a:r>
              <a:rPr lang="en-US" altLang="en-US"/>
              <a:t>Large, complex projects involving leading edge technologies often require extensive quantitative risk analysis.</a:t>
            </a:r>
          </a:p>
          <a:p>
            <a:pPr>
              <a:lnSpc>
                <a:spcPct val="90000"/>
              </a:lnSpc>
            </a:pPr>
            <a:r>
              <a:rPr lang="en-US" altLang="en-US"/>
              <a:t>Main techniques include:</a:t>
            </a:r>
          </a:p>
          <a:p>
            <a:pPr lvl="1">
              <a:lnSpc>
                <a:spcPct val="90000"/>
              </a:lnSpc>
            </a:pPr>
            <a:r>
              <a:rPr lang="en-US" altLang="en-US"/>
              <a:t>Decision tree analysis</a:t>
            </a:r>
          </a:p>
          <a:p>
            <a:pPr lvl="1">
              <a:lnSpc>
                <a:spcPct val="90000"/>
              </a:lnSpc>
            </a:pPr>
            <a:r>
              <a:rPr lang="en-US" altLang="en-US"/>
              <a:t>Simulation</a:t>
            </a:r>
          </a:p>
          <a:p>
            <a:pPr lvl="1">
              <a:lnSpc>
                <a:spcPct val="90000"/>
              </a:lnSpc>
            </a:pPr>
            <a:r>
              <a:rPr lang="en-US" altLang="en-US"/>
              <a:t>Sensitivity analysis</a:t>
            </a:r>
          </a:p>
        </p:txBody>
      </p:sp>
    </p:spTree>
    <p:extLst>
      <p:ext uri="{BB962C8B-B14F-4D97-AF65-F5344CB8AC3E}">
        <p14:creationId xmlns:p14="http://schemas.microsoft.com/office/powerpoint/2010/main" val="24752179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altLang="en-US" sz="3600" dirty="0"/>
              <a:t>Decision Trees and Expected Monetary Value (EMV)</a:t>
            </a:r>
          </a:p>
        </p:txBody>
      </p:sp>
      <p:sp>
        <p:nvSpPr>
          <p:cNvPr id="83971" name="Rectangle 3"/>
          <p:cNvSpPr>
            <a:spLocks noGrp="1" noChangeArrowheads="1"/>
          </p:cNvSpPr>
          <p:nvPr>
            <p:ph type="body" idx="1"/>
          </p:nvPr>
        </p:nvSpPr>
        <p:spPr>
          <a:xfrm>
            <a:off x="1905000" y="1981200"/>
            <a:ext cx="8458200" cy="4267200"/>
          </a:xfrm>
        </p:spPr>
        <p:txBody>
          <a:bodyPr/>
          <a:lstStyle/>
          <a:p>
            <a:r>
              <a:rPr lang="en-US" altLang="en-US" sz="2800"/>
              <a:t>A </a:t>
            </a:r>
            <a:r>
              <a:rPr lang="en-US" altLang="en-US" sz="2800" b="1"/>
              <a:t>decision tree</a:t>
            </a:r>
            <a:r>
              <a:rPr lang="en-US" altLang="en-US" sz="2800"/>
              <a:t> is a diagramming analysis technique used to help select the best course of action in situations in which future outcomes are uncertain.</a:t>
            </a:r>
          </a:p>
          <a:p>
            <a:r>
              <a:rPr lang="en-US" altLang="en-US" sz="2800" b="1"/>
              <a:t>Estimated monetary value (EMV)</a:t>
            </a:r>
            <a:r>
              <a:rPr lang="en-US" altLang="en-US" sz="2800"/>
              <a:t> is the product of a risk event probability and the risk event’s monetary value.</a:t>
            </a:r>
          </a:p>
          <a:p>
            <a:r>
              <a:rPr lang="en-US" altLang="en-US" sz="2800"/>
              <a:t>You can draw a decision tree to help find the EMV. </a:t>
            </a:r>
          </a:p>
        </p:txBody>
      </p:sp>
    </p:spTree>
    <p:extLst>
      <p:ext uri="{BB962C8B-B14F-4D97-AF65-F5344CB8AC3E}">
        <p14:creationId xmlns:p14="http://schemas.microsoft.com/office/powerpoint/2010/main" val="1399563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ext Placeholder 2"/>
          <p:cNvSpPr>
            <a:spLocks noGrp="1"/>
          </p:cNvSpPr>
          <p:nvPr>
            <p:ph type="body" sz="quarter" idx="13"/>
          </p:nvPr>
        </p:nvSpPr>
        <p:spPr>
          <a:xfrm>
            <a:off x="1600200" y="990600"/>
            <a:ext cx="6791325" cy="468312"/>
          </a:xfrm>
        </p:spPr>
        <p:txBody>
          <a:bodyPr/>
          <a:lstStyle/>
          <a:p>
            <a:r>
              <a:rPr lang="en-US" sz="3200" cap="all" dirty="0" smtClean="0">
                <a:solidFill>
                  <a:srgbClr val="C00000"/>
                </a:solidFill>
              </a:rPr>
              <a:t>Risk Breakdown Structure</a:t>
            </a:r>
          </a:p>
        </p:txBody>
      </p:sp>
      <p:graphicFrame>
        <p:nvGraphicFramePr>
          <p:cNvPr id="8" name="Table 7"/>
          <p:cNvGraphicFramePr>
            <a:graphicFrameLocks noGrp="1"/>
          </p:cNvGraphicFramePr>
          <p:nvPr/>
        </p:nvGraphicFramePr>
        <p:xfrm>
          <a:off x="2133600" y="1905000"/>
          <a:ext cx="7839855" cy="3718560"/>
        </p:xfrm>
        <a:graphic>
          <a:graphicData uri="http://schemas.openxmlformats.org/drawingml/2006/table">
            <a:tbl>
              <a:tblPr firstRow="1" firstCol="1" bandRow="1" bandCol="1">
                <a:tableStyleId>{5C22544A-7EE6-4342-B048-85BDC9FD1C3A}</a:tableStyleId>
              </a:tblPr>
              <a:tblGrid>
                <a:gridCol w="1528997"/>
                <a:gridCol w="1858781"/>
                <a:gridCol w="1603947"/>
                <a:gridCol w="2848130"/>
              </a:tblGrid>
              <a:tr h="53975">
                <a:tc>
                  <a:txBody>
                    <a:bodyPr/>
                    <a:lstStyle/>
                    <a:p>
                      <a:pPr marL="0" marR="0">
                        <a:spcBef>
                          <a:spcPts val="0"/>
                        </a:spcBef>
                        <a:spcAft>
                          <a:spcPts val="0"/>
                        </a:spcAft>
                      </a:pPr>
                      <a:r>
                        <a:rPr lang="en-US" sz="2000" dirty="0" smtClean="0">
                          <a:effectLst/>
                        </a:rPr>
                        <a:t>Level</a:t>
                      </a:r>
                      <a:r>
                        <a:rPr lang="en-US" sz="2000" baseline="0" dirty="0" smtClean="0">
                          <a:effectLst/>
                        </a:rPr>
                        <a:t> </a:t>
                      </a:r>
                      <a:r>
                        <a:rPr lang="en-US" sz="2000" dirty="0" smtClean="0">
                          <a:effectLst/>
                        </a:rPr>
                        <a:t>0</a:t>
                      </a:r>
                      <a:endParaRPr lang="en-US" sz="2000" dirty="0">
                        <a:effectLst/>
                        <a:latin typeface="Times New Roman"/>
                        <a:ea typeface="Times New Roman"/>
                        <a:cs typeface="Times New Roman"/>
                      </a:endParaRPr>
                    </a:p>
                  </a:txBody>
                  <a:tcPr marL="28287" marR="28287" marT="0" marB="0">
                    <a:solidFill>
                      <a:schemeClr val="accent4">
                        <a:lumMod val="90000"/>
                        <a:lumOff val="10000"/>
                      </a:schemeClr>
                    </a:solidFill>
                  </a:tcPr>
                </a:tc>
                <a:tc>
                  <a:txBody>
                    <a:bodyPr/>
                    <a:lstStyle/>
                    <a:p>
                      <a:pPr marL="0" marR="0">
                        <a:spcBef>
                          <a:spcPts val="0"/>
                        </a:spcBef>
                        <a:spcAft>
                          <a:spcPts val="0"/>
                        </a:spcAft>
                      </a:pPr>
                      <a:r>
                        <a:rPr lang="en-US" sz="2000">
                          <a:effectLst/>
                        </a:rPr>
                        <a:t>Level 1</a:t>
                      </a:r>
                      <a:endParaRPr lang="en-US" sz="2000">
                        <a:effectLst/>
                        <a:latin typeface="Times New Roman"/>
                        <a:ea typeface="Times New Roman"/>
                        <a:cs typeface="Times New Roman"/>
                      </a:endParaRPr>
                    </a:p>
                  </a:txBody>
                  <a:tcPr marL="28287" marR="28287" marT="0" marB="0">
                    <a:solidFill>
                      <a:schemeClr val="accent4">
                        <a:lumMod val="90000"/>
                        <a:lumOff val="10000"/>
                      </a:schemeClr>
                    </a:solidFill>
                  </a:tcPr>
                </a:tc>
                <a:tc>
                  <a:txBody>
                    <a:bodyPr/>
                    <a:lstStyle/>
                    <a:p>
                      <a:pPr marL="0" marR="0">
                        <a:spcBef>
                          <a:spcPts val="0"/>
                        </a:spcBef>
                        <a:spcAft>
                          <a:spcPts val="0"/>
                        </a:spcAft>
                      </a:pPr>
                      <a:r>
                        <a:rPr lang="en-US" sz="2000">
                          <a:effectLst/>
                        </a:rPr>
                        <a:t>Level 2</a:t>
                      </a:r>
                      <a:endParaRPr lang="en-US" sz="2000">
                        <a:effectLst/>
                        <a:latin typeface="Times New Roman"/>
                        <a:ea typeface="Times New Roman"/>
                        <a:cs typeface="Times New Roman"/>
                      </a:endParaRPr>
                    </a:p>
                  </a:txBody>
                  <a:tcPr marL="28287" marR="28287" marT="0" marB="0">
                    <a:solidFill>
                      <a:schemeClr val="accent4">
                        <a:lumMod val="90000"/>
                        <a:lumOff val="10000"/>
                      </a:schemeClr>
                    </a:solidFill>
                  </a:tcPr>
                </a:tc>
                <a:tc>
                  <a:txBody>
                    <a:bodyPr/>
                    <a:lstStyle/>
                    <a:p>
                      <a:pPr marL="0" marR="0">
                        <a:spcBef>
                          <a:spcPts val="0"/>
                        </a:spcBef>
                        <a:spcAft>
                          <a:spcPts val="0"/>
                        </a:spcAft>
                      </a:pPr>
                      <a:r>
                        <a:rPr lang="en-US" sz="2000" dirty="0">
                          <a:effectLst/>
                        </a:rPr>
                        <a:t>Level 3 </a:t>
                      </a:r>
                      <a:endParaRPr lang="en-US" sz="2000" dirty="0">
                        <a:effectLst/>
                        <a:latin typeface="Times New Roman"/>
                        <a:ea typeface="Times New Roman"/>
                        <a:cs typeface="Times New Roman"/>
                      </a:endParaRPr>
                    </a:p>
                  </a:txBody>
                  <a:tcPr marL="28287" marR="28287" marT="0" marB="0">
                    <a:solidFill>
                      <a:schemeClr val="accent4">
                        <a:lumMod val="90000"/>
                        <a:lumOff val="10000"/>
                      </a:schemeClr>
                    </a:solidFill>
                  </a:tcPr>
                </a:tc>
              </a:tr>
              <a:tr h="75433">
                <a:tc rowSpan="11">
                  <a:txBody>
                    <a:bodyPr/>
                    <a:lstStyle/>
                    <a:p>
                      <a:pPr marL="0" marR="0">
                        <a:spcBef>
                          <a:spcPts val="0"/>
                        </a:spcBef>
                        <a:spcAft>
                          <a:spcPts val="0"/>
                        </a:spcAft>
                      </a:pPr>
                      <a:r>
                        <a:rPr lang="en-US" sz="2000" dirty="0">
                          <a:effectLst/>
                        </a:rPr>
                        <a:t>Project Risk</a:t>
                      </a:r>
                      <a:endParaRPr lang="en-US" sz="2000" dirty="0">
                        <a:effectLst/>
                        <a:latin typeface="Times New Roman"/>
                        <a:ea typeface="Times New Roman"/>
                        <a:cs typeface="Times New Roman"/>
                      </a:endParaRPr>
                    </a:p>
                  </a:txBody>
                  <a:tcPr marL="28287" marR="28287" marT="0" marB="0">
                    <a:solidFill>
                      <a:schemeClr val="accent4"/>
                    </a:solidFill>
                  </a:tcPr>
                </a:tc>
                <a:tc rowSpan="5">
                  <a:txBody>
                    <a:bodyPr/>
                    <a:lstStyle/>
                    <a:p>
                      <a:pPr marL="0" marR="0">
                        <a:spcBef>
                          <a:spcPts val="0"/>
                        </a:spcBef>
                        <a:spcAft>
                          <a:spcPts val="0"/>
                        </a:spcAft>
                      </a:pPr>
                      <a:r>
                        <a:rPr lang="en-US" sz="2000" dirty="0">
                          <a:effectLst/>
                        </a:rPr>
                        <a:t>Management</a:t>
                      </a:r>
                      <a:endParaRPr lang="en-US" sz="2000" dirty="0">
                        <a:effectLst/>
                        <a:latin typeface="Times New Roman"/>
                        <a:ea typeface="Times New Roman"/>
                        <a:cs typeface="Times New Roman"/>
                      </a:endParaRPr>
                    </a:p>
                  </a:txBody>
                  <a:tcPr marL="28287" marR="28287" marT="0" marB="0"/>
                </a:tc>
                <a:tc rowSpan="2">
                  <a:txBody>
                    <a:bodyPr/>
                    <a:lstStyle/>
                    <a:p>
                      <a:pPr marL="0" marR="0">
                        <a:spcBef>
                          <a:spcPts val="0"/>
                        </a:spcBef>
                        <a:spcAft>
                          <a:spcPts val="0"/>
                        </a:spcAft>
                      </a:pPr>
                      <a:r>
                        <a:rPr lang="en-US" sz="2000">
                          <a:effectLst/>
                        </a:rPr>
                        <a:t>Corporate</a:t>
                      </a:r>
                      <a:endParaRPr lang="en-US" sz="2000">
                        <a:effectLst/>
                        <a:latin typeface="Times New Roman"/>
                        <a:ea typeface="Times New Roman"/>
                        <a:cs typeface="Times New Roman"/>
                      </a:endParaRPr>
                    </a:p>
                  </a:txBody>
                  <a:tcPr marL="28287" marR="28287" marT="0" marB="0">
                    <a:solidFill>
                      <a:schemeClr val="bg2">
                        <a:lumMod val="20000"/>
                        <a:lumOff val="80000"/>
                      </a:schemeClr>
                    </a:solidFill>
                  </a:tcPr>
                </a:tc>
                <a:tc>
                  <a:txBody>
                    <a:bodyPr/>
                    <a:lstStyle/>
                    <a:p>
                      <a:pPr marL="342900" marR="0" indent="-342900">
                        <a:spcBef>
                          <a:spcPts val="0"/>
                        </a:spcBef>
                        <a:spcAft>
                          <a:spcPts val="0"/>
                        </a:spcAft>
                        <a:buFont typeface="Arial" panose="020B0604020202020204" pitchFamily="34" charset="0"/>
                        <a:buChar char="•"/>
                      </a:pPr>
                      <a:r>
                        <a:rPr lang="en-US" sz="1600">
                          <a:effectLst/>
                        </a:rPr>
                        <a:t>Organizational stability</a:t>
                      </a:r>
                      <a:endParaRPr lang="en-US" sz="1600">
                        <a:effectLst/>
                        <a:latin typeface="Times New Roman"/>
                        <a:ea typeface="Times New Roman"/>
                        <a:cs typeface="Times New Roman"/>
                      </a:endParaRPr>
                    </a:p>
                  </a:txBody>
                  <a:tcPr marL="28287" marR="28287" marT="0" marB="0">
                    <a:solidFill>
                      <a:schemeClr val="bg2">
                        <a:lumMod val="40000"/>
                        <a:lumOff val="60000"/>
                      </a:schemeClr>
                    </a:solidFill>
                  </a:tcPr>
                </a:tc>
              </a:tr>
              <a:tr h="7543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342900" marR="0" indent="-342900">
                        <a:spcBef>
                          <a:spcPts val="0"/>
                        </a:spcBef>
                        <a:spcAft>
                          <a:spcPts val="0"/>
                        </a:spcAft>
                        <a:buFont typeface="Arial" panose="020B0604020202020204" pitchFamily="34" charset="0"/>
                        <a:buChar char="•"/>
                      </a:pPr>
                      <a:r>
                        <a:rPr lang="en-US" sz="1600">
                          <a:effectLst/>
                        </a:rPr>
                        <a:t>Financial stability</a:t>
                      </a:r>
                      <a:endParaRPr lang="en-US" sz="1600">
                        <a:effectLst/>
                        <a:latin typeface="Times New Roman"/>
                        <a:ea typeface="Times New Roman"/>
                        <a:cs typeface="Times New Roman"/>
                      </a:endParaRPr>
                    </a:p>
                  </a:txBody>
                  <a:tcPr marL="28287" marR="28287" marT="0" marB="0">
                    <a:solidFill>
                      <a:schemeClr val="bg2">
                        <a:lumMod val="40000"/>
                        <a:lumOff val="60000"/>
                      </a:schemeClr>
                    </a:solidFill>
                  </a:tcPr>
                </a:tc>
              </a:tr>
              <a:tr h="75433">
                <a:tc vMerge="1">
                  <a:txBody>
                    <a:bodyPr/>
                    <a:lstStyle/>
                    <a:p>
                      <a:endParaRPr lang="en-US"/>
                    </a:p>
                  </a:txBody>
                  <a:tcPr/>
                </a:tc>
                <a:tc vMerge="1">
                  <a:txBody>
                    <a:bodyPr/>
                    <a:lstStyle/>
                    <a:p>
                      <a:endParaRPr lang="en-US"/>
                    </a:p>
                  </a:txBody>
                  <a:tcPr/>
                </a:tc>
                <a:tc rowSpan="3">
                  <a:txBody>
                    <a:bodyPr/>
                    <a:lstStyle/>
                    <a:p>
                      <a:pPr marL="0" marR="0">
                        <a:spcBef>
                          <a:spcPts val="0"/>
                        </a:spcBef>
                        <a:spcAft>
                          <a:spcPts val="0"/>
                        </a:spcAft>
                      </a:pPr>
                      <a:r>
                        <a:rPr lang="en-US" sz="2000" dirty="0">
                          <a:effectLst/>
                        </a:rPr>
                        <a:t>Stakeholders</a:t>
                      </a:r>
                      <a:endParaRPr lang="en-US" sz="2000" dirty="0">
                        <a:effectLst/>
                        <a:latin typeface="Times New Roman"/>
                        <a:ea typeface="Times New Roman"/>
                        <a:cs typeface="Times New Roman"/>
                      </a:endParaRPr>
                    </a:p>
                  </a:txBody>
                  <a:tcPr marL="28287" marR="28287" marT="0" marB="0">
                    <a:solidFill>
                      <a:schemeClr val="bg2">
                        <a:lumMod val="20000"/>
                        <a:lumOff val="80000"/>
                      </a:schemeClr>
                    </a:solidFill>
                  </a:tcPr>
                </a:tc>
                <a:tc>
                  <a:txBody>
                    <a:bodyPr/>
                    <a:lstStyle/>
                    <a:p>
                      <a:pPr marL="342900" marR="0" indent="-342900">
                        <a:spcBef>
                          <a:spcPts val="0"/>
                        </a:spcBef>
                        <a:spcAft>
                          <a:spcPts val="0"/>
                        </a:spcAft>
                        <a:buFont typeface="Arial" panose="020B0604020202020204" pitchFamily="34" charset="0"/>
                        <a:buChar char="•"/>
                      </a:pPr>
                      <a:r>
                        <a:rPr lang="en-US" sz="1600">
                          <a:effectLst/>
                        </a:rPr>
                        <a:t>History and culture</a:t>
                      </a:r>
                      <a:endParaRPr lang="en-US" sz="1600">
                        <a:effectLst/>
                        <a:latin typeface="Times New Roman"/>
                        <a:ea typeface="Times New Roman"/>
                        <a:cs typeface="Times New Roman"/>
                      </a:endParaRPr>
                    </a:p>
                  </a:txBody>
                  <a:tcPr marL="28287" marR="28287" marT="0" marB="0">
                    <a:solidFill>
                      <a:schemeClr val="bg2">
                        <a:lumMod val="40000"/>
                        <a:lumOff val="60000"/>
                      </a:schemeClr>
                    </a:solidFill>
                  </a:tcPr>
                </a:tc>
              </a:tr>
              <a:tr h="7543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342900" marR="0" indent="-342900">
                        <a:spcBef>
                          <a:spcPts val="0"/>
                        </a:spcBef>
                        <a:spcAft>
                          <a:spcPts val="0"/>
                        </a:spcAft>
                        <a:buFont typeface="Arial" panose="020B0604020202020204" pitchFamily="34" charset="0"/>
                        <a:buChar char="•"/>
                      </a:pPr>
                      <a:r>
                        <a:rPr lang="en-US" sz="1600" dirty="0">
                          <a:effectLst/>
                        </a:rPr>
                        <a:t>Financial stability</a:t>
                      </a:r>
                      <a:endParaRPr lang="en-US" sz="1600" dirty="0">
                        <a:effectLst/>
                        <a:latin typeface="Times New Roman"/>
                        <a:ea typeface="Times New Roman"/>
                        <a:cs typeface="Times New Roman"/>
                      </a:endParaRPr>
                    </a:p>
                  </a:txBody>
                  <a:tcPr marL="28287" marR="28287" marT="0" marB="0">
                    <a:solidFill>
                      <a:schemeClr val="bg2">
                        <a:lumMod val="40000"/>
                        <a:lumOff val="60000"/>
                      </a:schemeClr>
                    </a:solidFill>
                  </a:tcPr>
                </a:tc>
              </a:tr>
              <a:tr h="15086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342900" marR="0" indent="-342900">
                        <a:spcBef>
                          <a:spcPts val="0"/>
                        </a:spcBef>
                        <a:spcAft>
                          <a:spcPts val="0"/>
                        </a:spcAft>
                        <a:buFont typeface="Arial" panose="020B0604020202020204" pitchFamily="34" charset="0"/>
                        <a:buChar char="•"/>
                      </a:pPr>
                      <a:r>
                        <a:rPr lang="en-US" sz="1600" dirty="0">
                          <a:effectLst/>
                        </a:rPr>
                        <a:t>Requirements definitions and scope</a:t>
                      </a:r>
                      <a:endParaRPr lang="en-US" sz="1600" dirty="0">
                        <a:effectLst/>
                        <a:latin typeface="Times New Roman"/>
                        <a:ea typeface="Times New Roman"/>
                        <a:cs typeface="Times New Roman"/>
                      </a:endParaRPr>
                    </a:p>
                  </a:txBody>
                  <a:tcPr marL="28287" marR="28287" marT="0" marB="0">
                    <a:solidFill>
                      <a:schemeClr val="bg2">
                        <a:lumMod val="40000"/>
                        <a:lumOff val="60000"/>
                      </a:schemeClr>
                    </a:solidFill>
                  </a:tcPr>
                </a:tc>
              </a:tr>
              <a:tr h="75433">
                <a:tc vMerge="1">
                  <a:txBody>
                    <a:bodyPr/>
                    <a:lstStyle/>
                    <a:p>
                      <a:endParaRPr lang="en-US"/>
                    </a:p>
                  </a:txBody>
                  <a:tcPr/>
                </a:tc>
                <a:tc rowSpan="6">
                  <a:txBody>
                    <a:bodyPr/>
                    <a:lstStyle/>
                    <a:p>
                      <a:pPr marL="0" marR="0">
                        <a:spcBef>
                          <a:spcPts val="0"/>
                        </a:spcBef>
                        <a:spcAft>
                          <a:spcPts val="0"/>
                        </a:spcAft>
                      </a:pPr>
                      <a:r>
                        <a:rPr lang="en-US" sz="2000" kern="1200" dirty="0">
                          <a:solidFill>
                            <a:schemeClr val="dk1"/>
                          </a:solidFill>
                          <a:effectLst/>
                          <a:latin typeface="+mn-lt"/>
                          <a:ea typeface="+mn-ea"/>
                          <a:cs typeface="+mn-cs"/>
                        </a:rPr>
                        <a:t>External</a:t>
                      </a:r>
                    </a:p>
                  </a:txBody>
                  <a:tcPr marL="28287" marR="28287" marT="0" marB="0"/>
                </a:tc>
                <a:tc rowSpan="3">
                  <a:txBody>
                    <a:bodyPr/>
                    <a:lstStyle/>
                    <a:p>
                      <a:pPr marL="0" marR="0" algn="l" defTabSz="914400" rtl="0" eaLnBrk="1" latinLnBrk="0" hangingPunct="1">
                        <a:spcBef>
                          <a:spcPts val="0"/>
                        </a:spcBef>
                        <a:spcAft>
                          <a:spcPts val="0"/>
                        </a:spcAft>
                      </a:pPr>
                      <a:r>
                        <a:rPr lang="en-US" sz="2000" kern="1200" dirty="0" smtClean="0">
                          <a:solidFill>
                            <a:schemeClr val="dk1"/>
                          </a:solidFill>
                          <a:effectLst/>
                          <a:latin typeface="+mn-lt"/>
                          <a:ea typeface="+mn-ea"/>
                          <a:cs typeface="+mn-cs"/>
                        </a:rPr>
                        <a:t>Cultural</a:t>
                      </a:r>
                      <a:endParaRPr lang="en-US" sz="2000" kern="1200" dirty="0">
                        <a:solidFill>
                          <a:schemeClr val="dk1"/>
                        </a:solidFill>
                        <a:effectLst/>
                        <a:latin typeface="+mn-lt"/>
                        <a:ea typeface="+mn-ea"/>
                        <a:cs typeface="+mn-cs"/>
                      </a:endParaRPr>
                    </a:p>
                  </a:txBody>
                  <a:tcPr marL="28287" marR="28287" marT="0" marB="0">
                    <a:solidFill>
                      <a:schemeClr val="bg2">
                        <a:lumMod val="20000"/>
                        <a:lumOff val="80000"/>
                      </a:schemeClr>
                    </a:solidFill>
                  </a:tcPr>
                </a:tc>
                <a:tc>
                  <a:txBody>
                    <a:bodyPr/>
                    <a:lstStyle/>
                    <a:p>
                      <a:pPr marL="342900" marR="0" indent="-342900">
                        <a:spcBef>
                          <a:spcPts val="0"/>
                        </a:spcBef>
                        <a:spcAft>
                          <a:spcPts val="0"/>
                        </a:spcAft>
                        <a:buFont typeface="Arial" panose="020B0604020202020204" pitchFamily="34" charset="0"/>
                        <a:buChar char="•"/>
                      </a:pPr>
                      <a:r>
                        <a:rPr lang="en-US" sz="1600">
                          <a:effectLst/>
                        </a:rPr>
                        <a:t>Cultural issues</a:t>
                      </a:r>
                      <a:endParaRPr lang="en-US" sz="1600">
                        <a:effectLst/>
                        <a:latin typeface="Times New Roman"/>
                        <a:ea typeface="Times New Roman"/>
                        <a:cs typeface="Times New Roman"/>
                      </a:endParaRPr>
                    </a:p>
                  </a:txBody>
                  <a:tcPr marL="28287" marR="28287" marT="0" marB="0">
                    <a:solidFill>
                      <a:schemeClr val="bg2">
                        <a:lumMod val="40000"/>
                        <a:lumOff val="60000"/>
                      </a:schemeClr>
                    </a:solidFill>
                  </a:tcPr>
                </a:tc>
              </a:tr>
              <a:tr h="7543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342900" marR="0" indent="-342900">
                        <a:spcBef>
                          <a:spcPts val="0"/>
                        </a:spcBef>
                        <a:spcAft>
                          <a:spcPts val="0"/>
                        </a:spcAft>
                        <a:buFont typeface="Arial" panose="020B0604020202020204" pitchFamily="34" charset="0"/>
                        <a:buChar char="•"/>
                      </a:pPr>
                      <a:r>
                        <a:rPr lang="en-US" sz="1600" dirty="0">
                          <a:effectLst/>
                        </a:rPr>
                        <a:t>Political, legal, regulatory issues</a:t>
                      </a:r>
                      <a:endParaRPr lang="en-US" sz="1600" dirty="0">
                        <a:effectLst/>
                        <a:latin typeface="Times New Roman"/>
                        <a:ea typeface="Times New Roman"/>
                        <a:cs typeface="Times New Roman"/>
                      </a:endParaRPr>
                    </a:p>
                  </a:txBody>
                  <a:tcPr marL="28287" marR="28287" marT="0" marB="0">
                    <a:solidFill>
                      <a:schemeClr val="bg2">
                        <a:lumMod val="40000"/>
                        <a:lumOff val="60000"/>
                      </a:schemeClr>
                    </a:solidFill>
                  </a:tcPr>
                </a:tc>
              </a:tr>
              <a:tr h="7543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342900" marR="0" indent="-342900">
                        <a:spcBef>
                          <a:spcPts val="0"/>
                        </a:spcBef>
                        <a:spcAft>
                          <a:spcPts val="0"/>
                        </a:spcAft>
                        <a:buFont typeface="Arial" panose="020B0604020202020204" pitchFamily="34" charset="0"/>
                        <a:buChar char="•"/>
                      </a:pPr>
                      <a:r>
                        <a:rPr lang="en-US" sz="1600" dirty="0">
                          <a:effectLst/>
                        </a:rPr>
                        <a:t>Interest groups, lobbyist issues</a:t>
                      </a:r>
                      <a:endParaRPr lang="en-US" sz="1600" dirty="0">
                        <a:effectLst/>
                        <a:latin typeface="Times New Roman"/>
                        <a:ea typeface="Times New Roman"/>
                        <a:cs typeface="Times New Roman"/>
                      </a:endParaRPr>
                    </a:p>
                  </a:txBody>
                  <a:tcPr marL="28287" marR="28287" marT="0" marB="0">
                    <a:solidFill>
                      <a:schemeClr val="bg2">
                        <a:lumMod val="40000"/>
                        <a:lumOff val="60000"/>
                      </a:schemeClr>
                    </a:solidFill>
                  </a:tcPr>
                </a:tc>
              </a:tr>
              <a:tr h="75433">
                <a:tc vMerge="1">
                  <a:txBody>
                    <a:bodyPr/>
                    <a:lstStyle/>
                    <a:p>
                      <a:endParaRPr lang="en-US"/>
                    </a:p>
                  </a:txBody>
                  <a:tcPr/>
                </a:tc>
                <a:tc vMerge="1">
                  <a:txBody>
                    <a:bodyPr/>
                    <a:lstStyle/>
                    <a:p>
                      <a:endParaRPr lang="en-US"/>
                    </a:p>
                  </a:txBody>
                  <a:tcPr/>
                </a:tc>
                <a:tc rowSpan="3">
                  <a:txBody>
                    <a:bodyPr/>
                    <a:lstStyle/>
                    <a:p>
                      <a:pPr marL="0" marR="0">
                        <a:spcBef>
                          <a:spcPts val="0"/>
                        </a:spcBef>
                        <a:spcAft>
                          <a:spcPts val="0"/>
                        </a:spcAft>
                      </a:pPr>
                      <a:r>
                        <a:rPr lang="en-US" sz="2000" dirty="0">
                          <a:effectLst/>
                        </a:rPr>
                        <a:t>Economic</a:t>
                      </a:r>
                      <a:endParaRPr lang="en-US" sz="2000" dirty="0">
                        <a:effectLst/>
                        <a:latin typeface="Times New Roman"/>
                        <a:ea typeface="Times New Roman"/>
                        <a:cs typeface="Times New Roman"/>
                      </a:endParaRPr>
                    </a:p>
                  </a:txBody>
                  <a:tcPr marL="28287" marR="28287" marT="0" marB="0">
                    <a:solidFill>
                      <a:schemeClr val="bg2">
                        <a:lumMod val="20000"/>
                        <a:lumOff val="80000"/>
                      </a:schemeClr>
                    </a:solidFill>
                  </a:tcPr>
                </a:tc>
                <a:tc>
                  <a:txBody>
                    <a:bodyPr/>
                    <a:lstStyle/>
                    <a:p>
                      <a:pPr marL="342900" marR="0" indent="-342900">
                        <a:spcBef>
                          <a:spcPts val="0"/>
                        </a:spcBef>
                        <a:spcAft>
                          <a:spcPts val="0"/>
                        </a:spcAft>
                        <a:buFont typeface="Arial" panose="020B0604020202020204" pitchFamily="34" charset="0"/>
                        <a:buChar char="•"/>
                      </a:pPr>
                      <a:r>
                        <a:rPr lang="en-US" sz="1600">
                          <a:effectLst/>
                        </a:rPr>
                        <a:t>Labor market</a:t>
                      </a:r>
                      <a:endParaRPr lang="en-US" sz="1600">
                        <a:effectLst/>
                        <a:latin typeface="Times New Roman"/>
                        <a:ea typeface="Times New Roman"/>
                        <a:cs typeface="Times New Roman"/>
                      </a:endParaRPr>
                    </a:p>
                  </a:txBody>
                  <a:tcPr marL="28287" marR="28287" marT="0" marB="0">
                    <a:solidFill>
                      <a:schemeClr val="bg2">
                        <a:lumMod val="40000"/>
                        <a:lumOff val="60000"/>
                      </a:schemeClr>
                    </a:solidFill>
                  </a:tcPr>
                </a:tc>
              </a:tr>
              <a:tr h="7543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342900" marR="0" indent="-342900">
                        <a:spcBef>
                          <a:spcPts val="0"/>
                        </a:spcBef>
                        <a:spcAft>
                          <a:spcPts val="0"/>
                        </a:spcAft>
                        <a:buFont typeface="Arial" panose="020B0604020202020204" pitchFamily="34" charset="0"/>
                        <a:buChar char="•"/>
                      </a:pPr>
                      <a:r>
                        <a:rPr lang="en-US" sz="1600">
                          <a:effectLst/>
                        </a:rPr>
                        <a:t>Labor conditions</a:t>
                      </a:r>
                      <a:endParaRPr lang="en-US" sz="1600">
                        <a:effectLst/>
                        <a:latin typeface="Times New Roman"/>
                        <a:ea typeface="Times New Roman"/>
                        <a:cs typeface="Times New Roman"/>
                      </a:endParaRPr>
                    </a:p>
                  </a:txBody>
                  <a:tcPr marL="28287" marR="28287" marT="0" marB="0">
                    <a:solidFill>
                      <a:schemeClr val="bg2">
                        <a:lumMod val="40000"/>
                        <a:lumOff val="60000"/>
                      </a:schemeClr>
                    </a:solidFill>
                  </a:tcPr>
                </a:tc>
              </a:tr>
              <a:tr h="7543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342900" marR="0" indent="-342900">
                        <a:spcBef>
                          <a:spcPts val="0"/>
                        </a:spcBef>
                        <a:spcAft>
                          <a:spcPts val="0"/>
                        </a:spcAft>
                        <a:buFont typeface="Arial" panose="020B0604020202020204" pitchFamily="34" charset="0"/>
                        <a:buChar char="•"/>
                      </a:pPr>
                      <a:r>
                        <a:rPr lang="en-US" sz="1600" dirty="0">
                          <a:effectLst/>
                        </a:rPr>
                        <a:t>Financial markets</a:t>
                      </a:r>
                      <a:endParaRPr lang="en-US" sz="1600" dirty="0">
                        <a:effectLst/>
                        <a:latin typeface="Times New Roman"/>
                        <a:ea typeface="Times New Roman"/>
                        <a:cs typeface="Times New Roman"/>
                      </a:endParaRPr>
                    </a:p>
                  </a:txBody>
                  <a:tcPr marL="28287" marR="28287" marT="0" marB="0">
                    <a:solidFill>
                      <a:schemeClr val="bg2">
                        <a:lumMod val="40000"/>
                        <a:lumOff val="60000"/>
                      </a:schemeClr>
                    </a:solidFill>
                  </a:tcPr>
                </a:tc>
              </a:tr>
            </a:tbl>
          </a:graphicData>
        </a:graphic>
      </p:graphicFrame>
    </p:spTree>
    <p:extLst>
      <p:ext uri="{BB962C8B-B14F-4D97-AF65-F5344CB8AC3E}">
        <p14:creationId xmlns:p14="http://schemas.microsoft.com/office/powerpoint/2010/main" val="31265139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3352800" y="228600"/>
            <a:ext cx="7086600" cy="1447800"/>
          </a:xfrm>
        </p:spPr>
        <p:txBody>
          <a:bodyPr/>
          <a:lstStyle/>
          <a:p>
            <a:r>
              <a:rPr lang="en-US" altLang="en-US" sz="3200"/>
              <a:t>BUT BEFORE </a:t>
            </a:r>
            <a:br>
              <a:rPr lang="en-US" altLang="en-US" sz="3200"/>
            </a:br>
            <a:r>
              <a:rPr lang="en-US" altLang="en-US" sz="3200"/>
              <a:t> DECISION TREE ANALYSIS … </a:t>
            </a:r>
          </a:p>
        </p:txBody>
      </p:sp>
      <p:sp>
        <p:nvSpPr>
          <p:cNvPr id="131076" name="Rectangle 4"/>
          <p:cNvSpPr>
            <a:spLocks noGrp="1" noChangeArrowheads="1"/>
          </p:cNvSpPr>
          <p:nvPr>
            <p:ph type="body" sz="half" idx="2"/>
          </p:nvPr>
        </p:nvSpPr>
        <p:spPr>
          <a:xfrm>
            <a:off x="3505201" y="2133600"/>
            <a:ext cx="4519613" cy="3663950"/>
          </a:xfrm>
        </p:spPr>
        <p:txBody>
          <a:bodyPr/>
          <a:lstStyle/>
          <a:p>
            <a:r>
              <a:rPr lang="en-US" altLang="en-US" sz="2800"/>
              <a:t>Statistics terms to know:</a:t>
            </a:r>
          </a:p>
          <a:p>
            <a:pPr lvl="1"/>
            <a:r>
              <a:rPr lang="en-US" altLang="en-US" sz="2400"/>
              <a:t>Probability</a:t>
            </a:r>
          </a:p>
          <a:p>
            <a:pPr lvl="1"/>
            <a:r>
              <a:rPr lang="en-US" altLang="en-US" sz="2400"/>
              <a:t> Median</a:t>
            </a:r>
          </a:p>
          <a:p>
            <a:pPr lvl="1"/>
            <a:r>
              <a:rPr lang="en-US" altLang="en-US" sz="2400"/>
              <a:t> Mode</a:t>
            </a:r>
          </a:p>
          <a:p>
            <a:pPr lvl="1"/>
            <a:r>
              <a:rPr lang="en-US" altLang="en-US" sz="2400"/>
              <a:t> Mean</a:t>
            </a:r>
          </a:p>
          <a:p>
            <a:pPr lvl="1"/>
            <a:r>
              <a:rPr lang="en-US" altLang="en-US" sz="2400"/>
              <a:t> Skew</a:t>
            </a:r>
          </a:p>
          <a:p>
            <a:pPr lvl="1"/>
            <a:r>
              <a:rPr lang="en-US" altLang="en-US" sz="2400"/>
              <a:t> Variance</a:t>
            </a:r>
          </a:p>
          <a:p>
            <a:pPr lvl="1"/>
            <a:r>
              <a:rPr lang="en-US" altLang="en-US" sz="2400"/>
              <a:t> Sigma or</a:t>
            </a:r>
            <a:br>
              <a:rPr lang="en-US" altLang="en-US" sz="2400"/>
            </a:br>
            <a:r>
              <a:rPr lang="en-US" altLang="en-US" sz="2400"/>
              <a:t>	Standard Deviation</a:t>
            </a:r>
          </a:p>
        </p:txBody>
      </p:sp>
    </p:spTree>
    <p:extLst>
      <p:ext uri="{BB962C8B-B14F-4D97-AF65-F5344CB8AC3E}">
        <p14:creationId xmlns:p14="http://schemas.microsoft.com/office/powerpoint/2010/main" val="1669614683"/>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body" idx="1"/>
          </p:nvPr>
        </p:nvSpPr>
        <p:spPr>
          <a:xfrm>
            <a:off x="1752600" y="1828800"/>
            <a:ext cx="8763000" cy="1524000"/>
          </a:xfrm>
        </p:spPr>
        <p:txBody>
          <a:bodyPr/>
          <a:lstStyle/>
          <a:p>
            <a:pPr marL="742950" indent="-742950" defTabSz="908050">
              <a:lnSpc>
                <a:spcPct val="95000"/>
              </a:lnSpc>
            </a:pPr>
            <a:r>
              <a:rPr lang="en-US" altLang="en-US"/>
              <a:t>How likely that an event will occur</a:t>
            </a:r>
          </a:p>
          <a:p>
            <a:pPr marL="1657350" lvl="2" indent="-349250" defTabSz="908050">
              <a:lnSpc>
                <a:spcPct val="95000"/>
              </a:lnSpc>
            </a:pPr>
            <a:r>
              <a:rPr lang="en-US" altLang="en-US"/>
              <a:t>Greater than 0 and less than 1.0 (i.e., normally .1 to .9)</a:t>
            </a:r>
          </a:p>
          <a:p>
            <a:pPr marL="742950" indent="-742950" defTabSz="908050">
              <a:lnSpc>
                <a:spcPct val="95000"/>
              </a:lnSpc>
            </a:pPr>
            <a:r>
              <a:rPr lang="en-US" altLang="en-US"/>
              <a:t>The probability (Pr) of two independent events:</a:t>
            </a:r>
          </a:p>
        </p:txBody>
      </p:sp>
      <p:sp>
        <p:nvSpPr>
          <p:cNvPr id="133123" name="Rectangle 3"/>
          <p:cNvSpPr>
            <a:spLocks noGrp="1" noChangeArrowheads="1"/>
          </p:cNvSpPr>
          <p:nvPr>
            <p:ph type="title"/>
          </p:nvPr>
        </p:nvSpPr>
        <p:spPr>
          <a:xfrm>
            <a:off x="3352800" y="228600"/>
            <a:ext cx="7086600" cy="1447800"/>
          </a:xfrm>
          <a:noFill/>
          <a:ln/>
          <a:extLst>
            <a:ext uri="{91240B29-F687-4F45-9708-019B960494DF}">
              <a14:hiddenLine xmlns:a14="http://schemas.microsoft.com/office/drawing/2010/main" w="12700">
                <a:solidFill>
                  <a:schemeClr val="tx1"/>
                </a:solidFill>
                <a:miter lim="800000"/>
                <a:headEnd/>
                <a:tailEnd/>
              </a14:hiddenLine>
            </a:ext>
          </a:extLst>
        </p:spPr>
        <p:txBody>
          <a:bodyPr vert="horz" wrap="square" lIns="91598" tIns="45048" rIns="91598" bIns="45048" numCol="1" anchor="ctr" anchorCtr="0" compatLnSpc="1">
            <a:prstTxWarp prst="textNoShape">
              <a:avLst/>
            </a:prstTxWarp>
          </a:bodyPr>
          <a:lstStyle/>
          <a:p>
            <a:pPr>
              <a:lnSpc>
                <a:spcPct val="80000"/>
              </a:lnSpc>
            </a:pPr>
            <a:r>
              <a:rPr lang="en-US" altLang="en-US"/>
              <a:t>PROBABILITY</a:t>
            </a:r>
          </a:p>
        </p:txBody>
      </p:sp>
      <p:sp>
        <p:nvSpPr>
          <p:cNvPr id="133124" name="Rectangle 4"/>
          <p:cNvSpPr>
            <a:spLocks noChangeArrowheads="1"/>
          </p:cNvSpPr>
          <p:nvPr/>
        </p:nvSpPr>
        <p:spPr bwMode="auto">
          <a:xfrm>
            <a:off x="3242363" y="3505201"/>
            <a:ext cx="7051889" cy="425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213" tIns="46107" rIns="92213" bIns="46107">
            <a:spAutoFit/>
          </a:bodyPr>
          <a:lstStyle>
            <a:lvl1pPr defTabSz="915988">
              <a:defRPr>
                <a:solidFill>
                  <a:schemeClr val="tx1"/>
                </a:solidFill>
                <a:latin typeface="Arial" panose="020B0604020202020204" pitchFamily="34" charset="0"/>
              </a:defRPr>
            </a:lvl1pPr>
            <a:lvl2pPr defTabSz="915988">
              <a:defRPr>
                <a:solidFill>
                  <a:schemeClr val="tx1"/>
                </a:solidFill>
                <a:latin typeface="Arial" panose="020B0604020202020204" pitchFamily="34" charset="0"/>
              </a:defRPr>
            </a:lvl2pPr>
            <a:lvl3pPr marL="915988" defTabSz="915988">
              <a:defRPr>
                <a:solidFill>
                  <a:schemeClr val="tx1"/>
                </a:solidFill>
                <a:latin typeface="Arial" panose="020B0604020202020204" pitchFamily="34" charset="0"/>
              </a:defRPr>
            </a:lvl3pPr>
            <a:lvl4pPr marL="1373188" defTabSz="915988">
              <a:defRPr>
                <a:solidFill>
                  <a:schemeClr val="tx1"/>
                </a:solidFill>
                <a:latin typeface="Arial" panose="020B0604020202020204" pitchFamily="34" charset="0"/>
              </a:defRPr>
            </a:lvl4pPr>
            <a:lvl5pPr marL="1831975" defTabSz="915988">
              <a:defRPr>
                <a:solidFill>
                  <a:schemeClr val="tx1"/>
                </a:solidFill>
                <a:latin typeface="Arial" panose="020B0604020202020204" pitchFamily="34" charset="0"/>
              </a:defRPr>
            </a:lvl5pPr>
            <a:lvl6pPr marL="2289175" defTabSz="915988" fontAlgn="base">
              <a:spcBef>
                <a:spcPct val="0"/>
              </a:spcBef>
              <a:spcAft>
                <a:spcPct val="0"/>
              </a:spcAft>
              <a:defRPr>
                <a:solidFill>
                  <a:schemeClr val="tx1"/>
                </a:solidFill>
                <a:latin typeface="Arial" panose="020B0604020202020204" pitchFamily="34" charset="0"/>
              </a:defRPr>
            </a:lvl6pPr>
            <a:lvl7pPr marL="2746375" defTabSz="915988" fontAlgn="base">
              <a:spcBef>
                <a:spcPct val="0"/>
              </a:spcBef>
              <a:spcAft>
                <a:spcPct val="0"/>
              </a:spcAft>
              <a:defRPr>
                <a:solidFill>
                  <a:schemeClr val="tx1"/>
                </a:solidFill>
                <a:latin typeface="Arial" panose="020B0604020202020204" pitchFamily="34" charset="0"/>
              </a:defRPr>
            </a:lvl7pPr>
            <a:lvl8pPr marL="3203575" defTabSz="915988" fontAlgn="base">
              <a:spcBef>
                <a:spcPct val="0"/>
              </a:spcBef>
              <a:spcAft>
                <a:spcPct val="0"/>
              </a:spcAft>
              <a:defRPr>
                <a:solidFill>
                  <a:schemeClr val="tx1"/>
                </a:solidFill>
                <a:latin typeface="Arial" panose="020B0604020202020204" pitchFamily="34" charset="0"/>
              </a:defRPr>
            </a:lvl8pPr>
            <a:lvl9pPr marL="3660775" defTabSz="915988" fontAlgn="base">
              <a:spcBef>
                <a:spcPct val="0"/>
              </a:spcBef>
              <a:spcAft>
                <a:spcPct val="0"/>
              </a:spcAft>
              <a:defRPr>
                <a:solidFill>
                  <a:schemeClr val="tx1"/>
                </a:solidFill>
                <a:latin typeface="Arial" panose="020B0604020202020204" pitchFamily="34" charset="0"/>
              </a:defRPr>
            </a:lvl9pPr>
          </a:lstStyle>
          <a:p>
            <a:pPr algn="ctr" fontAlgn="base">
              <a:lnSpc>
                <a:spcPct val="90000"/>
              </a:lnSpc>
              <a:spcBef>
                <a:spcPct val="0"/>
              </a:spcBef>
              <a:spcAft>
                <a:spcPct val="0"/>
              </a:spcAft>
            </a:pPr>
            <a:r>
              <a:rPr lang="en-US" altLang="en-US" sz="2400" b="1">
                <a:solidFill>
                  <a:srgbClr val="000033"/>
                </a:solidFill>
              </a:rPr>
              <a:t>Pr (Event #1) x Pr (Event #2) = Pr (Both Events)</a:t>
            </a:r>
          </a:p>
        </p:txBody>
      </p:sp>
      <p:sp>
        <p:nvSpPr>
          <p:cNvPr id="133125" name="Rectangle 5"/>
          <p:cNvSpPr>
            <a:spLocks noChangeArrowheads="1"/>
          </p:cNvSpPr>
          <p:nvPr/>
        </p:nvSpPr>
        <p:spPr bwMode="auto">
          <a:xfrm>
            <a:off x="4324341" y="5395914"/>
            <a:ext cx="5226068" cy="1090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213" tIns="46107" rIns="92213" bIns="46107">
            <a:spAutoFit/>
          </a:bodyPr>
          <a:lstStyle>
            <a:lvl1pPr defTabSz="915988">
              <a:defRPr>
                <a:solidFill>
                  <a:schemeClr val="tx1"/>
                </a:solidFill>
                <a:latin typeface="Arial" panose="020B0604020202020204" pitchFamily="34" charset="0"/>
              </a:defRPr>
            </a:lvl1pPr>
            <a:lvl2pPr defTabSz="915988">
              <a:defRPr>
                <a:solidFill>
                  <a:schemeClr val="tx1"/>
                </a:solidFill>
                <a:latin typeface="Arial" panose="020B0604020202020204" pitchFamily="34" charset="0"/>
              </a:defRPr>
            </a:lvl2pPr>
            <a:lvl3pPr marL="915988" defTabSz="915988">
              <a:defRPr>
                <a:solidFill>
                  <a:schemeClr val="tx1"/>
                </a:solidFill>
                <a:latin typeface="Arial" panose="020B0604020202020204" pitchFamily="34" charset="0"/>
              </a:defRPr>
            </a:lvl3pPr>
            <a:lvl4pPr marL="1373188" defTabSz="915988">
              <a:defRPr>
                <a:solidFill>
                  <a:schemeClr val="tx1"/>
                </a:solidFill>
                <a:latin typeface="Arial" panose="020B0604020202020204" pitchFamily="34" charset="0"/>
              </a:defRPr>
            </a:lvl4pPr>
            <a:lvl5pPr marL="1831975" defTabSz="915988">
              <a:defRPr>
                <a:solidFill>
                  <a:schemeClr val="tx1"/>
                </a:solidFill>
                <a:latin typeface="Arial" panose="020B0604020202020204" pitchFamily="34" charset="0"/>
              </a:defRPr>
            </a:lvl5pPr>
            <a:lvl6pPr marL="2289175" defTabSz="915988" fontAlgn="base">
              <a:spcBef>
                <a:spcPct val="0"/>
              </a:spcBef>
              <a:spcAft>
                <a:spcPct val="0"/>
              </a:spcAft>
              <a:defRPr>
                <a:solidFill>
                  <a:schemeClr val="tx1"/>
                </a:solidFill>
                <a:latin typeface="Arial" panose="020B0604020202020204" pitchFamily="34" charset="0"/>
              </a:defRPr>
            </a:lvl6pPr>
            <a:lvl7pPr marL="2746375" defTabSz="915988" fontAlgn="base">
              <a:spcBef>
                <a:spcPct val="0"/>
              </a:spcBef>
              <a:spcAft>
                <a:spcPct val="0"/>
              </a:spcAft>
              <a:defRPr>
                <a:solidFill>
                  <a:schemeClr val="tx1"/>
                </a:solidFill>
                <a:latin typeface="Arial" panose="020B0604020202020204" pitchFamily="34" charset="0"/>
              </a:defRPr>
            </a:lvl7pPr>
            <a:lvl8pPr marL="3203575" defTabSz="915988" fontAlgn="base">
              <a:spcBef>
                <a:spcPct val="0"/>
              </a:spcBef>
              <a:spcAft>
                <a:spcPct val="0"/>
              </a:spcAft>
              <a:defRPr>
                <a:solidFill>
                  <a:schemeClr val="tx1"/>
                </a:solidFill>
                <a:latin typeface="Arial" panose="020B0604020202020204" pitchFamily="34" charset="0"/>
              </a:defRPr>
            </a:lvl8pPr>
            <a:lvl9pPr marL="3660775" defTabSz="915988" fontAlgn="base">
              <a:spcBef>
                <a:spcPct val="0"/>
              </a:spcBef>
              <a:spcAft>
                <a:spcPct val="0"/>
              </a:spcAft>
              <a:defRPr>
                <a:solidFill>
                  <a:schemeClr val="tx1"/>
                </a:solidFill>
                <a:latin typeface="Arial" panose="020B0604020202020204" pitchFamily="34" charset="0"/>
              </a:defRPr>
            </a:lvl9pPr>
          </a:lstStyle>
          <a:p>
            <a:pPr algn="ctr" fontAlgn="base">
              <a:lnSpc>
                <a:spcPct val="90000"/>
              </a:lnSpc>
              <a:spcBef>
                <a:spcPct val="0"/>
              </a:spcBef>
              <a:spcAft>
                <a:spcPct val="0"/>
              </a:spcAft>
            </a:pPr>
            <a:r>
              <a:rPr lang="en-US" altLang="en-US" b="1">
                <a:solidFill>
                  <a:srgbClr val="000033"/>
                </a:solidFill>
              </a:rPr>
              <a:t>0.70   X  0.80   =  0.56    OR  56%</a:t>
            </a:r>
          </a:p>
          <a:p>
            <a:pPr algn="ctr" fontAlgn="base">
              <a:lnSpc>
                <a:spcPct val="90000"/>
              </a:lnSpc>
              <a:spcBef>
                <a:spcPct val="0"/>
              </a:spcBef>
              <a:spcAft>
                <a:spcPct val="0"/>
              </a:spcAft>
            </a:pPr>
            <a:endParaRPr lang="en-US" altLang="en-US" b="1">
              <a:solidFill>
                <a:srgbClr val="FFFFFF"/>
              </a:solidFill>
            </a:endParaRPr>
          </a:p>
          <a:p>
            <a:pPr algn="ctr" fontAlgn="base">
              <a:lnSpc>
                <a:spcPct val="90000"/>
              </a:lnSpc>
              <a:spcBef>
                <a:spcPct val="0"/>
              </a:spcBef>
              <a:spcAft>
                <a:spcPct val="0"/>
              </a:spcAft>
            </a:pPr>
            <a:endParaRPr lang="en-US" altLang="en-US" b="1">
              <a:solidFill>
                <a:srgbClr val="FFFFFF"/>
              </a:solidFill>
            </a:endParaRPr>
          </a:p>
          <a:p>
            <a:pPr algn="ctr" fontAlgn="base">
              <a:lnSpc>
                <a:spcPct val="90000"/>
              </a:lnSpc>
              <a:spcBef>
                <a:spcPct val="0"/>
              </a:spcBef>
              <a:spcAft>
                <a:spcPct val="0"/>
              </a:spcAft>
            </a:pPr>
            <a:r>
              <a:rPr lang="en-US" altLang="en-US" b="1" u="sng">
                <a:solidFill>
                  <a:srgbClr val="000033"/>
                </a:solidFill>
              </a:rPr>
              <a:t>Note</a:t>
            </a:r>
            <a:r>
              <a:rPr lang="en-US" altLang="en-US" b="1">
                <a:solidFill>
                  <a:srgbClr val="000033"/>
                </a:solidFill>
              </a:rPr>
              <a:t>: This applies to independent events only</a:t>
            </a:r>
          </a:p>
        </p:txBody>
      </p:sp>
      <p:sp>
        <p:nvSpPr>
          <p:cNvPr id="133126" name="Rectangle 6"/>
          <p:cNvSpPr>
            <a:spLocks noChangeArrowheads="1"/>
          </p:cNvSpPr>
          <p:nvPr/>
        </p:nvSpPr>
        <p:spPr bwMode="auto">
          <a:xfrm>
            <a:off x="6556837" y="4784726"/>
            <a:ext cx="532476" cy="3424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213" tIns="46107" rIns="92213" bIns="46107">
            <a:spAutoFit/>
          </a:bodyPr>
          <a:lstStyle>
            <a:lvl1pPr defTabSz="915988">
              <a:defRPr>
                <a:solidFill>
                  <a:schemeClr val="tx1"/>
                </a:solidFill>
                <a:latin typeface="Arial" panose="020B0604020202020204" pitchFamily="34" charset="0"/>
              </a:defRPr>
            </a:lvl1pPr>
            <a:lvl2pPr defTabSz="915988">
              <a:defRPr>
                <a:solidFill>
                  <a:schemeClr val="tx1"/>
                </a:solidFill>
                <a:latin typeface="Arial" panose="020B0604020202020204" pitchFamily="34" charset="0"/>
              </a:defRPr>
            </a:lvl2pPr>
            <a:lvl3pPr marL="915988" defTabSz="915988">
              <a:defRPr>
                <a:solidFill>
                  <a:schemeClr val="tx1"/>
                </a:solidFill>
                <a:latin typeface="Arial" panose="020B0604020202020204" pitchFamily="34" charset="0"/>
              </a:defRPr>
            </a:lvl3pPr>
            <a:lvl4pPr marL="1373188" defTabSz="915988">
              <a:defRPr>
                <a:solidFill>
                  <a:schemeClr val="tx1"/>
                </a:solidFill>
                <a:latin typeface="Arial" panose="020B0604020202020204" pitchFamily="34" charset="0"/>
              </a:defRPr>
            </a:lvl4pPr>
            <a:lvl5pPr marL="1831975" defTabSz="915988">
              <a:defRPr>
                <a:solidFill>
                  <a:schemeClr val="tx1"/>
                </a:solidFill>
                <a:latin typeface="Arial" panose="020B0604020202020204" pitchFamily="34" charset="0"/>
              </a:defRPr>
            </a:lvl5pPr>
            <a:lvl6pPr marL="2289175" defTabSz="915988" fontAlgn="base">
              <a:spcBef>
                <a:spcPct val="0"/>
              </a:spcBef>
              <a:spcAft>
                <a:spcPct val="0"/>
              </a:spcAft>
              <a:defRPr>
                <a:solidFill>
                  <a:schemeClr val="tx1"/>
                </a:solidFill>
                <a:latin typeface="Arial" panose="020B0604020202020204" pitchFamily="34" charset="0"/>
              </a:defRPr>
            </a:lvl6pPr>
            <a:lvl7pPr marL="2746375" defTabSz="915988" fontAlgn="base">
              <a:spcBef>
                <a:spcPct val="0"/>
              </a:spcBef>
              <a:spcAft>
                <a:spcPct val="0"/>
              </a:spcAft>
              <a:defRPr>
                <a:solidFill>
                  <a:schemeClr val="tx1"/>
                </a:solidFill>
                <a:latin typeface="Arial" panose="020B0604020202020204" pitchFamily="34" charset="0"/>
              </a:defRPr>
            </a:lvl7pPr>
            <a:lvl8pPr marL="3203575" defTabSz="915988" fontAlgn="base">
              <a:spcBef>
                <a:spcPct val="0"/>
              </a:spcBef>
              <a:spcAft>
                <a:spcPct val="0"/>
              </a:spcAft>
              <a:defRPr>
                <a:solidFill>
                  <a:schemeClr val="tx1"/>
                </a:solidFill>
                <a:latin typeface="Arial" panose="020B0604020202020204" pitchFamily="34" charset="0"/>
              </a:defRPr>
            </a:lvl8pPr>
            <a:lvl9pPr marL="3660775" defTabSz="915988" fontAlgn="base">
              <a:spcBef>
                <a:spcPct val="0"/>
              </a:spcBef>
              <a:spcAft>
                <a:spcPct val="0"/>
              </a:spcAft>
              <a:defRPr>
                <a:solidFill>
                  <a:schemeClr val="tx1"/>
                </a:solidFill>
                <a:latin typeface="Arial" panose="020B0604020202020204" pitchFamily="34" charset="0"/>
              </a:defRPr>
            </a:lvl9pPr>
          </a:lstStyle>
          <a:p>
            <a:pPr algn="ctr" fontAlgn="base">
              <a:lnSpc>
                <a:spcPct val="90000"/>
              </a:lnSpc>
              <a:spcBef>
                <a:spcPct val="0"/>
              </a:spcBef>
              <a:spcAft>
                <a:spcPct val="0"/>
              </a:spcAft>
            </a:pPr>
            <a:r>
              <a:rPr lang="en-US" altLang="en-US" b="1">
                <a:solidFill>
                  <a:srgbClr val="000033"/>
                </a:solidFill>
              </a:rPr>
              <a:t>OR</a:t>
            </a:r>
          </a:p>
        </p:txBody>
      </p:sp>
      <p:sp>
        <p:nvSpPr>
          <p:cNvPr id="133127" name="Rectangle 7"/>
          <p:cNvSpPr>
            <a:spLocks noChangeArrowheads="1"/>
          </p:cNvSpPr>
          <p:nvPr/>
        </p:nvSpPr>
        <p:spPr bwMode="auto">
          <a:xfrm>
            <a:off x="5549866" y="4113214"/>
            <a:ext cx="2605159" cy="425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213" tIns="46107" rIns="92213" bIns="46107">
            <a:spAutoFit/>
          </a:bodyPr>
          <a:lstStyle>
            <a:lvl1pPr defTabSz="915988">
              <a:defRPr>
                <a:solidFill>
                  <a:schemeClr val="tx1"/>
                </a:solidFill>
                <a:latin typeface="Arial" panose="020B0604020202020204" pitchFamily="34" charset="0"/>
              </a:defRPr>
            </a:lvl1pPr>
            <a:lvl2pPr defTabSz="915988">
              <a:defRPr>
                <a:solidFill>
                  <a:schemeClr val="tx1"/>
                </a:solidFill>
                <a:latin typeface="Arial" panose="020B0604020202020204" pitchFamily="34" charset="0"/>
              </a:defRPr>
            </a:lvl2pPr>
            <a:lvl3pPr marL="915988" defTabSz="915988">
              <a:defRPr>
                <a:solidFill>
                  <a:schemeClr val="tx1"/>
                </a:solidFill>
                <a:latin typeface="Arial" panose="020B0604020202020204" pitchFamily="34" charset="0"/>
              </a:defRPr>
            </a:lvl3pPr>
            <a:lvl4pPr marL="1373188" defTabSz="915988">
              <a:defRPr>
                <a:solidFill>
                  <a:schemeClr val="tx1"/>
                </a:solidFill>
                <a:latin typeface="Arial" panose="020B0604020202020204" pitchFamily="34" charset="0"/>
              </a:defRPr>
            </a:lvl4pPr>
            <a:lvl5pPr marL="1831975" defTabSz="915988">
              <a:defRPr>
                <a:solidFill>
                  <a:schemeClr val="tx1"/>
                </a:solidFill>
                <a:latin typeface="Arial" panose="020B0604020202020204" pitchFamily="34" charset="0"/>
              </a:defRPr>
            </a:lvl5pPr>
            <a:lvl6pPr marL="2289175" defTabSz="915988" fontAlgn="base">
              <a:spcBef>
                <a:spcPct val="0"/>
              </a:spcBef>
              <a:spcAft>
                <a:spcPct val="0"/>
              </a:spcAft>
              <a:defRPr>
                <a:solidFill>
                  <a:schemeClr val="tx1"/>
                </a:solidFill>
                <a:latin typeface="Arial" panose="020B0604020202020204" pitchFamily="34" charset="0"/>
              </a:defRPr>
            </a:lvl6pPr>
            <a:lvl7pPr marL="2746375" defTabSz="915988" fontAlgn="base">
              <a:spcBef>
                <a:spcPct val="0"/>
              </a:spcBef>
              <a:spcAft>
                <a:spcPct val="0"/>
              </a:spcAft>
              <a:defRPr>
                <a:solidFill>
                  <a:schemeClr val="tx1"/>
                </a:solidFill>
                <a:latin typeface="Arial" panose="020B0604020202020204" pitchFamily="34" charset="0"/>
              </a:defRPr>
            </a:lvl7pPr>
            <a:lvl8pPr marL="3203575" defTabSz="915988" fontAlgn="base">
              <a:spcBef>
                <a:spcPct val="0"/>
              </a:spcBef>
              <a:spcAft>
                <a:spcPct val="0"/>
              </a:spcAft>
              <a:defRPr>
                <a:solidFill>
                  <a:schemeClr val="tx1"/>
                </a:solidFill>
                <a:latin typeface="Arial" panose="020B0604020202020204" pitchFamily="34" charset="0"/>
              </a:defRPr>
            </a:lvl8pPr>
            <a:lvl9pPr marL="3660775" defTabSz="915988" fontAlgn="base">
              <a:spcBef>
                <a:spcPct val="0"/>
              </a:spcBef>
              <a:spcAft>
                <a:spcPct val="0"/>
              </a:spcAft>
              <a:defRPr>
                <a:solidFill>
                  <a:schemeClr val="tx1"/>
                </a:solidFill>
                <a:latin typeface="Arial" panose="020B0604020202020204" pitchFamily="34" charset="0"/>
              </a:defRPr>
            </a:lvl9pPr>
          </a:lstStyle>
          <a:p>
            <a:pPr algn="ctr" fontAlgn="base">
              <a:lnSpc>
                <a:spcPct val="90000"/>
              </a:lnSpc>
              <a:spcBef>
                <a:spcPct val="0"/>
              </a:spcBef>
              <a:spcAft>
                <a:spcPct val="0"/>
              </a:spcAft>
            </a:pPr>
            <a:r>
              <a:rPr lang="en-US" altLang="en-US" sz="2400" b="1">
                <a:solidFill>
                  <a:srgbClr val="000033"/>
                </a:solidFill>
              </a:rPr>
              <a:t>P(t) = P(A) * P(B)</a:t>
            </a:r>
          </a:p>
        </p:txBody>
      </p:sp>
    </p:spTree>
    <p:extLst>
      <p:ext uri="{BB962C8B-B14F-4D97-AF65-F5344CB8AC3E}">
        <p14:creationId xmlns:p14="http://schemas.microsoft.com/office/powerpoint/2010/main" val="38484593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body" idx="1"/>
          </p:nvPr>
        </p:nvSpPr>
        <p:spPr>
          <a:xfrm>
            <a:off x="2057400" y="1809750"/>
            <a:ext cx="8324850" cy="4362450"/>
          </a:xfrm>
        </p:spPr>
        <p:txBody>
          <a:bodyPr/>
          <a:lstStyle/>
          <a:p>
            <a:pPr marL="800100" indent="-800100" defTabSz="908050"/>
            <a:r>
              <a:rPr lang="en-US" altLang="en-US"/>
              <a:t>Likelihood of an event can be considered as multiple probabilities:</a:t>
            </a:r>
          </a:p>
          <a:p>
            <a:pPr marL="1250950" lvl="1" indent="-336550" defTabSz="908050">
              <a:buClr>
                <a:srgbClr val="C0C0C0"/>
              </a:buClr>
            </a:pPr>
            <a:r>
              <a:rPr lang="en-US" altLang="en-US"/>
              <a:t>Low (a)</a:t>
            </a:r>
          </a:p>
          <a:p>
            <a:pPr marL="1250950" lvl="1" indent="-336550" defTabSz="908050">
              <a:buClr>
                <a:srgbClr val="C0C0C0"/>
              </a:buClr>
            </a:pPr>
            <a:r>
              <a:rPr lang="en-US" altLang="en-US"/>
              <a:t>Most Likely (m)</a:t>
            </a:r>
          </a:p>
          <a:p>
            <a:pPr marL="1250950" lvl="1" indent="-336550" defTabSz="908050">
              <a:buClr>
                <a:srgbClr val="C0C0C0"/>
              </a:buClr>
            </a:pPr>
            <a:r>
              <a:rPr lang="en-US" altLang="en-US"/>
              <a:t>High (b)</a:t>
            </a:r>
            <a:br>
              <a:rPr lang="en-US" altLang="en-US"/>
            </a:br>
            <a:endParaRPr lang="en-US" altLang="en-US"/>
          </a:p>
          <a:p>
            <a:pPr marL="800100" indent="-800100" defTabSz="908050">
              <a:buClr>
                <a:srgbClr val="FFFF00"/>
              </a:buClr>
            </a:pPr>
            <a:r>
              <a:rPr lang="en-US" altLang="en-US" i="1"/>
              <a:t>This concept is applied in more complex projects, using the “</a:t>
            </a:r>
            <a:r>
              <a:rPr lang="en-US" altLang="en-US" b="1" i="1"/>
              <a:t>PERT”</a:t>
            </a:r>
            <a:r>
              <a:rPr lang="en-US" altLang="en-US" i="1"/>
              <a:t> approximations</a:t>
            </a:r>
          </a:p>
        </p:txBody>
      </p:sp>
      <p:sp>
        <p:nvSpPr>
          <p:cNvPr id="135171" name="Rectangle 3"/>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vert="horz" wrap="square" lIns="91598" tIns="45048" rIns="91598" bIns="45048" numCol="1" anchor="ctr" anchorCtr="0" compatLnSpc="1">
            <a:prstTxWarp prst="textNoShape">
              <a:avLst/>
            </a:prstTxWarp>
          </a:bodyPr>
          <a:lstStyle/>
          <a:p>
            <a:pPr>
              <a:lnSpc>
                <a:spcPct val="80000"/>
              </a:lnSpc>
            </a:pPr>
            <a:r>
              <a:rPr lang="en-US" altLang="en-US"/>
              <a:t>PROBABILITY </a:t>
            </a:r>
            <a:r>
              <a:rPr lang="en-US" altLang="en-US" sz="3200"/>
              <a:t>(continued)</a:t>
            </a:r>
          </a:p>
        </p:txBody>
      </p:sp>
    </p:spTree>
    <p:extLst>
      <p:ext uri="{BB962C8B-B14F-4D97-AF65-F5344CB8AC3E}">
        <p14:creationId xmlns:p14="http://schemas.microsoft.com/office/powerpoint/2010/main" val="1126079137"/>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body" idx="1"/>
          </p:nvPr>
        </p:nvSpPr>
        <p:spPr>
          <a:xfrm>
            <a:off x="2133600" y="1981200"/>
            <a:ext cx="8059738" cy="1595438"/>
          </a:xfrm>
        </p:spPr>
        <p:txBody>
          <a:bodyPr/>
          <a:lstStyle/>
          <a:p>
            <a:pPr marL="514350" indent="-514350" defTabSz="908050"/>
            <a:r>
              <a:rPr lang="en-US" altLang="en-US"/>
              <a:t>If the set of </a:t>
            </a:r>
            <a:br>
              <a:rPr lang="en-US" altLang="en-US"/>
            </a:br>
            <a:r>
              <a:rPr lang="en-US" altLang="en-US"/>
              <a:t>values is an </a:t>
            </a:r>
            <a:br>
              <a:rPr lang="en-US" altLang="en-US"/>
            </a:br>
            <a:r>
              <a:rPr lang="en-US" altLang="en-US"/>
              <a:t>odd number, </a:t>
            </a:r>
            <a:br>
              <a:rPr lang="en-US" altLang="en-US"/>
            </a:br>
            <a:r>
              <a:rPr lang="en-US" altLang="en-US"/>
              <a:t>then the </a:t>
            </a:r>
            <a:br>
              <a:rPr lang="en-US" altLang="en-US"/>
            </a:br>
            <a:r>
              <a:rPr lang="en-US" altLang="en-US"/>
              <a:t>median is the </a:t>
            </a:r>
            <a:br>
              <a:rPr lang="en-US" altLang="en-US"/>
            </a:br>
            <a:r>
              <a:rPr lang="en-US" altLang="en-US"/>
              <a:t>value in the </a:t>
            </a:r>
            <a:br>
              <a:rPr lang="en-US" altLang="en-US"/>
            </a:br>
            <a:r>
              <a:rPr lang="en-US" altLang="en-US"/>
              <a:t>middle:</a:t>
            </a:r>
          </a:p>
          <a:p>
            <a:pPr marL="1085850" lvl="1" indent="-457200" defTabSz="908050"/>
            <a:endParaRPr lang="en-US" altLang="en-US"/>
          </a:p>
        </p:txBody>
      </p:sp>
      <p:grpSp>
        <p:nvGrpSpPr>
          <p:cNvPr id="137219" name="Group 3"/>
          <p:cNvGrpSpPr>
            <a:grpSpLocks/>
          </p:cNvGrpSpPr>
          <p:nvPr/>
        </p:nvGrpSpPr>
        <p:grpSpPr bwMode="auto">
          <a:xfrm>
            <a:off x="6172200" y="1762126"/>
            <a:ext cx="3105150" cy="3952875"/>
            <a:chOff x="3276" y="1104"/>
            <a:chExt cx="1956" cy="2490"/>
          </a:xfrm>
        </p:grpSpPr>
        <p:sp>
          <p:nvSpPr>
            <p:cNvPr id="137220" name="Text Box 4"/>
            <p:cNvSpPr txBox="1">
              <a:spLocks noChangeArrowheads="1"/>
            </p:cNvSpPr>
            <p:nvPr/>
          </p:nvSpPr>
          <p:spPr bwMode="auto">
            <a:xfrm>
              <a:off x="3276" y="1104"/>
              <a:ext cx="516" cy="2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lnSpc>
                  <a:spcPct val="115000"/>
                </a:lnSpc>
                <a:spcBef>
                  <a:spcPct val="0"/>
                </a:spcBef>
                <a:spcAft>
                  <a:spcPct val="0"/>
                </a:spcAft>
              </a:pPr>
              <a:r>
                <a:rPr lang="en-US" altLang="en-US" sz="3600">
                  <a:solidFill>
                    <a:srgbClr val="000033"/>
                  </a:solidFill>
                  <a:latin typeface="Arial" panose="020B0604020202020204" pitchFamily="34" charset="0"/>
                </a:rPr>
                <a:t>17 </a:t>
              </a:r>
            </a:p>
            <a:p>
              <a:pPr fontAlgn="base">
                <a:lnSpc>
                  <a:spcPct val="115000"/>
                </a:lnSpc>
                <a:spcBef>
                  <a:spcPct val="0"/>
                </a:spcBef>
                <a:spcAft>
                  <a:spcPct val="0"/>
                </a:spcAft>
              </a:pPr>
              <a:r>
                <a:rPr lang="en-US" altLang="en-US" sz="3600">
                  <a:solidFill>
                    <a:srgbClr val="000033"/>
                  </a:solidFill>
                  <a:latin typeface="Arial" panose="020B0604020202020204" pitchFamily="34" charset="0"/>
                </a:rPr>
                <a:t>30</a:t>
              </a:r>
            </a:p>
            <a:p>
              <a:pPr fontAlgn="base">
                <a:lnSpc>
                  <a:spcPct val="115000"/>
                </a:lnSpc>
                <a:spcBef>
                  <a:spcPct val="0"/>
                </a:spcBef>
                <a:spcAft>
                  <a:spcPct val="0"/>
                </a:spcAft>
              </a:pPr>
              <a:r>
                <a:rPr lang="en-US" altLang="en-US" sz="4000" b="1">
                  <a:solidFill>
                    <a:srgbClr val="000033"/>
                  </a:solidFill>
                  <a:latin typeface="Arial" panose="020B0604020202020204" pitchFamily="34" charset="0"/>
                </a:rPr>
                <a:t>48</a:t>
              </a:r>
              <a:endParaRPr lang="en-US" altLang="en-US" sz="3600">
                <a:solidFill>
                  <a:srgbClr val="000033"/>
                </a:solidFill>
                <a:latin typeface="Arial" panose="020B0604020202020204" pitchFamily="34" charset="0"/>
              </a:endParaRPr>
            </a:p>
            <a:p>
              <a:pPr fontAlgn="base">
                <a:lnSpc>
                  <a:spcPct val="115000"/>
                </a:lnSpc>
                <a:spcBef>
                  <a:spcPct val="0"/>
                </a:spcBef>
                <a:spcAft>
                  <a:spcPct val="0"/>
                </a:spcAft>
              </a:pPr>
              <a:r>
                <a:rPr lang="en-US" altLang="en-US" sz="3600">
                  <a:solidFill>
                    <a:srgbClr val="000033"/>
                  </a:solidFill>
                  <a:latin typeface="Arial" panose="020B0604020202020204" pitchFamily="34" charset="0"/>
                </a:rPr>
                <a:t>75</a:t>
              </a:r>
            </a:p>
            <a:p>
              <a:pPr fontAlgn="base">
                <a:lnSpc>
                  <a:spcPct val="115000"/>
                </a:lnSpc>
                <a:spcBef>
                  <a:spcPct val="0"/>
                </a:spcBef>
                <a:spcAft>
                  <a:spcPct val="0"/>
                </a:spcAft>
              </a:pPr>
              <a:r>
                <a:rPr lang="en-US" altLang="en-US" sz="3600">
                  <a:solidFill>
                    <a:srgbClr val="000033"/>
                  </a:solidFill>
                  <a:latin typeface="Arial" panose="020B0604020202020204" pitchFamily="34" charset="0"/>
                </a:rPr>
                <a:t>92</a:t>
              </a:r>
            </a:p>
            <a:p>
              <a:pPr fontAlgn="base">
                <a:lnSpc>
                  <a:spcPct val="115000"/>
                </a:lnSpc>
                <a:spcBef>
                  <a:spcPct val="0"/>
                </a:spcBef>
                <a:spcAft>
                  <a:spcPct val="0"/>
                </a:spcAft>
              </a:pPr>
              <a:endParaRPr lang="en-US" altLang="en-US" sz="3600">
                <a:solidFill>
                  <a:srgbClr val="000033"/>
                </a:solidFill>
                <a:latin typeface="Arial" panose="020B0604020202020204" pitchFamily="34" charset="0"/>
              </a:endParaRPr>
            </a:p>
          </p:txBody>
        </p:sp>
        <p:sp>
          <p:nvSpPr>
            <p:cNvPr id="137221" name="Text Box 5"/>
            <p:cNvSpPr txBox="1">
              <a:spLocks noChangeArrowheads="1"/>
            </p:cNvSpPr>
            <p:nvPr/>
          </p:nvSpPr>
          <p:spPr bwMode="auto">
            <a:xfrm>
              <a:off x="4044" y="1899"/>
              <a:ext cx="1188" cy="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en-US" altLang="en-US" sz="3600" b="1">
                  <a:solidFill>
                    <a:srgbClr val="000033"/>
                  </a:solidFill>
                  <a:latin typeface="Arial" panose="020B0604020202020204" pitchFamily="34" charset="0"/>
                </a:rPr>
                <a:t>Median </a:t>
              </a:r>
              <a:br>
                <a:rPr lang="en-US" altLang="en-US" sz="3600" b="1">
                  <a:solidFill>
                    <a:srgbClr val="000033"/>
                  </a:solidFill>
                  <a:latin typeface="Arial" panose="020B0604020202020204" pitchFamily="34" charset="0"/>
                </a:rPr>
              </a:br>
              <a:r>
                <a:rPr lang="en-US" altLang="en-US" sz="3600" b="1">
                  <a:solidFill>
                    <a:srgbClr val="000033"/>
                  </a:solidFill>
                  <a:latin typeface="Arial" panose="020B0604020202020204" pitchFamily="34" charset="0"/>
                </a:rPr>
                <a:t>is 48</a:t>
              </a:r>
              <a:endParaRPr lang="en-US" altLang="en-US" sz="3600">
                <a:solidFill>
                  <a:srgbClr val="000033"/>
                </a:solidFill>
                <a:latin typeface="Arial" panose="020B0604020202020204" pitchFamily="34" charset="0"/>
              </a:endParaRPr>
            </a:p>
          </p:txBody>
        </p:sp>
        <p:sp>
          <p:nvSpPr>
            <p:cNvPr id="137222" name="AutoShape 6"/>
            <p:cNvSpPr>
              <a:spLocks/>
            </p:cNvSpPr>
            <p:nvPr/>
          </p:nvSpPr>
          <p:spPr bwMode="auto">
            <a:xfrm>
              <a:off x="3613" y="1131"/>
              <a:ext cx="287" cy="2160"/>
            </a:xfrm>
            <a:prstGeom prst="rightBrace">
              <a:avLst>
                <a:gd name="adj1" fmla="val 62718"/>
                <a:gd name="adj2" fmla="val 50000"/>
              </a:avLst>
            </a:prstGeom>
            <a:noFill/>
            <a:ln w="57150">
              <a:solidFill>
                <a:schemeClr val="bg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33"/>
                </a:solidFill>
              </a:endParaRPr>
            </a:p>
          </p:txBody>
        </p:sp>
      </p:grpSp>
      <p:sp>
        <p:nvSpPr>
          <p:cNvPr id="137223" name="Rectangle 7"/>
          <p:cNvSpPr>
            <a:spLocks noGrp="1" noChangeArrowheads="1"/>
          </p:cNvSpPr>
          <p:nvPr>
            <p:ph type="title"/>
          </p:nvPr>
        </p:nvSpPr>
        <p:spPr>
          <a:xfrm>
            <a:off x="3352800" y="228600"/>
            <a:ext cx="7086600" cy="1447800"/>
          </a:xfrm>
          <a:noFill/>
          <a:ln/>
          <a:extLst>
            <a:ext uri="{91240B29-F687-4F45-9708-019B960494DF}">
              <a14:hiddenLine xmlns:a14="http://schemas.microsoft.com/office/drawing/2010/main" w="12700">
                <a:solidFill>
                  <a:schemeClr val="tx1"/>
                </a:solidFill>
                <a:miter lim="800000"/>
                <a:headEnd/>
                <a:tailEnd/>
              </a14:hiddenLine>
            </a:ext>
          </a:extLst>
        </p:spPr>
        <p:txBody>
          <a:bodyPr vert="horz" wrap="square" lIns="91598" tIns="45048" rIns="91598" bIns="45048" numCol="1" anchor="ctr" anchorCtr="0" compatLnSpc="1">
            <a:prstTxWarp prst="textNoShape">
              <a:avLst/>
            </a:prstTxWarp>
          </a:bodyPr>
          <a:lstStyle/>
          <a:p>
            <a:pPr>
              <a:lnSpc>
                <a:spcPct val="80000"/>
              </a:lnSpc>
            </a:pPr>
            <a:r>
              <a:rPr lang="en-US" altLang="en-US"/>
              <a:t>MEDIAN</a:t>
            </a:r>
          </a:p>
        </p:txBody>
      </p:sp>
    </p:spTree>
    <p:extLst>
      <p:ext uri="{BB962C8B-B14F-4D97-AF65-F5344CB8AC3E}">
        <p14:creationId xmlns:p14="http://schemas.microsoft.com/office/powerpoint/2010/main" val="4146941207"/>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body" idx="1"/>
          </p:nvPr>
        </p:nvSpPr>
        <p:spPr>
          <a:xfrm>
            <a:off x="2125663" y="1828800"/>
            <a:ext cx="3511550" cy="4222750"/>
          </a:xfrm>
        </p:spPr>
        <p:txBody>
          <a:bodyPr/>
          <a:lstStyle/>
          <a:p>
            <a:pPr marL="457200" indent="-457200" defTabSz="908050">
              <a:lnSpc>
                <a:spcPct val="95000"/>
              </a:lnSpc>
            </a:pPr>
            <a:r>
              <a:rPr lang="en-US" altLang="en-US"/>
              <a:t>If the set of </a:t>
            </a:r>
            <a:br>
              <a:rPr lang="en-US" altLang="en-US"/>
            </a:br>
            <a:r>
              <a:rPr lang="en-US" altLang="en-US"/>
              <a:t>values is an </a:t>
            </a:r>
            <a:br>
              <a:rPr lang="en-US" altLang="en-US"/>
            </a:br>
            <a:r>
              <a:rPr lang="en-US" altLang="en-US"/>
              <a:t>even number, </a:t>
            </a:r>
            <a:br>
              <a:rPr lang="en-US" altLang="en-US"/>
            </a:br>
            <a:r>
              <a:rPr lang="en-US" altLang="en-US"/>
              <a:t>then the median</a:t>
            </a:r>
            <a:br>
              <a:rPr lang="en-US" altLang="en-US"/>
            </a:br>
            <a:r>
              <a:rPr lang="en-US" altLang="en-US"/>
              <a:t>is half-way </a:t>
            </a:r>
            <a:br>
              <a:rPr lang="en-US" altLang="en-US"/>
            </a:br>
            <a:r>
              <a:rPr lang="en-US" altLang="en-US"/>
              <a:t>between the </a:t>
            </a:r>
            <a:br>
              <a:rPr lang="en-US" altLang="en-US"/>
            </a:br>
            <a:r>
              <a:rPr lang="en-US" altLang="en-US"/>
              <a:t>two middle </a:t>
            </a:r>
            <a:br>
              <a:rPr lang="en-US" altLang="en-US"/>
            </a:br>
            <a:r>
              <a:rPr lang="en-US" altLang="en-US"/>
              <a:t>values:</a:t>
            </a:r>
          </a:p>
          <a:p>
            <a:pPr marL="857250" lvl="1" indent="-285750" defTabSz="908050">
              <a:lnSpc>
                <a:spcPct val="95000"/>
              </a:lnSpc>
            </a:pPr>
            <a:endParaRPr lang="en-US" altLang="en-US"/>
          </a:p>
        </p:txBody>
      </p:sp>
      <p:grpSp>
        <p:nvGrpSpPr>
          <p:cNvPr id="139267" name="Group 3"/>
          <p:cNvGrpSpPr>
            <a:grpSpLocks/>
          </p:cNvGrpSpPr>
          <p:nvPr/>
        </p:nvGrpSpPr>
        <p:grpSpPr bwMode="auto">
          <a:xfrm>
            <a:off x="6096000" y="1676400"/>
            <a:ext cx="3886200" cy="4654550"/>
            <a:chOff x="3024" y="1056"/>
            <a:chExt cx="2448" cy="2932"/>
          </a:xfrm>
        </p:grpSpPr>
        <p:sp>
          <p:nvSpPr>
            <p:cNvPr id="139268" name="Text Box 4"/>
            <p:cNvSpPr txBox="1">
              <a:spLocks noChangeArrowheads="1"/>
            </p:cNvSpPr>
            <p:nvPr/>
          </p:nvSpPr>
          <p:spPr bwMode="auto">
            <a:xfrm>
              <a:off x="3696" y="1296"/>
              <a:ext cx="1776" cy="2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en-US" altLang="en-US" sz="3600" dirty="0">
                  <a:solidFill>
                    <a:srgbClr val="C00000"/>
                  </a:solidFill>
                  <a:latin typeface="Arial" panose="020B0604020202020204" pitchFamily="34" charset="0"/>
                </a:rPr>
                <a:t>The median is half-way between 30 and 48, so the </a:t>
              </a:r>
              <a:r>
                <a:rPr lang="en-US" altLang="en-US" sz="3600" b="1" dirty="0">
                  <a:solidFill>
                    <a:srgbClr val="C00000"/>
                  </a:solidFill>
                  <a:latin typeface="Arial" panose="020B0604020202020204" pitchFamily="34" charset="0"/>
                </a:rPr>
                <a:t>median</a:t>
              </a:r>
              <a:r>
                <a:rPr lang="en-US" altLang="en-US" sz="3600" dirty="0">
                  <a:solidFill>
                    <a:srgbClr val="C00000"/>
                  </a:solidFill>
                  <a:latin typeface="Arial" panose="020B0604020202020204" pitchFamily="34" charset="0"/>
                </a:rPr>
                <a:t> here is 39</a:t>
              </a:r>
              <a:r>
                <a:rPr lang="en-US" altLang="en-US" sz="3600" dirty="0">
                  <a:solidFill>
                    <a:srgbClr val="FFFF00"/>
                  </a:solidFill>
                  <a:latin typeface="Arial" panose="020B0604020202020204" pitchFamily="34" charset="0"/>
                </a:rPr>
                <a:t>.</a:t>
              </a:r>
            </a:p>
          </p:txBody>
        </p:sp>
        <p:sp>
          <p:nvSpPr>
            <p:cNvPr id="139269" name="Text Box 5"/>
            <p:cNvSpPr txBox="1">
              <a:spLocks noChangeArrowheads="1"/>
            </p:cNvSpPr>
            <p:nvPr/>
          </p:nvSpPr>
          <p:spPr bwMode="auto">
            <a:xfrm>
              <a:off x="3024" y="1056"/>
              <a:ext cx="516" cy="2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lnSpc>
                  <a:spcPct val="115000"/>
                </a:lnSpc>
                <a:spcBef>
                  <a:spcPct val="0"/>
                </a:spcBef>
                <a:spcAft>
                  <a:spcPct val="0"/>
                </a:spcAft>
              </a:pPr>
              <a:r>
                <a:rPr lang="en-US" altLang="en-US" sz="3600" dirty="0">
                  <a:solidFill>
                    <a:srgbClr val="108DA6"/>
                  </a:solidFill>
                  <a:latin typeface="Arial" panose="020B0604020202020204" pitchFamily="34" charset="0"/>
                </a:rPr>
                <a:t>17 </a:t>
              </a:r>
            </a:p>
            <a:p>
              <a:pPr fontAlgn="base">
                <a:lnSpc>
                  <a:spcPct val="115000"/>
                </a:lnSpc>
                <a:spcBef>
                  <a:spcPct val="0"/>
                </a:spcBef>
                <a:spcAft>
                  <a:spcPct val="0"/>
                </a:spcAft>
              </a:pPr>
              <a:r>
                <a:rPr lang="en-US" altLang="en-US" sz="3600" dirty="0">
                  <a:solidFill>
                    <a:srgbClr val="108DA6"/>
                  </a:solidFill>
                  <a:latin typeface="Arial" panose="020B0604020202020204" pitchFamily="34" charset="0"/>
                </a:rPr>
                <a:t>30</a:t>
              </a:r>
            </a:p>
            <a:p>
              <a:pPr fontAlgn="base">
                <a:lnSpc>
                  <a:spcPct val="115000"/>
                </a:lnSpc>
                <a:spcBef>
                  <a:spcPct val="0"/>
                </a:spcBef>
                <a:spcAft>
                  <a:spcPct val="0"/>
                </a:spcAft>
              </a:pPr>
              <a:r>
                <a:rPr lang="en-US" altLang="en-US" sz="4000" b="1" dirty="0">
                  <a:solidFill>
                    <a:srgbClr val="108DA6"/>
                  </a:solidFill>
                  <a:latin typeface="Arial" panose="020B0604020202020204" pitchFamily="34" charset="0"/>
                </a:rPr>
                <a:t>30</a:t>
              </a:r>
            </a:p>
            <a:p>
              <a:pPr fontAlgn="base">
                <a:lnSpc>
                  <a:spcPct val="115000"/>
                </a:lnSpc>
                <a:spcBef>
                  <a:spcPct val="0"/>
                </a:spcBef>
                <a:spcAft>
                  <a:spcPct val="0"/>
                </a:spcAft>
              </a:pPr>
              <a:r>
                <a:rPr lang="en-US" altLang="en-US" sz="4000" b="1" dirty="0">
                  <a:solidFill>
                    <a:srgbClr val="108DA6"/>
                  </a:solidFill>
                  <a:latin typeface="Arial" panose="020B0604020202020204" pitchFamily="34" charset="0"/>
                </a:rPr>
                <a:t>48</a:t>
              </a:r>
              <a:endParaRPr lang="en-US" altLang="en-US" sz="3600" dirty="0">
                <a:solidFill>
                  <a:srgbClr val="108DA6"/>
                </a:solidFill>
                <a:latin typeface="Arial" panose="020B0604020202020204" pitchFamily="34" charset="0"/>
              </a:endParaRPr>
            </a:p>
            <a:p>
              <a:pPr fontAlgn="base">
                <a:lnSpc>
                  <a:spcPct val="115000"/>
                </a:lnSpc>
                <a:spcBef>
                  <a:spcPct val="0"/>
                </a:spcBef>
                <a:spcAft>
                  <a:spcPct val="0"/>
                </a:spcAft>
              </a:pPr>
              <a:r>
                <a:rPr lang="en-US" altLang="en-US" sz="3600" dirty="0">
                  <a:solidFill>
                    <a:srgbClr val="108DA6"/>
                  </a:solidFill>
                  <a:latin typeface="Arial" panose="020B0604020202020204" pitchFamily="34" charset="0"/>
                </a:rPr>
                <a:t>75</a:t>
              </a:r>
            </a:p>
            <a:p>
              <a:pPr fontAlgn="base">
                <a:lnSpc>
                  <a:spcPct val="115000"/>
                </a:lnSpc>
                <a:spcBef>
                  <a:spcPct val="0"/>
                </a:spcBef>
                <a:spcAft>
                  <a:spcPct val="0"/>
                </a:spcAft>
              </a:pPr>
              <a:r>
                <a:rPr lang="en-US" altLang="en-US" sz="3600" dirty="0">
                  <a:solidFill>
                    <a:srgbClr val="108DA6"/>
                  </a:solidFill>
                  <a:latin typeface="Arial" panose="020B0604020202020204" pitchFamily="34" charset="0"/>
                </a:rPr>
                <a:t>92</a:t>
              </a:r>
            </a:p>
            <a:p>
              <a:pPr fontAlgn="base">
                <a:lnSpc>
                  <a:spcPct val="115000"/>
                </a:lnSpc>
                <a:spcBef>
                  <a:spcPct val="0"/>
                </a:spcBef>
                <a:spcAft>
                  <a:spcPct val="0"/>
                </a:spcAft>
              </a:pPr>
              <a:endParaRPr lang="en-US" altLang="en-US" sz="3600" dirty="0">
                <a:solidFill>
                  <a:srgbClr val="FFFF00"/>
                </a:solidFill>
                <a:latin typeface="Arial" panose="020B0604020202020204" pitchFamily="34" charset="0"/>
              </a:endParaRPr>
            </a:p>
          </p:txBody>
        </p:sp>
        <p:sp>
          <p:nvSpPr>
            <p:cNvPr id="139270" name="AutoShape 6"/>
            <p:cNvSpPr>
              <a:spLocks/>
            </p:cNvSpPr>
            <p:nvPr/>
          </p:nvSpPr>
          <p:spPr bwMode="auto">
            <a:xfrm>
              <a:off x="3285" y="1104"/>
              <a:ext cx="512" cy="2496"/>
            </a:xfrm>
            <a:prstGeom prst="rightBrace">
              <a:avLst>
                <a:gd name="adj1" fmla="val 40625"/>
                <a:gd name="adj2" fmla="val 50000"/>
              </a:avLst>
            </a:prstGeom>
            <a:noFill/>
            <a:ln w="5715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33"/>
                </a:solidFill>
              </a:endParaRPr>
            </a:p>
          </p:txBody>
        </p:sp>
      </p:grpSp>
      <p:sp>
        <p:nvSpPr>
          <p:cNvPr id="139271" name="Rectangle 7"/>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vert="horz" wrap="square" lIns="91598" tIns="45048" rIns="91598" bIns="45048" numCol="1" anchor="ctr" anchorCtr="0" compatLnSpc="1">
            <a:prstTxWarp prst="textNoShape">
              <a:avLst/>
            </a:prstTxWarp>
          </a:bodyPr>
          <a:lstStyle/>
          <a:p>
            <a:pPr>
              <a:lnSpc>
                <a:spcPct val="80000"/>
              </a:lnSpc>
            </a:pPr>
            <a:r>
              <a:rPr lang="en-US" altLang="en-US"/>
              <a:t>MEDIAN </a:t>
            </a:r>
            <a:r>
              <a:rPr lang="en-US" altLang="en-US" sz="3200"/>
              <a:t>(continued)</a:t>
            </a:r>
          </a:p>
        </p:txBody>
      </p:sp>
    </p:spTree>
    <p:extLst>
      <p:ext uri="{BB962C8B-B14F-4D97-AF65-F5344CB8AC3E}">
        <p14:creationId xmlns:p14="http://schemas.microsoft.com/office/powerpoint/2010/main" val="2223796729"/>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body" idx="1"/>
          </p:nvPr>
        </p:nvSpPr>
        <p:spPr>
          <a:xfrm>
            <a:off x="2133600" y="1879600"/>
            <a:ext cx="7924800" cy="1092200"/>
          </a:xfrm>
        </p:spPr>
        <p:txBody>
          <a:bodyPr/>
          <a:lstStyle/>
          <a:p>
            <a:pPr marL="519113" indent="-519113" defTabSz="908050"/>
            <a:r>
              <a:rPr lang="en-US" altLang="en-US"/>
              <a:t>The value that exists most frequently in a set of values:</a:t>
            </a:r>
          </a:p>
          <a:p>
            <a:pPr marL="919163" lvl="1" indent="-285750" defTabSz="908050"/>
            <a:endParaRPr lang="en-US" altLang="en-US"/>
          </a:p>
        </p:txBody>
      </p:sp>
      <p:grpSp>
        <p:nvGrpSpPr>
          <p:cNvPr id="141315" name="Group 3"/>
          <p:cNvGrpSpPr>
            <a:grpSpLocks/>
          </p:cNvGrpSpPr>
          <p:nvPr/>
        </p:nvGrpSpPr>
        <p:grpSpPr bwMode="auto">
          <a:xfrm>
            <a:off x="2663826" y="3124201"/>
            <a:ext cx="3584575" cy="3362325"/>
            <a:chOff x="672" y="2010"/>
            <a:chExt cx="2258" cy="2118"/>
          </a:xfrm>
        </p:grpSpPr>
        <p:sp>
          <p:nvSpPr>
            <p:cNvPr id="141316" name="AutoShape 4"/>
            <p:cNvSpPr>
              <a:spLocks/>
            </p:cNvSpPr>
            <p:nvPr/>
          </p:nvSpPr>
          <p:spPr bwMode="auto">
            <a:xfrm>
              <a:off x="1035" y="2010"/>
              <a:ext cx="336" cy="1920"/>
            </a:xfrm>
            <a:prstGeom prst="rightBrace">
              <a:avLst>
                <a:gd name="adj1" fmla="val 47619"/>
                <a:gd name="adj2" fmla="val 50000"/>
              </a:avLst>
            </a:prstGeom>
            <a:noFill/>
            <a:ln w="762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33"/>
                </a:solidFill>
              </a:endParaRPr>
            </a:p>
          </p:txBody>
        </p:sp>
        <p:sp>
          <p:nvSpPr>
            <p:cNvPr id="141317" name="Text Box 5"/>
            <p:cNvSpPr txBox="1">
              <a:spLocks noChangeArrowheads="1"/>
            </p:cNvSpPr>
            <p:nvPr/>
          </p:nvSpPr>
          <p:spPr bwMode="auto">
            <a:xfrm>
              <a:off x="1536" y="2810"/>
              <a:ext cx="1394"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en-US" altLang="en-US" sz="3200" b="1" dirty="0">
                  <a:solidFill>
                    <a:srgbClr val="C00000"/>
                  </a:solidFill>
                  <a:latin typeface="Arial" panose="020B0604020202020204" pitchFamily="34" charset="0"/>
                </a:rPr>
                <a:t>Mode</a:t>
              </a:r>
              <a:r>
                <a:rPr lang="en-US" altLang="en-US" sz="3200" dirty="0">
                  <a:solidFill>
                    <a:srgbClr val="C00000"/>
                  </a:solidFill>
                  <a:latin typeface="Arial" panose="020B0604020202020204" pitchFamily="34" charset="0"/>
                </a:rPr>
                <a:t> is 30</a:t>
              </a:r>
            </a:p>
          </p:txBody>
        </p:sp>
        <p:sp>
          <p:nvSpPr>
            <p:cNvPr id="141318" name="Text Box 6"/>
            <p:cNvSpPr txBox="1">
              <a:spLocks noChangeArrowheads="1"/>
            </p:cNvSpPr>
            <p:nvPr/>
          </p:nvSpPr>
          <p:spPr bwMode="auto">
            <a:xfrm>
              <a:off x="672" y="2071"/>
              <a:ext cx="516" cy="2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lnSpc>
                  <a:spcPct val="80000"/>
                </a:lnSpc>
                <a:spcBef>
                  <a:spcPct val="0"/>
                </a:spcBef>
                <a:spcAft>
                  <a:spcPct val="0"/>
                </a:spcAft>
              </a:pPr>
              <a:r>
                <a:rPr lang="en-US" altLang="en-US" sz="3600">
                  <a:solidFill>
                    <a:srgbClr val="000033"/>
                  </a:solidFill>
                  <a:latin typeface="Arial" panose="020B0604020202020204" pitchFamily="34" charset="0"/>
                </a:rPr>
                <a:t>17 </a:t>
              </a:r>
            </a:p>
            <a:p>
              <a:pPr fontAlgn="base">
                <a:lnSpc>
                  <a:spcPct val="80000"/>
                </a:lnSpc>
                <a:spcBef>
                  <a:spcPct val="0"/>
                </a:spcBef>
                <a:spcAft>
                  <a:spcPct val="0"/>
                </a:spcAft>
              </a:pPr>
              <a:r>
                <a:rPr lang="en-US" altLang="en-US" sz="4000" b="1">
                  <a:solidFill>
                    <a:srgbClr val="000033"/>
                  </a:solidFill>
                  <a:latin typeface="Arial" panose="020B0604020202020204" pitchFamily="34" charset="0"/>
                </a:rPr>
                <a:t>30</a:t>
              </a:r>
              <a:endParaRPr lang="en-US" altLang="en-US" sz="4000">
                <a:solidFill>
                  <a:srgbClr val="000033"/>
                </a:solidFill>
                <a:latin typeface="Arial" panose="020B0604020202020204" pitchFamily="34" charset="0"/>
              </a:endParaRPr>
            </a:p>
            <a:p>
              <a:pPr fontAlgn="base">
                <a:lnSpc>
                  <a:spcPct val="80000"/>
                </a:lnSpc>
                <a:spcBef>
                  <a:spcPct val="0"/>
                </a:spcBef>
                <a:spcAft>
                  <a:spcPct val="0"/>
                </a:spcAft>
              </a:pPr>
              <a:r>
                <a:rPr lang="en-US" altLang="en-US" sz="4000" b="1">
                  <a:solidFill>
                    <a:srgbClr val="000033"/>
                  </a:solidFill>
                  <a:latin typeface="Arial" panose="020B0604020202020204" pitchFamily="34" charset="0"/>
                </a:rPr>
                <a:t>30</a:t>
              </a:r>
              <a:endParaRPr lang="en-US" altLang="en-US" sz="3600" b="1">
                <a:solidFill>
                  <a:srgbClr val="000033"/>
                </a:solidFill>
                <a:latin typeface="Arial" panose="020B0604020202020204" pitchFamily="34" charset="0"/>
              </a:endParaRPr>
            </a:p>
            <a:p>
              <a:pPr fontAlgn="base">
                <a:lnSpc>
                  <a:spcPct val="80000"/>
                </a:lnSpc>
                <a:spcBef>
                  <a:spcPct val="0"/>
                </a:spcBef>
                <a:spcAft>
                  <a:spcPct val="0"/>
                </a:spcAft>
              </a:pPr>
              <a:r>
                <a:rPr lang="en-US" altLang="en-US" sz="3600">
                  <a:solidFill>
                    <a:srgbClr val="000033"/>
                  </a:solidFill>
                  <a:latin typeface="Arial" panose="020B0604020202020204" pitchFamily="34" charset="0"/>
                </a:rPr>
                <a:t>48</a:t>
              </a:r>
            </a:p>
            <a:p>
              <a:pPr fontAlgn="base">
                <a:lnSpc>
                  <a:spcPct val="80000"/>
                </a:lnSpc>
                <a:spcBef>
                  <a:spcPct val="0"/>
                </a:spcBef>
                <a:spcAft>
                  <a:spcPct val="0"/>
                </a:spcAft>
              </a:pPr>
              <a:r>
                <a:rPr lang="en-US" altLang="en-US" sz="3600">
                  <a:solidFill>
                    <a:srgbClr val="000033"/>
                  </a:solidFill>
                  <a:latin typeface="Arial" panose="020B0604020202020204" pitchFamily="34" charset="0"/>
                </a:rPr>
                <a:t>75</a:t>
              </a:r>
            </a:p>
            <a:p>
              <a:pPr fontAlgn="base">
                <a:lnSpc>
                  <a:spcPct val="80000"/>
                </a:lnSpc>
                <a:spcBef>
                  <a:spcPct val="0"/>
                </a:spcBef>
                <a:spcAft>
                  <a:spcPct val="0"/>
                </a:spcAft>
              </a:pPr>
              <a:r>
                <a:rPr lang="en-US" altLang="en-US" sz="3600">
                  <a:solidFill>
                    <a:srgbClr val="000033"/>
                  </a:solidFill>
                  <a:latin typeface="Arial" panose="020B0604020202020204" pitchFamily="34" charset="0"/>
                </a:rPr>
                <a:t>92</a:t>
              </a:r>
            </a:p>
            <a:p>
              <a:pPr fontAlgn="base">
                <a:lnSpc>
                  <a:spcPct val="80000"/>
                </a:lnSpc>
                <a:spcBef>
                  <a:spcPct val="0"/>
                </a:spcBef>
                <a:spcAft>
                  <a:spcPct val="0"/>
                </a:spcAft>
              </a:pPr>
              <a:endParaRPr lang="en-US" altLang="en-US" sz="3600">
                <a:solidFill>
                  <a:srgbClr val="000033"/>
                </a:solidFill>
                <a:latin typeface="Arial" panose="020B0604020202020204" pitchFamily="34" charset="0"/>
              </a:endParaRPr>
            </a:p>
          </p:txBody>
        </p:sp>
      </p:grpSp>
      <p:grpSp>
        <p:nvGrpSpPr>
          <p:cNvPr id="141319" name="Group 7"/>
          <p:cNvGrpSpPr>
            <a:grpSpLocks/>
          </p:cNvGrpSpPr>
          <p:nvPr/>
        </p:nvGrpSpPr>
        <p:grpSpPr bwMode="auto">
          <a:xfrm>
            <a:off x="6400800" y="3200401"/>
            <a:ext cx="3263900" cy="3463925"/>
            <a:chOff x="3416" y="2042"/>
            <a:chExt cx="2056" cy="2182"/>
          </a:xfrm>
        </p:grpSpPr>
        <p:sp>
          <p:nvSpPr>
            <p:cNvPr id="141320" name="AutoShape 8"/>
            <p:cNvSpPr>
              <a:spLocks/>
            </p:cNvSpPr>
            <p:nvPr/>
          </p:nvSpPr>
          <p:spPr bwMode="auto">
            <a:xfrm>
              <a:off x="3740" y="2042"/>
              <a:ext cx="336" cy="1920"/>
            </a:xfrm>
            <a:prstGeom prst="rightBrace">
              <a:avLst>
                <a:gd name="adj1" fmla="val 47619"/>
                <a:gd name="adj2" fmla="val 50000"/>
              </a:avLst>
            </a:prstGeom>
            <a:noFill/>
            <a:ln w="762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33"/>
                </a:solidFill>
              </a:endParaRPr>
            </a:p>
          </p:txBody>
        </p:sp>
        <p:sp>
          <p:nvSpPr>
            <p:cNvPr id="141321" name="Text Box 9"/>
            <p:cNvSpPr txBox="1">
              <a:spLocks noChangeArrowheads="1"/>
            </p:cNvSpPr>
            <p:nvPr/>
          </p:nvSpPr>
          <p:spPr bwMode="auto">
            <a:xfrm>
              <a:off x="4135" y="2186"/>
              <a:ext cx="1337" cy="1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en-US" altLang="en-US" sz="3200">
                  <a:solidFill>
                    <a:srgbClr val="000033"/>
                  </a:solidFill>
                  <a:latin typeface="Arial" panose="020B0604020202020204" pitchFamily="34" charset="0"/>
                </a:rPr>
                <a:t>This set of values does not have a </a:t>
              </a:r>
              <a:r>
                <a:rPr lang="en-US" altLang="en-US" sz="3200" b="1">
                  <a:solidFill>
                    <a:srgbClr val="000033"/>
                  </a:solidFill>
                  <a:latin typeface="Arial" panose="020B0604020202020204" pitchFamily="34" charset="0"/>
                </a:rPr>
                <a:t>mode</a:t>
              </a:r>
              <a:endParaRPr lang="en-US" altLang="en-US" sz="3200">
                <a:solidFill>
                  <a:srgbClr val="000033"/>
                </a:solidFill>
                <a:latin typeface="Arial" panose="020B0604020202020204" pitchFamily="34" charset="0"/>
              </a:endParaRPr>
            </a:p>
          </p:txBody>
        </p:sp>
        <p:sp>
          <p:nvSpPr>
            <p:cNvPr id="141322" name="Text Box 10"/>
            <p:cNvSpPr txBox="1">
              <a:spLocks noChangeArrowheads="1"/>
            </p:cNvSpPr>
            <p:nvPr/>
          </p:nvSpPr>
          <p:spPr bwMode="auto">
            <a:xfrm>
              <a:off x="3416" y="2090"/>
              <a:ext cx="516" cy="2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en-US" sz="3600">
                  <a:solidFill>
                    <a:srgbClr val="000033"/>
                  </a:solidFill>
                  <a:latin typeface="Arial" panose="020B0604020202020204" pitchFamily="34" charset="0"/>
                </a:rPr>
                <a:t>17 </a:t>
              </a:r>
            </a:p>
            <a:p>
              <a:pPr fontAlgn="base">
                <a:spcBef>
                  <a:spcPct val="0"/>
                </a:spcBef>
                <a:spcAft>
                  <a:spcPct val="0"/>
                </a:spcAft>
              </a:pPr>
              <a:r>
                <a:rPr lang="en-US" altLang="en-US" sz="3600">
                  <a:solidFill>
                    <a:srgbClr val="000033"/>
                  </a:solidFill>
                  <a:latin typeface="Arial" panose="020B0604020202020204" pitchFamily="34" charset="0"/>
                </a:rPr>
                <a:t>30</a:t>
              </a:r>
              <a:endParaRPr lang="en-US" altLang="en-US" sz="3600" b="1">
                <a:solidFill>
                  <a:srgbClr val="000033"/>
                </a:solidFill>
                <a:latin typeface="Arial" panose="020B0604020202020204" pitchFamily="34" charset="0"/>
              </a:endParaRPr>
            </a:p>
            <a:p>
              <a:pPr fontAlgn="base">
                <a:spcBef>
                  <a:spcPct val="0"/>
                </a:spcBef>
                <a:spcAft>
                  <a:spcPct val="0"/>
                </a:spcAft>
              </a:pPr>
              <a:r>
                <a:rPr lang="en-US" altLang="en-US" sz="3600">
                  <a:solidFill>
                    <a:srgbClr val="000033"/>
                  </a:solidFill>
                  <a:latin typeface="Arial" panose="020B0604020202020204" pitchFamily="34" charset="0"/>
                </a:rPr>
                <a:t>48</a:t>
              </a:r>
            </a:p>
            <a:p>
              <a:pPr fontAlgn="base">
                <a:spcBef>
                  <a:spcPct val="0"/>
                </a:spcBef>
                <a:spcAft>
                  <a:spcPct val="0"/>
                </a:spcAft>
              </a:pPr>
              <a:r>
                <a:rPr lang="en-US" altLang="en-US" sz="3600">
                  <a:solidFill>
                    <a:srgbClr val="000033"/>
                  </a:solidFill>
                  <a:latin typeface="Arial" panose="020B0604020202020204" pitchFamily="34" charset="0"/>
                </a:rPr>
                <a:t>75</a:t>
              </a:r>
            </a:p>
            <a:p>
              <a:pPr fontAlgn="base">
                <a:spcBef>
                  <a:spcPct val="0"/>
                </a:spcBef>
                <a:spcAft>
                  <a:spcPct val="0"/>
                </a:spcAft>
              </a:pPr>
              <a:r>
                <a:rPr lang="en-US" altLang="en-US" sz="3600">
                  <a:solidFill>
                    <a:srgbClr val="000033"/>
                  </a:solidFill>
                  <a:latin typeface="Arial" panose="020B0604020202020204" pitchFamily="34" charset="0"/>
                </a:rPr>
                <a:t>92</a:t>
              </a:r>
            </a:p>
            <a:p>
              <a:pPr fontAlgn="base">
                <a:spcBef>
                  <a:spcPct val="0"/>
                </a:spcBef>
                <a:spcAft>
                  <a:spcPct val="0"/>
                </a:spcAft>
              </a:pPr>
              <a:endParaRPr lang="en-US" altLang="en-US" sz="3600">
                <a:solidFill>
                  <a:srgbClr val="000033"/>
                </a:solidFill>
                <a:latin typeface="Arial" panose="020B0604020202020204" pitchFamily="34" charset="0"/>
              </a:endParaRPr>
            </a:p>
          </p:txBody>
        </p:sp>
      </p:grpSp>
      <p:sp>
        <p:nvSpPr>
          <p:cNvPr id="141323" name="Rectangle 11"/>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vert="horz" wrap="square" lIns="91598" tIns="45048" rIns="91598" bIns="45048" numCol="1" anchor="ctr" anchorCtr="0" compatLnSpc="1">
            <a:prstTxWarp prst="textNoShape">
              <a:avLst/>
            </a:prstTxWarp>
          </a:bodyPr>
          <a:lstStyle/>
          <a:p>
            <a:pPr>
              <a:lnSpc>
                <a:spcPct val="80000"/>
              </a:lnSpc>
            </a:pPr>
            <a:r>
              <a:rPr lang="en-US" altLang="en-US"/>
              <a:t>MODE</a:t>
            </a:r>
          </a:p>
        </p:txBody>
      </p:sp>
    </p:spTree>
    <p:extLst>
      <p:ext uri="{BB962C8B-B14F-4D97-AF65-F5344CB8AC3E}">
        <p14:creationId xmlns:p14="http://schemas.microsoft.com/office/powerpoint/2010/main" val="1653897722"/>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body" idx="1"/>
          </p:nvPr>
        </p:nvSpPr>
        <p:spPr>
          <a:xfrm>
            <a:off x="2019300" y="1790700"/>
            <a:ext cx="8648700" cy="4076700"/>
          </a:xfrm>
        </p:spPr>
        <p:txBody>
          <a:bodyPr/>
          <a:lstStyle/>
          <a:p>
            <a:pPr>
              <a:lnSpc>
                <a:spcPct val="95000"/>
              </a:lnSpc>
              <a:spcBef>
                <a:spcPct val="25000"/>
              </a:spcBef>
            </a:pPr>
            <a:r>
              <a:rPr lang="en-US" altLang="en-US"/>
              <a:t>  Mean, or  x   (</a:t>
            </a:r>
            <a:r>
              <a:rPr lang="en-US" altLang="en-US" b="1"/>
              <a:t>aka:  Expected Value)</a:t>
            </a:r>
            <a:br>
              <a:rPr lang="en-US" altLang="en-US" b="1"/>
            </a:br>
            <a:endParaRPr lang="en-US" altLang="en-US" b="1"/>
          </a:p>
          <a:p>
            <a:pPr lvl="1">
              <a:lnSpc>
                <a:spcPct val="95000"/>
              </a:lnSpc>
              <a:spcBef>
                <a:spcPct val="25000"/>
              </a:spcBef>
            </a:pPr>
            <a:r>
              <a:rPr lang="en-US" altLang="en-US"/>
              <a:t>The simple definition:</a:t>
            </a:r>
          </a:p>
          <a:p>
            <a:pPr lvl="2">
              <a:lnSpc>
                <a:spcPct val="95000"/>
              </a:lnSpc>
              <a:spcBef>
                <a:spcPct val="25000"/>
              </a:spcBef>
            </a:pPr>
            <a:r>
              <a:rPr lang="en-US" altLang="en-US" i="1"/>
              <a:t>The average</a:t>
            </a:r>
            <a:endParaRPr lang="en-US" altLang="en-US"/>
          </a:p>
          <a:p>
            <a:pPr lvl="2">
              <a:lnSpc>
                <a:spcPct val="95000"/>
              </a:lnSpc>
              <a:spcBef>
                <a:spcPct val="25000"/>
              </a:spcBef>
            </a:pPr>
            <a:r>
              <a:rPr lang="en-US" altLang="en-US"/>
              <a:t>Add up all the values and divide by the number of values</a:t>
            </a:r>
          </a:p>
          <a:p>
            <a:pPr lvl="1">
              <a:spcBef>
                <a:spcPct val="15000"/>
              </a:spcBef>
            </a:pPr>
            <a:r>
              <a:rPr lang="en-US" altLang="en-US"/>
              <a:t>The definition for more complex projects: </a:t>
            </a:r>
            <a:br>
              <a:rPr lang="en-US" altLang="en-US"/>
            </a:br>
            <a:r>
              <a:rPr lang="en-US" altLang="en-US" i="1"/>
              <a:t>The weighted average</a:t>
            </a:r>
          </a:p>
          <a:p>
            <a:pPr lvl="1">
              <a:spcBef>
                <a:spcPct val="15000"/>
              </a:spcBef>
            </a:pPr>
            <a:r>
              <a:rPr lang="en-US" altLang="en-US"/>
              <a:t>Weighted by the likelihood of the occurrence</a:t>
            </a:r>
          </a:p>
          <a:p>
            <a:pPr lvl="3">
              <a:lnSpc>
                <a:spcPct val="95000"/>
              </a:lnSpc>
              <a:spcBef>
                <a:spcPct val="25000"/>
              </a:spcBef>
            </a:pPr>
            <a:endParaRPr lang="en-US" altLang="en-US"/>
          </a:p>
        </p:txBody>
      </p:sp>
      <p:sp>
        <p:nvSpPr>
          <p:cNvPr id="143363" name="Line 3"/>
          <p:cNvSpPr>
            <a:spLocks noChangeShapeType="1"/>
          </p:cNvSpPr>
          <p:nvPr/>
        </p:nvSpPr>
        <p:spPr bwMode="auto">
          <a:xfrm flipV="1">
            <a:off x="4267200" y="1905000"/>
            <a:ext cx="3048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33"/>
              </a:solidFill>
            </a:endParaRPr>
          </a:p>
        </p:txBody>
      </p:sp>
      <p:sp>
        <p:nvSpPr>
          <p:cNvPr id="143364" name="Rectangle 4"/>
          <p:cNvSpPr>
            <a:spLocks noGrp="1" noChangeArrowheads="1"/>
          </p:cNvSpPr>
          <p:nvPr>
            <p:ph type="title"/>
          </p:nvPr>
        </p:nvSpPr>
        <p:spPr>
          <a:xfrm>
            <a:off x="3352800" y="457200"/>
            <a:ext cx="7086600" cy="914400"/>
          </a:xfrm>
          <a:noFill/>
          <a:ln/>
          <a:extLst>
            <a:ext uri="{91240B29-F687-4F45-9708-019B960494DF}">
              <a14:hiddenLine xmlns:a14="http://schemas.microsoft.com/office/drawing/2010/main" w="12700">
                <a:solidFill>
                  <a:schemeClr val="tx1"/>
                </a:solidFill>
                <a:miter lim="800000"/>
                <a:headEnd/>
                <a:tailEnd/>
              </a14:hiddenLine>
            </a:ext>
          </a:extLst>
        </p:spPr>
        <p:txBody>
          <a:bodyPr vert="horz" wrap="square" lIns="91598" tIns="45048" rIns="91598" bIns="45048" numCol="1" anchor="ctr" anchorCtr="0" compatLnSpc="1">
            <a:prstTxWarp prst="textNoShape">
              <a:avLst/>
            </a:prstTxWarp>
          </a:bodyPr>
          <a:lstStyle/>
          <a:p>
            <a:pPr>
              <a:lnSpc>
                <a:spcPct val="80000"/>
              </a:lnSpc>
            </a:pPr>
            <a:r>
              <a:rPr lang="en-US" altLang="en-US"/>
              <a:t>MEAN</a:t>
            </a:r>
          </a:p>
        </p:txBody>
      </p:sp>
    </p:spTree>
    <p:extLst>
      <p:ext uri="{BB962C8B-B14F-4D97-AF65-F5344CB8AC3E}">
        <p14:creationId xmlns:p14="http://schemas.microsoft.com/office/powerpoint/2010/main" val="4057303082"/>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body" idx="1"/>
          </p:nvPr>
        </p:nvSpPr>
        <p:spPr>
          <a:xfrm>
            <a:off x="2057400" y="1752600"/>
            <a:ext cx="8382000" cy="4800600"/>
          </a:xfrm>
        </p:spPr>
        <p:txBody>
          <a:bodyPr/>
          <a:lstStyle/>
          <a:p>
            <a:pPr>
              <a:spcBef>
                <a:spcPct val="15000"/>
              </a:spcBef>
            </a:pPr>
            <a:r>
              <a:rPr lang="en-US" altLang="en-US"/>
              <a:t>  Mean, or  x </a:t>
            </a:r>
            <a:r>
              <a:rPr lang="en-US" altLang="en-US" b="1" i="1"/>
              <a:t>(continued)</a:t>
            </a:r>
          </a:p>
          <a:p>
            <a:pPr lvl="1">
              <a:spcBef>
                <a:spcPct val="15000"/>
              </a:spcBef>
            </a:pPr>
            <a:r>
              <a:rPr lang="en-US" altLang="en-US"/>
              <a:t> Mean ( x ) = (Low + 4 times the Most Likely + High) divided by 6:</a:t>
            </a:r>
            <a:br>
              <a:rPr lang="en-US" altLang="en-US"/>
            </a:br>
            <a:r>
              <a:rPr lang="en-US" altLang="en-US"/>
              <a:t>    	 </a:t>
            </a:r>
            <a:r>
              <a:rPr lang="en-US" altLang="en-US" b="1"/>
              <a:t>x = (a + 4m + b) / 6</a:t>
            </a:r>
            <a:br>
              <a:rPr lang="en-US" altLang="en-US" b="1"/>
            </a:br>
            <a:r>
              <a:rPr lang="en-US" altLang="en-US" b="1"/>
              <a:t>We k</a:t>
            </a:r>
            <a:r>
              <a:rPr lang="en-US" altLang="en-US" b="1" i="1"/>
              <a:t>now this formula as the PERT approximation for the mean for a Beta Distribution! </a:t>
            </a:r>
          </a:p>
          <a:p>
            <a:pPr>
              <a:spcBef>
                <a:spcPct val="15000"/>
              </a:spcBef>
            </a:pPr>
            <a:r>
              <a:rPr lang="en-US" altLang="en-US" b="1" i="1"/>
              <a:t>Triangular is:</a:t>
            </a:r>
          </a:p>
          <a:p>
            <a:pPr lvl="1">
              <a:spcBef>
                <a:spcPct val="15000"/>
              </a:spcBef>
            </a:pPr>
            <a:r>
              <a:rPr lang="en-US" altLang="en-US"/>
              <a:t>(Low + Most Likely + High) divided by</a:t>
            </a:r>
          </a:p>
          <a:p>
            <a:pPr lvl="1">
              <a:spcBef>
                <a:spcPct val="15000"/>
              </a:spcBef>
              <a:buFont typeface="Wingdings" panose="05000000000000000000" pitchFamily="2" charset="2"/>
              <a:buNone/>
            </a:pPr>
            <a:r>
              <a:rPr lang="en-US" altLang="en-US" b="1"/>
              <a:t>			(a + ml + b) / 3</a:t>
            </a:r>
            <a:endParaRPr lang="en-US" altLang="en-US"/>
          </a:p>
          <a:p>
            <a:pPr lvl="3">
              <a:spcBef>
                <a:spcPct val="15000"/>
              </a:spcBef>
            </a:pPr>
            <a:endParaRPr lang="en-US" altLang="en-US"/>
          </a:p>
        </p:txBody>
      </p:sp>
      <p:sp>
        <p:nvSpPr>
          <p:cNvPr id="145411" name="Rectangle 3"/>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vert="horz" wrap="square" lIns="91598" tIns="45048" rIns="91598" bIns="45048" numCol="1" anchor="ctr" anchorCtr="0" compatLnSpc="1">
            <a:prstTxWarp prst="textNoShape">
              <a:avLst/>
            </a:prstTxWarp>
          </a:bodyPr>
          <a:lstStyle/>
          <a:p>
            <a:pPr>
              <a:lnSpc>
                <a:spcPct val="80000"/>
              </a:lnSpc>
            </a:pPr>
            <a:r>
              <a:rPr lang="en-US" altLang="en-US"/>
              <a:t>MEAN </a:t>
            </a:r>
            <a:r>
              <a:rPr lang="en-US" altLang="en-US" sz="3200"/>
              <a:t>(continued)</a:t>
            </a:r>
          </a:p>
        </p:txBody>
      </p:sp>
      <p:sp>
        <p:nvSpPr>
          <p:cNvPr id="145412" name="Line 4"/>
          <p:cNvSpPr>
            <a:spLocks noChangeShapeType="1"/>
          </p:cNvSpPr>
          <p:nvPr/>
        </p:nvSpPr>
        <p:spPr bwMode="auto">
          <a:xfrm>
            <a:off x="4267200" y="1905000"/>
            <a:ext cx="3810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33"/>
              </a:solidFill>
            </a:endParaRPr>
          </a:p>
        </p:txBody>
      </p:sp>
      <p:sp>
        <p:nvSpPr>
          <p:cNvPr id="145413" name="Line 5"/>
          <p:cNvSpPr>
            <a:spLocks noChangeShapeType="1"/>
          </p:cNvSpPr>
          <p:nvPr/>
        </p:nvSpPr>
        <p:spPr bwMode="auto">
          <a:xfrm>
            <a:off x="3962400" y="3276600"/>
            <a:ext cx="3810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33"/>
              </a:solidFill>
            </a:endParaRPr>
          </a:p>
        </p:txBody>
      </p:sp>
      <p:sp>
        <p:nvSpPr>
          <p:cNvPr id="145414" name="Line 6"/>
          <p:cNvSpPr>
            <a:spLocks noChangeShapeType="1"/>
          </p:cNvSpPr>
          <p:nvPr/>
        </p:nvSpPr>
        <p:spPr bwMode="auto">
          <a:xfrm>
            <a:off x="4038600" y="2362200"/>
            <a:ext cx="3810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33"/>
              </a:solidFill>
            </a:endParaRPr>
          </a:p>
        </p:txBody>
      </p:sp>
    </p:spTree>
    <p:extLst>
      <p:ext uri="{BB962C8B-B14F-4D97-AF65-F5344CB8AC3E}">
        <p14:creationId xmlns:p14="http://schemas.microsoft.com/office/powerpoint/2010/main" val="3267669386"/>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ChangeArrowheads="1"/>
          </p:cNvSpPr>
          <p:nvPr/>
        </p:nvSpPr>
        <p:spPr bwMode="auto">
          <a:xfrm>
            <a:off x="1955800" y="6375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33"/>
              </a:solidFill>
            </a:endParaRPr>
          </a:p>
        </p:txBody>
      </p:sp>
      <p:sp>
        <p:nvSpPr>
          <p:cNvPr id="147459" name="Rectangle 3"/>
          <p:cNvSpPr>
            <a:spLocks noChangeArrowheads="1"/>
          </p:cNvSpPr>
          <p:nvPr/>
        </p:nvSpPr>
        <p:spPr bwMode="auto">
          <a:xfrm>
            <a:off x="4394200" y="6375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33"/>
              </a:solidFill>
            </a:endParaRPr>
          </a:p>
        </p:txBody>
      </p:sp>
      <p:sp>
        <p:nvSpPr>
          <p:cNvPr id="147460" name="Rectangle 4"/>
          <p:cNvSpPr>
            <a:spLocks noChangeArrowheads="1"/>
          </p:cNvSpPr>
          <p:nvPr/>
        </p:nvSpPr>
        <p:spPr bwMode="auto">
          <a:xfrm>
            <a:off x="4038601" y="5715001"/>
            <a:ext cx="3452869"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fontAlgn="base">
              <a:spcBef>
                <a:spcPct val="0"/>
              </a:spcBef>
              <a:spcAft>
                <a:spcPct val="0"/>
              </a:spcAft>
            </a:pPr>
            <a:r>
              <a:rPr lang="en-US" altLang="en-US" sz="2800" b="1" dirty="0">
                <a:solidFill>
                  <a:srgbClr val="C00000"/>
                </a:solidFill>
                <a:latin typeface="Arial" panose="020B0604020202020204" pitchFamily="34" charset="0"/>
              </a:rPr>
              <a:t>MEDIAN </a:t>
            </a:r>
            <a:r>
              <a:rPr lang="en-US" altLang="en-US" sz="2800" b="1" dirty="0">
                <a:solidFill>
                  <a:srgbClr val="FFCC66"/>
                </a:solidFill>
                <a:latin typeface="Arial" panose="020B0604020202020204" pitchFamily="34" charset="0"/>
              </a:rPr>
              <a:t>       </a:t>
            </a:r>
            <a:r>
              <a:rPr lang="en-US" altLang="en-US" sz="2800" b="1" dirty="0">
                <a:solidFill>
                  <a:srgbClr val="FFFFFF"/>
                </a:solidFill>
                <a:latin typeface="Arial" panose="020B0604020202020204" pitchFamily="34" charset="0"/>
              </a:rPr>
              <a:t>MEAN</a:t>
            </a:r>
            <a:endParaRPr lang="en-US" altLang="en-US" sz="2800" b="1" dirty="0">
              <a:solidFill>
                <a:srgbClr val="9999FF"/>
              </a:solidFill>
              <a:latin typeface="Arial" panose="020B0604020202020204" pitchFamily="34" charset="0"/>
            </a:endParaRPr>
          </a:p>
        </p:txBody>
      </p:sp>
      <p:sp>
        <p:nvSpPr>
          <p:cNvPr id="147461" name="Text Box 5"/>
          <p:cNvSpPr txBox="1">
            <a:spLocks noChangeArrowheads="1"/>
          </p:cNvSpPr>
          <p:nvPr/>
        </p:nvSpPr>
        <p:spPr bwMode="auto">
          <a:xfrm>
            <a:off x="6400801" y="1524000"/>
            <a:ext cx="33194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en-US" sz="3200" b="1">
                <a:solidFill>
                  <a:srgbClr val="FF9900"/>
                </a:solidFill>
                <a:latin typeface="Arial" panose="020B0604020202020204" pitchFamily="34" charset="0"/>
              </a:rPr>
              <a:t>Rightward Skew</a:t>
            </a:r>
          </a:p>
        </p:txBody>
      </p:sp>
      <p:sp>
        <p:nvSpPr>
          <p:cNvPr id="147462" name="Rectangle 6"/>
          <p:cNvSpPr>
            <a:spLocks noGrp="1" noChangeArrowheads="1"/>
          </p:cNvSpPr>
          <p:nvPr>
            <p:ph type="title"/>
          </p:nvPr>
        </p:nvSpPr>
        <p:spPr>
          <a:xfrm>
            <a:off x="3352800" y="228600"/>
            <a:ext cx="7086600" cy="1447800"/>
          </a:xfrm>
          <a:noFill/>
          <a:ln/>
          <a:extLst>
            <a:ext uri="{91240B29-F687-4F45-9708-019B960494DF}">
              <a14:hiddenLine xmlns:a14="http://schemas.microsoft.com/office/drawing/2010/main" w="12700">
                <a:solidFill>
                  <a:schemeClr val="tx1"/>
                </a:solidFill>
                <a:miter lim="800000"/>
                <a:headEnd/>
                <a:tailEnd/>
              </a14:hiddenLine>
            </a:ext>
          </a:extLst>
        </p:spPr>
        <p:txBody>
          <a:bodyPr vert="horz" wrap="square" lIns="91598" tIns="45048" rIns="91598" bIns="45048" numCol="1" anchor="ctr" anchorCtr="0" compatLnSpc="1">
            <a:prstTxWarp prst="textNoShape">
              <a:avLst/>
            </a:prstTxWarp>
          </a:bodyPr>
          <a:lstStyle/>
          <a:p>
            <a:pPr>
              <a:lnSpc>
                <a:spcPct val="80000"/>
              </a:lnSpc>
            </a:pPr>
            <a:r>
              <a:rPr lang="en-US" altLang="en-US"/>
              <a:t>SKEW</a:t>
            </a:r>
          </a:p>
        </p:txBody>
      </p:sp>
      <p:sp>
        <p:nvSpPr>
          <p:cNvPr id="147463" name="Freeform 7"/>
          <p:cNvSpPr>
            <a:spLocks/>
          </p:cNvSpPr>
          <p:nvPr/>
        </p:nvSpPr>
        <p:spPr bwMode="auto">
          <a:xfrm>
            <a:off x="2649539" y="2665414"/>
            <a:ext cx="7489825" cy="2833687"/>
          </a:xfrm>
          <a:custGeom>
            <a:avLst/>
            <a:gdLst>
              <a:gd name="T0" fmla="*/ 336 w 4718"/>
              <a:gd name="T1" fmla="*/ 1476 h 1785"/>
              <a:gd name="T2" fmla="*/ 445 w 4718"/>
              <a:gd name="T3" fmla="*/ 1376 h 1785"/>
              <a:gd name="T4" fmla="*/ 510 w 4718"/>
              <a:gd name="T5" fmla="*/ 1301 h 1785"/>
              <a:gd name="T6" fmla="*/ 571 w 4718"/>
              <a:gd name="T7" fmla="*/ 1240 h 1785"/>
              <a:gd name="T8" fmla="*/ 611 w 4718"/>
              <a:gd name="T9" fmla="*/ 1204 h 1785"/>
              <a:gd name="T10" fmla="*/ 753 w 4718"/>
              <a:gd name="T11" fmla="*/ 1033 h 1785"/>
              <a:gd name="T12" fmla="*/ 824 w 4718"/>
              <a:gd name="T13" fmla="*/ 948 h 1785"/>
              <a:gd name="T14" fmla="*/ 915 w 4718"/>
              <a:gd name="T15" fmla="*/ 839 h 1785"/>
              <a:gd name="T16" fmla="*/ 965 w 4718"/>
              <a:gd name="T17" fmla="*/ 766 h 1785"/>
              <a:gd name="T18" fmla="*/ 1067 w 4718"/>
              <a:gd name="T19" fmla="*/ 620 h 1785"/>
              <a:gd name="T20" fmla="*/ 1107 w 4718"/>
              <a:gd name="T21" fmla="*/ 547 h 1785"/>
              <a:gd name="T22" fmla="*/ 1168 w 4718"/>
              <a:gd name="T23" fmla="*/ 450 h 1785"/>
              <a:gd name="T24" fmla="*/ 1228 w 4718"/>
              <a:gd name="T25" fmla="*/ 353 h 1785"/>
              <a:gd name="T26" fmla="*/ 1299 w 4718"/>
              <a:gd name="T27" fmla="*/ 267 h 1785"/>
              <a:gd name="T28" fmla="*/ 1431 w 4718"/>
              <a:gd name="T29" fmla="*/ 158 h 1785"/>
              <a:gd name="T30" fmla="*/ 1471 w 4718"/>
              <a:gd name="T31" fmla="*/ 122 h 1785"/>
              <a:gd name="T32" fmla="*/ 1552 w 4718"/>
              <a:gd name="T33" fmla="*/ 73 h 1785"/>
              <a:gd name="T34" fmla="*/ 1633 w 4718"/>
              <a:gd name="T35" fmla="*/ 36 h 1785"/>
              <a:gd name="T36" fmla="*/ 1724 w 4718"/>
              <a:gd name="T37" fmla="*/ 12 h 1785"/>
              <a:gd name="T38" fmla="*/ 1795 w 4718"/>
              <a:gd name="T39" fmla="*/ 0 h 1785"/>
              <a:gd name="T40" fmla="*/ 1876 w 4718"/>
              <a:gd name="T41" fmla="*/ 0 h 1785"/>
              <a:gd name="T42" fmla="*/ 1957 w 4718"/>
              <a:gd name="T43" fmla="*/ 12 h 1785"/>
              <a:gd name="T44" fmla="*/ 2038 w 4718"/>
              <a:gd name="T45" fmla="*/ 36 h 1785"/>
              <a:gd name="T46" fmla="*/ 2129 w 4718"/>
              <a:gd name="T47" fmla="*/ 85 h 1785"/>
              <a:gd name="T48" fmla="*/ 2200 w 4718"/>
              <a:gd name="T49" fmla="*/ 134 h 1785"/>
              <a:gd name="T50" fmla="*/ 2331 w 4718"/>
              <a:gd name="T51" fmla="*/ 231 h 1785"/>
              <a:gd name="T52" fmla="*/ 2412 w 4718"/>
              <a:gd name="T53" fmla="*/ 304 h 1785"/>
              <a:gd name="T54" fmla="*/ 2564 w 4718"/>
              <a:gd name="T55" fmla="*/ 462 h 1785"/>
              <a:gd name="T56" fmla="*/ 2635 w 4718"/>
              <a:gd name="T57" fmla="*/ 535 h 1785"/>
              <a:gd name="T58" fmla="*/ 2746 w 4718"/>
              <a:gd name="T59" fmla="*/ 644 h 1785"/>
              <a:gd name="T60" fmla="*/ 2797 w 4718"/>
              <a:gd name="T61" fmla="*/ 705 h 1785"/>
              <a:gd name="T62" fmla="*/ 2907 w 4718"/>
              <a:gd name="T63" fmla="*/ 827 h 1785"/>
              <a:gd name="T64" fmla="*/ 2987 w 4718"/>
              <a:gd name="T65" fmla="*/ 900 h 1785"/>
              <a:gd name="T66" fmla="*/ 3079 w 4718"/>
              <a:gd name="T67" fmla="*/ 1009 h 1785"/>
              <a:gd name="T68" fmla="*/ 3170 w 4718"/>
              <a:gd name="T69" fmla="*/ 1118 h 1785"/>
              <a:gd name="T70" fmla="*/ 3210 w 4718"/>
              <a:gd name="T71" fmla="*/ 1155 h 1785"/>
              <a:gd name="T72" fmla="*/ 3291 w 4718"/>
              <a:gd name="T73" fmla="*/ 1228 h 1785"/>
              <a:gd name="T74" fmla="*/ 3352 w 4718"/>
              <a:gd name="T75" fmla="*/ 1276 h 1785"/>
              <a:gd name="T76" fmla="*/ 3382 w 4718"/>
              <a:gd name="T77" fmla="*/ 1301 h 1785"/>
              <a:gd name="T78" fmla="*/ 3473 w 4718"/>
              <a:gd name="T79" fmla="*/ 1362 h 1785"/>
              <a:gd name="T80" fmla="*/ 3718 w 4718"/>
              <a:gd name="T81" fmla="*/ 1503 h 1785"/>
              <a:gd name="T82" fmla="*/ 4290 w 4718"/>
              <a:gd name="T83" fmla="*/ 1612 h 1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718" h="1785">
                <a:moveTo>
                  <a:pt x="0" y="1785"/>
                </a:moveTo>
                <a:lnTo>
                  <a:pt x="336" y="1476"/>
                </a:lnTo>
                <a:lnTo>
                  <a:pt x="391" y="1421"/>
                </a:lnTo>
                <a:lnTo>
                  <a:pt x="445" y="1376"/>
                </a:lnTo>
                <a:lnTo>
                  <a:pt x="470" y="1337"/>
                </a:lnTo>
                <a:lnTo>
                  <a:pt x="510" y="1301"/>
                </a:lnTo>
                <a:lnTo>
                  <a:pt x="530" y="1276"/>
                </a:lnTo>
                <a:lnTo>
                  <a:pt x="571" y="1240"/>
                </a:lnTo>
                <a:lnTo>
                  <a:pt x="601" y="1216"/>
                </a:lnTo>
                <a:lnTo>
                  <a:pt x="611" y="1204"/>
                </a:lnTo>
                <a:lnTo>
                  <a:pt x="662" y="1143"/>
                </a:lnTo>
                <a:lnTo>
                  <a:pt x="753" y="1033"/>
                </a:lnTo>
                <a:lnTo>
                  <a:pt x="804" y="973"/>
                </a:lnTo>
                <a:lnTo>
                  <a:pt x="824" y="948"/>
                </a:lnTo>
                <a:lnTo>
                  <a:pt x="874" y="887"/>
                </a:lnTo>
                <a:lnTo>
                  <a:pt x="915" y="839"/>
                </a:lnTo>
                <a:lnTo>
                  <a:pt x="955" y="790"/>
                </a:lnTo>
                <a:lnTo>
                  <a:pt x="965" y="766"/>
                </a:lnTo>
                <a:lnTo>
                  <a:pt x="1006" y="717"/>
                </a:lnTo>
                <a:lnTo>
                  <a:pt x="1067" y="620"/>
                </a:lnTo>
                <a:lnTo>
                  <a:pt x="1097" y="571"/>
                </a:lnTo>
                <a:lnTo>
                  <a:pt x="1107" y="547"/>
                </a:lnTo>
                <a:lnTo>
                  <a:pt x="1137" y="498"/>
                </a:lnTo>
                <a:lnTo>
                  <a:pt x="1168" y="450"/>
                </a:lnTo>
                <a:lnTo>
                  <a:pt x="1208" y="389"/>
                </a:lnTo>
                <a:lnTo>
                  <a:pt x="1228" y="353"/>
                </a:lnTo>
                <a:lnTo>
                  <a:pt x="1249" y="328"/>
                </a:lnTo>
                <a:lnTo>
                  <a:pt x="1299" y="267"/>
                </a:lnTo>
                <a:lnTo>
                  <a:pt x="1350" y="219"/>
                </a:lnTo>
                <a:lnTo>
                  <a:pt x="1431" y="158"/>
                </a:lnTo>
                <a:lnTo>
                  <a:pt x="1461" y="134"/>
                </a:lnTo>
                <a:lnTo>
                  <a:pt x="1471" y="122"/>
                </a:lnTo>
                <a:lnTo>
                  <a:pt x="1512" y="97"/>
                </a:lnTo>
                <a:lnTo>
                  <a:pt x="1552" y="73"/>
                </a:lnTo>
                <a:lnTo>
                  <a:pt x="1593" y="49"/>
                </a:lnTo>
                <a:lnTo>
                  <a:pt x="1633" y="36"/>
                </a:lnTo>
                <a:lnTo>
                  <a:pt x="1694" y="12"/>
                </a:lnTo>
                <a:lnTo>
                  <a:pt x="1724" y="12"/>
                </a:lnTo>
                <a:lnTo>
                  <a:pt x="1775" y="0"/>
                </a:lnTo>
                <a:lnTo>
                  <a:pt x="1795" y="0"/>
                </a:lnTo>
                <a:lnTo>
                  <a:pt x="1815" y="0"/>
                </a:lnTo>
                <a:lnTo>
                  <a:pt x="1876" y="0"/>
                </a:lnTo>
                <a:lnTo>
                  <a:pt x="1906" y="0"/>
                </a:lnTo>
                <a:lnTo>
                  <a:pt x="1957" y="12"/>
                </a:lnTo>
                <a:lnTo>
                  <a:pt x="1997" y="24"/>
                </a:lnTo>
                <a:lnTo>
                  <a:pt x="2038" y="36"/>
                </a:lnTo>
                <a:lnTo>
                  <a:pt x="2088" y="61"/>
                </a:lnTo>
                <a:lnTo>
                  <a:pt x="2129" y="85"/>
                </a:lnTo>
                <a:lnTo>
                  <a:pt x="2149" y="97"/>
                </a:lnTo>
                <a:lnTo>
                  <a:pt x="2200" y="134"/>
                </a:lnTo>
                <a:lnTo>
                  <a:pt x="2260" y="182"/>
                </a:lnTo>
                <a:lnTo>
                  <a:pt x="2331" y="231"/>
                </a:lnTo>
                <a:lnTo>
                  <a:pt x="2382" y="280"/>
                </a:lnTo>
                <a:lnTo>
                  <a:pt x="2412" y="304"/>
                </a:lnTo>
                <a:lnTo>
                  <a:pt x="2463" y="353"/>
                </a:lnTo>
                <a:lnTo>
                  <a:pt x="2564" y="462"/>
                </a:lnTo>
                <a:lnTo>
                  <a:pt x="2614" y="511"/>
                </a:lnTo>
                <a:lnTo>
                  <a:pt x="2635" y="535"/>
                </a:lnTo>
                <a:lnTo>
                  <a:pt x="2695" y="596"/>
                </a:lnTo>
                <a:lnTo>
                  <a:pt x="2746" y="644"/>
                </a:lnTo>
                <a:lnTo>
                  <a:pt x="2776" y="681"/>
                </a:lnTo>
                <a:lnTo>
                  <a:pt x="2797" y="705"/>
                </a:lnTo>
                <a:lnTo>
                  <a:pt x="2837" y="754"/>
                </a:lnTo>
                <a:lnTo>
                  <a:pt x="2907" y="827"/>
                </a:lnTo>
                <a:lnTo>
                  <a:pt x="2947" y="863"/>
                </a:lnTo>
                <a:lnTo>
                  <a:pt x="2987" y="900"/>
                </a:lnTo>
                <a:lnTo>
                  <a:pt x="3048" y="973"/>
                </a:lnTo>
                <a:lnTo>
                  <a:pt x="3079" y="1009"/>
                </a:lnTo>
                <a:lnTo>
                  <a:pt x="3109" y="1046"/>
                </a:lnTo>
                <a:lnTo>
                  <a:pt x="3170" y="1118"/>
                </a:lnTo>
                <a:lnTo>
                  <a:pt x="3200" y="1143"/>
                </a:lnTo>
                <a:lnTo>
                  <a:pt x="3210" y="1155"/>
                </a:lnTo>
                <a:lnTo>
                  <a:pt x="3250" y="1191"/>
                </a:lnTo>
                <a:lnTo>
                  <a:pt x="3291" y="1228"/>
                </a:lnTo>
                <a:lnTo>
                  <a:pt x="3331" y="1264"/>
                </a:lnTo>
                <a:lnTo>
                  <a:pt x="3352" y="1276"/>
                </a:lnTo>
                <a:lnTo>
                  <a:pt x="3372" y="1289"/>
                </a:lnTo>
                <a:lnTo>
                  <a:pt x="3382" y="1301"/>
                </a:lnTo>
                <a:lnTo>
                  <a:pt x="3422" y="1325"/>
                </a:lnTo>
                <a:lnTo>
                  <a:pt x="3473" y="1362"/>
                </a:lnTo>
                <a:lnTo>
                  <a:pt x="3514" y="1386"/>
                </a:lnTo>
                <a:lnTo>
                  <a:pt x="3718" y="1503"/>
                </a:lnTo>
                <a:lnTo>
                  <a:pt x="4027" y="1603"/>
                </a:lnTo>
                <a:lnTo>
                  <a:pt x="4290" y="1612"/>
                </a:lnTo>
                <a:lnTo>
                  <a:pt x="4718" y="1585"/>
                </a:lnTo>
              </a:path>
            </a:pathLst>
          </a:custGeom>
          <a:noFill/>
          <a:ln w="57150" cap="rnd" cmpd="sng">
            <a:solidFill>
              <a:schemeClr val="accent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33"/>
              </a:solidFill>
            </a:endParaRPr>
          </a:p>
        </p:txBody>
      </p:sp>
      <p:sp>
        <p:nvSpPr>
          <p:cNvPr id="147464" name="Line 8"/>
          <p:cNvSpPr>
            <a:spLocks noChangeShapeType="1"/>
          </p:cNvSpPr>
          <p:nvPr/>
        </p:nvSpPr>
        <p:spPr bwMode="auto">
          <a:xfrm>
            <a:off x="6324600" y="2133600"/>
            <a:ext cx="0" cy="3276600"/>
          </a:xfrm>
          <a:prstGeom prst="line">
            <a:avLst/>
          </a:prstGeom>
          <a:noFill/>
          <a:ln w="762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33"/>
              </a:solidFill>
            </a:endParaRPr>
          </a:p>
        </p:txBody>
      </p:sp>
      <p:sp>
        <p:nvSpPr>
          <p:cNvPr id="147465" name="Line 9"/>
          <p:cNvSpPr>
            <a:spLocks noChangeShapeType="1"/>
          </p:cNvSpPr>
          <p:nvPr/>
        </p:nvSpPr>
        <p:spPr bwMode="auto">
          <a:xfrm>
            <a:off x="5584825" y="2133600"/>
            <a:ext cx="0" cy="3276600"/>
          </a:xfrm>
          <a:prstGeom prst="line">
            <a:avLst/>
          </a:prstGeom>
          <a:noFill/>
          <a:ln w="762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33"/>
              </a:solidFill>
            </a:endParaRPr>
          </a:p>
        </p:txBody>
      </p:sp>
      <p:sp>
        <p:nvSpPr>
          <p:cNvPr id="147466" name="Text Box 10"/>
          <p:cNvSpPr txBox="1">
            <a:spLocks noChangeArrowheads="1"/>
          </p:cNvSpPr>
          <p:nvPr/>
        </p:nvSpPr>
        <p:spPr bwMode="auto">
          <a:xfrm>
            <a:off x="8351838" y="5867400"/>
            <a:ext cx="17065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en-US" sz="1400" b="1">
                <a:solidFill>
                  <a:srgbClr val="000033"/>
                </a:solidFill>
                <a:latin typeface="Verdana" panose="020B0604030504040204" pitchFamily="34" charset="0"/>
              </a:rPr>
              <a:t>Median &lt; Mean</a:t>
            </a:r>
          </a:p>
        </p:txBody>
      </p:sp>
    </p:spTree>
    <p:extLst>
      <p:ext uri="{BB962C8B-B14F-4D97-AF65-F5344CB8AC3E}">
        <p14:creationId xmlns:p14="http://schemas.microsoft.com/office/powerpoint/2010/main" val="2206774230"/>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Line 2"/>
          <p:cNvSpPr>
            <a:spLocks noChangeShapeType="1"/>
          </p:cNvSpPr>
          <p:nvPr/>
        </p:nvSpPr>
        <p:spPr bwMode="auto">
          <a:xfrm>
            <a:off x="6019800" y="2133600"/>
            <a:ext cx="0" cy="3276600"/>
          </a:xfrm>
          <a:prstGeom prst="line">
            <a:avLst/>
          </a:prstGeom>
          <a:noFill/>
          <a:ln w="762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33"/>
              </a:solidFill>
            </a:endParaRPr>
          </a:p>
        </p:txBody>
      </p:sp>
      <p:sp>
        <p:nvSpPr>
          <p:cNvPr id="149507" name="Rectangle 3"/>
          <p:cNvSpPr>
            <a:spLocks noChangeArrowheads="1"/>
          </p:cNvSpPr>
          <p:nvPr/>
        </p:nvSpPr>
        <p:spPr bwMode="auto">
          <a:xfrm>
            <a:off x="1955800" y="6375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33"/>
              </a:solidFill>
            </a:endParaRPr>
          </a:p>
        </p:txBody>
      </p:sp>
      <p:sp>
        <p:nvSpPr>
          <p:cNvPr id="149508" name="Rectangle 4"/>
          <p:cNvSpPr>
            <a:spLocks noChangeArrowheads="1"/>
          </p:cNvSpPr>
          <p:nvPr/>
        </p:nvSpPr>
        <p:spPr bwMode="auto">
          <a:xfrm>
            <a:off x="4394200" y="6375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33"/>
              </a:solidFill>
            </a:endParaRPr>
          </a:p>
        </p:txBody>
      </p:sp>
      <p:sp>
        <p:nvSpPr>
          <p:cNvPr id="149509" name="Rectangle 5"/>
          <p:cNvSpPr>
            <a:spLocks noChangeArrowheads="1"/>
          </p:cNvSpPr>
          <p:nvPr/>
        </p:nvSpPr>
        <p:spPr bwMode="auto">
          <a:xfrm>
            <a:off x="4800601" y="1524001"/>
            <a:ext cx="2281075" cy="582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fontAlgn="base">
              <a:spcBef>
                <a:spcPct val="0"/>
              </a:spcBef>
              <a:spcAft>
                <a:spcPct val="0"/>
              </a:spcAft>
            </a:pPr>
            <a:r>
              <a:rPr lang="en-US" altLang="en-US" sz="3200" b="1">
                <a:solidFill>
                  <a:srgbClr val="FF9900"/>
                </a:solidFill>
                <a:latin typeface="Arial" panose="020B0604020202020204" pitchFamily="34" charset="0"/>
              </a:rPr>
              <a:t>Symmetric</a:t>
            </a:r>
          </a:p>
        </p:txBody>
      </p:sp>
      <p:sp>
        <p:nvSpPr>
          <p:cNvPr id="149510" name="Rectangle 6"/>
          <p:cNvSpPr>
            <a:spLocks noGrp="1" noChangeArrowheads="1"/>
          </p:cNvSpPr>
          <p:nvPr>
            <p:ph type="title"/>
          </p:nvPr>
        </p:nvSpPr>
        <p:spPr>
          <a:xfrm>
            <a:off x="3352800" y="228600"/>
            <a:ext cx="7086600" cy="1447800"/>
          </a:xfrm>
          <a:noFill/>
          <a:ln/>
          <a:extLst>
            <a:ext uri="{91240B29-F687-4F45-9708-019B960494DF}">
              <a14:hiddenLine xmlns:a14="http://schemas.microsoft.com/office/drawing/2010/main" w="12700">
                <a:solidFill>
                  <a:schemeClr val="tx1"/>
                </a:solidFill>
                <a:miter lim="800000"/>
                <a:headEnd/>
                <a:tailEnd/>
              </a14:hiddenLine>
            </a:ext>
          </a:extLst>
        </p:spPr>
        <p:txBody>
          <a:bodyPr vert="horz" wrap="square" lIns="91598" tIns="45048" rIns="91598" bIns="45048" numCol="1" anchor="ctr" anchorCtr="0" compatLnSpc="1">
            <a:prstTxWarp prst="textNoShape">
              <a:avLst/>
            </a:prstTxWarp>
          </a:bodyPr>
          <a:lstStyle/>
          <a:p>
            <a:pPr>
              <a:lnSpc>
                <a:spcPct val="80000"/>
              </a:lnSpc>
            </a:pPr>
            <a:r>
              <a:rPr lang="en-US" altLang="en-US"/>
              <a:t>SKEW </a:t>
            </a:r>
            <a:r>
              <a:rPr lang="en-US" altLang="en-US" sz="3200"/>
              <a:t>(continued)</a:t>
            </a:r>
          </a:p>
        </p:txBody>
      </p:sp>
      <p:sp>
        <p:nvSpPr>
          <p:cNvPr id="149511" name="Rectangle 7"/>
          <p:cNvSpPr>
            <a:spLocks noChangeArrowheads="1"/>
          </p:cNvSpPr>
          <p:nvPr/>
        </p:nvSpPr>
        <p:spPr bwMode="auto">
          <a:xfrm>
            <a:off x="5094008" y="5486400"/>
            <a:ext cx="1699184" cy="951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fontAlgn="base">
              <a:spcBef>
                <a:spcPct val="0"/>
              </a:spcBef>
              <a:spcAft>
                <a:spcPct val="0"/>
              </a:spcAft>
            </a:pPr>
            <a:r>
              <a:rPr lang="en-US" altLang="en-US" sz="2800" b="1" dirty="0">
                <a:solidFill>
                  <a:srgbClr val="C00000"/>
                </a:solidFill>
                <a:latin typeface="Arial" panose="020B0604020202020204" pitchFamily="34" charset="0"/>
              </a:rPr>
              <a:t>MEDIAN </a:t>
            </a:r>
            <a:r>
              <a:rPr lang="en-US" altLang="en-US" sz="2800" b="1" dirty="0">
                <a:solidFill>
                  <a:srgbClr val="FFCC66"/>
                </a:solidFill>
                <a:latin typeface="Arial" panose="020B0604020202020204" pitchFamily="34" charset="0"/>
              </a:rPr>
              <a:t/>
            </a:r>
            <a:br>
              <a:rPr lang="en-US" altLang="en-US" sz="2800" b="1" dirty="0">
                <a:solidFill>
                  <a:srgbClr val="FFCC66"/>
                </a:solidFill>
                <a:latin typeface="Arial" panose="020B0604020202020204" pitchFamily="34" charset="0"/>
              </a:rPr>
            </a:br>
            <a:r>
              <a:rPr lang="en-US" altLang="en-US" sz="2800" b="1" dirty="0">
                <a:solidFill>
                  <a:srgbClr val="FFFFFF"/>
                </a:solidFill>
                <a:latin typeface="Arial" panose="020B0604020202020204" pitchFamily="34" charset="0"/>
              </a:rPr>
              <a:t>MEAN</a:t>
            </a:r>
            <a:endParaRPr lang="en-US" altLang="en-US" sz="2800" b="1" dirty="0">
              <a:solidFill>
                <a:srgbClr val="FFCC66"/>
              </a:solidFill>
              <a:latin typeface="Arial" panose="020B0604020202020204" pitchFamily="34" charset="0"/>
            </a:endParaRPr>
          </a:p>
        </p:txBody>
      </p:sp>
      <p:sp>
        <p:nvSpPr>
          <p:cNvPr id="149512" name="Line 8"/>
          <p:cNvSpPr>
            <a:spLocks noChangeShapeType="1"/>
          </p:cNvSpPr>
          <p:nvPr/>
        </p:nvSpPr>
        <p:spPr bwMode="auto">
          <a:xfrm>
            <a:off x="5943600" y="2133600"/>
            <a:ext cx="0" cy="3276600"/>
          </a:xfrm>
          <a:prstGeom prst="line">
            <a:avLst/>
          </a:prstGeom>
          <a:noFill/>
          <a:ln w="762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33"/>
              </a:solidFill>
            </a:endParaRPr>
          </a:p>
        </p:txBody>
      </p:sp>
      <p:sp>
        <p:nvSpPr>
          <p:cNvPr id="149513" name="Freeform 9"/>
          <p:cNvSpPr>
            <a:spLocks/>
          </p:cNvSpPr>
          <p:nvPr/>
        </p:nvSpPr>
        <p:spPr bwMode="auto">
          <a:xfrm>
            <a:off x="3352800" y="2590800"/>
            <a:ext cx="5638800" cy="2819400"/>
          </a:xfrm>
          <a:custGeom>
            <a:avLst/>
            <a:gdLst>
              <a:gd name="T0" fmla="*/ 24 w 1584"/>
              <a:gd name="T1" fmla="*/ 1399 h 1424"/>
              <a:gd name="T2" fmla="*/ 80 w 1584"/>
              <a:gd name="T3" fmla="*/ 1351 h 1424"/>
              <a:gd name="T4" fmla="*/ 112 w 1584"/>
              <a:gd name="T5" fmla="*/ 1319 h 1424"/>
              <a:gd name="T6" fmla="*/ 176 w 1584"/>
              <a:gd name="T7" fmla="*/ 1239 h 1424"/>
              <a:gd name="T8" fmla="*/ 216 w 1584"/>
              <a:gd name="T9" fmla="*/ 1175 h 1424"/>
              <a:gd name="T10" fmla="*/ 256 w 1584"/>
              <a:gd name="T11" fmla="*/ 1071 h 1424"/>
              <a:gd name="T12" fmla="*/ 304 w 1584"/>
              <a:gd name="T13" fmla="*/ 951 h 1424"/>
              <a:gd name="T14" fmla="*/ 328 w 1584"/>
              <a:gd name="T15" fmla="*/ 863 h 1424"/>
              <a:gd name="T16" fmla="*/ 344 w 1584"/>
              <a:gd name="T17" fmla="*/ 743 h 1424"/>
              <a:gd name="T18" fmla="*/ 376 w 1584"/>
              <a:gd name="T19" fmla="*/ 599 h 1424"/>
              <a:gd name="T20" fmla="*/ 400 w 1584"/>
              <a:gd name="T21" fmla="*/ 495 h 1424"/>
              <a:gd name="T22" fmla="*/ 424 w 1584"/>
              <a:gd name="T23" fmla="*/ 359 h 1424"/>
              <a:gd name="T24" fmla="*/ 440 w 1584"/>
              <a:gd name="T25" fmla="*/ 295 h 1424"/>
              <a:gd name="T26" fmla="*/ 456 w 1584"/>
              <a:gd name="T27" fmla="*/ 223 h 1424"/>
              <a:gd name="T28" fmla="*/ 472 w 1584"/>
              <a:gd name="T29" fmla="*/ 191 h 1424"/>
              <a:gd name="T30" fmla="*/ 504 w 1584"/>
              <a:gd name="T31" fmla="*/ 127 h 1424"/>
              <a:gd name="T32" fmla="*/ 536 w 1584"/>
              <a:gd name="T33" fmla="*/ 87 h 1424"/>
              <a:gd name="T34" fmla="*/ 568 w 1584"/>
              <a:gd name="T35" fmla="*/ 48 h 1424"/>
              <a:gd name="T36" fmla="*/ 632 w 1584"/>
              <a:gd name="T37" fmla="*/ 16 h 1424"/>
              <a:gd name="T38" fmla="*/ 664 w 1584"/>
              <a:gd name="T39" fmla="*/ 8 h 1424"/>
              <a:gd name="T40" fmla="*/ 736 w 1584"/>
              <a:gd name="T41" fmla="*/ 0 h 1424"/>
              <a:gd name="T42" fmla="*/ 792 w 1584"/>
              <a:gd name="T43" fmla="*/ 8 h 1424"/>
              <a:gd name="T44" fmla="*/ 824 w 1584"/>
              <a:gd name="T45" fmla="*/ 16 h 1424"/>
              <a:gd name="T46" fmla="*/ 848 w 1584"/>
              <a:gd name="T47" fmla="*/ 32 h 1424"/>
              <a:gd name="T48" fmla="*/ 888 w 1584"/>
              <a:gd name="T49" fmla="*/ 63 h 1424"/>
              <a:gd name="T50" fmla="*/ 920 w 1584"/>
              <a:gd name="T51" fmla="*/ 103 h 1424"/>
              <a:gd name="T52" fmla="*/ 944 w 1584"/>
              <a:gd name="T53" fmla="*/ 143 h 1424"/>
              <a:gd name="T54" fmla="*/ 1008 w 1584"/>
              <a:gd name="T55" fmla="*/ 271 h 1424"/>
              <a:gd name="T56" fmla="*/ 1048 w 1584"/>
              <a:gd name="T57" fmla="*/ 383 h 1424"/>
              <a:gd name="T58" fmla="*/ 1088 w 1584"/>
              <a:gd name="T59" fmla="*/ 495 h 1424"/>
              <a:gd name="T60" fmla="*/ 1120 w 1584"/>
              <a:gd name="T61" fmla="*/ 607 h 1424"/>
              <a:gd name="T62" fmla="*/ 1136 w 1584"/>
              <a:gd name="T63" fmla="*/ 663 h 1424"/>
              <a:gd name="T64" fmla="*/ 1168 w 1584"/>
              <a:gd name="T65" fmla="*/ 767 h 1424"/>
              <a:gd name="T66" fmla="*/ 1184 w 1584"/>
              <a:gd name="T67" fmla="*/ 823 h 1424"/>
              <a:gd name="T68" fmla="*/ 1208 w 1584"/>
              <a:gd name="T69" fmla="*/ 887 h 1424"/>
              <a:gd name="T70" fmla="*/ 1256 w 1584"/>
              <a:gd name="T71" fmla="*/ 999 h 1424"/>
              <a:gd name="T72" fmla="*/ 1288 w 1584"/>
              <a:gd name="T73" fmla="*/ 1063 h 1424"/>
              <a:gd name="T74" fmla="*/ 1336 w 1584"/>
              <a:gd name="T75" fmla="*/ 1167 h 1424"/>
              <a:gd name="T76" fmla="*/ 1368 w 1584"/>
              <a:gd name="T77" fmla="*/ 1231 h 1424"/>
              <a:gd name="T78" fmla="*/ 1392 w 1584"/>
              <a:gd name="T79" fmla="*/ 1263 h 1424"/>
              <a:gd name="T80" fmla="*/ 1432 w 1584"/>
              <a:gd name="T81" fmla="*/ 1303 h 1424"/>
              <a:gd name="T82" fmla="*/ 1488 w 1584"/>
              <a:gd name="T83" fmla="*/ 1351 h 1424"/>
              <a:gd name="T84" fmla="*/ 1559 w 1584"/>
              <a:gd name="T85" fmla="*/ 1407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584" h="1424">
                <a:moveTo>
                  <a:pt x="0" y="1415"/>
                </a:moveTo>
                <a:lnTo>
                  <a:pt x="24" y="1399"/>
                </a:lnTo>
                <a:lnTo>
                  <a:pt x="48" y="1375"/>
                </a:lnTo>
                <a:lnTo>
                  <a:pt x="80" y="1351"/>
                </a:lnTo>
                <a:lnTo>
                  <a:pt x="104" y="1327"/>
                </a:lnTo>
                <a:lnTo>
                  <a:pt x="112" y="1319"/>
                </a:lnTo>
                <a:lnTo>
                  <a:pt x="136" y="1295"/>
                </a:lnTo>
                <a:lnTo>
                  <a:pt x="176" y="1239"/>
                </a:lnTo>
                <a:lnTo>
                  <a:pt x="192" y="1207"/>
                </a:lnTo>
                <a:lnTo>
                  <a:pt x="216" y="1175"/>
                </a:lnTo>
                <a:lnTo>
                  <a:pt x="248" y="1103"/>
                </a:lnTo>
                <a:lnTo>
                  <a:pt x="256" y="1071"/>
                </a:lnTo>
                <a:lnTo>
                  <a:pt x="272" y="1031"/>
                </a:lnTo>
                <a:lnTo>
                  <a:pt x="304" y="951"/>
                </a:lnTo>
                <a:lnTo>
                  <a:pt x="312" y="911"/>
                </a:lnTo>
                <a:lnTo>
                  <a:pt x="328" y="863"/>
                </a:lnTo>
                <a:lnTo>
                  <a:pt x="344" y="783"/>
                </a:lnTo>
                <a:lnTo>
                  <a:pt x="344" y="743"/>
                </a:lnTo>
                <a:lnTo>
                  <a:pt x="352" y="703"/>
                </a:lnTo>
                <a:lnTo>
                  <a:pt x="376" y="599"/>
                </a:lnTo>
                <a:lnTo>
                  <a:pt x="384" y="551"/>
                </a:lnTo>
                <a:lnTo>
                  <a:pt x="400" y="495"/>
                </a:lnTo>
                <a:lnTo>
                  <a:pt x="416" y="407"/>
                </a:lnTo>
                <a:lnTo>
                  <a:pt x="424" y="359"/>
                </a:lnTo>
                <a:lnTo>
                  <a:pt x="432" y="335"/>
                </a:lnTo>
                <a:lnTo>
                  <a:pt x="440" y="295"/>
                </a:lnTo>
                <a:lnTo>
                  <a:pt x="448" y="255"/>
                </a:lnTo>
                <a:lnTo>
                  <a:pt x="456" y="223"/>
                </a:lnTo>
                <a:lnTo>
                  <a:pt x="464" y="207"/>
                </a:lnTo>
                <a:lnTo>
                  <a:pt x="472" y="191"/>
                </a:lnTo>
                <a:lnTo>
                  <a:pt x="488" y="159"/>
                </a:lnTo>
                <a:lnTo>
                  <a:pt x="504" y="127"/>
                </a:lnTo>
                <a:lnTo>
                  <a:pt x="528" y="95"/>
                </a:lnTo>
                <a:lnTo>
                  <a:pt x="536" y="87"/>
                </a:lnTo>
                <a:lnTo>
                  <a:pt x="552" y="71"/>
                </a:lnTo>
                <a:lnTo>
                  <a:pt x="568" y="48"/>
                </a:lnTo>
                <a:lnTo>
                  <a:pt x="608" y="24"/>
                </a:lnTo>
                <a:lnTo>
                  <a:pt x="632" y="16"/>
                </a:lnTo>
                <a:lnTo>
                  <a:pt x="648" y="8"/>
                </a:lnTo>
                <a:lnTo>
                  <a:pt x="664" y="8"/>
                </a:lnTo>
                <a:lnTo>
                  <a:pt x="704" y="0"/>
                </a:lnTo>
                <a:lnTo>
                  <a:pt x="736" y="0"/>
                </a:lnTo>
                <a:lnTo>
                  <a:pt x="776" y="8"/>
                </a:lnTo>
                <a:lnTo>
                  <a:pt x="792" y="8"/>
                </a:lnTo>
                <a:lnTo>
                  <a:pt x="800" y="8"/>
                </a:lnTo>
                <a:lnTo>
                  <a:pt x="824" y="16"/>
                </a:lnTo>
                <a:lnTo>
                  <a:pt x="840" y="24"/>
                </a:lnTo>
                <a:lnTo>
                  <a:pt x="848" y="32"/>
                </a:lnTo>
                <a:lnTo>
                  <a:pt x="872" y="48"/>
                </a:lnTo>
                <a:lnTo>
                  <a:pt x="888" y="63"/>
                </a:lnTo>
                <a:lnTo>
                  <a:pt x="904" y="87"/>
                </a:lnTo>
                <a:lnTo>
                  <a:pt x="920" y="103"/>
                </a:lnTo>
                <a:lnTo>
                  <a:pt x="928" y="119"/>
                </a:lnTo>
                <a:lnTo>
                  <a:pt x="944" y="143"/>
                </a:lnTo>
                <a:lnTo>
                  <a:pt x="976" y="207"/>
                </a:lnTo>
                <a:lnTo>
                  <a:pt x="1008" y="271"/>
                </a:lnTo>
                <a:lnTo>
                  <a:pt x="1032" y="343"/>
                </a:lnTo>
                <a:lnTo>
                  <a:pt x="1048" y="383"/>
                </a:lnTo>
                <a:lnTo>
                  <a:pt x="1064" y="423"/>
                </a:lnTo>
                <a:lnTo>
                  <a:pt x="1088" y="495"/>
                </a:lnTo>
                <a:lnTo>
                  <a:pt x="1104" y="551"/>
                </a:lnTo>
                <a:lnTo>
                  <a:pt x="1120" y="607"/>
                </a:lnTo>
                <a:lnTo>
                  <a:pt x="1128" y="639"/>
                </a:lnTo>
                <a:lnTo>
                  <a:pt x="1136" y="663"/>
                </a:lnTo>
                <a:lnTo>
                  <a:pt x="1152" y="719"/>
                </a:lnTo>
                <a:lnTo>
                  <a:pt x="1168" y="767"/>
                </a:lnTo>
                <a:lnTo>
                  <a:pt x="1176" y="799"/>
                </a:lnTo>
                <a:lnTo>
                  <a:pt x="1184" y="823"/>
                </a:lnTo>
                <a:lnTo>
                  <a:pt x="1192" y="847"/>
                </a:lnTo>
                <a:lnTo>
                  <a:pt x="1208" y="887"/>
                </a:lnTo>
                <a:lnTo>
                  <a:pt x="1232" y="935"/>
                </a:lnTo>
                <a:lnTo>
                  <a:pt x="1256" y="999"/>
                </a:lnTo>
                <a:lnTo>
                  <a:pt x="1272" y="1031"/>
                </a:lnTo>
                <a:lnTo>
                  <a:pt x="1288" y="1063"/>
                </a:lnTo>
                <a:lnTo>
                  <a:pt x="1312" y="1119"/>
                </a:lnTo>
                <a:lnTo>
                  <a:pt x="1336" y="1167"/>
                </a:lnTo>
                <a:lnTo>
                  <a:pt x="1360" y="1215"/>
                </a:lnTo>
                <a:lnTo>
                  <a:pt x="1368" y="1231"/>
                </a:lnTo>
                <a:lnTo>
                  <a:pt x="1376" y="1247"/>
                </a:lnTo>
                <a:lnTo>
                  <a:pt x="1392" y="1263"/>
                </a:lnTo>
                <a:lnTo>
                  <a:pt x="1408" y="1279"/>
                </a:lnTo>
                <a:lnTo>
                  <a:pt x="1432" y="1303"/>
                </a:lnTo>
                <a:lnTo>
                  <a:pt x="1456" y="1327"/>
                </a:lnTo>
                <a:lnTo>
                  <a:pt x="1488" y="1351"/>
                </a:lnTo>
                <a:lnTo>
                  <a:pt x="1527" y="1383"/>
                </a:lnTo>
                <a:lnTo>
                  <a:pt x="1559" y="1407"/>
                </a:lnTo>
                <a:lnTo>
                  <a:pt x="1583" y="1423"/>
                </a:lnTo>
              </a:path>
            </a:pathLst>
          </a:custGeom>
          <a:noFill/>
          <a:ln w="57150" cap="rnd" cmpd="sng">
            <a:solidFill>
              <a:schemeClr val="accent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33"/>
              </a:solidFill>
            </a:endParaRPr>
          </a:p>
        </p:txBody>
      </p:sp>
      <p:sp>
        <p:nvSpPr>
          <p:cNvPr id="149514" name="Text Box 10"/>
          <p:cNvSpPr txBox="1">
            <a:spLocks noChangeArrowheads="1"/>
          </p:cNvSpPr>
          <p:nvPr/>
        </p:nvSpPr>
        <p:spPr bwMode="auto">
          <a:xfrm>
            <a:off x="8351838" y="5867400"/>
            <a:ext cx="17065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en-US" sz="1400" b="1">
                <a:solidFill>
                  <a:srgbClr val="000033"/>
                </a:solidFill>
                <a:latin typeface="Verdana" panose="020B0604030504040204" pitchFamily="34" charset="0"/>
              </a:rPr>
              <a:t>Median = Mean</a:t>
            </a:r>
          </a:p>
        </p:txBody>
      </p:sp>
    </p:spTree>
    <p:extLst>
      <p:ext uri="{BB962C8B-B14F-4D97-AF65-F5344CB8AC3E}">
        <p14:creationId xmlns:p14="http://schemas.microsoft.com/office/powerpoint/2010/main" val="39831114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tLang="en-US" sz="4000" dirty="0" smtClean="0"/>
              <a:t>Sample </a:t>
            </a:r>
            <a:r>
              <a:rPr lang="en-US" altLang="en-US" sz="4000" dirty="0"/>
              <a:t>Risk Breakdown Structure</a:t>
            </a:r>
          </a:p>
        </p:txBody>
      </p:sp>
      <p:grpSp>
        <p:nvGrpSpPr>
          <p:cNvPr id="2" name="Content Placeholder 63490"/>
          <p:cNvGrpSpPr>
            <a:grpSpLocks noChangeAspect="1"/>
          </p:cNvGrpSpPr>
          <p:nvPr/>
        </p:nvGrpSpPr>
        <p:grpSpPr bwMode="auto">
          <a:xfrm>
            <a:off x="1981200" y="1828801"/>
            <a:ext cx="8229600" cy="4302125"/>
            <a:chOff x="1069" y="1363"/>
            <a:chExt cx="5888" cy="2107"/>
          </a:xfrm>
        </p:grpSpPr>
        <p:cxnSp>
          <p:nvCxnSpPr>
            <p:cNvPr id="63493" name="_s63493"/>
            <p:cNvCxnSpPr>
              <a:cxnSpLocks noChangeShapeType="1"/>
              <a:stCxn id="21" idx="1"/>
              <a:endCxn id="9" idx="2"/>
            </p:cNvCxnSpPr>
            <p:nvPr/>
          </p:nvCxnSpPr>
          <p:spPr bwMode="auto">
            <a:xfrm rot="10800000">
              <a:off x="5885" y="2128"/>
              <a:ext cx="143" cy="1152"/>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63494" name="_s63494"/>
            <p:cNvCxnSpPr>
              <a:cxnSpLocks noChangeShapeType="1"/>
              <a:stCxn id="20" idx="1"/>
              <a:endCxn id="9" idx="2"/>
            </p:cNvCxnSpPr>
            <p:nvPr/>
          </p:nvCxnSpPr>
          <p:spPr bwMode="auto">
            <a:xfrm rot="10800000">
              <a:off x="5885" y="2128"/>
              <a:ext cx="144" cy="73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63495" name="_s63495"/>
            <p:cNvCxnSpPr>
              <a:cxnSpLocks noChangeShapeType="1"/>
              <a:stCxn id="19" idx="1"/>
              <a:endCxn id="9" idx="2"/>
            </p:cNvCxnSpPr>
            <p:nvPr/>
          </p:nvCxnSpPr>
          <p:spPr bwMode="auto">
            <a:xfrm rot="10800000">
              <a:off x="5885" y="2128"/>
              <a:ext cx="143"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63496" name="_s63496"/>
            <p:cNvCxnSpPr>
              <a:cxnSpLocks noChangeShapeType="1"/>
              <a:stCxn id="18" idx="1"/>
              <a:endCxn id="8" idx="2"/>
            </p:cNvCxnSpPr>
            <p:nvPr/>
          </p:nvCxnSpPr>
          <p:spPr bwMode="auto">
            <a:xfrm rot="10800000">
              <a:off x="4507" y="2128"/>
              <a:ext cx="143" cy="1152"/>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63497" name="_s63497"/>
            <p:cNvCxnSpPr>
              <a:cxnSpLocks noChangeShapeType="1"/>
              <a:stCxn id="17" idx="1"/>
              <a:endCxn id="8" idx="2"/>
            </p:cNvCxnSpPr>
            <p:nvPr/>
          </p:nvCxnSpPr>
          <p:spPr bwMode="auto">
            <a:xfrm rot="10800000">
              <a:off x="4507" y="2128"/>
              <a:ext cx="143" cy="72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63498" name="_s63498"/>
            <p:cNvCxnSpPr>
              <a:cxnSpLocks noChangeShapeType="1"/>
              <a:stCxn id="16" idx="1"/>
              <a:endCxn id="8" idx="2"/>
            </p:cNvCxnSpPr>
            <p:nvPr/>
          </p:nvCxnSpPr>
          <p:spPr bwMode="auto">
            <a:xfrm rot="10800000">
              <a:off x="4507" y="2128"/>
              <a:ext cx="143"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63499" name="_s63499"/>
            <p:cNvCxnSpPr>
              <a:cxnSpLocks noChangeShapeType="1"/>
              <a:stCxn id="15" idx="1"/>
              <a:endCxn id="7" idx="2"/>
            </p:cNvCxnSpPr>
            <p:nvPr/>
          </p:nvCxnSpPr>
          <p:spPr bwMode="auto">
            <a:xfrm rot="10800000">
              <a:off x="3129" y="2128"/>
              <a:ext cx="145" cy="1152"/>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63500" name="_s63500"/>
            <p:cNvCxnSpPr>
              <a:cxnSpLocks noChangeShapeType="1"/>
              <a:stCxn id="14" idx="1"/>
              <a:endCxn id="7" idx="2"/>
            </p:cNvCxnSpPr>
            <p:nvPr/>
          </p:nvCxnSpPr>
          <p:spPr bwMode="auto">
            <a:xfrm rot="10800000">
              <a:off x="3129" y="2128"/>
              <a:ext cx="145" cy="72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63501" name="_s63501"/>
            <p:cNvCxnSpPr>
              <a:cxnSpLocks noChangeShapeType="1"/>
              <a:stCxn id="13" idx="1"/>
              <a:endCxn id="7" idx="2"/>
            </p:cNvCxnSpPr>
            <p:nvPr/>
          </p:nvCxnSpPr>
          <p:spPr bwMode="auto">
            <a:xfrm rot="10800000">
              <a:off x="3129" y="2128"/>
              <a:ext cx="145"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63502" name="_s63502"/>
            <p:cNvCxnSpPr>
              <a:cxnSpLocks noChangeShapeType="1"/>
              <a:stCxn id="12" idx="1"/>
              <a:endCxn id="6" idx="2"/>
            </p:cNvCxnSpPr>
            <p:nvPr/>
          </p:nvCxnSpPr>
          <p:spPr bwMode="auto">
            <a:xfrm rot="10800000">
              <a:off x="1751" y="2128"/>
              <a:ext cx="145" cy="1152"/>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63503" name="_s63503"/>
            <p:cNvCxnSpPr>
              <a:cxnSpLocks noChangeShapeType="1"/>
              <a:stCxn id="11" idx="1"/>
              <a:endCxn id="6" idx="2"/>
            </p:cNvCxnSpPr>
            <p:nvPr/>
          </p:nvCxnSpPr>
          <p:spPr bwMode="auto">
            <a:xfrm rot="10800000">
              <a:off x="1751" y="2128"/>
              <a:ext cx="145" cy="72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63504" name="_s63504"/>
            <p:cNvCxnSpPr>
              <a:cxnSpLocks noChangeShapeType="1"/>
              <a:stCxn id="10" idx="1"/>
              <a:endCxn id="6" idx="2"/>
            </p:cNvCxnSpPr>
            <p:nvPr/>
          </p:nvCxnSpPr>
          <p:spPr bwMode="auto">
            <a:xfrm rot="10800000">
              <a:off x="1751" y="2128"/>
              <a:ext cx="145"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63505" name="_s63505"/>
            <p:cNvCxnSpPr>
              <a:cxnSpLocks noChangeShapeType="1"/>
              <a:stCxn id="9" idx="0"/>
              <a:endCxn id="3" idx="2"/>
            </p:cNvCxnSpPr>
            <p:nvPr/>
          </p:nvCxnSpPr>
          <p:spPr bwMode="auto">
            <a:xfrm rot="5400000" flipH="1">
              <a:off x="4877" y="832"/>
              <a:ext cx="144" cy="1872"/>
            </a:xfrm>
            <a:prstGeom prst="bentConnector3">
              <a:avLst>
                <a:gd name="adj1" fmla="val 50000"/>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63506" name="_s63506"/>
            <p:cNvCxnSpPr>
              <a:cxnSpLocks noChangeShapeType="1"/>
              <a:stCxn id="8" idx="0"/>
              <a:endCxn id="3" idx="2"/>
            </p:cNvCxnSpPr>
            <p:nvPr/>
          </p:nvCxnSpPr>
          <p:spPr bwMode="auto">
            <a:xfrm rot="5400000" flipH="1">
              <a:off x="4188" y="1521"/>
              <a:ext cx="144" cy="494"/>
            </a:xfrm>
            <a:prstGeom prst="bentConnector3">
              <a:avLst>
                <a:gd name="adj1" fmla="val 50000"/>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63507" name="_s63507"/>
            <p:cNvCxnSpPr>
              <a:cxnSpLocks noChangeShapeType="1"/>
              <a:stCxn id="7" idx="0"/>
              <a:endCxn id="3" idx="2"/>
            </p:cNvCxnSpPr>
            <p:nvPr/>
          </p:nvCxnSpPr>
          <p:spPr bwMode="auto">
            <a:xfrm rot="16200000">
              <a:off x="3499" y="1326"/>
              <a:ext cx="144" cy="884"/>
            </a:xfrm>
            <a:prstGeom prst="bentConnector3">
              <a:avLst>
                <a:gd name="adj1" fmla="val 50000"/>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63508" name="_s63508"/>
            <p:cNvCxnSpPr>
              <a:cxnSpLocks noChangeShapeType="1"/>
              <a:stCxn id="6" idx="0"/>
              <a:endCxn id="3" idx="2"/>
            </p:cNvCxnSpPr>
            <p:nvPr/>
          </p:nvCxnSpPr>
          <p:spPr bwMode="auto">
            <a:xfrm rot="16200000">
              <a:off x="2810" y="637"/>
              <a:ext cx="144" cy="2262"/>
            </a:xfrm>
            <a:prstGeom prst="bentConnector3">
              <a:avLst>
                <a:gd name="adj1" fmla="val 50000"/>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 name="_s63509"/>
            <p:cNvSpPr>
              <a:spLocks noChangeArrowheads="1"/>
            </p:cNvSpPr>
            <p:nvPr/>
          </p:nvSpPr>
          <p:spPr bwMode="auto">
            <a:xfrm>
              <a:off x="3581" y="1408"/>
              <a:ext cx="864" cy="28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60814" tIns="30408" rIns="60814" bIns="30408" numCol="1" anchor="ctr" anchorCtr="0" compatLnSpc="1">
              <a:prstTxWarp prst="textNoShape">
                <a:avLst/>
              </a:prstTxWarp>
            </a:bodyPr>
            <a:lstStyle/>
            <a:p>
              <a:pPr algn="ctr" fontAlgn="base">
                <a:spcBef>
                  <a:spcPct val="0"/>
                </a:spcBef>
                <a:spcAft>
                  <a:spcPct val="0"/>
                </a:spcAft>
              </a:pPr>
              <a:r>
                <a:rPr lang="en-US" altLang="en-US" smtClean="0">
                  <a:solidFill>
                    <a:srgbClr val="000033"/>
                  </a:solidFill>
                </a:rPr>
                <a:t>IT Project</a:t>
              </a:r>
            </a:p>
          </p:txBody>
        </p:sp>
        <p:sp>
          <p:nvSpPr>
            <p:cNvPr id="6" name="_s63510"/>
            <p:cNvSpPr>
              <a:spLocks noChangeArrowheads="1"/>
            </p:cNvSpPr>
            <p:nvPr/>
          </p:nvSpPr>
          <p:spPr bwMode="auto">
            <a:xfrm>
              <a:off x="1134" y="1840"/>
              <a:ext cx="1234" cy="28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60814" tIns="30408" rIns="60814" bIns="30408" numCol="1" anchor="ctr" anchorCtr="0" compatLnSpc="1">
              <a:prstTxWarp prst="textNoShape">
                <a:avLst/>
              </a:prstTxWarp>
            </a:bodyPr>
            <a:lstStyle/>
            <a:p>
              <a:pPr algn="ctr" fontAlgn="base">
                <a:spcBef>
                  <a:spcPct val="0"/>
                </a:spcBef>
                <a:spcAft>
                  <a:spcPct val="0"/>
                </a:spcAft>
              </a:pPr>
              <a:r>
                <a:rPr lang="en-US" altLang="en-US" smtClean="0">
                  <a:solidFill>
                    <a:srgbClr val="000033"/>
                  </a:solidFill>
                </a:rPr>
                <a:t>Business</a:t>
              </a:r>
            </a:p>
          </p:txBody>
        </p:sp>
        <p:sp>
          <p:nvSpPr>
            <p:cNvPr id="7" name="_s63511"/>
            <p:cNvSpPr>
              <a:spLocks noChangeArrowheads="1"/>
            </p:cNvSpPr>
            <p:nvPr/>
          </p:nvSpPr>
          <p:spPr bwMode="auto">
            <a:xfrm>
              <a:off x="2512" y="1840"/>
              <a:ext cx="1234" cy="28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60814" tIns="30408" rIns="60814" bIns="30408" numCol="1" anchor="ctr" anchorCtr="0" compatLnSpc="1">
              <a:prstTxWarp prst="textNoShape">
                <a:avLst/>
              </a:prstTxWarp>
            </a:bodyPr>
            <a:lstStyle/>
            <a:p>
              <a:pPr algn="ctr" fontAlgn="base">
                <a:spcBef>
                  <a:spcPct val="0"/>
                </a:spcBef>
                <a:spcAft>
                  <a:spcPct val="0"/>
                </a:spcAft>
              </a:pPr>
              <a:r>
                <a:rPr lang="en-US" altLang="en-US" smtClean="0">
                  <a:solidFill>
                    <a:srgbClr val="000033"/>
                  </a:solidFill>
                </a:rPr>
                <a:t>Technical</a:t>
              </a:r>
            </a:p>
          </p:txBody>
        </p:sp>
        <p:sp>
          <p:nvSpPr>
            <p:cNvPr id="8" name="_s63512"/>
            <p:cNvSpPr>
              <a:spLocks noChangeArrowheads="1"/>
            </p:cNvSpPr>
            <p:nvPr/>
          </p:nvSpPr>
          <p:spPr bwMode="auto">
            <a:xfrm>
              <a:off x="3890" y="1840"/>
              <a:ext cx="1234" cy="28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60814" tIns="30408" rIns="60814" bIns="30408" numCol="1" anchor="ctr" anchorCtr="0" compatLnSpc="1">
              <a:prstTxWarp prst="textNoShape">
                <a:avLst/>
              </a:prstTxWarp>
            </a:bodyPr>
            <a:lstStyle/>
            <a:p>
              <a:pPr algn="ctr" fontAlgn="base">
                <a:spcBef>
                  <a:spcPct val="0"/>
                </a:spcBef>
                <a:spcAft>
                  <a:spcPct val="0"/>
                </a:spcAft>
              </a:pPr>
              <a:r>
                <a:rPr lang="en-US" altLang="en-US" smtClean="0">
                  <a:solidFill>
                    <a:srgbClr val="000033"/>
                  </a:solidFill>
                </a:rPr>
                <a:t>Organizational</a:t>
              </a:r>
            </a:p>
          </p:txBody>
        </p:sp>
        <p:sp>
          <p:nvSpPr>
            <p:cNvPr id="9" name="_s63513"/>
            <p:cNvSpPr>
              <a:spLocks noChangeArrowheads="1"/>
            </p:cNvSpPr>
            <p:nvPr/>
          </p:nvSpPr>
          <p:spPr bwMode="auto">
            <a:xfrm>
              <a:off x="5268" y="1840"/>
              <a:ext cx="1234" cy="28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60814" tIns="30408" rIns="60814" bIns="30408" numCol="1" anchor="ctr" anchorCtr="0" compatLnSpc="1">
              <a:prstTxWarp prst="textNoShape">
                <a:avLst/>
              </a:prstTxWarp>
            </a:bodyPr>
            <a:lstStyle/>
            <a:p>
              <a:pPr algn="ctr" fontAlgn="base">
                <a:spcBef>
                  <a:spcPct val="0"/>
                </a:spcBef>
                <a:spcAft>
                  <a:spcPct val="0"/>
                </a:spcAft>
              </a:pPr>
              <a:r>
                <a:rPr lang="en-US" altLang="en-US" smtClean="0">
                  <a:solidFill>
                    <a:srgbClr val="000033"/>
                  </a:solidFill>
                </a:rPr>
                <a:t>Project</a:t>
              </a:r>
            </a:p>
            <a:p>
              <a:pPr algn="ctr" fontAlgn="base">
                <a:spcBef>
                  <a:spcPct val="0"/>
                </a:spcBef>
                <a:spcAft>
                  <a:spcPct val="0"/>
                </a:spcAft>
              </a:pPr>
              <a:r>
                <a:rPr lang="en-US" altLang="en-US" smtClean="0">
                  <a:solidFill>
                    <a:srgbClr val="000033"/>
                  </a:solidFill>
                </a:rPr>
                <a:t>Management</a:t>
              </a:r>
            </a:p>
          </p:txBody>
        </p:sp>
        <p:sp>
          <p:nvSpPr>
            <p:cNvPr id="10" name="_s63514"/>
            <p:cNvSpPr>
              <a:spLocks noChangeArrowheads="1"/>
            </p:cNvSpPr>
            <p:nvPr/>
          </p:nvSpPr>
          <p:spPr bwMode="auto">
            <a:xfrm>
              <a:off x="1895" y="2272"/>
              <a:ext cx="863" cy="28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66825" tIns="33414" rIns="66825" bIns="33414" numCol="1" anchor="ctr" anchorCtr="0" compatLnSpc="1">
              <a:prstTxWarp prst="textNoShape">
                <a:avLst/>
              </a:prstTxWarp>
            </a:bodyPr>
            <a:lstStyle/>
            <a:p>
              <a:pPr algn="ctr" fontAlgn="base">
                <a:spcBef>
                  <a:spcPct val="0"/>
                </a:spcBef>
                <a:spcAft>
                  <a:spcPct val="0"/>
                </a:spcAft>
              </a:pPr>
              <a:r>
                <a:rPr lang="en-US" altLang="en-US" smtClean="0">
                  <a:solidFill>
                    <a:srgbClr val="000033"/>
                  </a:solidFill>
                </a:rPr>
                <a:t>Competitors</a:t>
              </a:r>
            </a:p>
          </p:txBody>
        </p:sp>
        <p:sp>
          <p:nvSpPr>
            <p:cNvPr id="11" name="_s63515"/>
            <p:cNvSpPr>
              <a:spLocks noChangeArrowheads="1"/>
            </p:cNvSpPr>
            <p:nvPr/>
          </p:nvSpPr>
          <p:spPr bwMode="auto">
            <a:xfrm>
              <a:off x="1895" y="2704"/>
              <a:ext cx="863" cy="28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66825" tIns="33414" rIns="66825" bIns="33414" numCol="1" anchor="ctr" anchorCtr="0" compatLnSpc="1">
              <a:prstTxWarp prst="textNoShape">
                <a:avLst/>
              </a:prstTxWarp>
            </a:bodyPr>
            <a:lstStyle/>
            <a:p>
              <a:pPr algn="ctr" fontAlgn="base">
                <a:spcBef>
                  <a:spcPct val="0"/>
                </a:spcBef>
                <a:spcAft>
                  <a:spcPct val="0"/>
                </a:spcAft>
              </a:pPr>
              <a:r>
                <a:rPr lang="en-US" altLang="en-US" smtClean="0">
                  <a:solidFill>
                    <a:srgbClr val="000033"/>
                  </a:solidFill>
                </a:rPr>
                <a:t>Suppliers</a:t>
              </a:r>
            </a:p>
          </p:txBody>
        </p:sp>
        <p:sp>
          <p:nvSpPr>
            <p:cNvPr id="12" name="_s63516"/>
            <p:cNvSpPr>
              <a:spLocks noChangeArrowheads="1"/>
            </p:cNvSpPr>
            <p:nvPr/>
          </p:nvSpPr>
          <p:spPr bwMode="auto">
            <a:xfrm>
              <a:off x="1895" y="3136"/>
              <a:ext cx="863" cy="28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71093" tIns="35545" rIns="71093" bIns="35545" numCol="1" anchor="ctr" anchorCtr="0" compatLnSpc="1">
              <a:prstTxWarp prst="textNoShape">
                <a:avLst/>
              </a:prstTxWarp>
            </a:bodyPr>
            <a:lstStyle/>
            <a:p>
              <a:pPr algn="ctr" fontAlgn="base">
                <a:spcBef>
                  <a:spcPct val="0"/>
                </a:spcBef>
                <a:spcAft>
                  <a:spcPct val="0"/>
                </a:spcAft>
              </a:pPr>
              <a:r>
                <a:rPr lang="en-US" altLang="en-US" smtClean="0">
                  <a:solidFill>
                    <a:srgbClr val="000033"/>
                  </a:solidFill>
                </a:rPr>
                <a:t>Cash flow</a:t>
              </a:r>
            </a:p>
          </p:txBody>
        </p:sp>
        <p:sp>
          <p:nvSpPr>
            <p:cNvPr id="13" name="_s63517"/>
            <p:cNvSpPr>
              <a:spLocks noChangeArrowheads="1"/>
            </p:cNvSpPr>
            <p:nvPr/>
          </p:nvSpPr>
          <p:spPr bwMode="auto">
            <a:xfrm>
              <a:off x="3273" y="2272"/>
              <a:ext cx="863" cy="28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77275" tIns="38638" rIns="77275" bIns="38638" numCol="1" anchor="ctr" anchorCtr="0" compatLnSpc="1">
              <a:prstTxWarp prst="textNoShape">
                <a:avLst/>
              </a:prstTxWarp>
            </a:bodyPr>
            <a:lstStyle/>
            <a:p>
              <a:pPr algn="ctr" fontAlgn="base">
                <a:spcBef>
                  <a:spcPct val="0"/>
                </a:spcBef>
                <a:spcAft>
                  <a:spcPct val="0"/>
                </a:spcAft>
              </a:pPr>
              <a:r>
                <a:rPr lang="en-US" altLang="en-US" smtClean="0">
                  <a:solidFill>
                    <a:srgbClr val="000033"/>
                  </a:solidFill>
                </a:rPr>
                <a:t>Hardware</a:t>
              </a:r>
            </a:p>
          </p:txBody>
        </p:sp>
        <p:sp>
          <p:nvSpPr>
            <p:cNvPr id="14" name="_s63518"/>
            <p:cNvSpPr>
              <a:spLocks noChangeArrowheads="1"/>
            </p:cNvSpPr>
            <p:nvPr/>
          </p:nvSpPr>
          <p:spPr bwMode="auto">
            <a:xfrm>
              <a:off x="3273" y="2704"/>
              <a:ext cx="864" cy="28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82206" tIns="41103" rIns="82206" bIns="41103" numCol="1" anchor="ctr" anchorCtr="0" compatLnSpc="1">
              <a:prstTxWarp prst="textNoShape">
                <a:avLst/>
              </a:prstTxWarp>
            </a:bodyPr>
            <a:lstStyle/>
            <a:p>
              <a:pPr algn="ctr" fontAlgn="base">
                <a:spcBef>
                  <a:spcPct val="0"/>
                </a:spcBef>
                <a:spcAft>
                  <a:spcPct val="0"/>
                </a:spcAft>
              </a:pPr>
              <a:r>
                <a:rPr lang="en-US" altLang="en-US" smtClean="0">
                  <a:solidFill>
                    <a:srgbClr val="000033"/>
                  </a:solidFill>
                </a:rPr>
                <a:t>Software</a:t>
              </a:r>
            </a:p>
          </p:txBody>
        </p:sp>
        <p:sp>
          <p:nvSpPr>
            <p:cNvPr id="15" name="_s63519"/>
            <p:cNvSpPr>
              <a:spLocks noChangeArrowheads="1"/>
            </p:cNvSpPr>
            <p:nvPr/>
          </p:nvSpPr>
          <p:spPr bwMode="auto">
            <a:xfrm>
              <a:off x="3273" y="3136"/>
              <a:ext cx="863" cy="28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89354" tIns="44676" rIns="89354" bIns="44676" numCol="1" anchor="ctr" anchorCtr="0" compatLnSpc="1">
              <a:prstTxWarp prst="textNoShape">
                <a:avLst/>
              </a:prstTxWarp>
            </a:bodyPr>
            <a:lstStyle/>
            <a:p>
              <a:pPr algn="ctr" fontAlgn="base">
                <a:spcBef>
                  <a:spcPct val="0"/>
                </a:spcBef>
                <a:spcAft>
                  <a:spcPct val="0"/>
                </a:spcAft>
              </a:pPr>
              <a:r>
                <a:rPr lang="en-US" altLang="en-US" smtClean="0">
                  <a:solidFill>
                    <a:srgbClr val="000033"/>
                  </a:solidFill>
                </a:rPr>
                <a:t>Network</a:t>
              </a:r>
            </a:p>
          </p:txBody>
        </p:sp>
        <p:sp>
          <p:nvSpPr>
            <p:cNvPr id="16" name="_s63520"/>
            <p:cNvSpPr>
              <a:spLocks noChangeArrowheads="1"/>
            </p:cNvSpPr>
            <p:nvPr/>
          </p:nvSpPr>
          <p:spPr bwMode="auto">
            <a:xfrm>
              <a:off x="4651" y="2272"/>
              <a:ext cx="863" cy="28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96080" tIns="48040" rIns="96080" bIns="48040" numCol="1" anchor="ctr" anchorCtr="0" compatLnSpc="1">
              <a:prstTxWarp prst="textNoShape">
                <a:avLst/>
              </a:prstTxWarp>
            </a:bodyPr>
            <a:lstStyle/>
            <a:p>
              <a:pPr algn="ctr" fontAlgn="base">
                <a:spcBef>
                  <a:spcPct val="0"/>
                </a:spcBef>
                <a:spcAft>
                  <a:spcPct val="0"/>
                </a:spcAft>
              </a:pPr>
              <a:r>
                <a:rPr lang="en-US" altLang="en-US" smtClean="0">
                  <a:solidFill>
                    <a:srgbClr val="000033"/>
                  </a:solidFill>
                </a:rPr>
                <a:t>  Executive</a:t>
              </a:r>
            </a:p>
            <a:p>
              <a:pPr algn="ctr" fontAlgn="base">
                <a:spcBef>
                  <a:spcPct val="0"/>
                </a:spcBef>
                <a:spcAft>
                  <a:spcPct val="0"/>
                </a:spcAft>
              </a:pPr>
              <a:r>
                <a:rPr lang="en-US" altLang="en-US" smtClean="0">
                  <a:solidFill>
                    <a:srgbClr val="000033"/>
                  </a:solidFill>
                </a:rPr>
                <a:t>support</a:t>
              </a:r>
            </a:p>
          </p:txBody>
        </p:sp>
        <p:sp>
          <p:nvSpPr>
            <p:cNvPr id="17" name="_s63521"/>
            <p:cNvSpPr>
              <a:spLocks noChangeArrowheads="1"/>
            </p:cNvSpPr>
            <p:nvPr/>
          </p:nvSpPr>
          <p:spPr bwMode="auto">
            <a:xfrm>
              <a:off x="4651" y="2704"/>
              <a:ext cx="863" cy="28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102213" tIns="51109" rIns="102213" bIns="51109" numCol="1" anchor="ctr" anchorCtr="0" compatLnSpc="1">
              <a:prstTxWarp prst="textNoShape">
                <a:avLst/>
              </a:prstTxWarp>
            </a:bodyPr>
            <a:lstStyle/>
            <a:p>
              <a:pPr algn="ctr" fontAlgn="base">
                <a:spcBef>
                  <a:spcPct val="0"/>
                </a:spcBef>
                <a:spcAft>
                  <a:spcPct val="0"/>
                </a:spcAft>
              </a:pPr>
              <a:r>
                <a:rPr lang="en-US" altLang="en-US" smtClean="0">
                  <a:solidFill>
                    <a:srgbClr val="000033"/>
                  </a:solidFill>
                </a:rPr>
                <a:t>User support</a:t>
              </a:r>
            </a:p>
          </p:txBody>
        </p:sp>
        <p:sp>
          <p:nvSpPr>
            <p:cNvPr id="18" name="_s63522"/>
            <p:cNvSpPr>
              <a:spLocks noChangeArrowheads="1"/>
            </p:cNvSpPr>
            <p:nvPr/>
          </p:nvSpPr>
          <p:spPr bwMode="auto">
            <a:xfrm>
              <a:off x="4651" y="3136"/>
              <a:ext cx="863" cy="28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111100" tIns="55550" rIns="111100" bIns="55550" numCol="1" anchor="ctr" anchorCtr="0" compatLnSpc="1">
              <a:prstTxWarp prst="textNoShape">
                <a:avLst/>
              </a:prstTxWarp>
            </a:bodyPr>
            <a:lstStyle/>
            <a:p>
              <a:pPr algn="ctr" fontAlgn="base">
                <a:spcBef>
                  <a:spcPct val="0"/>
                </a:spcBef>
                <a:spcAft>
                  <a:spcPct val="0"/>
                </a:spcAft>
              </a:pPr>
              <a:r>
                <a:rPr lang="en-US" altLang="en-US" smtClean="0">
                  <a:solidFill>
                    <a:srgbClr val="000033"/>
                  </a:solidFill>
                </a:rPr>
                <a:t>Team support</a:t>
              </a:r>
            </a:p>
          </p:txBody>
        </p:sp>
        <p:sp>
          <p:nvSpPr>
            <p:cNvPr id="19" name="_s63523"/>
            <p:cNvSpPr>
              <a:spLocks noChangeArrowheads="1"/>
            </p:cNvSpPr>
            <p:nvPr/>
          </p:nvSpPr>
          <p:spPr bwMode="auto">
            <a:xfrm>
              <a:off x="6029" y="2272"/>
              <a:ext cx="863" cy="28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119463" tIns="59729" rIns="119463" bIns="59729" numCol="1" anchor="ctr" anchorCtr="0" compatLnSpc="1">
              <a:prstTxWarp prst="textNoShape">
                <a:avLst/>
              </a:prstTxWarp>
            </a:bodyPr>
            <a:lstStyle/>
            <a:p>
              <a:pPr algn="ctr" fontAlgn="base">
                <a:spcBef>
                  <a:spcPct val="0"/>
                </a:spcBef>
                <a:spcAft>
                  <a:spcPct val="0"/>
                </a:spcAft>
              </a:pPr>
              <a:r>
                <a:rPr lang="en-US" altLang="en-US" smtClean="0">
                  <a:solidFill>
                    <a:srgbClr val="000033"/>
                  </a:solidFill>
                </a:rPr>
                <a:t>Estimates</a:t>
              </a:r>
            </a:p>
          </p:txBody>
        </p:sp>
        <p:sp>
          <p:nvSpPr>
            <p:cNvPr id="20" name="_s63524"/>
            <p:cNvSpPr>
              <a:spLocks noChangeArrowheads="1"/>
            </p:cNvSpPr>
            <p:nvPr/>
          </p:nvSpPr>
          <p:spPr bwMode="auto">
            <a:xfrm>
              <a:off x="6029" y="2722"/>
              <a:ext cx="928" cy="27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119463" tIns="59729" rIns="119463" bIns="59729" numCol="1" anchor="ctr" anchorCtr="0" compatLnSpc="1">
              <a:prstTxWarp prst="textNoShape">
                <a:avLst/>
              </a:prstTxWarp>
            </a:bodyPr>
            <a:lstStyle/>
            <a:p>
              <a:pPr algn="ctr" fontAlgn="base">
                <a:spcBef>
                  <a:spcPct val="0"/>
                </a:spcBef>
                <a:spcAft>
                  <a:spcPct val="0"/>
                </a:spcAft>
              </a:pPr>
              <a:r>
                <a:rPr lang="en-US" altLang="en-US" sz="1600" smtClean="0">
                  <a:solidFill>
                    <a:srgbClr val="000033"/>
                  </a:solidFill>
                </a:rPr>
                <a:t>Communication</a:t>
              </a:r>
            </a:p>
          </p:txBody>
        </p:sp>
        <p:sp>
          <p:nvSpPr>
            <p:cNvPr id="21" name="_s63525"/>
            <p:cNvSpPr>
              <a:spLocks noChangeArrowheads="1"/>
            </p:cNvSpPr>
            <p:nvPr/>
          </p:nvSpPr>
          <p:spPr bwMode="auto">
            <a:xfrm>
              <a:off x="6029" y="3136"/>
              <a:ext cx="863" cy="28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vert="horz" wrap="none" lIns="137313" tIns="68656" rIns="137313" bIns="68656" numCol="1" anchor="ctr" anchorCtr="0" compatLnSpc="1">
              <a:prstTxWarp prst="textNoShape">
                <a:avLst/>
              </a:prstTxWarp>
            </a:bodyPr>
            <a:lstStyle/>
            <a:p>
              <a:pPr algn="ctr" fontAlgn="base">
                <a:spcBef>
                  <a:spcPct val="0"/>
                </a:spcBef>
                <a:spcAft>
                  <a:spcPct val="0"/>
                </a:spcAft>
              </a:pPr>
              <a:r>
                <a:rPr lang="en-US" altLang="en-US" smtClean="0">
                  <a:solidFill>
                    <a:srgbClr val="000033"/>
                  </a:solidFill>
                </a:rPr>
                <a:t>Resources</a:t>
              </a:r>
            </a:p>
          </p:txBody>
        </p:sp>
      </p:grpSp>
    </p:spTree>
    <p:extLst>
      <p:ext uri="{BB962C8B-B14F-4D97-AF65-F5344CB8AC3E}">
        <p14:creationId xmlns:p14="http://schemas.microsoft.com/office/powerpoint/2010/main" val="317010347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ChangeArrowheads="1"/>
          </p:cNvSpPr>
          <p:nvPr/>
        </p:nvSpPr>
        <p:spPr bwMode="auto">
          <a:xfrm>
            <a:off x="1955800" y="6375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33"/>
              </a:solidFill>
            </a:endParaRPr>
          </a:p>
        </p:txBody>
      </p:sp>
      <p:sp>
        <p:nvSpPr>
          <p:cNvPr id="151555" name="Rectangle 3"/>
          <p:cNvSpPr>
            <a:spLocks noChangeArrowheads="1"/>
          </p:cNvSpPr>
          <p:nvPr/>
        </p:nvSpPr>
        <p:spPr bwMode="auto">
          <a:xfrm>
            <a:off x="4394200" y="6375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33"/>
              </a:solidFill>
            </a:endParaRPr>
          </a:p>
        </p:txBody>
      </p:sp>
      <p:sp>
        <p:nvSpPr>
          <p:cNvPr id="151556" name="Rectangle 4"/>
          <p:cNvSpPr>
            <a:spLocks noChangeArrowheads="1"/>
          </p:cNvSpPr>
          <p:nvPr/>
        </p:nvSpPr>
        <p:spPr bwMode="auto">
          <a:xfrm>
            <a:off x="5410200" y="5638801"/>
            <a:ext cx="3552256"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fontAlgn="base">
              <a:spcBef>
                <a:spcPct val="0"/>
              </a:spcBef>
              <a:spcAft>
                <a:spcPct val="0"/>
              </a:spcAft>
            </a:pPr>
            <a:r>
              <a:rPr lang="en-US" altLang="en-US" sz="2800" b="1" dirty="0">
                <a:solidFill>
                  <a:srgbClr val="C00000"/>
                </a:solidFill>
                <a:latin typeface="Arial" panose="020B0604020202020204" pitchFamily="34" charset="0"/>
              </a:rPr>
              <a:t>MEAN       MEDIAN  </a:t>
            </a:r>
          </a:p>
        </p:txBody>
      </p:sp>
      <p:sp>
        <p:nvSpPr>
          <p:cNvPr id="151557" name="Text Box 5"/>
          <p:cNvSpPr txBox="1">
            <a:spLocks noChangeArrowheads="1"/>
          </p:cNvSpPr>
          <p:nvPr/>
        </p:nvSpPr>
        <p:spPr bwMode="auto">
          <a:xfrm>
            <a:off x="3048001" y="1828800"/>
            <a:ext cx="30257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en-US" sz="3200" b="1">
                <a:solidFill>
                  <a:srgbClr val="FF9900"/>
                </a:solidFill>
                <a:latin typeface="Arial" panose="020B0604020202020204" pitchFamily="34" charset="0"/>
              </a:rPr>
              <a:t>Leftward Skew</a:t>
            </a:r>
          </a:p>
        </p:txBody>
      </p:sp>
      <p:sp>
        <p:nvSpPr>
          <p:cNvPr id="151558" name="Rectangle 6"/>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vert="horz" wrap="square" lIns="91598" tIns="45048" rIns="91598" bIns="45048" numCol="1" anchor="ctr" anchorCtr="0" compatLnSpc="1">
            <a:prstTxWarp prst="textNoShape">
              <a:avLst/>
            </a:prstTxWarp>
          </a:bodyPr>
          <a:lstStyle/>
          <a:p>
            <a:pPr>
              <a:lnSpc>
                <a:spcPct val="80000"/>
              </a:lnSpc>
            </a:pPr>
            <a:r>
              <a:rPr lang="en-US" altLang="en-US"/>
              <a:t>SKEW </a:t>
            </a:r>
            <a:r>
              <a:rPr lang="en-US" altLang="en-US" sz="3200"/>
              <a:t>(continued)</a:t>
            </a:r>
          </a:p>
        </p:txBody>
      </p:sp>
      <p:sp>
        <p:nvSpPr>
          <p:cNvPr id="151559" name="Freeform 7"/>
          <p:cNvSpPr>
            <a:spLocks/>
          </p:cNvSpPr>
          <p:nvPr/>
        </p:nvSpPr>
        <p:spPr bwMode="auto">
          <a:xfrm flipH="1">
            <a:off x="2649539" y="2665414"/>
            <a:ext cx="7489825" cy="2833687"/>
          </a:xfrm>
          <a:custGeom>
            <a:avLst/>
            <a:gdLst>
              <a:gd name="T0" fmla="*/ 336 w 4718"/>
              <a:gd name="T1" fmla="*/ 1476 h 1785"/>
              <a:gd name="T2" fmla="*/ 445 w 4718"/>
              <a:gd name="T3" fmla="*/ 1376 h 1785"/>
              <a:gd name="T4" fmla="*/ 510 w 4718"/>
              <a:gd name="T5" fmla="*/ 1301 h 1785"/>
              <a:gd name="T6" fmla="*/ 571 w 4718"/>
              <a:gd name="T7" fmla="*/ 1240 h 1785"/>
              <a:gd name="T8" fmla="*/ 611 w 4718"/>
              <a:gd name="T9" fmla="*/ 1204 h 1785"/>
              <a:gd name="T10" fmla="*/ 753 w 4718"/>
              <a:gd name="T11" fmla="*/ 1033 h 1785"/>
              <a:gd name="T12" fmla="*/ 824 w 4718"/>
              <a:gd name="T13" fmla="*/ 948 h 1785"/>
              <a:gd name="T14" fmla="*/ 915 w 4718"/>
              <a:gd name="T15" fmla="*/ 839 h 1785"/>
              <a:gd name="T16" fmla="*/ 965 w 4718"/>
              <a:gd name="T17" fmla="*/ 766 h 1785"/>
              <a:gd name="T18" fmla="*/ 1067 w 4718"/>
              <a:gd name="T19" fmla="*/ 620 h 1785"/>
              <a:gd name="T20" fmla="*/ 1107 w 4718"/>
              <a:gd name="T21" fmla="*/ 547 h 1785"/>
              <a:gd name="T22" fmla="*/ 1168 w 4718"/>
              <a:gd name="T23" fmla="*/ 450 h 1785"/>
              <a:gd name="T24" fmla="*/ 1228 w 4718"/>
              <a:gd name="T25" fmla="*/ 353 h 1785"/>
              <a:gd name="T26" fmla="*/ 1299 w 4718"/>
              <a:gd name="T27" fmla="*/ 267 h 1785"/>
              <a:gd name="T28" fmla="*/ 1431 w 4718"/>
              <a:gd name="T29" fmla="*/ 158 h 1785"/>
              <a:gd name="T30" fmla="*/ 1471 w 4718"/>
              <a:gd name="T31" fmla="*/ 122 h 1785"/>
              <a:gd name="T32" fmla="*/ 1552 w 4718"/>
              <a:gd name="T33" fmla="*/ 73 h 1785"/>
              <a:gd name="T34" fmla="*/ 1633 w 4718"/>
              <a:gd name="T35" fmla="*/ 36 h 1785"/>
              <a:gd name="T36" fmla="*/ 1724 w 4718"/>
              <a:gd name="T37" fmla="*/ 12 h 1785"/>
              <a:gd name="T38" fmla="*/ 1795 w 4718"/>
              <a:gd name="T39" fmla="*/ 0 h 1785"/>
              <a:gd name="T40" fmla="*/ 1876 w 4718"/>
              <a:gd name="T41" fmla="*/ 0 h 1785"/>
              <a:gd name="T42" fmla="*/ 1957 w 4718"/>
              <a:gd name="T43" fmla="*/ 12 h 1785"/>
              <a:gd name="T44" fmla="*/ 2038 w 4718"/>
              <a:gd name="T45" fmla="*/ 36 h 1785"/>
              <a:gd name="T46" fmla="*/ 2129 w 4718"/>
              <a:gd name="T47" fmla="*/ 85 h 1785"/>
              <a:gd name="T48" fmla="*/ 2200 w 4718"/>
              <a:gd name="T49" fmla="*/ 134 h 1785"/>
              <a:gd name="T50" fmla="*/ 2331 w 4718"/>
              <a:gd name="T51" fmla="*/ 231 h 1785"/>
              <a:gd name="T52" fmla="*/ 2412 w 4718"/>
              <a:gd name="T53" fmla="*/ 304 h 1785"/>
              <a:gd name="T54" fmla="*/ 2564 w 4718"/>
              <a:gd name="T55" fmla="*/ 462 h 1785"/>
              <a:gd name="T56" fmla="*/ 2635 w 4718"/>
              <a:gd name="T57" fmla="*/ 535 h 1785"/>
              <a:gd name="T58" fmla="*/ 2746 w 4718"/>
              <a:gd name="T59" fmla="*/ 644 h 1785"/>
              <a:gd name="T60" fmla="*/ 2797 w 4718"/>
              <a:gd name="T61" fmla="*/ 705 h 1785"/>
              <a:gd name="T62" fmla="*/ 2907 w 4718"/>
              <a:gd name="T63" fmla="*/ 827 h 1785"/>
              <a:gd name="T64" fmla="*/ 2987 w 4718"/>
              <a:gd name="T65" fmla="*/ 900 h 1785"/>
              <a:gd name="T66" fmla="*/ 3079 w 4718"/>
              <a:gd name="T67" fmla="*/ 1009 h 1785"/>
              <a:gd name="T68" fmla="*/ 3170 w 4718"/>
              <a:gd name="T69" fmla="*/ 1118 h 1785"/>
              <a:gd name="T70" fmla="*/ 3210 w 4718"/>
              <a:gd name="T71" fmla="*/ 1155 h 1785"/>
              <a:gd name="T72" fmla="*/ 3291 w 4718"/>
              <a:gd name="T73" fmla="*/ 1228 h 1785"/>
              <a:gd name="T74" fmla="*/ 3352 w 4718"/>
              <a:gd name="T75" fmla="*/ 1276 h 1785"/>
              <a:gd name="T76" fmla="*/ 3382 w 4718"/>
              <a:gd name="T77" fmla="*/ 1301 h 1785"/>
              <a:gd name="T78" fmla="*/ 3473 w 4718"/>
              <a:gd name="T79" fmla="*/ 1362 h 1785"/>
              <a:gd name="T80" fmla="*/ 3718 w 4718"/>
              <a:gd name="T81" fmla="*/ 1503 h 1785"/>
              <a:gd name="T82" fmla="*/ 4290 w 4718"/>
              <a:gd name="T83" fmla="*/ 1612 h 1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718" h="1785">
                <a:moveTo>
                  <a:pt x="0" y="1785"/>
                </a:moveTo>
                <a:lnTo>
                  <a:pt x="336" y="1476"/>
                </a:lnTo>
                <a:lnTo>
                  <a:pt x="391" y="1421"/>
                </a:lnTo>
                <a:lnTo>
                  <a:pt x="445" y="1376"/>
                </a:lnTo>
                <a:lnTo>
                  <a:pt x="470" y="1337"/>
                </a:lnTo>
                <a:lnTo>
                  <a:pt x="510" y="1301"/>
                </a:lnTo>
                <a:lnTo>
                  <a:pt x="530" y="1276"/>
                </a:lnTo>
                <a:lnTo>
                  <a:pt x="571" y="1240"/>
                </a:lnTo>
                <a:lnTo>
                  <a:pt x="601" y="1216"/>
                </a:lnTo>
                <a:lnTo>
                  <a:pt x="611" y="1204"/>
                </a:lnTo>
                <a:lnTo>
                  <a:pt x="662" y="1143"/>
                </a:lnTo>
                <a:lnTo>
                  <a:pt x="753" y="1033"/>
                </a:lnTo>
                <a:lnTo>
                  <a:pt x="804" y="973"/>
                </a:lnTo>
                <a:lnTo>
                  <a:pt x="824" y="948"/>
                </a:lnTo>
                <a:lnTo>
                  <a:pt x="874" y="887"/>
                </a:lnTo>
                <a:lnTo>
                  <a:pt x="915" y="839"/>
                </a:lnTo>
                <a:lnTo>
                  <a:pt x="955" y="790"/>
                </a:lnTo>
                <a:lnTo>
                  <a:pt x="965" y="766"/>
                </a:lnTo>
                <a:lnTo>
                  <a:pt x="1006" y="717"/>
                </a:lnTo>
                <a:lnTo>
                  <a:pt x="1067" y="620"/>
                </a:lnTo>
                <a:lnTo>
                  <a:pt x="1097" y="571"/>
                </a:lnTo>
                <a:lnTo>
                  <a:pt x="1107" y="547"/>
                </a:lnTo>
                <a:lnTo>
                  <a:pt x="1137" y="498"/>
                </a:lnTo>
                <a:lnTo>
                  <a:pt x="1168" y="450"/>
                </a:lnTo>
                <a:lnTo>
                  <a:pt x="1208" y="389"/>
                </a:lnTo>
                <a:lnTo>
                  <a:pt x="1228" y="353"/>
                </a:lnTo>
                <a:lnTo>
                  <a:pt x="1249" y="328"/>
                </a:lnTo>
                <a:lnTo>
                  <a:pt x="1299" y="267"/>
                </a:lnTo>
                <a:lnTo>
                  <a:pt x="1350" y="219"/>
                </a:lnTo>
                <a:lnTo>
                  <a:pt x="1431" y="158"/>
                </a:lnTo>
                <a:lnTo>
                  <a:pt x="1461" y="134"/>
                </a:lnTo>
                <a:lnTo>
                  <a:pt x="1471" y="122"/>
                </a:lnTo>
                <a:lnTo>
                  <a:pt x="1512" y="97"/>
                </a:lnTo>
                <a:lnTo>
                  <a:pt x="1552" y="73"/>
                </a:lnTo>
                <a:lnTo>
                  <a:pt x="1593" y="49"/>
                </a:lnTo>
                <a:lnTo>
                  <a:pt x="1633" y="36"/>
                </a:lnTo>
                <a:lnTo>
                  <a:pt x="1694" y="12"/>
                </a:lnTo>
                <a:lnTo>
                  <a:pt x="1724" y="12"/>
                </a:lnTo>
                <a:lnTo>
                  <a:pt x="1775" y="0"/>
                </a:lnTo>
                <a:lnTo>
                  <a:pt x="1795" y="0"/>
                </a:lnTo>
                <a:lnTo>
                  <a:pt x="1815" y="0"/>
                </a:lnTo>
                <a:lnTo>
                  <a:pt x="1876" y="0"/>
                </a:lnTo>
                <a:lnTo>
                  <a:pt x="1906" y="0"/>
                </a:lnTo>
                <a:lnTo>
                  <a:pt x="1957" y="12"/>
                </a:lnTo>
                <a:lnTo>
                  <a:pt x="1997" y="24"/>
                </a:lnTo>
                <a:lnTo>
                  <a:pt x="2038" y="36"/>
                </a:lnTo>
                <a:lnTo>
                  <a:pt x="2088" y="61"/>
                </a:lnTo>
                <a:lnTo>
                  <a:pt x="2129" y="85"/>
                </a:lnTo>
                <a:lnTo>
                  <a:pt x="2149" y="97"/>
                </a:lnTo>
                <a:lnTo>
                  <a:pt x="2200" y="134"/>
                </a:lnTo>
                <a:lnTo>
                  <a:pt x="2260" y="182"/>
                </a:lnTo>
                <a:lnTo>
                  <a:pt x="2331" y="231"/>
                </a:lnTo>
                <a:lnTo>
                  <a:pt x="2382" y="280"/>
                </a:lnTo>
                <a:lnTo>
                  <a:pt x="2412" y="304"/>
                </a:lnTo>
                <a:lnTo>
                  <a:pt x="2463" y="353"/>
                </a:lnTo>
                <a:lnTo>
                  <a:pt x="2564" y="462"/>
                </a:lnTo>
                <a:lnTo>
                  <a:pt x="2614" y="511"/>
                </a:lnTo>
                <a:lnTo>
                  <a:pt x="2635" y="535"/>
                </a:lnTo>
                <a:lnTo>
                  <a:pt x="2695" y="596"/>
                </a:lnTo>
                <a:lnTo>
                  <a:pt x="2746" y="644"/>
                </a:lnTo>
                <a:lnTo>
                  <a:pt x="2776" y="681"/>
                </a:lnTo>
                <a:lnTo>
                  <a:pt x="2797" y="705"/>
                </a:lnTo>
                <a:lnTo>
                  <a:pt x="2837" y="754"/>
                </a:lnTo>
                <a:lnTo>
                  <a:pt x="2907" y="827"/>
                </a:lnTo>
                <a:lnTo>
                  <a:pt x="2947" y="863"/>
                </a:lnTo>
                <a:lnTo>
                  <a:pt x="2987" y="900"/>
                </a:lnTo>
                <a:lnTo>
                  <a:pt x="3048" y="973"/>
                </a:lnTo>
                <a:lnTo>
                  <a:pt x="3079" y="1009"/>
                </a:lnTo>
                <a:lnTo>
                  <a:pt x="3109" y="1046"/>
                </a:lnTo>
                <a:lnTo>
                  <a:pt x="3170" y="1118"/>
                </a:lnTo>
                <a:lnTo>
                  <a:pt x="3200" y="1143"/>
                </a:lnTo>
                <a:lnTo>
                  <a:pt x="3210" y="1155"/>
                </a:lnTo>
                <a:lnTo>
                  <a:pt x="3250" y="1191"/>
                </a:lnTo>
                <a:lnTo>
                  <a:pt x="3291" y="1228"/>
                </a:lnTo>
                <a:lnTo>
                  <a:pt x="3331" y="1264"/>
                </a:lnTo>
                <a:lnTo>
                  <a:pt x="3352" y="1276"/>
                </a:lnTo>
                <a:lnTo>
                  <a:pt x="3372" y="1289"/>
                </a:lnTo>
                <a:lnTo>
                  <a:pt x="3382" y="1301"/>
                </a:lnTo>
                <a:lnTo>
                  <a:pt x="3422" y="1325"/>
                </a:lnTo>
                <a:lnTo>
                  <a:pt x="3473" y="1362"/>
                </a:lnTo>
                <a:lnTo>
                  <a:pt x="3514" y="1386"/>
                </a:lnTo>
                <a:lnTo>
                  <a:pt x="3718" y="1503"/>
                </a:lnTo>
                <a:lnTo>
                  <a:pt x="4027" y="1603"/>
                </a:lnTo>
                <a:lnTo>
                  <a:pt x="4290" y="1612"/>
                </a:lnTo>
                <a:lnTo>
                  <a:pt x="4718" y="1585"/>
                </a:lnTo>
              </a:path>
            </a:pathLst>
          </a:custGeom>
          <a:noFill/>
          <a:ln w="57150" cap="rnd" cmpd="sng">
            <a:solidFill>
              <a:schemeClr val="accent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33"/>
              </a:solidFill>
            </a:endParaRPr>
          </a:p>
        </p:txBody>
      </p:sp>
      <p:sp>
        <p:nvSpPr>
          <p:cNvPr id="151560" name="Line 8"/>
          <p:cNvSpPr>
            <a:spLocks noChangeShapeType="1"/>
          </p:cNvSpPr>
          <p:nvPr/>
        </p:nvSpPr>
        <p:spPr bwMode="auto">
          <a:xfrm>
            <a:off x="7239000" y="2133600"/>
            <a:ext cx="0" cy="3276600"/>
          </a:xfrm>
          <a:prstGeom prst="line">
            <a:avLst/>
          </a:prstGeom>
          <a:noFill/>
          <a:ln w="762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33"/>
              </a:solidFill>
            </a:endParaRPr>
          </a:p>
        </p:txBody>
      </p:sp>
      <p:sp>
        <p:nvSpPr>
          <p:cNvPr id="151561" name="Line 9"/>
          <p:cNvSpPr>
            <a:spLocks noChangeShapeType="1"/>
          </p:cNvSpPr>
          <p:nvPr/>
        </p:nvSpPr>
        <p:spPr bwMode="auto">
          <a:xfrm>
            <a:off x="6477000" y="2133600"/>
            <a:ext cx="0" cy="3276600"/>
          </a:xfrm>
          <a:prstGeom prst="line">
            <a:avLst/>
          </a:prstGeom>
          <a:noFill/>
          <a:ln w="762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33"/>
              </a:solidFill>
            </a:endParaRPr>
          </a:p>
        </p:txBody>
      </p:sp>
      <p:sp>
        <p:nvSpPr>
          <p:cNvPr id="151562" name="Text Box 10"/>
          <p:cNvSpPr txBox="1">
            <a:spLocks noChangeArrowheads="1"/>
          </p:cNvSpPr>
          <p:nvPr/>
        </p:nvSpPr>
        <p:spPr bwMode="auto">
          <a:xfrm>
            <a:off x="8458201" y="2819400"/>
            <a:ext cx="238719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en-US" sz="2000" b="1" dirty="0">
                <a:solidFill>
                  <a:srgbClr val="000033">
                    <a:lumMod val="50000"/>
                    <a:lumOff val="50000"/>
                  </a:srgbClr>
                </a:solidFill>
                <a:latin typeface="Verdana" panose="020B0604030504040204" pitchFamily="34" charset="0"/>
              </a:rPr>
              <a:t>Median &gt; Mean</a:t>
            </a:r>
          </a:p>
        </p:txBody>
      </p:sp>
    </p:spTree>
    <p:extLst>
      <p:ext uri="{BB962C8B-B14F-4D97-AF65-F5344CB8AC3E}">
        <p14:creationId xmlns:p14="http://schemas.microsoft.com/office/powerpoint/2010/main" val="3799796305"/>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body" idx="1"/>
          </p:nvPr>
        </p:nvSpPr>
        <p:spPr>
          <a:xfrm>
            <a:off x="1981200" y="1828800"/>
            <a:ext cx="7602538" cy="3200400"/>
          </a:xfrm>
        </p:spPr>
        <p:txBody>
          <a:bodyPr/>
          <a:lstStyle/>
          <a:p>
            <a:pPr marL="568325" indent="-568325" defTabSz="908050">
              <a:lnSpc>
                <a:spcPct val="80000"/>
              </a:lnSpc>
              <a:spcBef>
                <a:spcPct val="15000"/>
              </a:spcBef>
            </a:pPr>
            <a:r>
              <a:rPr lang="en-US" altLang="en-US"/>
              <a:t>Variance, or  </a:t>
            </a:r>
            <a:r>
              <a:rPr lang="en-US" altLang="en-US">
                <a:sym typeface="Symbol" panose="05050102010706020507" pitchFamily="18" charset="2"/>
              </a:rPr>
              <a:t></a:t>
            </a:r>
            <a:r>
              <a:rPr lang="en-US" altLang="en-US" baseline="42000">
                <a:sym typeface="Math A" pitchFamily="18" charset="2"/>
              </a:rPr>
              <a:t>2</a:t>
            </a:r>
            <a:endParaRPr lang="en-US" altLang="en-US" sz="3600" baseline="42000">
              <a:sym typeface="Math A" pitchFamily="18" charset="2"/>
            </a:endParaRPr>
          </a:p>
          <a:p>
            <a:pPr marL="1085850" lvl="1" indent="-336550" defTabSz="908050">
              <a:spcBef>
                <a:spcPct val="15000"/>
              </a:spcBef>
            </a:pPr>
            <a:r>
              <a:rPr lang="en-US" altLang="en-US" sz="2400">
                <a:sym typeface="Math A" pitchFamily="18" charset="2"/>
              </a:rPr>
              <a:t>A statistical formula</a:t>
            </a:r>
          </a:p>
          <a:p>
            <a:pPr marL="1543050" lvl="2" indent="-342900" defTabSz="908050">
              <a:spcBef>
                <a:spcPct val="15000"/>
              </a:spcBef>
              <a:buClr>
                <a:srgbClr val="C0C0C0"/>
              </a:buClr>
            </a:pPr>
            <a:r>
              <a:rPr lang="en-US" altLang="en-US" sz="2000">
                <a:sym typeface="Math A" pitchFamily="18" charset="2"/>
              </a:rPr>
              <a:t>For an individual activity, the variance is the distances from the mean</a:t>
            </a:r>
            <a:endParaRPr lang="en-US" altLang="en-US">
              <a:sym typeface="Math A" pitchFamily="18" charset="2"/>
            </a:endParaRPr>
          </a:p>
          <a:p>
            <a:pPr marL="1085850" lvl="1" indent="-336550" defTabSz="908050"/>
            <a:r>
              <a:rPr lang="en-US" altLang="en-US" sz="2400">
                <a:sym typeface="Math A" pitchFamily="18" charset="2"/>
              </a:rPr>
              <a:t>For a project variance, it is the sum of the individual activity variances</a:t>
            </a:r>
          </a:p>
          <a:p>
            <a:pPr marL="1085850" lvl="1" indent="-336550" defTabSz="908050"/>
            <a:r>
              <a:rPr lang="en-US" altLang="en-US" sz="2400">
                <a:sym typeface="Math A" pitchFamily="18" charset="2"/>
              </a:rPr>
              <a:t>Used to calculate the “standard deviation” for a project</a:t>
            </a:r>
            <a:endParaRPr lang="en-US" altLang="en-US">
              <a:sym typeface="Math A" pitchFamily="18" charset="2"/>
            </a:endParaRPr>
          </a:p>
        </p:txBody>
      </p:sp>
      <p:sp>
        <p:nvSpPr>
          <p:cNvPr id="153603" name="Rectangle 3"/>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vert="horz" wrap="square" lIns="91598" tIns="45048" rIns="91598" bIns="45048" numCol="1" anchor="ctr" anchorCtr="0" compatLnSpc="1">
            <a:prstTxWarp prst="textNoShape">
              <a:avLst/>
            </a:prstTxWarp>
          </a:bodyPr>
          <a:lstStyle/>
          <a:p>
            <a:pPr>
              <a:lnSpc>
                <a:spcPct val="80000"/>
              </a:lnSpc>
            </a:pPr>
            <a:r>
              <a:rPr lang="en-US" altLang="en-US"/>
              <a:t>VARIANCE</a:t>
            </a:r>
          </a:p>
        </p:txBody>
      </p:sp>
    </p:spTree>
    <p:extLst>
      <p:ext uri="{BB962C8B-B14F-4D97-AF65-F5344CB8AC3E}">
        <p14:creationId xmlns:p14="http://schemas.microsoft.com/office/powerpoint/2010/main" val="3240276198"/>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body" idx="1"/>
          </p:nvPr>
        </p:nvSpPr>
        <p:spPr>
          <a:xfrm>
            <a:off x="2057400" y="1828800"/>
            <a:ext cx="8324850" cy="3886200"/>
          </a:xfrm>
        </p:spPr>
        <p:txBody>
          <a:bodyPr/>
          <a:lstStyle/>
          <a:p>
            <a:pPr>
              <a:spcBef>
                <a:spcPct val="15000"/>
              </a:spcBef>
            </a:pPr>
            <a:r>
              <a:rPr lang="en-US" altLang="en-US"/>
              <a:t>Sigma, or </a:t>
            </a:r>
            <a:r>
              <a:rPr lang="en-US" altLang="en-US">
                <a:sym typeface="Symbol" panose="05050102010706020507" pitchFamily="18" charset="2"/>
              </a:rPr>
              <a:t></a:t>
            </a:r>
            <a:r>
              <a:rPr lang="en-US" altLang="en-US"/>
              <a:t> (</a:t>
            </a:r>
            <a:r>
              <a:rPr lang="en-US" altLang="en-US" b="1"/>
              <a:t>aka:  Standard Deviation</a:t>
            </a:r>
            <a:r>
              <a:rPr lang="en-US" altLang="en-US"/>
              <a:t> )</a:t>
            </a:r>
            <a:endParaRPr lang="en-US" altLang="en-US" sz="2800"/>
          </a:p>
          <a:p>
            <a:pPr lvl="1">
              <a:spcBef>
                <a:spcPct val="15000"/>
              </a:spcBef>
            </a:pPr>
            <a:r>
              <a:rPr lang="en-US" altLang="en-US"/>
              <a:t>The square root of the sum of the variances</a:t>
            </a:r>
          </a:p>
          <a:p>
            <a:pPr lvl="1">
              <a:spcBef>
                <a:spcPct val="15000"/>
              </a:spcBef>
            </a:pPr>
            <a:r>
              <a:rPr lang="en-US" altLang="en-US"/>
              <a:t>The measure of the distance from the mean in a set of probabilities</a:t>
            </a:r>
          </a:p>
          <a:p>
            <a:pPr lvl="1">
              <a:spcBef>
                <a:spcPct val="25000"/>
              </a:spcBef>
            </a:pPr>
            <a:r>
              <a:rPr lang="en-US" altLang="en-US"/>
              <a:t>In other words, the probability distribution for a project</a:t>
            </a:r>
          </a:p>
          <a:p>
            <a:pPr lvl="1">
              <a:spcBef>
                <a:spcPct val="25000"/>
              </a:spcBef>
            </a:pPr>
            <a:r>
              <a:rPr lang="en-US" altLang="en-US"/>
              <a:t>Can be used to display the level of risk for the project</a:t>
            </a:r>
          </a:p>
        </p:txBody>
      </p:sp>
      <p:sp>
        <p:nvSpPr>
          <p:cNvPr id="155651" name="Rectangle 3"/>
          <p:cNvSpPr>
            <a:spLocks noGrp="1" noChangeArrowheads="1"/>
          </p:cNvSpPr>
          <p:nvPr>
            <p:ph type="title"/>
          </p:nvPr>
        </p:nvSpPr>
        <p:spPr>
          <a:xfrm>
            <a:off x="3352800" y="228600"/>
            <a:ext cx="7086600" cy="1447800"/>
          </a:xfrm>
          <a:noFill/>
          <a:ln/>
          <a:extLst>
            <a:ext uri="{91240B29-F687-4F45-9708-019B960494DF}">
              <a14:hiddenLine xmlns:a14="http://schemas.microsoft.com/office/drawing/2010/main" w="12700">
                <a:solidFill>
                  <a:schemeClr val="tx1"/>
                </a:solidFill>
                <a:miter lim="800000"/>
                <a:headEnd/>
                <a:tailEnd/>
              </a14:hiddenLine>
            </a:ext>
          </a:extLst>
        </p:spPr>
        <p:txBody>
          <a:bodyPr vert="horz" wrap="square" lIns="91598" tIns="45048" rIns="91598" bIns="45048" numCol="1" anchor="ctr" anchorCtr="0" compatLnSpc="1">
            <a:prstTxWarp prst="textNoShape">
              <a:avLst/>
            </a:prstTxWarp>
          </a:bodyPr>
          <a:lstStyle/>
          <a:p>
            <a:pPr>
              <a:lnSpc>
                <a:spcPct val="80000"/>
              </a:lnSpc>
            </a:pPr>
            <a:r>
              <a:rPr lang="en-US" altLang="en-US"/>
              <a:t>SIGMA</a:t>
            </a:r>
          </a:p>
        </p:txBody>
      </p:sp>
      <p:sp>
        <p:nvSpPr>
          <p:cNvPr id="155652" name="Rectangle 4"/>
          <p:cNvSpPr>
            <a:spLocks noChangeArrowheads="1"/>
          </p:cNvSpPr>
          <p:nvPr/>
        </p:nvSpPr>
        <p:spPr bwMode="auto">
          <a:xfrm>
            <a:off x="2251076" y="5745164"/>
            <a:ext cx="799941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en-US" altLang="en-US" sz="3200">
                <a:solidFill>
                  <a:srgbClr val="000033"/>
                </a:solidFill>
                <a:latin typeface="Arial" panose="020B0604020202020204" pitchFamily="34" charset="0"/>
              </a:rPr>
              <a:t>Standard deviation =   sum of the variances</a:t>
            </a:r>
          </a:p>
        </p:txBody>
      </p:sp>
      <p:grpSp>
        <p:nvGrpSpPr>
          <p:cNvPr id="155653" name="Group 5"/>
          <p:cNvGrpSpPr>
            <a:grpSpLocks/>
          </p:cNvGrpSpPr>
          <p:nvPr/>
        </p:nvGrpSpPr>
        <p:grpSpPr bwMode="auto">
          <a:xfrm>
            <a:off x="6096000" y="5791200"/>
            <a:ext cx="4038600" cy="457200"/>
            <a:chOff x="2880" y="3552"/>
            <a:chExt cx="2544" cy="288"/>
          </a:xfrm>
        </p:grpSpPr>
        <p:sp>
          <p:nvSpPr>
            <p:cNvPr id="155654" name="Line 6"/>
            <p:cNvSpPr>
              <a:spLocks noChangeShapeType="1"/>
            </p:cNvSpPr>
            <p:nvPr/>
          </p:nvSpPr>
          <p:spPr bwMode="auto">
            <a:xfrm>
              <a:off x="2880" y="3600"/>
              <a:ext cx="144" cy="24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33"/>
                </a:solidFill>
              </a:endParaRPr>
            </a:p>
          </p:txBody>
        </p:sp>
        <p:sp>
          <p:nvSpPr>
            <p:cNvPr id="155655" name="Line 7"/>
            <p:cNvSpPr>
              <a:spLocks noChangeShapeType="1"/>
            </p:cNvSpPr>
            <p:nvPr/>
          </p:nvSpPr>
          <p:spPr bwMode="auto">
            <a:xfrm flipV="1">
              <a:off x="3024" y="3552"/>
              <a:ext cx="0" cy="288"/>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33"/>
                </a:solidFill>
              </a:endParaRPr>
            </a:p>
          </p:txBody>
        </p:sp>
        <p:sp>
          <p:nvSpPr>
            <p:cNvPr id="155656" name="Line 8"/>
            <p:cNvSpPr>
              <a:spLocks noChangeShapeType="1"/>
            </p:cNvSpPr>
            <p:nvPr/>
          </p:nvSpPr>
          <p:spPr bwMode="auto">
            <a:xfrm>
              <a:off x="3024" y="3552"/>
              <a:ext cx="240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33"/>
                </a:solidFill>
              </a:endParaRPr>
            </a:p>
          </p:txBody>
        </p:sp>
      </p:grpSp>
    </p:spTree>
    <p:extLst>
      <p:ext uri="{BB962C8B-B14F-4D97-AF65-F5344CB8AC3E}">
        <p14:creationId xmlns:p14="http://schemas.microsoft.com/office/powerpoint/2010/main" val="220833223"/>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3325814" y="566738"/>
            <a:ext cx="6700703" cy="736368"/>
          </a:xfrm>
          <a:noFill/>
          <a:ln/>
        </p:spPr>
        <p:txBody>
          <a:bodyPr vert="horz" wrap="none" lIns="92213" tIns="46107" rIns="92213" bIns="46107" numCol="1" anchor="t" anchorCtr="0" compatLnSpc="1">
            <a:prstTxWarp prst="textNoShape">
              <a:avLst/>
            </a:prstTxWarp>
            <a:spAutoFit/>
          </a:bodyPr>
          <a:lstStyle/>
          <a:p>
            <a:pPr>
              <a:lnSpc>
                <a:spcPct val="95000"/>
              </a:lnSpc>
            </a:pPr>
            <a:r>
              <a:rPr lang="en-US" altLang="en-US"/>
              <a:t>PROBABILITY EXAMPLE</a:t>
            </a:r>
          </a:p>
        </p:txBody>
      </p:sp>
      <p:sp>
        <p:nvSpPr>
          <p:cNvPr id="159747" name="Rectangle 3"/>
          <p:cNvSpPr>
            <a:spLocks noChangeArrowheads="1"/>
          </p:cNvSpPr>
          <p:nvPr/>
        </p:nvSpPr>
        <p:spPr bwMode="auto">
          <a:xfrm>
            <a:off x="3048000" y="1774826"/>
            <a:ext cx="7239000" cy="454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213" tIns="46107" rIns="92213" bIns="46107">
            <a:spAutoFit/>
          </a:bodyPr>
          <a:lstStyle>
            <a:lvl1pPr defTabSz="915988">
              <a:tabLst>
                <a:tab pos="3892550" algn="l"/>
              </a:tabLst>
              <a:defRPr>
                <a:solidFill>
                  <a:schemeClr val="tx1"/>
                </a:solidFill>
                <a:latin typeface="Arial" panose="020B0604020202020204" pitchFamily="34" charset="0"/>
              </a:defRPr>
            </a:lvl1pPr>
            <a:lvl2pPr defTabSz="915988">
              <a:tabLst>
                <a:tab pos="3892550" algn="l"/>
              </a:tabLst>
              <a:defRPr>
                <a:solidFill>
                  <a:schemeClr val="tx1"/>
                </a:solidFill>
                <a:latin typeface="Arial" panose="020B0604020202020204" pitchFamily="34" charset="0"/>
              </a:defRPr>
            </a:lvl2pPr>
            <a:lvl3pPr marL="915988" defTabSz="915988">
              <a:tabLst>
                <a:tab pos="3892550" algn="l"/>
              </a:tabLst>
              <a:defRPr>
                <a:solidFill>
                  <a:schemeClr val="tx1"/>
                </a:solidFill>
                <a:latin typeface="Arial" panose="020B0604020202020204" pitchFamily="34" charset="0"/>
              </a:defRPr>
            </a:lvl3pPr>
            <a:lvl4pPr marL="1373188" defTabSz="915988">
              <a:tabLst>
                <a:tab pos="3892550" algn="l"/>
              </a:tabLst>
              <a:defRPr>
                <a:solidFill>
                  <a:schemeClr val="tx1"/>
                </a:solidFill>
                <a:latin typeface="Arial" panose="020B0604020202020204" pitchFamily="34" charset="0"/>
              </a:defRPr>
            </a:lvl4pPr>
            <a:lvl5pPr marL="1831975" defTabSz="915988">
              <a:tabLst>
                <a:tab pos="3892550" algn="l"/>
              </a:tabLst>
              <a:defRPr>
                <a:solidFill>
                  <a:schemeClr val="tx1"/>
                </a:solidFill>
                <a:latin typeface="Arial" panose="020B0604020202020204" pitchFamily="34" charset="0"/>
              </a:defRPr>
            </a:lvl5pPr>
            <a:lvl6pPr marL="2289175" defTabSz="915988" fontAlgn="base">
              <a:spcBef>
                <a:spcPct val="0"/>
              </a:spcBef>
              <a:spcAft>
                <a:spcPct val="0"/>
              </a:spcAft>
              <a:tabLst>
                <a:tab pos="3892550" algn="l"/>
              </a:tabLst>
              <a:defRPr>
                <a:solidFill>
                  <a:schemeClr val="tx1"/>
                </a:solidFill>
                <a:latin typeface="Arial" panose="020B0604020202020204" pitchFamily="34" charset="0"/>
              </a:defRPr>
            </a:lvl6pPr>
            <a:lvl7pPr marL="2746375" defTabSz="915988" fontAlgn="base">
              <a:spcBef>
                <a:spcPct val="0"/>
              </a:spcBef>
              <a:spcAft>
                <a:spcPct val="0"/>
              </a:spcAft>
              <a:tabLst>
                <a:tab pos="3892550" algn="l"/>
              </a:tabLst>
              <a:defRPr>
                <a:solidFill>
                  <a:schemeClr val="tx1"/>
                </a:solidFill>
                <a:latin typeface="Arial" panose="020B0604020202020204" pitchFamily="34" charset="0"/>
              </a:defRPr>
            </a:lvl7pPr>
            <a:lvl8pPr marL="3203575" defTabSz="915988" fontAlgn="base">
              <a:spcBef>
                <a:spcPct val="0"/>
              </a:spcBef>
              <a:spcAft>
                <a:spcPct val="0"/>
              </a:spcAft>
              <a:tabLst>
                <a:tab pos="3892550" algn="l"/>
              </a:tabLst>
              <a:defRPr>
                <a:solidFill>
                  <a:schemeClr val="tx1"/>
                </a:solidFill>
                <a:latin typeface="Arial" panose="020B0604020202020204" pitchFamily="34" charset="0"/>
              </a:defRPr>
            </a:lvl8pPr>
            <a:lvl9pPr marL="3660775" defTabSz="915988" fontAlgn="base">
              <a:spcBef>
                <a:spcPct val="0"/>
              </a:spcBef>
              <a:spcAft>
                <a:spcPct val="0"/>
              </a:spcAft>
              <a:tabLst>
                <a:tab pos="3892550" algn="l"/>
              </a:tabLst>
              <a:defRPr>
                <a:solidFill>
                  <a:schemeClr val="tx1"/>
                </a:solidFill>
                <a:latin typeface="Arial" panose="020B0604020202020204" pitchFamily="34" charset="0"/>
              </a:defRPr>
            </a:lvl9pPr>
          </a:lstStyle>
          <a:p>
            <a:pPr fontAlgn="base">
              <a:lnSpc>
                <a:spcPct val="90000"/>
              </a:lnSpc>
              <a:spcBef>
                <a:spcPct val="0"/>
              </a:spcBef>
              <a:spcAft>
                <a:spcPct val="0"/>
              </a:spcAft>
            </a:pPr>
            <a:r>
              <a:rPr lang="en-US" altLang="en-US" b="1" u="sng">
                <a:solidFill>
                  <a:srgbClr val="000033"/>
                </a:solidFill>
              </a:rPr>
              <a:t>DATA</a:t>
            </a:r>
            <a:r>
              <a:rPr lang="en-US" altLang="en-US" b="1">
                <a:solidFill>
                  <a:srgbClr val="000033"/>
                </a:solidFill>
              </a:rPr>
              <a:t>:</a:t>
            </a:r>
          </a:p>
          <a:p>
            <a:pPr fontAlgn="base">
              <a:lnSpc>
                <a:spcPct val="90000"/>
              </a:lnSpc>
              <a:spcBef>
                <a:spcPct val="0"/>
              </a:spcBef>
              <a:spcAft>
                <a:spcPct val="0"/>
              </a:spcAft>
            </a:pPr>
            <a:endParaRPr lang="en-US" altLang="en-US" b="1">
              <a:solidFill>
                <a:srgbClr val="000033"/>
              </a:solidFill>
            </a:endParaRPr>
          </a:p>
          <a:p>
            <a:pPr fontAlgn="base">
              <a:lnSpc>
                <a:spcPct val="90000"/>
              </a:lnSpc>
              <a:spcBef>
                <a:spcPct val="0"/>
              </a:spcBef>
              <a:spcAft>
                <a:spcPct val="0"/>
              </a:spcAft>
            </a:pPr>
            <a:r>
              <a:rPr lang="en-US" altLang="en-US" b="1">
                <a:solidFill>
                  <a:srgbClr val="000033"/>
                </a:solidFill>
              </a:rPr>
              <a:t>Probability of Scope = 0.70</a:t>
            </a:r>
          </a:p>
          <a:p>
            <a:pPr fontAlgn="base">
              <a:lnSpc>
                <a:spcPct val="90000"/>
              </a:lnSpc>
              <a:spcBef>
                <a:spcPct val="0"/>
              </a:spcBef>
              <a:spcAft>
                <a:spcPct val="0"/>
              </a:spcAft>
            </a:pPr>
            <a:r>
              <a:rPr lang="en-US" altLang="en-US" b="1">
                <a:solidFill>
                  <a:srgbClr val="000033"/>
                </a:solidFill>
              </a:rPr>
              <a:t>Probability of No Scope = 0.30</a:t>
            </a:r>
          </a:p>
          <a:p>
            <a:pPr fontAlgn="base">
              <a:lnSpc>
                <a:spcPct val="90000"/>
              </a:lnSpc>
              <a:spcBef>
                <a:spcPct val="0"/>
              </a:spcBef>
              <a:spcAft>
                <a:spcPct val="0"/>
              </a:spcAft>
            </a:pPr>
            <a:endParaRPr lang="en-US" altLang="en-US" b="1">
              <a:solidFill>
                <a:srgbClr val="000033"/>
              </a:solidFill>
            </a:endParaRPr>
          </a:p>
          <a:p>
            <a:pPr fontAlgn="base">
              <a:lnSpc>
                <a:spcPct val="90000"/>
              </a:lnSpc>
              <a:spcBef>
                <a:spcPct val="0"/>
              </a:spcBef>
              <a:spcAft>
                <a:spcPct val="0"/>
              </a:spcAft>
            </a:pPr>
            <a:r>
              <a:rPr lang="en-US" altLang="en-US" b="1">
                <a:solidFill>
                  <a:srgbClr val="000033"/>
                </a:solidFill>
              </a:rPr>
              <a:t>Probability of Approval = 0.80</a:t>
            </a:r>
          </a:p>
          <a:p>
            <a:pPr fontAlgn="base">
              <a:lnSpc>
                <a:spcPct val="90000"/>
              </a:lnSpc>
              <a:spcBef>
                <a:spcPct val="0"/>
              </a:spcBef>
              <a:spcAft>
                <a:spcPct val="0"/>
              </a:spcAft>
            </a:pPr>
            <a:r>
              <a:rPr lang="en-US" altLang="en-US" b="1">
                <a:solidFill>
                  <a:srgbClr val="000033"/>
                </a:solidFill>
              </a:rPr>
              <a:t>Probability of No Approval = 0.20</a:t>
            </a:r>
          </a:p>
          <a:p>
            <a:pPr fontAlgn="base">
              <a:lnSpc>
                <a:spcPct val="90000"/>
              </a:lnSpc>
              <a:spcBef>
                <a:spcPct val="0"/>
              </a:spcBef>
              <a:spcAft>
                <a:spcPct val="0"/>
              </a:spcAft>
            </a:pPr>
            <a:endParaRPr lang="en-US" altLang="en-US" b="1">
              <a:solidFill>
                <a:srgbClr val="000033"/>
              </a:solidFill>
            </a:endParaRPr>
          </a:p>
          <a:p>
            <a:pPr fontAlgn="base">
              <a:lnSpc>
                <a:spcPct val="90000"/>
              </a:lnSpc>
              <a:spcBef>
                <a:spcPct val="0"/>
              </a:spcBef>
              <a:spcAft>
                <a:spcPct val="0"/>
              </a:spcAft>
            </a:pPr>
            <a:endParaRPr lang="en-US" altLang="en-US" b="1">
              <a:solidFill>
                <a:srgbClr val="000033"/>
              </a:solidFill>
            </a:endParaRPr>
          </a:p>
          <a:p>
            <a:pPr fontAlgn="base">
              <a:lnSpc>
                <a:spcPct val="90000"/>
              </a:lnSpc>
              <a:spcBef>
                <a:spcPct val="0"/>
              </a:spcBef>
              <a:spcAft>
                <a:spcPct val="0"/>
              </a:spcAft>
            </a:pPr>
            <a:r>
              <a:rPr lang="en-US" altLang="en-US" b="1" u="sng">
                <a:solidFill>
                  <a:srgbClr val="000033"/>
                </a:solidFill>
              </a:rPr>
              <a:t>EXAMPLE</a:t>
            </a:r>
            <a:r>
              <a:rPr lang="en-US" altLang="en-US" b="1">
                <a:solidFill>
                  <a:srgbClr val="000033"/>
                </a:solidFill>
              </a:rPr>
              <a:t>:</a:t>
            </a:r>
          </a:p>
          <a:p>
            <a:pPr fontAlgn="base">
              <a:lnSpc>
                <a:spcPct val="90000"/>
              </a:lnSpc>
              <a:spcBef>
                <a:spcPct val="0"/>
              </a:spcBef>
              <a:spcAft>
                <a:spcPct val="0"/>
              </a:spcAft>
            </a:pPr>
            <a:endParaRPr lang="en-US" altLang="en-US" b="1">
              <a:solidFill>
                <a:srgbClr val="000033"/>
              </a:solidFill>
            </a:endParaRPr>
          </a:p>
          <a:p>
            <a:pPr fontAlgn="base">
              <a:lnSpc>
                <a:spcPct val="90000"/>
              </a:lnSpc>
              <a:spcBef>
                <a:spcPct val="0"/>
              </a:spcBef>
              <a:spcAft>
                <a:spcPct val="0"/>
              </a:spcAft>
            </a:pPr>
            <a:r>
              <a:rPr lang="en-US" altLang="en-US" b="1">
                <a:solidFill>
                  <a:srgbClr val="000033"/>
                </a:solidFill>
              </a:rPr>
              <a:t>Pr(Scope) x Pr(Approval) = 	0.70 x 0.80 = 	0.56</a:t>
            </a:r>
          </a:p>
          <a:p>
            <a:pPr fontAlgn="base">
              <a:lnSpc>
                <a:spcPct val="90000"/>
              </a:lnSpc>
              <a:spcBef>
                <a:spcPct val="0"/>
              </a:spcBef>
              <a:spcAft>
                <a:spcPct val="0"/>
              </a:spcAft>
            </a:pPr>
            <a:r>
              <a:rPr lang="en-US" altLang="en-US" b="1">
                <a:solidFill>
                  <a:srgbClr val="000033"/>
                </a:solidFill>
              </a:rPr>
              <a:t>Pr(Scope) x Pr(No Approval) = 	0.70 x 0.20 = 	0.14</a:t>
            </a:r>
          </a:p>
          <a:p>
            <a:pPr fontAlgn="base">
              <a:lnSpc>
                <a:spcPct val="90000"/>
              </a:lnSpc>
              <a:spcBef>
                <a:spcPct val="0"/>
              </a:spcBef>
              <a:spcAft>
                <a:spcPct val="0"/>
              </a:spcAft>
            </a:pPr>
            <a:r>
              <a:rPr lang="en-US" altLang="en-US" b="1">
                <a:solidFill>
                  <a:srgbClr val="000033"/>
                </a:solidFill>
              </a:rPr>
              <a:t>Pr(No Scope) x Pr(Approval) = 	0.30 x 0.80 = 	0.24</a:t>
            </a:r>
          </a:p>
          <a:p>
            <a:pPr fontAlgn="base">
              <a:lnSpc>
                <a:spcPct val="90000"/>
              </a:lnSpc>
              <a:spcBef>
                <a:spcPct val="0"/>
              </a:spcBef>
              <a:spcAft>
                <a:spcPct val="0"/>
              </a:spcAft>
            </a:pPr>
            <a:r>
              <a:rPr lang="en-US" altLang="en-US" b="1">
                <a:solidFill>
                  <a:srgbClr val="000033"/>
                </a:solidFill>
              </a:rPr>
              <a:t>Pr(No Scope) x Pr(No Approval) = 	</a:t>
            </a:r>
            <a:r>
              <a:rPr lang="en-US" altLang="en-US" b="1" u="sng">
                <a:solidFill>
                  <a:srgbClr val="000033"/>
                </a:solidFill>
              </a:rPr>
              <a:t>0.30 x 0.20</a:t>
            </a:r>
            <a:r>
              <a:rPr lang="en-US" altLang="en-US" b="1">
                <a:solidFill>
                  <a:srgbClr val="000033"/>
                </a:solidFill>
              </a:rPr>
              <a:t> = </a:t>
            </a:r>
            <a:r>
              <a:rPr lang="en-US" altLang="en-US" b="1" u="sng">
                <a:solidFill>
                  <a:srgbClr val="000033"/>
                </a:solidFill>
              </a:rPr>
              <a:t>	0.06</a:t>
            </a:r>
            <a:endParaRPr lang="en-US" altLang="en-US" b="1">
              <a:solidFill>
                <a:srgbClr val="000033"/>
              </a:solidFill>
            </a:endParaRPr>
          </a:p>
          <a:p>
            <a:pPr fontAlgn="base">
              <a:lnSpc>
                <a:spcPct val="90000"/>
              </a:lnSpc>
              <a:spcBef>
                <a:spcPct val="0"/>
              </a:spcBef>
              <a:spcAft>
                <a:spcPct val="0"/>
              </a:spcAft>
            </a:pPr>
            <a:r>
              <a:rPr lang="en-US" altLang="en-US" b="1">
                <a:solidFill>
                  <a:srgbClr val="000033"/>
                </a:solidFill>
              </a:rPr>
              <a:t> 	Total=		1.00</a:t>
            </a:r>
          </a:p>
          <a:p>
            <a:pPr fontAlgn="base">
              <a:lnSpc>
                <a:spcPct val="90000"/>
              </a:lnSpc>
              <a:spcBef>
                <a:spcPct val="0"/>
              </a:spcBef>
              <a:spcAft>
                <a:spcPct val="0"/>
              </a:spcAft>
            </a:pPr>
            <a:endParaRPr lang="en-US" altLang="en-US" b="1">
              <a:solidFill>
                <a:srgbClr val="000033"/>
              </a:solidFill>
            </a:endParaRPr>
          </a:p>
          <a:p>
            <a:pPr fontAlgn="base">
              <a:lnSpc>
                <a:spcPct val="90000"/>
              </a:lnSpc>
              <a:spcBef>
                <a:spcPct val="0"/>
              </a:spcBef>
              <a:spcAft>
                <a:spcPct val="0"/>
              </a:spcAft>
            </a:pPr>
            <a:r>
              <a:rPr lang="en-US" altLang="en-US" b="1">
                <a:solidFill>
                  <a:srgbClr val="000033"/>
                </a:solidFill>
              </a:rPr>
              <a:t>Practical Application - Decision Tree Analysis</a:t>
            </a:r>
          </a:p>
        </p:txBody>
      </p:sp>
      <p:sp>
        <p:nvSpPr>
          <p:cNvPr id="159748" name="Text Box 4"/>
          <p:cNvSpPr txBox="1">
            <a:spLocks noChangeArrowheads="1"/>
          </p:cNvSpPr>
          <p:nvPr/>
        </p:nvSpPr>
        <p:spPr bwMode="auto">
          <a:xfrm>
            <a:off x="7162800" y="2971800"/>
            <a:ext cx="3048000" cy="110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p>
            <a:pPr fontAlgn="base">
              <a:spcBef>
                <a:spcPct val="50000"/>
              </a:spcBef>
              <a:spcAft>
                <a:spcPct val="0"/>
              </a:spcAft>
            </a:pPr>
            <a:r>
              <a:rPr lang="en-US" altLang="en-US" b="1" i="1">
                <a:solidFill>
                  <a:srgbClr val="000033"/>
                </a:solidFill>
                <a:latin typeface="Arial" panose="020B0604020202020204" pitchFamily="34" charset="0"/>
              </a:rPr>
              <a:t>NOTE</a:t>
            </a:r>
            <a:r>
              <a:rPr lang="en-US" altLang="en-US" b="1" i="1">
                <a:solidFill>
                  <a:srgbClr val="FFFF00"/>
                </a:solidFill>
                <a:latin typeface="Arial" panose="020B0604020202020204" pitchFamily="34" charset="0"/>
              </a:rPr>
              <a:t>:</a:t>
            </a:r>
            <a:r>
              <a:rPr lang="en-US" altLang="en-US" sz="1600" b="1">
                <a:solidFill>
                  <a:srgbClr val="000033"/>
                </a:solidFill>
                <a:latin typeface="Arial" panose="020B0604020202020204" pitchFamily="34" charset="0"/>
              </a:rPr>
              <a:t> The probability of both scope </a:t>
            </a:r>
            <a:r>
              <a:rPr lang="en-US" altLang="en-US" sz="1600" b="1" u="sng">
                <a:solidFill>
                  <a:srgbClr val="000033"/>
                </a:solidFill>
                <a:latin typeface="Arial" panose="020B0604020202020204" pitchFamily="34" charset="0"/>
              </a:rPr>
              <a:t>and</a:t>
            </a:r>
            <a:r>
              <a:rPr lang="en-US" altLang="en-US" sz="1600" b="1">
                <a:solidFill>
                  <a:srgbClr val="000033"/>
                </a:solidFill>
                <a:latin typeface="Arial" panose="020B0604020202020204" pitchFamily="34" charset="0"/>
              </a:rPr>
              <a:t> approval is  56% (smaller than one would have thought with .7 and .8)</a:t>
            </a:r>
            <a:endParaRPr lang="en-US" altLang="en-US" sz="4400" b="1">
              <a:solidFill>
                <a:srgbClr val="000033"/>
              </a:solidFill>
              <a:latin typeface="Verdana" panose="020B0604030504040204" pitchFamily="34" charset="0"/>
            </a:endParaRPr>
          </a:p>
        </p:txBody>
      </p:sp>
    </p:spTree>
    <p:extLst>
      <p:ext uri="{BB962C8B-B14F-4D97-AF65-F5344CB8AC3E}">
        <p14:creationId xmlns:p14="http://schemas.microsoft.com/office/powerpoint/2010/main" val="517533974"/>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altLang="en-US" dirty="0" smtClean="0"/>
              <a:t>Expected </a:t>
            </a:r>
            <a:r>
              <a:rPr lang="en-US" altLang="en-US" dirty="0"/>
              <a:t>Monetary Value (EMV) Example</a:t>
            </a:r>
          </a:p>
        </p:txBody>
      </p:sp>
      <p:pic>
        <p:nvPicPr>
          <p:cNvPr id="849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1612900"/>
            <a:ext cx="7467600" cy="463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32461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ext Placeholder 2"/>
          <p:cNvSpPr>
            <a:spLocks noGrp="1"/>
          </p:cNvSpPr>
          <p:nvPr>
            <p:ph type="body" sz="quarter" idx="13"/>
          </p:nvPr>
        </p:nvSpPr>
        <p:spPr>
          <a:xfrm>
            <a:off x="609600" y="762000"/>
            <a:ext cx="9296400" cy="339725"/>
          </a:xfrm>
        </p:spPr>
        <p:txBody>
          <a:bodyPr/>
          <a:lstStyle/>
          <a:p>
            <a:r>
              <a:rPr lang="en-US" sz="3200" cap="all" dirty="0" smtClean="0">
                <a:solidFill>
                  <a:srgbClr val="C00000"/>
                </a:solidFill>
              </a:rPr>
              <a:t>Decision Trees Example Two</a:t>
            </a:r>
          </a:p>
        </p:txBody>
      </p:sp>
      <p:sp>
        <p:nvSpPr>
          <p:cNvPr id="72706" name="Rectangle 1"/>
          <p:cNvSpPr>
            <a:spLocks noChangeArrowheads="1"/>
          </p:cNvSpPr>
          <p:nvPr/>
        </p:nvSpPr>
        <p:spPr bwMode="auto">
          <a:xfrm>
            <a:off x="6096000" y="2262663"/>
            <a:ext cx="5507037" cy="3785652"/>
          </a:xfrm>
          <a:prstGeom prst="rect">
            <a:avLst/>
          </a:prstGeom>
          <a:noFill/>
          <a:ln w="9525">
            <a:noFill/>
            <a:miter lim="800000"/>
            <a:headEnd/>
            <a:tailEnd/>
          </a:ln>
        </p:spPr>
        <p:txBody>
          <a:bodyPr wrap="square" anchor="ctr">
            <a:spAutoFit/>
          </a:bodyPr>
          <a:lstStyle/>
          <a:p>
            <a:pPr eaLnBrk="0" fontAlgn="base" hangingPunct="0">
              <a:spcBef>
                <a:spcPct val="0"/>
              </a:spcBef>
              <a:spcAft>
                <a:spcPct val="0"/>
              </a:spcAft>
            </a:pPr>
            <a:r>
              <a:rPr lang="en-US" sz="2000" dirty="0">
                <a:solidFill>
                  <a:srgbClr val="000033"/>
                </a:solidFill>
                <a:latin typeface="Calibri" pitchFamily="34" charset="0"/>
                <a:ea typeface="Times New Roman" pitchFamily="18" charset="0"/>
                <a:cs typeface="Calibri" pitchFamily="34" charset="0"/>
              </a:rPr>
              <a:t>Inventory control project in a manufacturing environment budgeted at $5M with a total risk impact of $1M.</a:t>
            </a:r>
          </a:p>
          <a:p>
            <a:pPr eaLnBrk="0" fontAlgn="base" hangingPunct="0">
              <a:spcBef>
                <a:spcPct val="0"/>
              </a:spcBef>
              <a:spcAft>
                <a:spcPct val="0"/>
              </a:spcAft>
            </a:pPr>
            <a:endParaRPr lang="en-US" sz="2000" dirty="0">
              <a:solidFill>
                <a:srgbClr val="000033"/>
              </a:solidFill>
              <a:latin typeface="Calibri" pitchFamily="34" charset="0"/>
              <a:ea typeface="Times New Roman" pitchFamily="18" charset="0"/>
              <a:cs typeface="Calibri" pitchFamily="34" charset="0"/>
            </a:endParaRPr>
          </a:p>
          <a:p>
            <a:pPr eaLnBrk="0" fontAlgn="base" hangingPunct="0">
              <a:spcBef>
                <a:spcPct val="0"/>
              </a:spcBef>
              <a:spcAft>
                <a:spcPct val="0"/>
              </a:spcAft>
            </a:pPr>
            <a:r>
              <a:rPr lang="en-US" sz="2000" dirty="0">
                <a:solidFill>
                  <a:srgbClr val="000033"/>
                </a:solidFill>
                <a:latin typeface="Calibri" pitchFamily="34" charset="0"/>
                <a:ea typeface="Times New Roman" pitchFamily="18" charset="0"/>
                <a:cs typeface="Calibri" pitchFamily="34" charset="0"/>
              </a:rPr>
              <a:t>Vendor-A is ready to implement the RFID system for $1.5M with a failure probability of 20%. </a:t>
            </a:r>
          </a:p>
          <a:p>
            <a:pPr eaLnBrk="0" fontAlgn="base" hangingPunct="0">
              <a:spcBef>
                <a:spcPct val="0"/>
              </a:spcBef>
              <a:spcAft>
                <a:spcPct val="0"/>
              </a:spcAft>
            </a:pPr>
            <a:r>
              <a:rPr lang="en-US" sz="2000" dirty="0">
                <a:solidFill>
                  <a:srgbClr val="000033"/>
                </a:solidFill>
                <a:latin typeface="Calibri" pitchFamily="34" charset="0"/>
                <a:ea typeface="Times New Roman" pitchFamily="18" charset="0"/>
                <a:cs typeface="Calibri" pitchFamily="34" charset="0"/>
              </a:rPr>
              <a:t>Vendor-B is willing to implement a similar system for $1M with a failure rate of 45%. </a:t>
            </a:r>
          </a:p>
          <a:p>
            <a:pPr eaLnBrk="0" fontAlgn="base" hangingPunct="0">
              <a:spcBef>
                <a:spcPct val="0"/>
              </a:spcBef>
              <a:spcAft>
                <a:spcPct val="0"/>
              </a:spcAft>
            </a:pPr>
            <a:endParaRPr lang="en-US" sz="2000" dirty="0">
              <a:solidFill>
                <a:srgbClr val="000033"/>
              </a:solidFill>
              <a:latin typeface="Calibri" pitchFamily="34" charset="0"/>
              <a:ea typeface="Times New Roman" pitchFamily="18" charset="0"/>
              <a:cs typeface="Calibri" pitchFamily="34" charset="0"/>
            </a:endParaRPr>
          </a:p>
          <a:p>
            <a:pPr eaLnBrk="0" fontAlgn="base" hangingPunct="0">
              <a:spcBef>
                <a:spcPct val="0"/>
              </a:spcBef>
              <a:spcAft>
                <a:spcPct val="0"/>
              </a:spcAft>
            </a:pPr>
            <a:r>
              <a:rPr lang="en-US" sz="2000" dirty="0">
                <a:solidFill>
                  <a:srgbClr val="000033"/>
                </a:solidFill>
                <a:latin typeface="Calibri" pitchFamily="34" charset="0"/>
                <a:ea typeface="Times New Roman" pitchFamily="18" charset="0"/>
                <a:cs typeface="Calibri" pitchFamily="34" charset="0"/>
              </a:rPr>
              <a:t>The project manager estimates that if the in-house project team implements the system, the failure probability will be 65% for $500K. </a:t>
            </a:r>
            <a:endParaRPr lang="en-US" sz="4400" dirty="0">
              <a:solidFill>
                <a:srgbClr val="000033"/>
              </a:solidFill>
              <a:ea typeface="Times New Roman" pitchFamily="18" charset="0"/>
            </a:endParaRPr>
          </a:p>
        </p:txBody>
      </p:sp>
      <p:pic>
        <p:nvPicPr>
          <p:cNvPr id="72709" name="Picture 2"/>
          <p:cNvPicPr>
            <a:picLocks noChangeAspect="1" noChangeArrowheads="1"/>
          </p:cNvPicPr>
          <p:nvPr/>
        </p:nvPicPr>
        <p:blipFill>
          <a:blip r:embed="rId2"/>
          <a:srcRect/>
          <a:stretch>
            <a:fillRect/>
          </a:stretch>
        </p:blipFill>
        <p:spPr bwMode="auto">
          <a:xfrm>
            <a:off x="1739901" y="1736725"/>
            <a:ext cx="4098925" cy="3765550"/>
          </a:xfrm>
          <a:prstGeom prst="rect">
            <a:avLst/>
          </a:prstGeom>
          <a:noFill/>
          <a:ln w="9525">
            <a:noFill/>
            <a:miter lim="800000"/>
            <a:headEnd/>
            <a:tailEnd/>
          </a:ln>
        </p:spPr>
      </p:pic>
    </p:spTree>
    <p:extLst>
      <p:ext uri="{BB962C8B-B14F-4D97-AF65-F5344CB8AC3E}">
        <p14:creationId xmlns:p14="http://schemas.microsoft.com/office/powerpoint/2010/main" val="517510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ltLang="en-US"/>
              <a:t>Sensitivity Analysis</a:t>
            </a:r>
          </a:p>
        </p:txBody>
      </p:sp>
      <p:sp>
        <p:nvSpPr>
          <p:cNvPr id="90115" name="Rectangle 3"/>
          <p:cNvSpPr>
            <a:spLocks noGrp="1" noChangeArrowheads="1"/>
          </p:cNvSpPr>
          <p:nvPr>
            <p:ph type="body" idx="1"/>
          </p:nvPr>
        </p:nvSpPr>
        <p:spPr>
          <a:xfrm>
            <a:off x="1905000" y="2057400"/>
            <a:ext cx="8610600" cy="4038600"/>
          </a:xfrm>
        </p:spPr>
        <p:txBody>
          <a:bodyPr/>
          <a:lstStyle/>
          <a:p>
            <a:r>
              <a:rPr lang="en-US" altLang="en-US" sz="2800" b="1"/>
              <a:t>Sensitivity analysis</a:t>
            </a:r>
            <a:r>
              <a:rPr lang="en-US" altLang="en-US" sz="2800"/>
              <a:t> is a technique used to show the effects of changing one or more variables on an outcome.</a:t>
            </a:r>
          </a:p>
          <a:p>
            <a:r>
              <a:rPr lang="en-US" altLang="en-US" sz="2800"/>
              <a:t>For example, many people use it to determine what the monthly payments for a loan will be given different interest rates or periods of the loan, or for determining break-even points based on different assumptions.</a:t>
            </a:r>
          </a:p>
          <a:p>
            <a:r>
              <a:rPr lang="en-US" altLang="en-US" sz="2800"/>
              <a:t>Spreadsheet software, such as Excel, is a common tool for performing sensitivity analysis.</a:t>
            </a:r>
          </a:p>
          <a:p>
            <a:pPr>
              <a:buFont typeface="Wingdings" panose="05000000000000000000" pitchFamily="2" charset="2"/>
              <a:buNone/>
            </a:pPr>
            <a:endParaRPr lang="en-US" altLang="en-US" sz="2800"/>
          </a:p>
        </p:txBody>
      </p:sp>
    </p:spTree>
    <p:extLst>
      <p:ext uri="{BB962C8B-B14F-4D97-AF65-F5344CB8AC3E}">
        <p14:creationId xmlns:p14="http://schemas.microsoft.com/office/powerpoint/2010/main" val="33497875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ltLang="en-US" sz="3600" dirty="0" smtClean="0"/>
              <a:t>Sample </a:t>
            </a:r>
            <a:r>
              <a:rPr lang="en-US" altLang="en-US" sz="3600" dirty="0"/>
              <a:t>Sensitivity Analysis for Determining Break-Even Point</a:t>
            </a:r>
          </a:p>
        </p:txBody>
      </p:sp>
      <p:pic>
        <p:nvPicPr>
          <p:cNvPr id="9113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1" y="1752600"/>
            <a:ext cx="6856413"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67193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a:t>In Class Activity</a:t>
            </a:r>
          </a:p>
        </p:txBody>
      </p:sp>
      <p:sp>
        <p:nvSpPr>
          <p:cNvPr id="36867" name="Rectangle 3"/>
          <p:cNvSpPr>
            <a:spLocks noGrp="1" noChangeArrowheads="1"/>
          </p:cNvSpPr>
          <p:nvPr>
            <p:ph type="body" idx="1"/>
          </p:nvPr>
        </p:nvSpPr>
        <p:spPr/>
        <p:txBody>
          <a:bodyPr/>
          <a:lstStyle/>
          <a:p>
            <a:r>
              <a:rPr lang="en-US" altLang="en-US"/>
              <a:t>Refer to the Expected Monetary Value Handout.</a:t>
            </a:r>
          </a:p>
        </p:txBody>
      </p:sp>
    </p:spTree>
    <p:extLst>
      <p:ext uri="{BB962C8B-B14F-4D97-AF65-F5344CB8AC3E}">
        <p14:creationId xmlns:p14="http://schemas.microsoft.com/office/powerpoint/2010/main" val="1316540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Risks</a:t>
            </a:r>
            <a:endParaRPr lang="en-US" dirty="0"/>
          </a:p>
        </p:txBody>
      </p:sp>
      <p:sp>
        <p:nvSpPr>
          <p:cNvPr id="3" name="Content Placeholder 2"/>
          <p:cNvSpPr>
            <a:spLocks noGrp="1"/>
          </p:cNvSpPr>
          <p:nvPr>
            <p:ph idx="1"/>
          </p:nvPr>
        </p:nvSpPr>
        <p:spPr/>
        <p:txBody>
          <a:bodyPr/>
          <a:lstStyle/>
          <a:p>
            <a:pPr lvl="1">
              <a:buFont typeface="Arial" charset="0"/>
              <a:buChar char="•"/>
            </a:pPr>
            <a:r>
              <a:rPr lang="en-US" sz="2400" dirty="0" smtClean="0"/>
              <a:t>Internal risks can be controlled by project managers and stakeholders. </a:t>
            </a:r>
          </a:p>
          <a:p>
            <a:pPr lvl="1">
              <a:buFont typeface="Arial" charset="0"/>
              <a:buChar char="•"/>
            </a:pPr>
            <a:r>
              <a:rPr lang="en-US" sz="2400" dirty="0" smtClean="0"/>
              <a:t>They originate from all phases of a project. </a:t>
            </a:r>
          </a:p>
          <a:p>
            <a:pPr lvl="1">
              <a:buFont typeface="Arial" charset="0"/>
              <a:buChar char="•"/>
            </a:pPr>
            <a:r>
              <a:rPr lang="en-US" sz="2400" dirty="0" smtClean="0"/>
              <a:t>Examples of internal risks are not meeting time, cost, scope, performance and value of a project due to technological difficulties. </a:t>
            </a:r>
          </a:p>
          <a:p>
            <a:pPr lvl="1">
              <a:buFont typeface="Arial" charset="0"/>
              <a:buChar char="•"/>
            </a:pPr>
            <a:r>
              <a:rPr lang="en-US" sz="2400" dirty="0" smtClean="0"/>
              <a:t>Internal risks occur due to failure in customer relationships. These may be due to failure in key success factors of a project. </a:t>
            </a:r>
          </a:p>
          <a:p>
            <a:endParaRPr lang="en-US" dirty="0"/>
          </a:p>
        </p:txBody>
      </p:sp>
    </p:spTree>
    <p:extLst>
      <p:ext uri="{BB962C8B-B14F-4D97-AF65-F5344CB8AC3E}">
        <p14:creationId xmlns:p14="http://schemas.microsoft.com/office/powerpoint/2010/main" val="743969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 Risk</a:t>
            </a:r>
            <a:endParaRPr lang="en-US" dirty="0"/>
          </a:p>
        </p:txBody>
      </p:sp>
      <p:sp>
        <p:nvSpPr>
          <p:cNvPr id="3" name="Content Placeholder 2"/>
          <p:cNvSpPr>
            <a:spLocks noGrp="1"/>
          </p:cNvSpPr>
          <p:nvPr>
            <p:ph idx="1"/>
          </p:nvPr>
        </p:nvSpPr>
        <p:spPr/>
        <p:txBody>
          <a:bodyPr/>
          <a:lstStyle/>
          <a:p>
            <a:pPr lvl="1">
              <a:buFont typeface="Wingdings" panose="05000000000000000000" pitchFamily="2" charset="2"/>
              <a:buChar char="q"/>
            </a:pPr>
            <a:r>
              <a:rPr lang="en-US" sz="2400" dirty="0" smtClean="0"/>
              <a:t>These risks are from sources outside the project. </a:t>
            </a:r>
          </a:p>
          <a:p>
            <a:pPr lvl="1">
              <a:buFont typeface="Wingdings" panose="05000000000000000000" pitchFamily="2" charset="2"/>
              <a:buChar char="q"/>
            </a:pPr>
            <a:r>
              <a:rPr lang="en-US" sz="2400" dirty="0" smtClean="0"/>
              <a:t>Project managers or stakeholders have little or no control over these risks. </a:t>
            </a:r>
          </a:p>
          <a:p>
            <a:pPr lvl="1">
              <a:buFont typeface="Wingdings" panose="05000000000000000000" pitchFamily="2" charset="2"/>
              <a:buChar char="q"/>
            </a:pPr>
            <a:r>
              <a:rPr lang="en-US" sz="2400" dirty="0" smtClean="0"/>
              <a:t>Physical risks encompass damage by fire, flood, or other catastrophe, computer virus that infects the development environment or operational system, and a team member who steals confidential project material and makes it available to competitors.</a:t>
            </a:r>
          </a:p>
          <a:p>
            <a:pPr marL="0" indent="0">
              <a:buNone/>
            </a:pPr>
            <a:endParaRPr lang="en-US" dirty="0"/>
          </a:p>
        </p:txBody>
      </p:sp>
    </p:spTree>
    <p:extLst>
      <p:ext uri="{BB962C8B-B14F-4D97-AF65-F5344CB8AC3E}">
        <p14:creationId xmlns:p14="http://schemas.microsoft.com/office/powerpoint/2010/main" val="605174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ltLang="en-US"/>
              <a:t>Risk Identification</a:t>
            </a:r>
          </a:p>
        </p:txBody>
      </p:sp>
      <p:sp>
        <p:nvSpPr>
          <p:cNvPr id="65539" name="Rectangle 3"/>
          <p:cNvSpPr>
            <a:spLocks noGrp="1" noChangeArrowheads="1"/>
          </p:cNvSpPr>
          <p:nvPr>
            <p:ph type="body" idx="1"/>
          </p:nvPr>
        </p:nvSpPr>
        <p:spPr/>
        <p:txBody>
          <a:bodyPr/>
          <a:lstStyle/>
          <a:p>
            <a:pPr>
              <a:spcBef>
                <a:spcPct val="55000"/>
              </a:spcBef>
            </a:pPr>
            <a:r>
              <a:rPr lang="en-US" altLang="en-US" sz="2400" b="1" dirty="0"/>
              <a:t>Risk identification</a:t>
            </a:r>
            <a:r>
              <a:rPr lang="en-US" altLang="en-US" sz="2400" dirty="0"/>
              <a:t> is the process of understanding what potential events might hurt or enhance a particular project.</a:t>
            </a:r>
          </a:p>
          <a:p>
            <a:pPr>
              <a:spcBef>
                <a:spcPct val="55000"/>
              </a:spcBef>
            </a:pPr>
            <a:r>
              <a:rPr lang="en-US" altLang="en-US" sz="2400" dirty="0"/>
              <a:t>Risk identification tools and techniques include:</a:t>
            </a:r>
          </a:p>
          <a:p>
            <a:pPr lvl="1">
              <a:spcBef>
                <a:spcPct val="55000"/>
              </a:spcBef>
            </a:pPr>
            <a:r>
              <a:rPr lang="en-US" altLang="en-US" sz="1400" dirty="0" smtClean="0"/>
              <a:t>Brainstorming</a:t>
            </a:r>
          </a:p>
          <a:p>
            <a:pPr lvl="1">
              <a:spcBef>
                <a:spcPct val="55000"/>
              </a:spcBef>
            </a:pPr>
            <a:r>
              <a:rPr lang="en-US" altLang="en-US" sz="1400" dirty="0" smtClean="0"/>
              <a:t>The Delphi Technique</a:t>
            </a:r>
          </a:p>
          <a:p>
            <a:pPr lvl="1">
              <a:spcBef>
                <a:spcPct val="55000"/>
              </a:spcBef>
            </a:pPr>
            <a:r>
              <a:rPr lang="en-US" sz="1400" dirty="0" smtClean="0">
                <a:latin typeface="Calibri" pitchFamily="34" charset="0"/>
              </a:rPr>
              <a:t>Interviewing</a:t>
            </a:r>
          </a:p>
          <a:p>
            <a:pPr lvl="1">
              <a:spcBef>
                <a:spcPct val="55000"/>
              </a:spcBef>
            </a:pPr>
            <a:r>
              <a:rPr lang="en-US" altLang="en-US" sz="1400" dirty="0" smtClean="0"/>
              <a:t>SWOT Analysis</a:t>
            </a:r>
          </a:p>
          <a:p>
            <a:pPr lvl="1">
              <a:spcBef>
                <a:spcPct val="55000"/>
              </a:spcBef>
            </a:pPr>
            <a:r>
              <a:rPr lang="en-US" altLang="en-US" sz="1400" dirty="0" err="1" smtClean="0"/>
              <a:t>MindMapping</a:t>
            </a:r>
            <a:endParaRPr lang="en-US" altLang="en-US" sz="1400" dirty="0" smtClean="0"/>
          </a:p>
          <a:p>
            <a:pPr lvl="1">
              <a:spcBef>
                <a:spcPct val="55000"/>
              </a:spcBef>
            </a:pPr>
            <a:r>
              <a:rPr lang="en-US" altLang="en-US" sz="1400" dirty="0" smtClean="0"/>
              <a:t>Nominal Group Technique</a:t>
            </a:r>
          </a:p>
          <a:p>
            <a:pPr lvl="1">
              <a:spcBef>
                <a:spcPct val="55000"/>
              </a:spcBef>
            </a:pPr>
            <a:r>
              <a:rPr lang="en-US" altLang="en-US" sz="1400" dirty="0" smtClean="0"/>
              <a:t>Lessons learned from other projects</a:t>
            </a:r>
            <a:endParaRPr lang="en-US" altLang="en-US" sz="1400" dirty="0"/>
          </a:p>
        </p:txBody>
      </p:sp>
      <p:graphicFrame>
        <p:nvGraphicFramePr>
          <p:cNvPr id="6" name="Table 5"/>
          <p:cNvGraphicFramePr>
            <a:graphicFrameLocks noGrp="1"/>
          </p:cNvGraphicFramePr>
          <p:nvPr/>
        </p:nvGraphicFramePr>
        <p:xfrm>
          <a:off x="7514004" y="2473326"/>
          <a:ext cx="4068396" cy="3657600"/>
        </p:xfrm>
        <a:graphic>
          <a:graphicData uri="http://schemas.openxmlformats.org/drawingml/2006/table">
            <a:tbl>
              <a:tblPr/>
              <a:tblGrid>
                <a:gridCol w="2266892"/>
                <a:gridCol w="1801504"/>
              </a:tblGrid>
              <a:tr h="252269">
                <a:tc>
                  <a:txBody>
                    <a:bodyPr/>
                    <a:lstStyle/>
                    <a:p>
                      <a:pPr marL="0" marR="0" algn="l">
                        <a:spcBef>
                          <a:spcPts val="0"/>
                        </a:spcBef>
                        <a:spcAft>
                          <a:spcPts val="0"/>
                        </a:spcAft>
                      </a:pPr>
                      <a:r>
                        <a:rPr lang="en-US" sz="2000" b="1" dirty="0">
                          <a:solidFill>
                            <a:srgbClr val="FFFFFF"/>
                          </a:solidFill>
                          <a:latin typeface="Calibri"/>
                          <a:ea typeface="Times New Roman"/>
                        </a:rPr>
                        <a:t>Risk Source</a:t>
                      </a:r>
                      <a:endParaRPr lang="en-US" sz="2000" dirty="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l">
                        <a:spcBef>
                          <a:spcPts val="0"/>
                        </a:spcBef>
                        <a:spcAft>
                          <a:spcPts val="0"/>
                        </a:spcAft>
                      </a:pPr>
                      <a:r>
                        <a:rPr lang="en-US" sz="2000" b="1">
                          <a:solidFill>
                            <a:srgbClr val="FFFFFF"/>
                          </a:solidFill>
                          <a:latin typeface="Calibri"/>
                          <a:ea typeface="Times New Roman"/>
                        </a:rPr>
                        <a:t>Risk Level</a:t>
                      </a:r>
                      <a:endParaRPr lang="en-US" sz="20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r>
              <a:tr h="252269">
                <a:tc gridSpan="2">
                  <a:txBody>
                    <a:bodyPr/>
                    <a:lstStyle/>
                    <a:p>
                      <a:pPr marL="0" marR="0" algn="l">
                        <a:spcBef>
                          <a:spcPts val="0"/>
                        </a:spcBef>
                        <a:spcAft>
                          <a:spcPts val="0"/>
                        </a:spcAft>
                      </a:pPr>
                      <a:r>
                        <a:rPr lang="en-US" sz="2000" b="1" dirty="0">
                          <a:solidFill>
                            <a:srgbClr val="FFFFFF"/>
                          </a:solidFill>
                          <a:latin typeface="Calibri"/>
                          <a:ea typeface="Times New Roman"/>
                        </a:rPr>
                        <a:t>No of system modules</a:t>
                      </a:r>
                      <a:endParaRPr lang="en-US" sz="2000" dirty="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chemeClr val="bg2">
                        <a:lumMod val="40000"/>
                        <a:lumOff val="60000"/>
                      </a:schemeClr>
                    </a:solidFill>
                  </a:tcPr>
                </a:tc>
                <a:tc hMerge="1">
                  <a:txBody>
                    <a:bodyPr/>
                    <a:lstStyle/>
                    <a:p>
                      <a:endParaRPr lang="en-US"/>
                    </a:p>
                  </a:txBody>
                  <a:tcPr/>
                </a:tc>
              </a:tr>
              <a:tr h="252269">
                <a:tc>
                  <a:txBody>
                    <a:bodyPr/>
                    <a:lstStyle/>
                    <a:p>
                      <a:pPr marL="0" marR="0" algn="l">
                        <a:spcBef>
                          <a:spcPts val="0"/>
                        </a:spcBef>
                        <a:spcAft>
                          <a:spcPts val="0"/>
                        </a:spcAft>
                      </a:pPr>
                      <a:r>
                        <a:rPr lang="en-US" sz="2000" b="1" dirty="0">
                          <a:solidFill>
                            <a:srgbClr val="FFFFFF"/>
                          </a:solidFill>
                          <a:latin typeface="Calibri"/>
                          <a:ea typeface="Times New Roman"/>
                        </a:rPr>
                        <a:t>Less than 10</a:t>
                      </a:r>
                      <a:endParaRPr lang="en-US" sz="2000" dirty="0">
                        <a:latin typeface="Times New Roman"/>
                        <a:ea typeface="Times New Roman"/>
                      </a:endParaRPr>
                    </a:p>
                  </a:txBody>
                  <a:tcPr marL="68580" marR="68580" marT="0" marB="0">
                    <a:lnL>
                      <a:noFill/>
                    </a:lnL>
                    <a:lnR>
                      <a:noFill/>
                    </a:lnR>
                    <a:lnT>
                      <a:noFill/>
                    </a:lnT>
                    <a:lnB>
                      <a:noFill/>
                    </a:lnB>
                    <a:solidFill>
                      <a:srgbClr val="4F81BD"/>
                    </a:solidFill>
                  </a:tcPr>
                </a:tc>
                <a:tc>
                  <a:txBody>
                    <a:bodyPr/>
                    <a:lstStyle/>
                    <a:p>
                      <a:pPr marL="0" marR="0" algn="l">
                        <a:spcBef>
                          <a:spcPts val="0"/>
                        </a:spcBef>
                        <a:spcAft>
                          <a:spcPts val="0"/>
                        </a:spcAft>
                      </a:pPr>
                      <a:r>
                        <a:rPr lang="en-US" sz="2000">
                          <a:latin typeface="Calibri"/>
                          <a:ea typeface="Times New Roman"/>
                        </a:rPr>
                        <a:t>None</a:t>
                      </a:r>
                      <a:endParaRPr lang="en-US" sz="2000">
                        <a:latin typeface="Times New Roman"/>
                        <a:ea typeface="Times New Roman"/>
                      </a:endParaRPr>
                    </a:p>
                  </a:txBody>
                  <a:tcPr marL="68580" marR="68580" marT="0" marB="0">
                    <a:lnL>
                      <a:noFill/>
                    </a:lnL>
                    <a:lnR>
                      <a:noFill/>
                    </a:lnR>
                    <a:lnT>
                      <a:noFill/>
                    </a:lnT>
                    <a:lnB>
                      <a:noFill/>
                    </a:lnB>
                    <a:solidFill>
                      <a:srgbClr val="D8D8D8"/>
                    </a:solidFill>
                  </a:tcPr>
                </a:tc>
              </a:tr>
              <a:tr h="252269">
                <a:tc>
                  <a:txBody>
                    <a:bodyPr/>
                    <a:lstStyle/>
                    <a:p>
                      <a:pPr marL="0" marR="0" algn="l">
                        <a:spcBef>
                          <a:spcPts val="0"/>
                        </a:spcBef>
                        <a:spcAft>
                          <a:spcPts val="0"/>
                        </a:spcAft>
                      </a:pPr>
                      <a:r>
                        <a:rPr lang="en-US" sz="2000" b="1">
                          <a:solidFill>
                            <a:srgbClr val="FFFFFF"/>
                          </a:solidFill>
                          <a:latin typeface="Calibri"/>
                          <a:ea typeface="Times New Roman"/>
                        </a:rPr>
                        <a:t>10-20</a:t>
                      </a:r>
                      <a:endParaRPr lang="en-US" sz="2000">
                        <a:latin typeface="Times New Roman"/>
                        <a:ea typeface="Times New Roman"/>
                      </a:endParaRPr>
                    </a:p>
                  </a:txBody>
                  <a:tcPr marL="68580" marR="68580" marT="0" marB="0">
                    <a:lnL>
                      <a:noFill/>
                    </a:lnL>
                    <a:lnR>
                      <a:noFill/>
                    </a:lnR>
                    <a:lnT>
                      <a:noFill/>
                    </a:lnT>
                    <a:lnB>
                      <a:noFill/>
                    </a:lnB>
                    <a:solidFill>
                      <a:srgbClr val="4F81BD"/>
                    </a:solidFill>
                  </a:tcPr>
                </a:tc>
                <a:tc>
                  <a:txBody>
                    <a:bodyPr/>
                    <a:lstStyle/>
                    <a:p>
                      <a:pPr marL="0" marR="0" algn="l">
                        <a:spcBef>
                          <a:spcPts val="0"/>
                        </a:spcBef>
                        <a:spcAft>
                          <a:spcPts val="0"/>
                        </a:spcAft>
                      </a:pPr>
                      <a:r>
                        <a:rPr lang="en-US" sz="2000">
                          <a:latin typeface="Calibri"/>
                          <a:ea typeface="Times New Roman"/>
                        </a:rPr>
                        <a:t>Low</a:t>
                      </a:r>
                      <a:endParaRPr lang="en-US" sz="2000">
                        <a:latin typeface="Times New Roman"/>
                        <a:ea typeface="Times New Roman"/>
                      </a:endParaRPr>
                    </a:p>
                  </a:txBody>
                  <a:tcPr marL="68580" marR="68580" marT="0" marB="0">
                    <a:lnL>
                      <a:noFill/>
                    </a:lnL>
                    <a:lnR>
                      <a:noFill/>
                    </a:lnR>
                    <a:lnT>
                      <a:noFill/>
                    </a:lnT>
                    <a:lnB>
                      <a:noFill/>
                    </a:lnB>
                  </a:tcPr>
                </a:tc>
              </a:tr>
              <a:tr h="252269">
                <a:tc>
                  <a:txBody>
                    <a:bodyPr/>
                    <a:lstStyle/>
                    <a:p>
                      <a:pPr marL="0" marR="0" algn="l">
                        <a:spcBef>
                          <a:spcPts val="0"/>
                        </a:spcBef>
                        <a:spcAft>
                          <a:spcPts val="0"/>
                        </a:spcAft>
                      </a:pPr>
                      <a:r>
                        <a:rPr lang="en-US" sz="2000" b="1" dirty="0">
                          <a:solidFill>
                            <a:srgbClr val="FFFFFF"/>
                          </a:solidFill>
                          <a:latin typeface="Calibri"/>
                          <a:ea typeface="Times New Roman"/>
                        </a:rPr>
                        <a:t>21-30</a:t>
                      </a:r>
                      <a:endParaRPr lang="en-US" sz="2000" dirty="0">
                        <a:latin typeface="Times New Roman"/>
                        <a:ea typeface="Times New Roman"/>
                      </a:endParaRPr>
                    </a:p>
                  </a:txBody>
                  <a:tcPr marL="68580" marR="68580" marT="0" marB="0">
                    <a:lnL>
                      <a:noFill/>
                    </a:lnL>
                    <a:lnR>
                      <a:noFill/>
                    </a:lnR>
                    <a:lnT>
                      <a:noFill/>
                    </a:lnT>
                    <a:lnB>
                      <a:noFill/>
                    </a:lnB>
                    <a:solidFill>
                      <a:srgbClr val="4F81BD"/>
                    </a:solidFill>
                  </a:tcPr>
                </a:tc>
                <a:tc>
                  <a:txBody>
                    <a:bodyPr/>
                    <a:lstStyle/>
                    <a:p>
                      <a:pPr marL="0" marR="0" algn="l">
                        <a:spcBef>
                          <a:spcPts val="0"/>
                        </a:spcBef>
                        <a:spcAft>
                          <a:spcPts val="0"/>
                        </a:spcAft>
                      </a:pPr>
                      <a:r>
                        <a:rPr lang="en-US" sz="2000">
                          <a:latin typeface="Calibri"/>
                          <a:ea typeface="Times New Roman"/>
                        </a:rPr>
                        <a:t>Medium</a:t>
                      </a:r>
                      <a:endParaRPr lang="en-US" sz="2000">
                        <a:latin typeface="Times New Roman"/>
                        <a:ea typeface="Times New Roman"/>
                      </a:endParaRPr>
                    </a:p>
                  </a:txBody>
                  <a:tcPr marL="68580" marR="68580" marT="0" marB="0">
                    <a:lnL>
                      <a:noFill/>
                    </a:lnL>
                    <a:lnR>
                      <a:noFill/>
                    </a:lnR>
                    <a:lnT>
                      <a:noFill/>
                    </a:lnT>
                    <a:lnB>
                      <a:noFill/>
                    </a:lnB>
                    <a:solidFill>
                      <a:srgbClr val="D8D8D8"/>
                    </a:solidFill>
                  </a:tcPr>
                </a:tc>
              </a:tr>
              <a:tr h="252269">
                <a:tc>
                  <a:txBody>
                    <a:bodyPr/>
                    <a:lstStyle/>
                    <a:p>
                      <a:pPr marL="0" marR="0" algn="l">
                        <a:spcBef>
                          <a:spcPts val="0"/>
                        </a:spcBef>
                        <a:spcAft>
                          <a:spcPts val="0"/>
                        </a:spcAft>
                      </a:pPr>
                      <a:r>
                        <a:rPr lang="en-US" sz="2000" b="1">
                          <a:solidFill>
                            <a:srgbClr val="FFFFFF"/>
                          </a:solidFill>
                          <a:latin typeface="Calibri"/>
                          <a:ea typeface="Times New Roman"/>
                        </a:rPr>
                        <a:t>More than 30</a:t>
                      </a:r>
                      <a:endParaRPr lang="en-US" sz="2000">
                        <a:latin typeface="Times New Roman"/>
                        <a:ea typeface="Times New Roman"/>
                      </a:endParaRPr>
                    </a:p>
                  </a:txBody>
                  <a:tcPr marL="68580" marR="68580" marT="0" marB="0">
                    <a:lnL>
                      <a:noFill/>
                    </a:lnL>
                    <a:lnR>
                      <a:noFill/>
                    </a:lnR>
                    <a:lnT>
                      <a:noFill/>
                    </a:lnT>
                    <a:lnB>
                      <a:noFill/>
                    </a:lnB>
                    <a:solidFill>
                      <a:srgbClr val="4F81BD"/>
                    </a:solidFill>
                  </a:tcPr>
                </a:tc>
                <a:tc>
                  <a:txBody>
                    <a:bodyPr/>
                    <a:lstStyle/>
                    <a:p>
                      <a:pPr marL="0" marR="0" algn="l">
                        <a:spcBef>
                          <a:spcPts val="0"/>
                        </a:spcBef>
                        <a:spcAft>
                          <a:spcPts val="0"/>
                        </a:spcAft>
                      </a:pPr>
                      <a:r>
                        <a:rPr lang="en-US" sz="2000">
                          <a:latin typeface="Calibri"/>
                          <a:ea typeface="Times New Roman"/>
                        </a:rPr>
                        <a:t>High</a:t>
                      </a:r>
                      <a:endParaRPr lang="en-US" sz="2000">
                        <a:latin typeface="Times New Roman"/>
                        <a:ea typeface="Times New Roman"/>
                      </a:endParaRPr>
                    </a:p>
                  </a:txBody>
                  <a:tcPr marL="68580" marR="68580" marT="0" marB="0">
                    <a:lnL>
                      <a:noFill/>
                    </a:lnL>
                    <a:lnR>
                      <a:noFill/>
                    </a:lnR>
                    <a:lnT>
                      <a:noFill/>
                    </a:lnT>
                    <a:lnB>
                      <a:noFill/>
                    </a:lnB>
                  </a:tcPr>
                </a:tc>
              </a:tr>
              <a:tr h="252269">
                <a:tc>
                  <a:txBody>
                    <a:bodyPr/>
                    <a:lstStyle/>
                    <a:p>
                      <a:pPr marL="0" marR="0" algn="l">
                        <a:spcBef>
                          <a:spcPts val="0"/>
                        </a:spcBef>
                        <a:spcAft>
                          <a:spcPts val="0"/>
                        </a:spcAft>
                      </a:pPr>
                      <a:endParaRPr lang="en-US" sz="2000">
                        <a:latin typeface="Times New Roman"/>
                        <a:ea typeface="Times New Roman"/>
                      </a:endParaRPr>
                    </a:p>
                  </a:txBody>
                  <a:tcPr marL="68580" marR="68580" marT="0" marB="0">
                    <a:lnL>
                      <a:noFill/>
                    </a:lnL>
                    <a:lnR>
                      <a:noFill/>
                    </a:lnR>
                    <a:lnT>
                      <a:noFill/>
                    </a:lnT>
                    <a:lnB>
                      <a:noFill/>
                    </a:lnB>
                    <a:solidFill>
                      <a:srgbClr val="4F81BD"/>
                    </a:solidFill>
                  </a:tcPr>
                </a:tc>
                <a:tc>
                  <a:txBody>
                    <a:bodyPr/>
                    <a:lstStyle/>
                    <a:p>
                      <a:pPr marL="0" marR="0" algn="l">
                        <a:spcBef>
                          <a:spcPts val="0"/>
                        </a:spcBef>
                        <a:spcAft>
                          <a:spcPts val="0"/>
                        </a:spcAft>
                      </a:pPr>
                      <a:endParaRPr lang="en-US" sz="2000">
                        <a:latin typeface="Calibri"/>
                        <a:ea typeface="Times New Roman"/>
                      </a:endParaRPr>
                    </a:p>
                  </a:txBody>
                  <a:tcPr marL="68580" marR="68580" marT="0" marB="0">
                    <a:lnL>
                      <a:noFill/>
                    </a:lnL>
                    <a:lnR>
                      <a:noFill/>
                    </a:lnR>
                    <a:lnT>
                      <a:noFill/>
                    </a:lnT>
                    <a:lnB>
                      <a:noFill/>
                    </a:lnB>
                    <a:solidFill>
                      <a:srgbClr val="D8D8D8"/>
                    </a:solidFill>
                  </a:tcPr>
                </a:tc>
              </a:tr>
              <a:tr h="252269">
                <a:tc gridSpan="2">
                  <a:txBody>
                    <a:bodyPr/>
                    <a:lstStyle/>
                    <a:p>
                      <a:pPr marL="0" marR="0" algn="l">
                        <a:spcBef>
                          <a:spcPts val="0"/>
                        </a:spcBef>
                        <a:spcAft>
                          <a:spcPts val="0"/>
                        </a:spcAft>
                      </a:pPr>
                      <a:r>
                        <a:rPr lang="en-US" sz="2000" b="1" dirty="0">
                          <a:solidFill>
                            <a:srgbClr val="FFFFFF"/>
                          </a:solidFill>
                          <a:latin typeface="Calibri"/>
                          <a:ea typeface="Times New Roman"/>
                        </a:rPr>
                        <a:t>No of System Components</a:t>
                      </a:r>
                      <a:endParaRPr lang="en-US" sz="2000" dirty="0">
                        <a:latin typeface="Times New Roman"/>
                        <a:ea typeface="Times New Roman"/>
                      </a:endParaRPr>
                    </a:p>
                  </a:txBody>
                  <a:tcPr marL="68580" marR="68580" marT="0" marB="0">
                    <a:lnL>
                      <a:noFill/>
                    </a:lnL>
                    <a:lnR>
                      <a:noFill/>
                    </a:lnR>
                    <a:lnT>
                      <a:noFill/>
                    </a:lnT>
                    <a:lnB>
                      <a:noFill/>
                    </a:lnB>
                    <a:solidFill>
                      <a:schemeClr val="bg2">
                        <a:lumMod val="40000"/>
                        <a:lumOff val="60000"/>
                      </a:schemeClr>
                    </a:solidFill>
                  </a:tcPr>
                </a:tc>
                <a:tc hMerge="1">
                  <a:txBody>
                    <a:bodyPr/>
                    <a:lstStyle/>
                    <a:p>
                      <a:endParaRPr lang="en-US"/>
                    </a:p>
                  </a:txBody>
                  <a:tcPr/>
                </a:tc>
              </a:tr>
              <a:tr h="252269">
                <a:tc>
                  <a:txBody>
                    <a:bodyPr/>
                    <a:lstStyle/>
                    <a:p>
                      <a:pPr marL="0" marR="0" algn="l">
                        <a:spcBef>
                          <a:spcPts val="0"/>
                        </a:spcBef>
                        <a:spcAft>
                          <a:spcPts val="0"/>
                        </a:spcAft>
                      </a:pPr>
                      <a:r>
                        <a:rPr lang="en-US" sz="2000" b="1">
                          <a:solidFill>
                            <a:srgbClr val="FFFFFF"/>
                          </a:solidFill>
                          <a:latin typeface="Calibri"/>
                          <a:ea typeface="Times New Roman"/>
                        </a:rPr>
                        <a:t>0-3</a:t>
                      </a:r>
                      <a:endParaRPr lang="en-US" sz="2000">
                        <a:latin typeface="Times New Roman"/>
                        <a:ea typeface="Times New Roman"/>
                      </a:endParaRPr>
                    </a:p>
                  </a:txBody>
                  <a:tcPr marL="68580" marR="68580" marT="0" marB="0">
                    <a:lnL>
                      <a:noFill/>
                    </a:lnL>
                    <a:lnR>
                      <a:noFill/>
                    </a:lnR>
                    <a:lnT>
                      <a:noFill/>
                    </a:lnT>
                    <a:lnB>
                      <a:noFill/>
                    </a:lnB>
                    <a:solidFill>
                      <a:srgbClr val="4F81BD"/>
                    </a:solidFill>
                  </a:tcPr>
                </a:tc>
                <a:tc>
                  <a:txBody>
                    <a:bodyPr/>
                    <a:lstStyle/>
                    <a:p>
                      <a:pPr marL="0" marR="0" algn="l">
                        <a:spcBef>
                          <a:spcPts val="0"/>
                        </a:spcBef>
                        <a:spcAft>
                          <a:spcPts val="0"/>
                        </a:spcAft>
                      </a:pPr>
                      <a:r>
                        <a:rPr lang="en-US" sz="2000">
                          <a:latin typeface="Calibri"/>
                          <a:ea typeface="Times New Roman"/>
                        </a:rPr>
                        <a:t>None</a:t>
                      </a:r>
                      <a:endParaRPr lang="en-US" sz="2000">
                        <a:latin typeface="Times New Roman"/>
                        <a:ea typeface="Times New Roman"/>
                      </a:endParaRPr>
                    </a:p>
                  </a:txBody>
                  <a:tcPr marL="68580" marR="68580" marT="0" marB="0">
                    <a:lnL>
                      <a:noFill/>
                    </a:lnL>
                    <a:lnR>
                      <a:noFill/>
                    </a:lnR>
                    <a:lnT>
                      <a:noFill/>
                    </a:lnT>
                    <a:lnB>
                      <a:noFill/>
                    </a:lnB>
                    <a:solidFill>
                      <a:srgbClr val="D8D8D8"/>
                    </a:solidFill>
                  </a:tcPr>
                </a:tc>
              </a:tr>
              <a:tr h="252269">
                <a:tc>
                  <a:txBody>
                    <a:bodyPr/>
                    <a:lstStyle/>
                    <a:p>
                      <a:pPr marL="0" marR="0" algn="l">
                        <a:spcBef>
                          <a:spcPts val="0"/>
                        </a:spcBef>
                        <a:spcAft>
                          <a:spcPts val="0"/>
                        </a:spcAft>
                      </a:pPr>
                      <a:r>
                        <a:rPr lang="en-US" sz="2000" b="1">
                          <a:solidFill>
                            <a:srgbClr val="FFFFFF"/>
                          </a:solidFill>
                          <a:latin typeface="Calibri"/>
                          <a:ea typeface="Times New Roman"/>
                        </a:rPr>
                        <a:t>3-6</a:t>
                      </a:r>
                      <a:endParaRPr lang="en-US" sz="2000">
                        <a:latin typeface="Times New Roman"/>
                        <a:ea typeface="Times New Roman"/>
                      </a:endParaRPr>
                    </a:p>
                  </a:txBody>
                  <a:tcPr marL="68580" marR="68580" marT="0" marB="0">
                    <a:lnL>
                      <a:noFill/>
                    </a:lnL>
                    <a:lnR>
                      <a:noFill/>
                    </a:lnR>
                    <a:lnT>
                      <a:noFill/>
                    </a:lnT>
                    <a:lnB>
                      <a:noFill/>
                    </a:lnB>
                    <a:solidFill>
                      <a:srgbClr val="4F81BD"/>
                    </a:solidFill>
                  </a:tcPr>
                </a:tc>
                <a:tc>
                  <a:txBody>
                    <a:bodyPr/>
                    <a:lstStyle/>
                    <a:p>
                      <a:pPr marL="0" marR="0" algn="l">
                        <a:spcBef>
                          <a:spcPts val="0"/>
                        </a:spcBef>
                        <a:spcAft>
                          <a:spcPts val="0"/>
                        </a:spcAft>
                      </a:pPr>
                      <a:r>
                        <a:rPr lang="en-US" sz="2000">
                          <a:latin typeface="Calibri"/>
                          <a:ea typeface="Times New Roman"/>
                        </a:rPr>
                        <a:t>Low</a:t>
                      </a:r>
                      <a:endParaRPr lang="en-US" sz="2000">
                        <a:latin typeface="Times New Roman"/>
                        <a:ea typeface="Times New Roman"/>
                      </a:endParaRPr>
                    </a:p>
                  </a:txBody>
                  <a:tcPr marL="68580" marR="68580" marT="0" marB="0">
                    <a:lnL>
                      <a:noFill/>
                    </a:lnL>
                    <a:lnR>
                      <a:noFill/>
                    </a:lnR>
                    <a:lnT>
                      <a:noFill/>
                    </a:lnT>
                    <a:lnB>
                      <a:noFill/>
                    </a:lnB>
                  </a:tcPr>
                </a:tc>
              </a:tr>
              <a:tr h="252269">
                <a:tc>
                  <a:txBody>
                    <a:bodyPr/>
                    <a:lstStyle/>
                    <a:p>
                      <a:pPr marL="0" marR="0" algn="l">
                        <a:spcBef>
                          <a:spcPts val="0"/>
                        </a:spcBef>
                        <a:spcAft>
                          <a:spcPts val="0"/>
                        </a:spcAft>
                      </a:pPr>
                      <a:r>
                        <a:rPr lang="en-US" sz="2000" b="1">
                          <a:solidFill>
                            <a:srgbClr val="FFFFFF"/>
                          </a:solidFill>
                          <a:latin typeface="Calibri"/>
                          <a:ea typeface="Times New Roman"/>
                        </a:rPr>
                        <a:t>7-10</a:t>
                      </a:r>
                      <a:endParaRPr lang="en-US" sz="2000">
                        <a:latin typeface="Times New Roman"/>
                        <a:ea typeface="Times New Roman"/>
                      </a:endParaRPr>
                    </a:p>
                  </a:txBody>
                  <a:tcPr marL="68580" marR="68580" marT="0" marB="0">
                    <a:lnL>
                      <a:noFill/>
                    </a:lnL>
                    <a:lnR>
                      <a:noFill/>
                    </a:lnR>
                    <a:lnT>
                      <a:noFill/>
                    </a:lnT>
                    <a:lnB>
                      <a:noFill/>
                    </a:lnB>
                    <a:solidFill>
                      <a:srgbClr val="4F81BD"/>
                    </a:solidFill>
                  </a:tcPr>
                </a:tc>
                <a:tc>
                  <a:txBody>
                    <a:bodyPr/>
                    <a:lstStyle/>
                    <a:p>
                      <a:pPr marL="0" marR="0" algn="l">
                        <a:spcBef>
                          <a:spcPts val="0"/>
                        </a:spcBef>
                        <a:spcAft>
                          <a:spcPts val="0"/>
                        </a:spcAft>
                      </a:pPr>
                      <a:r>
                        <a:rPr lang="en-US" sz="2000">
                          <a:latin typeface="Calibri"/>
                          <a:ea typeface="Times New Roman"/>
                        </a:rPr>
                        <a:t>Medium</a:t>
                      </a:r>
                      <a:endParaRPr lang="en-US" sz="2000">
                        <a:latin typeface="Times New Roman"/>
                        <a:ea typeface="Times New Roman"/>
                      </a:endParaRPr>
                    </a:p>
                  </a:txBody>
                  <a:tcPr marL="68580" marR="68580" marT="0" marB="0">
                    <a:lnL>
                      <a:noFill/>
                    </a:lnL>
                    <a:lnR>
                      <a:noFill/>
                    </a:lnR>
                    <a:lnT>
                      <a:noFill/>
                    </a:lnT>
                    <a:lnB>
                      <a:noFill/>
                    </a:lnB>
                    <a:solidFill>
                      <a:srgbClr val="D8D8D8"/>
                    </a:solidFill>
                  </a:tcPr>
                </a:tc>
              </a:tr>
              <a:tr h="252269">
                <a:tc>
                  <a:txBody>
                    <a:bodyPr/>
                    <a:lstStyle/>
                    <a:p>
                      <a:pPr marL="0" marR="0" algn="l">
                        <a:spcBef>
                          <a:spcPts val="0"/>
                        </a:spcBef>
                        <a:spcAft>
                          <a:spcPts val="0"/>
                        </a:spcAft>
                      </a:pPr>
                      <a:r>
                        <a:rPr lang="en-US" sz="2000" b="1">
                          <a:solidFill>
                            <a:srgbClr val="FFFFFF"/>
                          </a:solidFill>
                          <a:latin typeface="Calibri"/>
                          <a:ea typeface="Times New Roman"/>
                        </a:rPr>
                        <a:t>More than 11</a:t>
                      </a:r>
                      <a:endParaRPr lang="en-US" sz="2000">
                        <a:latin typeface="Times New Roman"/>
                        <a:ea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4F81BD"/>
                    </a:solidFill>
                  </a:tcPr>
                </a:tc>
                <a:tc>
                  <a:txBody>
                    <a:bodyPr/>
                    <a:lstStyle/>
                    <a:p>
                      <a:pPr marL="0" marR="0" algn="l">
                        <a:spcBef>
                          <a:spcPts val="0"/>
                        </a:spcBef>
                        <a:spcAft>
                          <a:spcPts val="0"/>
                        </a:spcAft>
                      </a:pPr>
                      <a:r>
                        <a:rPr lang="en-US" sz="2000" dirty="0">
                          <a:latin typeface="Calibri"/>
                          <a:ea typeface="Times New Roman"/>
                        </a:rPr>
                        <a:t>High</a:t>
                      </a:r>
                      <a:endParaRPr lang="en-US" sz="2000" dirty="0">
                        <a:latin typeface="Times New Roman"/>
                        <a:ea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507592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ltLang="en-US"/>
              <a:t>Brainstorming</a:t>
            </a:r>
          </a:p>
        </p:txBody>
      </p:sp>
      <p:sp>
        <p:nvSpPr>
          <p:cNvPr id="66563" name="Rectangle 3"/>
          <p:cNvSpPr>
            <a:spLocks noGrp="1" noChangeArrowheads="1"/>
          </p:cNvSpPr>
          <p:nvPr>
            <p:ph type="body" idx="1"/>
          </p:nvPr>
        </p:nvSpPr>
        <p:spPr>
          <a:xfrm>
            <a:off x="1905000" y="1981200"/>
            <a:ext cx="8458200" cy="4495800"/>
          </a:xfrm>
        </p:spPr>
        <p:txBody>
          <a:bodyPr/>
          <a:lstStyle/>
          <a:p>
            <a:r>
              <a:rPr lang="en-US" altLang="en-US" sz="2400" b="1"/>
              <a:t>Brainstorming</a:t>
            </a:r>
            <a:r>
              <a:rPr lang="en-US" altLang="en-US" sz="2400"/>
              <a:t> is a technique by which a group attempts to generate ideas or find a solution for a specific problem by amassing ideas spontaneously and without judgment.</a:t>
            </a:r>
          </a:p>
          <a:p>
            <a:r>
              <a:rPr lang="en-US" altLang="en-US" sz="2400"/>
              <a:t>An experienced facilitator should run the brainstorming session. </a:t>
            </a:r>
          </a:p>
          <a:p>
            <a:r>
              <a:rPr lang="en-US" altLang="en-US" sz="2400"/>
              <a:t>Be careful not to overuse or misuse brainstorming.</a:t>
            </a:r>
          </a:p>
          <a:p>
            <a:pPr lvl="1"/>
            <a:r>
              <a:rPr lang="en-US" altLang="en-US" sz="2000"/>
              <a:t>Psychology literature shows that individuals produce a greater number of ideas working alone than they do through brainstorming in small, face-to-face groups.</a:t>
            </a:r>
          </a:p>
          <a:p>
            <a:pPr lvl="1"/>
            <a:r>
              <a:rPr lang="en-US" altLang="en-US" sz="2000"/>
              <a:t>Group effects often inhibit idea generation.</a:t>
            </a:r>
            <a:r>
              <a:rPr lang="en-US" altLang="en-US" sz="1800"/>
              <a:t> </a:t>
            </a:r>
          </a:p>
        </p:txBody>
      </p:sp>
    </p:spTree>
    <p:extLst>
      <p:ext uri="{BB962C8B-B14F-4D97-AF65-F5344CB8AC3E}">
        <p14:creationId xmlns:p14="http://schemas.microsoft.com/office/powerpoint/2010/main" val="673449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ltLang="en-US"/>
              <a:t>Delphi Technique</a:t>
            </a:r>
          </a:p>
        </p:txBody>
      </p:sp>
      <p:sp>
        <p:nvSpPr>
          <p:cNvPr id="67587" name="Rectangle 3"/>
          <p:cNvSpPr>
            <a:spLocks noGrp="1" noChangeArrowheads="1"/>
          </p:cNvSpPr>
          <p:nvPr>
            <p:ph type="body" idx="1"/>
          </p:nvPr>
        </p:nvSpPr>
        <p:spPr/>
        <p:txBody>
          <a:bodyPr/>
          <a:lstStyle/>
          <a:p>
            <a:pPr>
              <a:spcBef>
                <a:spcPct val="100000"/>
              </a:spcBef>
            </a:pPr>
            <a:r>
              <a:rPr lang="en-US" altLang="en-US" sz="2400"/>
              <a:t>The </a:t>
            </a:r>
            <a:r>
              <a:rPr lang="en-US" altLang="en-US" sz="2400" b="1"/>
              <a:t>Delphi Technique</a:t>
            </a:r>
            <a:r>
              <a:rPr lang="en-US" altLang="en-US" sz="2400"/>
              <a:t> is used to derive a consensus among a panel of experts who make predictions about future developments.</a:t>
            </a:r>
          </a:p>
          <a:p>
            <a:pPr>
              <a:spcBef>
                <a:spcPct val="100000"/>
              </a:spcBef>
            </a:pPr>
            <a:r>
              <a:rPr lang="en-US" altLang="en-US" sz="2400"/>
              <a:t>Provides independent and anonymous input regarding future events.</a:t>
            </a:r>
          </a:p>
          <a:p>
            <a:pPr>
              <a:spcBef>
                <a:spcPct val="100000"/>
              </a:spcBef>
            </a:pPr>
            <a:r>
              <a:rPr lang="en-US" altLang="en-US" sz="2400"/>
              <a:t>Uses repeated rounds of questioning and written responses and avoids the biasing effects possible in oral methods, such as brainstorming. </a:t>
            </a:r>
          </a:p>
        </p:txBody>
      </p:sp>
    </p:spTree>
    <p:extLst>
      <p:ext uri="{BB962C8B-B14F-4D97-AF65-F5344CB8AC3E}">
        <p14:creationId xmlns:p14="http://schemas.microsoft.com/office/powerpoint/2010/main" val="2495908933"/>
      </p:ext>
    </p:extLst>
  </p:cSld>
  <p:clrMapOvr>
    <a:masterClrMapping/>
  </p:clrMapOvr>
</p:sld>
</file>

<file path=ppt/theme/theme1.xml><?xml version="1.0" encoding="utf-8"?>
<a:theme xmlns:a="http://schemas.openxmlformats.org/drawingml/2006/main" name="Quadrant">
  <a:themeElements>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fontScheme name="Quadra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Quadrant">
  <a:themeElements>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fontScheme name="Quadra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2633</Words>
  <Application>Microsoft Office PowerPoint</Application>
  <PresentationFormat>Widescreen</PresentationFormat>
  <Paragraphs>506</Paragraphs>
  <Slides>48</Slides>
  <Notes>16</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48</vt:i4>
      </vt:variant>
    </vt:vector>
  </HeadingPairs>
  <TitlesOfParts>
    <vt:vector size="58" baseType="lpstr">
      <vt:lpstr>Arial</vt:lpstr>
      <vt:lpstr>Calibri</vt:lpstr>
      <vt:lpstr>Math A</vt:lpstr>
      <vt:lpstr>Symbol</vt:lpstr>
      <vt:lpstr>Times New Roman</vt:lpstr>
      <vt:lpstr>Verdana</vt:lpstr>
      <vt:lpstr>Wingdings</vt:lpstr>
      <vt:lpstr>Quadrant</vt:lpstr>
      <vt:lpstr>1_Quadrant</vt:lpstr>
      <vt:lpstr>Microsoft Word Document</vt:lpstr>
      <vt:lpstr>Project Risk Management </vt:lpstr>
      <vt:lpstr>Risk Breakdown Structure</vt:lpstr>
      <vt:lpstr>PowerPoint Presentation</vt:lpstr>
      <vt:lpstr>Sample Risk Breakdown Structure</vt:lpstr>
      <vt:lpstr>Internal Risks</vt:lpstr>
      <vt:lpstr>External Risk</vt:lpstr>
      <vt:lpstr>Risk Identification</vt:lpstr>
      <vt:lpstr>Brainstorming</vt:lpstr>
      <vt:lpstr>Delphi Technique</vt:lpstr>
      <vt:lpstr>Interviewing</vt:lpstr>
      <vt:lpstr>SWOT Analysis</vt:lpstr>
      <vt:lpstr>Potential Negative Risk Conditions Associated With Each Knowledge Area</vt:lpstr>
      <vt:lpstr>PowerPoint Presentation</vt:lpstr>
      <vt:lpstr>Project Failure Mode and Effects Analysis</vt:lpstr>
      <vt:lpstr>Project Failure Mode and Effects Analysis</vt:lpstr>
      <vt:lpstr>PowerPoint Presentation</vt:lpstr>
      <vt:lpstr>Probability/Impact Matrix</vt:lpstr>
      <vt:lpstr>PowerPoint Presentation</vt:lpstr>
      <vt:lpstr>PowerPoint Presentation</vt:lpstr>
      <vt:lpstr>PowerPoint Presentation</vt:lpstr>
      <vt:lpstr>Another Sample Probability/Impact Matrix</vt:lpstr>
      <vt:lpstr>Chart Showing High-, Medium-, and Low-Risk Technologies</vt:lpstr>
      <vt:lpstr>Table 11-6. Sample Probability/Impact Matrix for Qualitative Risk Assessment</vt:lpstr>
      <vt:lpstr>Top Ten Risk Item Tracking</vt:lpstr>
      <vt:lpstr>Top Ten Risk Items</vt:lpstr>
      <vt:lpstr>Table 11-7. Example of Top Ten Risk Item Tracking</vt:lpstr>
      <vt:lpstr>Expert Judgment</vt:lpstr>
      <vt:lpstr>Quantitative Risk Analysis</vt:lpstr>
      <vt:lpstr>Decision Trees and Expected Monetary Value (EMV)</vt:lpstr>
      <vt:lpstr>BUT BEFORE   DECISION TREE ANALYSIS … </vt:lpstr>
      <vt:lpstr>PROBABILITY</vt:lpstr>
      <vt:lpstr>PROBABILITY (continued)</vt:lpstr>
      <vt:lpstr>MEDIAN</vt:lpstr>
      <vt:lpstr>MEDIAN (continued)</vt:lpstr>
      <vt:lpstr>MODE</vt:lpstr>
      <vt:lpstr>MEAN</vt:lpstr>
      <vt:lpstr>MEAN (continued)</vt:lpstr>
      <vt:lpstr>SKEW</vt:lpstr>
      <vt:lpstr>SKEW (continued)</vt:lpstr>
      <vt:lpstr>SKEW (continued)</vt:lpstr>
      <vt:lpstr>VARIANCE</vt:lpstr>
      <vt:lpstr>SIGMA</vt:lpstr>
      <vt:lpstr>PROBABILITY EXAMPLE</vt:lpstr>
      <vt:lpstr>Expected Monetary Value (EMV) Example</vt:lpstr>
      <vt:lpstr>PowerPoint Presentation</vt:lpstr>
      <vt:lpstr>Sensitivity Analysis</vt:lpstr>
      <vt:lpstr>Sample Sensitivity Analysis for Determining Break-Even Point</vt:lpstr>
      <vt:lpstr>In Class Activity</vt:lpstr>
    </vt:vector>
  </TitlesOfParts>
  <Company>University of San Diego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Risk Management </dc:title>
  <dc:creator>Carl M. Rebman Jr.</dc:creator>
  <cp:lastModifiedBy>Carl M. Rebman Jr.</cp:lastModifiedBy>
  <cp:revision>2</cp:revision>
  <dcterms:created xsi:type="dcterms:W3CDTF">2014-09-02T00:33:47Z</dcterms:created>
  <dcterms:modified xsi:type="dcterms:W3CDTF">2014-09-02T00:38:37Z</dcterms:modified>
</cp:coreProperties>
</file>