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4" r:id="rId7"/>
    <p:sldId id="261" r:id="rId8"/>
    <p:sldId id="262" r:id="rId9"/>
    <p:sldId id="265" r:id="rId10"/>
    <p:sldId id="263" r:id="rId11"/>
    <p:sldId id="266" r:id="rId12"/>
    <p:sldId id="267" r:id="rId13"/>
    <p:sldId id="268" r:id="rId14"/>
    <p:sldId id="269" r:id="rId15"/>
    <p:sldId id="272" r:id="rId16"/>
    <p:sldId id="270" r:id="rId17"/>
    <p:sldId id="271" r:id="rId18"/>
    <p:sldId id="315" r:id="rId19"/>
    <p:sldId id="273" r:id="rId20"/>
    <p:sldId id="274" r:id="rId21"/>
    <p:sldId id="276" r:id="rId22"/>
    <p:sldId id="277" r:id="rId23"/>
    <p:sldId id="278" r:id="rId24"/>
    <p:sldId id="284" r:id="rId25"/>
    <p:sldId id="285" r:id="rId26"/>
    <p:sldId id="288" r:id="rId27"/>
    <p:sldId id="289" r:id="rId28"/>
    <p:sldId id="286" r:id="rId29"/>
    <p:sldId id="287" r:id="rId30"/>
    <p:sldId id="298" r:id="rId31"/>
    <p:sldId id="300" r:id="rId32"/>
    <p:sldId id="299" r:id="rId33"/>
    <p:sldId id="316" r:id="rId34"/>
    <p:sldId id="317" r:id="rId35"/>
    <p:sldId id="318" r:id="rId36"/>
    <p:sldId id="320" r:id="rId37"/>
    <p:sldId id="321" r:id="rId38"/>
    <p:sldId id="322" r:id="rId39"/>
    <p:sldId id="323" r:id="rId40"/>
    <p:sldId id="324" r:id="rId41"/>
    <p:sldId id="325" r:id="rId42"/>
    <p:sldId id="327" r:id="rId43"/>
    <p:sldId id="328" r:id="rId44"/>
    <p:sldId id="329" r:id="rId45"/>
    <p:sldId id="330" r:id="rId46"/>
    <p:sldId id="331" r:id="rId47"/>
    <p:sldId id="333" r:id="rId48"/>
    <p:sldId id="334" r:id="rId49"/>
    <p:sldId id="335" r:id="rId50"/>
    <p:sldId id="336" r:id="rId51"/>
    <p:sldId id="337" r:id="rId52"/>
    <p:sldId id="33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7771BE-A7BD-4932-B47F-8A7355D3D96C}">
          <p14:sldIdLst>
            <p14:sldId id="256"/>
            <p14:sldId id="257"/>
            <p14:sldId id="260"/>
            <p14:sldId id="258"/>
            <p14:sldId id="259"/>
            <p14:sldId id="264"/>
            <p14:sldId id="261"/>
            <p14:sldId id="262"/>
            <p14:sldId id="265"/>
            <p14:sldId id="263"/>
            <p14:sldId id="266"/>
            <p14:sldId id="267"/>
            <p14:sldId id="268"/>
            <p14:sldId id="269"/>
            <p14:sldId id="272"/>
            <p14:sldId id="270"/>
            <p14:sldId id="271"/>
            <p14:sldId id="315"/>
            <p14:sldId id="273"/>
            <p14:sldId id="274"/>
            <p14:sldId id="276"/>
            <p14:sldId id="277"/>
            <p14:sldId id="278"/>
            <p14:sldId id="284"/>
            <p14:sldId id="285"/>
            <p14:sldId id="288"/>
            <p14:sldId id="289"/>
            <p14:sldId id="286"/>
            <p14:sldId id="287"/>
          </p14:sldIdLst>
        </p14:section>
        <p14:section name="Project Charter" id="{3A9413A8-63DC-42E6-8905-41E7C1DC6BCA}">
          <p14:sldIdLst>
            <p14:sldId id="298"/>
            <p14:sldId id="300"/>
            <p14:sldId id="299"/>
            <p14:sldId id="316"/>
            <p14:sldId id="317"/>
            <p14:sldId id="318"/>
            <p14:sldId id="320"/>
            <p14:sldId id="321"/>
            <p14:sldId id="322"/>
            <p14:sldId id="323"/>
            <p14:sldId id="324"/>
            <p14:sldId id="325"/>
            <p14:sldId id="327"/>
            <p14:sldId id="328"/>
            <p14:sldId id="329"/>
            <p14:sldId id="330"/>
            <p14:sldId id="331"/>
            <p14:sldId id="333"/>
            <p14:sldId id="334"/>
            <p14:sldId id="335"/>
            <p14:sldId id="336"/>
            <p14:sldId id="337"/>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9/22/2015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9/22/2015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6">
                    <a:lumMod val="50000"/>
                  </a:schemeClr>
                </a:solidFill>
              </a:rPr>
              <a:t>Chapter Four</a:t>
            </a:r>
            <a:endParaRPr lang="en-US" dirty="0">
              <a:solidFill>
                <a:schemeClr val="accent6">
                  <a:lumMod val="50000"/>
                </a:schemeClr>
              </a:solidFill>
            </a:endParaRPr>
          </a:p>
        </p:txBody>
      </p:sp>
      <p:sp>
        <p:nvSpPr>
          <p:cNvPr id="3" name="Subtitle 2"/>
          <p:cNvSpPr>
            <a:spLocks noGrp="1"/>
          </p:cNvSpPr>
          <p:nvPr>
            <p:ph type="subTitle" idx="1"/>
          </p:nvPr>
        </p:nvSpPr>
        <p:spPr/>
        <p:txBody>
          <a:bodyPr/>
          <a:lstStyle/>
          <a:p>
            <a:r>
              <a:rPr lang="en-US" dirty="0" smtClean="0"/>
              <a:t>Project Initiation and Integration</a:t>
            </a:r>
            <a:endParaRPr lang="en-US" dirty="0"/>
          </a:p>
        </p:txBody>
      </p:sp>
    </p:spTree>
    <p:extLst>
      <p:ext uri="{BB962C8B-B14F-4D97-AF65-F5344CB8AC3E}">
        <p14:creationId xmlns:p14="http://schemas.microsoft.com/office/powerpoint/2010/main" val="163019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p:txBody>
          <a:bodyPr/>
          <a:lstStyle/>
          <a:p>
            <a:r>
              <a:rPr lang="en-US" dirty="0" smtClean="0"/>
              <a:t>One categorization is whether the project addresses</a:t>
            </a:r>
          </a:p>
          <a:p>
            <a:pPr lvl="1"/>
            <a:r>
              <a:rPr lang="en-US" dirty="0" smtClean="0"/>
              <a:t> a problem</a:t>
            </a:r>
          </a:p>
          <a:p>
            <a:pPr lvl="1"/>
            <a:r>
              <a:rPr lang="en-US" dirty="0" smtClean="0"/>
              <a:t>an opportunity, or</a:t>
            </a:r>
          </a:p>
          <a:p>
            <a:pPr lvl="1"/>
            <a:r>
              <a:rPr lang="en-US" dirty="0" smtClean="0"/>
              <a:t>a directive</a:t>
            </a:r>
          </a:p>
          <a:p>
            <a:r>
              <a:rPr lang="en-US" dirty="0" smtClean="0"/>
              <a:t>Another categorization is how long it will take to do and when it is needed</a:t>
            </a:r>
          </a:p>
          <a:p>
            <a:r>
              <a:rPr lang="en-US" dirty="0" smtClean="0"/>
              <a:t>Another is the overall priority of the project</a:t>
            </a:r>
          </a:p>
          <a:p>
            <a:endParaRPr lang="en-US" dirty="0" smtClean="0"/>
          </a:p>
        </p:txBody>
      </p:sp>
      <p:sp>
        <p:nvSpPr>
          <p:cNvPr id="22532" name="Rectangle 2"/>
          <p:cNvSpPr>
            <a:spLocks noGrp="1" noChangeArrowheads="1"/>
          </p:cNvSpPr>
          <p:nvPr>
            <p:ph type="title"/>
          </p:nvPr>
        </p:nvSpPr>
        <p:spPr>
          <a:xfrm>
            <a:off x="1828800" y="533400"/>
            <a:ext cx="8610600" cy="673100"/>
          </a:xfrm>
        </p:spPr>
        <p:txBody>
          <a:bodyPr>
            <a:normAutofit fontScale="90000"/>
          </a:bodyPr>
          <a:lstStyle/>
          <a:p>
            <a:r>
              <a:rPr lang="en-US" dirty="0" smtClean="0"/>
              <a:t>Categorizing IT Projects</a:t>
            </a:r>
          </a:p>
        </p:txBody>
      </p:sp>
    </p:spTree>
    <p:extLst>
      <p:ext uri="{BB962C8B-B14F-4D97-AF65-F5344CB8AC3E}">
        <p14:creationId xmlns:p14="http://schemas.microsoft.com/office/powerpoint/2010/main" val="239994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IT </a:t>
            </a:r>
            <a:r>
              <a:rPr lang="en-US" dirty="0" smtClean="0"/>
              <a:t>Projects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a:t>Projects can be categorized as one of the following:</a:t>
            </a:r>
          </a:p>
          <a:p>
            <a:pPr lvl="1">
              <a:buFont typeface="Arial" charset="0"/>
              <a:buChar char="•"/>
            </a:pPr>
            <a:r>
              <a:rPr lang="en-US" sz="2400" i="1" dirty="0">
                <a:solidFill>
                  <a:schemeClr val="accent4"/>
                </a:solidFill>
              </a:rPr>
              <a:t>Compliance:</a:t>
            </a:r>
            <a:r>
              <a:rPr lang="en-US" sz="2400" dirty="0"/>
              <a:t> Projects that are essential to meet new requirements imposed by internal and external entities</a:t>
            </a:r>
          </a:p>
          <a:p>
            <a:pPr lvl="2"/>
            <a:r>
              <a:rPr lang="en-US" sz="2400" dirty="0"/>
              <a:t>Internal entities may be executive management </a:t>
            </a:r>
          </a:p>
          <a:p>
            <a:pPr lvl="2"/>
            <a:r>
              <a:rPr lang="en-US" sz="2400" dirty="0"/>
              <a:t>External entities may be government regulations and requirements</a:t>
            </a:r>
          </a:p>
          <a:p>
            <a:pPr lvl="2"/>
            <a:r>
              <a:rPr lang="en-US" sz="2400" dirty="0"/>
              <a:t>“Must do” projects; if not implemented, may face penalties</a:t>
            </a:r>
          </a:p>
          <a:p>
            <a:pPr lvl="1">
              <a:buFont typeface="Arial" charset="0"/>
              <a:buChar char="•"/>
            </a:pPr>
            <a:r>
              <a:rPr lang="en-US" sz="2400" i="1" dirty="0">
                <a:solidFill>
                  <a:schemeClr val="accent4"/>
                </a:solidFill>
              </a:rPr>
              <a:t>Emergency:</a:t>
            </a:r>
            <a:r>
              <a:rPr lang="en-US" sz="2400" dirty="0"/>
              <a:t>  Projects that are needed to meet emergency conditions;  may be “must-do” projects; if not implemented, organizations may not be fully operational to fulfill their core competencies</a:t>
            </a:r>
            <a:r>
              <a:rPr lang="en-US" sz="2200" dirty="0"/>
              <a:t> </a:t>
            </a:r>
          </a:p>
          <a:p>
            <a:endParaRPr lang="en-US" dirty="0"/>
          </a:p>
        </p:txBody>
      </p:sp>
    </p:spTree>
    <p:extLst>
      <p:ext uri="{BB962C8B-B14F-4D97-AF65-F5344CB8AC3E}">
        <p14:creationId xmlns:p14="http://schemas.microsoft.com/office/powerpoint/2010/main" val="184736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IT Projects Continued</a:t>
            </a:r>
          </a:p>
        </p:txBody>
      </p:sp>
      <p:sp>
        <p:nvSpPr>
          <p:cNvPr id="3" name="Content Placeholder 2"/>
          <p:cNvSpPr>
            <a:spLocks noGrp="1"/>
          </p:cNvSpPr>
          <p:nvPr>
            <p:ph idx="1"/>
          </p:nvPr>
        </p:nvSpPr>
        <p:spPr/>
        <p:txBody>
          <a:bodyPr>
            <a:normAutofit fontScale="92500" lnSpcReduction="20000"/>
          </a:bodyPr>
          <a:lstStyle/>
          <a:p>
            <a:pPr lvl="1">
              <a:buFont typeface="Arial" charset="0"/>
              <a:buChar char="•"/>
            </a:pPr>
            <a:r>
              <a:rPr lang="en-US" sz="2400" i="1" dirty="0">
                <a:solidFill>
                  <a:schemeClr val="accent4"/>
                </a:solidFill>
              </a:rPr>
              <a:t>Mission Critical:</a:t>
            </a:r>
            <a:r>
              <a:rPr lang="en-US" sz="2400" dirty="0">
                <a:solidFill>
                  <a:schemeClr val="accent4"/>
                </a:solidFill>
              </a:rPr>
              <a:t>  </a:t>
            </a:r>
            <a:r>
              <a:rPr lang="en-US" sz="2400" dirty="0"/>
              <a:t>Critical to the mission of a company </a:t>
            </a:r>
          </a:p>
          <a:p>
            <a:pPr lvl="2"/>
            <a:r>
              <a:rPr lang="en-US" sz="2400" dirty="0"/>
              <a:t>If not completed, would cause immediate, unacceptably negative impact to business</a:t>
            </a:r>
            <a:endParaRPr lang="en-US" sz="2400" i="1" dirty="0"/>
          </a:p>
          <a:p>
            <a:pPr lvl="1">
              <a:buFont typeface="Arial" charset="0"/>
              <a:buChar char="•"/>
            </a:pPr>
            <a:r>
              <a:rPr lang="en-US" sz="2400" i="1" dirty="0">
                <a:solidFill>
                  <a:schemeClr val="accent4"/>
                </a:solidFill>
              </a:rPr>
              <a:t>Operational:</a:t>
            </a:r>
            <a:r>
              <a:rPr lang="en-US" sz="2400" dirty="0"/>
              <a:t> Projects that are needed to support current operations</a:t>
            </a:r>
          </a:p>
          <a:p>
            <a:pPr lvl="2"/>
            <a:r>
              <a:rPr lang="en-US" sz="2400" dirty="0"/>
              <a:t>Increase process efficiency </a:t>
            </a:r>
          </a:p>
          <a:p>
            <a:pPr lvl="2"/>
            <a:r>
              <a:rPr lang="en-US" sz="2400" dirty="0"/>
              <a:t>Reduce product cost</a:t>
            </a:r>
          </a:p>
          <a:p>
            <a:pPr lvl="2"/>
            <a:r>
              <a:rPr lang="en-US" sz="2400" dirty="0"/>
              <a:t>Improve performance and other metrics</a:t>
            </a:r>
          </a:p>
          <a:p>
            <a:pPr lvl="1">
              <a:buFont typeface="Arial" charset="0"/>
              <a:buChar char="•"/>
            </a:pPr>
            <a:r>
              <a:rPr lang="en-US" sz="2400" i="1" dirty="0">
                <a:solidFill>
                  <a:schemeClr val="accent4"/>
                </a:solidFill>
              </a:rPr>
              <a:t>Strategic:</a:t>
            </a:r>
            <a:r>
              <a:rPr lang="en-US" sz="2400" dirty="0">
                <a:solidFill>
                  <a:schemeClr val="accent4"/>
                </a:solidFill>
              </a:rPr>
              <a:t>  </a:t>
            </a:r>
            <a:r>
              <a:rPr lang="en-US" sz="2400" dirty="0"/>
              <a:t>Projects that are essential to support long-range mission (increase revenue, increase market-share)</a:t>
            </a:r>
          </a:p>
          <a:p>
            <a:endParaRPr lang="en-US" dirty="0"/>
          </a:p>
        </p:txBody>
      </p:sp>
    </p:spTree>
    <p:extLst>
      <p:ext uri="{BB962C8B-B14F-4D97-AF65-F5344CB8AC3E}">
        <p14:creationId xmlns:p14="http://schemas.microsoft.com/office/powerpoint/2010/main" val="344886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1905000" y="1371601"/>
            <a:ext cx="8763000" cy="4791075"/>
          </a:xfrm>
        </p:spPr>
        <p:txBody>
          <a:bodyPr/>
          <a:lstStyle/>
          <a:p>
            <a:r>
              <a:rPr lang="en-US" dirty="0" smtClean="0"/>
              <a:t>Financial considerations are often an important consideration in selecting projects</a:t>
            </a:r>
          </a:p>
          <a:p>
            <a:r>
              <a:rPr lang="en-US" dirty="0" smtClean="0"/>
              <a:t>Three primary methods for determining the projected financial value of projects:</a:t>
            </a:r>
          </a:p>
          <a:p>
            <a:pPr lvl="1"/>
            <a:r>
              <a:rPr lang="en-US" dirty="0" smtClean="0"/>
              <a:t>Net present value (NPV) analysis</a:t>
            </a:r>
          </a:p>
          <a:p>
            <a:pPr lvl="1"/>
            <a:r>
              <a:rPr lang="en-US" dirty="0" smtClean="0"/>
              <a:t>Return on investment (ROI)</a:t>
            </a:r>
          </a:p>
          <a:p>
            <a:pPr lvl="1"/>
            <a:r>
              <a:rPr lang="en-US" dirty="0" smtClean="0"/>
              <a:t>Payback analysis</a:t>
            </a:r>
          </a:p>
          <a:p>
            <a:endParaRPr lang="en-US" dirty="0" smtClean="0"/>
          </a:p>
        </p:txBody>
      </p:sp>
      <p:sp>
        <p:nvSpPr>
          <p:cNvPr id="23556" name="Rectangle 2"/>
          <p:cNvSpPr>
            <a:spLocks noGrp="1" noChangeArrowheads="1"/>
          </p:cNvSpPr>
          <p:nvPr>
            <p:ph type="title"/>
          </p:nvPr>
        </p:nvSpPr>
        <p:spPr>
          <a:xfrm>
            <a:off x="1981200" y="365125"/>
            <a:ext cx="8686800" cy="615950"/>
          </a:xfrm>
        </p:spPr>
        <p:txBody>
          <a:bodyPr>
            <a:normAutofit fontScale="90000"/>
          </a:bodyPr>
          <a:lstStyle/>
          <a:p>
            <a:r>
              <a:rPr lang="en-US" dirty="0" smtClean="0"/>
              <a:t>Financial Analysis of Projects</a:t>
            </a:r>
          </a:p>
        </p:txBody>
      </p:sp>
    </p:spTree>
    <p:extLst>
      <p:ext uri="{BB962C8B-B14F-4D97-AF65-F5344CB8AC3E}">
        <p14:creationId xmlns:p14="http://schemas.microsoft.com/office/powerpoint/2010/main" val="421255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3"/>
          <p:cNvSpPr>
            <a:spLocks noGrp="1" noChangeArrowheads="1"/>
          </p:cNvSpPr>
          <p:nvPr>
            <p:ph idx="1"/>
          </p:nvPr>
        </p:nvSpPr>
        <p:spPr>
          <a:xfrm>
            <a:off x="1752600" y="1143001"/>
            <a:ext cx="8567738" cy="4791075"/>
          </a:xfrm>
        </p:spPr>
        <p:txBody>
          <a:bodyPr/>
          <a:lstStyle/>
          <a:p>
            <a:r>
              <a:rPr lang="en-US" b="1" dirty="0" smtClean="0"/>
              <a:t>Net present value</a:t>
            </a:r>
            <a:r>
              <a:rPr lang="en-US" dirty="0" smtClean="0"/>
              <a:t> (NPV) analysis is a method of calculating the expected net monetary gain or loss from a project by discounting all expected future cash inflows and outflows to the present point in time</a:t>
            </a:r>
          </a:p>
          <a:p>
            <a:r>
              <a:rPr lang="en-US" dirty="0" smtClean="0"/>
              <a:t>Projects with a positive NPV should be considered if financial value is a key criterion</a:t>
            </a:r>
          </a:p>
          <a:p>
            <a:r>
              <a:rPr lang="en-US" dirty="0" smtClean="0"/>
              <a:t>The higher the NPV, the better</a:t>
            </a:r>
          </a:p>
        </p:txBody>
      </p:sp>
      <p:sp>
        <p:nvSpPr>
          <p:cNvPr id="24580" name="Rectangle 2"/>
          <p:cNvSpPr>
            <a:spLocks noGrp="1" noChangeArrowheads="1"/>
          </p:cNvSpPr>
          <p:nvPr>
            <p:ph type="title"/>
          </p:nvPr>
        </p:nvSpPr>
        <p:spPr>
          <a:xfrm>
            <a:off x="1981200" y="365125"/>
            <a:ext cx="8686800" cy="615950"/>
          </a:xfrm>
        </p:spPr>
        <p:txBody>
          <a:bodyPr>
            <a:normAutofit fontScale="90000"/>
          </a:bodyPr>
          <a:lstStyle/>
          <a:p>
            <a:r>
              <a:rPr lang="en-US" dirty="0" smtClean="0"/>
              <a:t>Net Present Value Analysis</a:t>
            </a:r>
          </a:p>
        </p:txBody>
      </p:sp>
    </p:spTree>
    <p:extLst>
      <p:ext uri="{BB962C8B-B14F-4D97-AF65-F5344CB8AC3E}">
        <p14:creationId xmlns:p14="http://schemas.microsoft.com/office/powerpoint/2010/main" val="2870012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NPV Calculations</a:t>
            </a:r>
            <a:endParaRPr lang="en-US" dirty="0"/>
          </a:p>
        </p:txBody>
      </p:sp>
      <p:sp>
        <p:nvSpPr>
          <p:cNvPr id="4" name="Content Placeholder 3"/>
          <p:cNvSpPr>
            <a:spLocks noGrp="1"/>
          </p:cNvSpPr>
          <p:nvPr>
            <p:ph idx="1"/>
          </p:nvPr>
        </p:nvSpPr>
        <p:spPr/>
        <p:txBody>
          <a:bodyPr/>
          <a:lstStyle/>
          <a:p>
            <a:pPr>
              <a:lnSpc>
                <a:spcPct val="90000"/>
              </a:lnSpc>
            </a:pPr>
            <a:r>
              <a:rPr lang="en-US" dirty="0"/>
              <a:t>Determine estimated costs and benefits for the life of the project and the products it produces</a:t>
            </a:r>
          </a:p>
          <a:p>
            <a:pPr>
              <a:lnSpc>
                <a:spcPct val="90000"/>
              </a:lnSpc>
            </a:pPr>
            <a:r>
              <a:rPr lang="en-US" dirty="0"/>
              <a:t>Determine the discount rate (check with your organization on what to use)</a:t>
            </a:r>
          </a:p>
          <a:p>
            <a:pPr>
              <a:lnSpc>
                <a:spcPct val="90000"/>
              </a:lnSpc>
            </a:pPr>
            <a:r>
              <a:rPr lang="en-US" dirty="0"/>
              <a:t>Calculate the NPV </a:t>
            </a:r>
            <a:endParaRPr lang="en-US" dirty="0" smtClean="0"/>
          </a:p>
          <a:p>
            <a:pPr lvl="1">
              <a:lnSpc>
                <a:spcPct val="90000"/>
              </a:lnSpc>
            </a:pPr>
            <a:r>
              <a:rPr lang="en-US" dirty="0" smtClean="0"/>
              <a:t>Notes</a:t>
            </a:r>
            <a:r>
              <a:rPr lang="en-US" dirty="0"/>
              <a:t>:  Some organizations consider the investment year as year 0, while others start in year 1.  Some people entered costs as negative numbers, while others do not.  Check with your organization for their preferences</a:t>
            </a:r>
          </a:p>
          <a:p>
            <a:endParaRPr lang="en-US" dirty="0"/>
          </a:p>
        </p:txBody>
      </p:sp>
    </p:spTree>
    <p:extLst>
      <p:ext uri="{BB962C8B-B14F-4D97-AF65-F5344CB8AC3E}">
        <p14:creationId xmlns:p14="http://schemas.microsoft.com/office/powerpoint/2010/main" val="3801087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Present Value (NPV/Qualitative)</a:t>
            </a:r>
            <a:endParaRPr lang="en-US" dirty="0"/>
          </a:p>
        </p:txBody>
      </p:sp>
      <p:sp>
        <p:nvSpPr>
          <p:cNvPr id="3" name="Content Placeholder 2"/>
          <p:cNvSpPr>
            <a:spLocks noGrp="1"/>
          </p:cNvSpPr>
          <p:nvPr>
            <p:ph idx="1"/>
          </p:nvPr>
        </p:nvSpPr>
        <p:spPr/>
        <p:txBody>
          <a:bodyPr/>
          <a:lstStyle/>
          <a:p>
            <a:r>
              <a:rPr lang="en-US" b="1" dirty="0">
                <a:solidFill>
                  <a:schemeClr val="accent4"/>
                </a:solidFill>
                <a:latin typeface="Calibri" pitchFamily="34" charset="0"/>
              </a:rPr>
              <a:t>If you are investing $600,000 and expecting $750,000 a year from now, Present Value = Discount factor * Future Value</a:t>
            </a:r>
          </a:p>
          <a:p>
            <a:r>
              <a:rPr lang="en-US" dirty="0"/>
              <a:t>Where discount factor </a:t>
            </a:r>
            <a:r>
              <a:rPr lang="en-US" dirty="0" smtClean="0"/>
              <a:t>=  </a:t>
            </a:r>
            <a:r>
              <a:rPr lang="en-US" dirty="0"/>
              <a:t>where r is the discount rate</a:t>
            </a:r>
          </a:p>
          <a:p>
            <a:r>
              <a:rPr lang="en-US" dirty="0"/>
              <a:t>If the discount rate was 10%, the present value is: </a:t>
            </a:r>
          </a:p>
          <a:p>
            <a:pPr>
              <a:buFont typeface="Wingdings" pitchFamily="2" charset="2"/>
              <a:buNone/>
            </a:pPr>
            <a:r>
              <a:rPr lang="en-US" dirty="0"/>
              <a:t>		750,000/1.10 = $681,818.</a:t>
            </a:r>
          </a:p>
          <a:p>
            <a:r>
              <a:rPr lang="en-US" dirty="0" smtClean="0"/>
              <a:t>The </a:t>
            </a:r>
            <a:r>
              <a:rPr lang="en-US" dirty="0"/>
              <a:t>building is worth $681,818, your investment is $600,000 and your NPV is $81,818. </a:t>
            </a:r>
          </a:p>
          <a:p>
            <a:pPr>
              <a:buFont typeface="Wingdings" pitchFamily="2" charset="2"/>
              <a:buNone/>
            </a:pPr>
            <a:r>
              <a:rPr lang="en-US" dirty="0"/>
              <a:t>	Therefore, NPV = PV – investment.</a:t>
            </a:r>
          </a:p>
        </p:txBody>
      </p:sp>
      <p:pic>
        <p:nvPicPr>
          <p:cNvPr id="4" name="Picture 7"/>
          <p:cNvPicPr>
            <a:picLocks noChangeAspect="1" noChangeArrowheads="1"/>
          </p:cNvPicPr>
          <p:nvPr/>
        </p:nvPicPr>
        <p:blipFill>
          <a:blip r:embed="rId2"/>
          <a:srcRect/>
          <a:stretch>
            <a:fillRect/>
          </a:stretch>
        </p:blipFill>
        <p:spPr bwMode="auto">
          <a:xfrm>
            <a:off x="3363913" y="5535742"/>
            <a:ext cx="5167312" cy="646112"/>
          </a:xfrm>
          <a:prstGeom prst="rect">
            <a:avLst/>
          </a:prstGeom>
          <a:solidFill>
            <a:schemeClr val="accent5"/>
          </a:solidFill>
          <a:ln w="9525">
            <a:noFill/>
            <a:miter lim="800000"/>
            <a:headEnd/>
            <a:tailEnd/>
          </a:ln>
        </p:spPr>
      </p:pic>
    </p:spTree>
    <p:extLst>
      <p:ext uri="{BB962C8B-B14F-4D97-AF65-F5344CB8AC3E}">
        <p14:creationId xmlns:p14="http://schemas.microsoft.com/office/powerpoint/2010/main" val="120872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Net Present Value (NPV/Qualitative)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845" y="1496412"/>
            <a:ext cx="8981154" cy="5104233"/>
          </a:xfrm>
          <a:prstGeom prst="rect">
            <a:avLst/>
          </a:prstGeom>
        </p:spPr>
      </p:pic>
    </p:spTree>
    <p:extLst>
      <p:ext uri="{BB962C8B-B14F-4D97-AF65-F5344CB8AC3E}">
        <p14:creationId xmlns:p14="http://schemas.microsoft.com/office/powerpoint/2010/main" val="267439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4-5. JWD Consulting NPV Example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162" y="1539499"/>
            <a:ext cx="7863628" cy="4795165"/>
          </a:xfrm>
          <a:prstGeom prst="rect">
            <a:avLst/>
          </a:prstGeom>
        </p:spPr>
      </p:pic>
    </p:spTree>
    <p:extLst>
      <p:ext uri="{BB962C8B-B14F-4D97-AF65-F5344CB8AC3E}">
        <p14:creationId xmlns:p14="http://schemas.microsoft.com/office/powerpoint/2010/main" val="418933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on Investment (ROI)</a:t>
            </a:r>
            <a:endParaRPr lang="en-US" dirty="0"/>
          </a:p>
        </p:txBody>
      </p:sp>
      <p:sp>
        <p:nvSpPr>
          <p:cNvPr id="3" name="Content Placeholder 2"/>
          <p:cNvSpPr>
            <a:spLocks noGrp="1"/>
          </p:cNvSpPr>
          <p:nvPr>
            <p:ph idx="1"/>
          </p:nvPr>
        </p:nvSpPr>
        <p:spPr/>
        <p:txBody>
          <a:bodyPr/>
          <a:lstStyle/>
          <a:p>
            <a:pPr>
              <a:lnSpc>
                <a:spcPct val="90000"/>
              </a:lnSpc>
            </a:pPr>
            <a:r>
              <a:rPr lang="en-US" b="1" dirty="0"/>
              <a:t>Return on investment</a:t>
            </a:r>
            <a:r>
              <a:rPr lang="en-US" dirty="0"/>
              <a:t> (ROI) is calculated by subtracting the project costs from the benefits and then dividing by the costs</a:t>
            </a:r>
          </a:p>
          <a:p>
            <a:pPr lvl="1">
              <a:lnSpc>
                <a:spcPct val="90000"/>
              </a:lnSpc>
              <a:buFontTx/>
              <a:buNone/>
            </a:pPr>
            <a:r>
              <a:rPr lang="en-US" dirty="0"/>
              <a:t>   ROI = (total discounted benefits - total discounted costs) / discounted costs</a:t>
            </a:r>
          </a:p>
          <a:p>
            <a:pPr>
              <a:lnSpc>
                <a:spcPct val="90000"/>
              </a:lnSpc>
            </a:pPr>
            <a:r>
              <a:rPr lang="en-US" dirty="0"/>
              <a:t>The higher the ROI, the better	</a:t>
            </a:r>
          </a:p>
          <a:p>
            <a:pPr>
              <a:lnSpc>
                <a:spcPct val="90000"/>
              </a:lnSpc>
            </a:pPr>
            <a:r>
              <a:rPr lang="en-US" dirty="0"/>
              <a:t>Many organizations have a </a:t>
            </a:r>
            <a:r>
              <a:rPr lang="en-US" b="1" dirty="0"/>
              <a:t>required rate of return </a:t>
            </a:r>
            <a:r>
              <a:rPr lang="en-US" dirty="0"/>
              <a:t>or minimum acceptable rate of return on investment for projects	</a:t>
            </a:r>
          </a:p>
          <a:p>
            <a:pPr>
              <a:lnSpc>
                <a:spcPct val="90000"/>
              </a:lnSpc>
            </a:pPr>
            <a:r>
              <a:rPr lang="en-US" b="1" dirty="0"/>
              <a:t>Internal rate of return </a:t>
            </a:r>
            <a:r>
              <a:rPr lang="en-US" dirty="0"/>
              <a:t>(IRR) can by calculated by finding the discount rate that makes the NPV equal to zero	</a:t>
            </a:r>
          </a:p>
          <a:p>
            <a:endParaRPr lang="en-US" dirty="0"/>
          </a:p>
        </p:txBody>
      </p:sp>
    </p:spTree>
    <p:extLst>
      <p:ext uri="{BB962C8B-B14F-4D97-AF65-F5344CB8AC3E}">
        <p14:creationId xmlns:p14="http://schemas.microsoft.com/office/powerpoint/2010/main" val="101017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810000" y="2601849"/>
            <a:ext cx="10554574" cy="3636511"/>
          </a:xfrm>
        </p:spPr>
        <p:txBody>
          <a:bodyPr>
            <a:normAutofit fontScale="92500" lnSpcReduction="20000"/>
          </a:bodyPr>
          <a:lstStyle/>
          <a:p>
            <a:r>
              <a:rPr lang="en-US" dirty="0"/>
              <a:t>Discuss the strategic planning process and apply different project selection </a:t>
            </a:r>
            <a:r>
              <a:rPr lang="en-US" dirty="0" smtClean="0"/>
              <a:t>methods/Select </a:t>
            </a:r>
            <a:r>
              <a:rPr lang="en-US" dirty="0"/>
              <a:t>projects and set priorities</a:t>
            </a:r>
          </a:p>
          <a:p>
            <a:r>
              <a:rPr lang="en-US" dirty="0"/>
              <a:t>Select a project manager and project team</a:t>
            </a:r>
          </a:p>
          <a:p>
            <a:r>
              <a:rPr lang="en-US" dirty="0"/>
              <a:t>Explain the importance of creating a project charter to formally initiate projects/write a project charter</a:t>
            </a:r>
          </a:p>
          <a:p>
            <a:r>
              <a:rPr lang="en-US" dirty="0" smtClean="0"/>
              <a:t>Describe </a:t>
            </a:r>
            <a:r>
              <a:rPr lang="en-US" dirty="0"/>
              <a:t>project management plan development, understand the content of these plans, and review approaches for creating </a:t>
            </a:r>
            <a:r>
              <a:rPr lang="en-US" dirty="0" smtClean="0"/>
              <a:t>them</a:t>
            </a:r>
          </a:p>
          <a:p>
            <a:r>
              <a:rPr lang="en-US" dirty="0"/>
              <a:t>Gather requirements for a project</a:t>
            </a:r>
          </a:p>
          <a:p>
            <a:r>
              <a:rPr lang="en-US" dirty="0" smtClean="0"/>
              <a:t>Prepare </a:t>
            </a:r>
            <a:r>
              <a:rPr lang="en-US" dirty="0"/>
              <a:t>and write a project </a:t>
            </a:r>
            <a:r>
              <a:rPr lang="en-US" dirty="0" smtClean="0"/>
              <a:t>scope</a:t>
            </a:r>
          </a:p>
          <a:p>
            <a:r>
              <a:rPr lang="en-US" dirty="0"/>
              <a:t>Explain project execution, its relationship to project planning, the factors related to successful results, and tools and techniques to assist in directing and managing project work</a:t>
            </a:r>
          </a:p>
          <a:p>
            <a:r>
              <a:rPr lang="en-US" dirty="0"/>
              <a:t>Describe the process of monitoring and controlling a project</a:t>
            </a:r>
          </a:p>
          <a:p>
            <a:endParaRPr lang="en-US" dirty="0"/>
          </a:p>
          <a:p>
            <a:endParaRPr lang="en-US" dirty="0"/>
          </a:p>
          <a:p>
            <a:endParaRPr lang="en-US" dirty="0"/>
          </a:p>
        </p:txBody>
      </p:sp>
    </p:spTree>
    <p:extLst>
      <p:ext uri="{BB962C8B-B14F-4D97-AF65-F5344CB8AC3E}">
        <p14:creationId xmlns:p14="http://schemas.microsoft.com/office/powerpoint/2010/main" val="423758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ROI Example</a:t>
            </a:r>
            <a:endParaRPr lang="en-US" dirty="0"/>
          </a:p>
        </p:txBody>
      </p:sp>
      <p:sp>
        <p:nvSpPr>
          <p:cNvPr id="4" name="Content Placeholder 3"/>
          <p:cNvSpPr>
            <a:spLocks noGrp="1"/>
          </p:cNvSpPr>
          <p:nvPr>
            <p:ph idx="1"/>
          </p:nvPr>
        </p:nvSpPr>
        <p:spPr/>
        <p:txBody>
          <a:bodyPr/>
          <a:lstStyle/>
          <a:p>
            <a:r>
              <a:rPr lang="en-US" dirty="0"/>
              <a:t>For example, if you invest $100 today and if the $100 is worth $105 next year, the ROI is: $105/$100 = 0.05 or 5%.</a:t>
            </a:r>
          </a:p>
          <a:p>
            <a:r>
              <a:rPr lang="en-US" dirty="0"/>
              <a:t>ROI =  </a:t>
            </a:r>
          </a:p>
          <a:p>
            <a:r>
              <a:rPr lang="en-US" dirty="0"/>
              <a:t>5% is the ROI of that investment. For the two projects Project 1 and Project 2 in Example 4-1, ROI can be calculated as 58% and 59% respectively. Here, the higher the ROI, the better for the organization.</a:t>
            </a:r>
          </a:p>
          <a:p>
            <a:endParaRPr lang="en-US" dirty="0"/>
          </a:p>
        </p:txBody>
      </p:sp>
      <p:pic>
        <p:nvPicPr>
          <p:cNvPr id="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88" y="3541713"/>
            <a:ext cx="1704975" cy="381000"/>
          </a:xfrm>
          <a:prstGeom prst="rect">
            <a:avLst/>
          </a:prstGeom>
          <a:solidFill>
            <a:srgbClr val="FFFF00"/>
          </a:solidFill>
          <a:ln w="9525">
            <a:noFill/>
            <a:miter lim="800000"/>
            <a:headEnd/>
            <a:tailEnd/>
          </a:ln>
        </p:spPr>
      </p:pic>
    </p:spTree>
    <p:extLst>
      <p:ext uri="{BB962C8B-B14F-4D97-AF65-F5344CB8AC3E}">
        <p14:creationId xmlns:p14="http://schemas.microsoft.com/office/powerpoint/2010/main" val="316126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Payback Analysis</a:t>
            </a:r>
            <a:endParaRPr lang="en-US" dirty="0"/>
          </a:p>
        </p:txBody>
      </p:sp>
      <p:sp>
        <p:nvSpPr>
          <p:cNvPr id="3" name="Content Placeholder 2"/>
          <p:cNvSpPr>
            <a:spLocks noGrp="1"/>
          </p:cNvSpPr>
          <p:nvPr>
            <p:ph idx="1"/>
          </p:nvPr>
        </p:nvSpPr>
        <p:spPr/>
        <p:txBody>
          <a:bodyPr/>
          <a:lstStyle/>
          <a:p>
            <a:pPr>
              <a:lnSpc>
                <a:spcPct val="90000"/>
              </a:lnSpc>
            </a:pPr>
            <a:r>
              <a:rPr lang="en-US" dirty="0"/>
              <a:t>Another important financial consideration is payback analysis</a:t>
            </a:r>
          </a:p>
          <a:p>
            <a:pPr>
              <a:lnSpc>
                <a:spcPct val="90000"/>
              </a:lnSpc>
            </a:pPr>
            <a:r>
              <a:rPr lang="en-US" dirty="0"/>
              <a:t>The </a:t>
            </a:r>
            <a:r>
              <a:rPr lang="en-US" b="1" dirty="0"/>
              <a:t>payback period</a:t>
            </a:r>
            <a:r>
              <a:rPr lang="en-US" dirty="0"/>
              <a:t> is the amount of time it will take to recoup, in the form of net cash inflows, the total dollars invested in a project</a:t>
            </a:r>
          </a:p>
          <a:p>
            <a:pPr>
              <a:lnSpc>
                <a:spcPct val="90000"/>
              </a:lnSpc>
            </a:pPr>
            <a:r>
              <a:rPr lang="en-US" dirty="0"/>
              <a:t>Payback occurs when the net cumulative discounted benefits equals the costs</a:t>
            </a:r>
          </a:p>
          <a:p>
            <a:pPr>
              <a:lnSpc>
                <a:spcPct val="90000"/>
              </a:lnSpc>
            </a:pPr>
            <a:r>
              <a:rPr lang="en-US" dirty="0"/>
              <a:t>Many organizations want IT projects to have a fairly short payback period</a:t>
            </a:r>
          </a:p>
          <a:p>
            <a:endParaRPr lang="en-US" dirty="0"/>
          </a:p>
        </p:txBody>
      </p:sp>
    </p:spTree>
    <p:extLst>
      <p:ext uri="{BB962C8B-B14F-4D97-AF65-F5344CB8AC3E}">
        <p14:creationId xmlns:p14="http://schemas.microsoft.com/office/powerpoint/2010/main" val="74666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4-6. Charting the Payback Period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43" y="1783685"/>
            <a:ext cx="6781799" cy="4881803"/>
          </a:xfrm>
          <a:prstGeom prst="rect">
            <a:avLst/>
          </a:prstGeom>
        </p:spPr>
      </p:pic>
    </p:spTree>
    <p:extLst>
      <p:ext uri="{BB962C8B-B14F-4D97-AF65-F5344CB8AC3E}">
        <p14:creationId xmlns:p14="http://schemas.microsoft.com/office/powerpoint/2010/main" val="360628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Payback Analysis</a:t>
            </a:r>
            <a:endParaRPr lang="en-US" dirty="0"/>
          </a:p>
        </p:txBody>
      </p:sp>
      <p:pic>
        <p:nvPicPr>
          <p:cNvPr id="3" name="Picture 4"/>
          <p:cNvPicPr>
            <a:picLocks noChangeAspect="1" noChangeArrowheads="1"/>
          </p:cNvPicPr>
          <p:nvPr/>
        </p:nvPicPr>
        <p:blipFill>
          <a:blip r:embed="rId2"/>
          <a:srcRect/>
          <a:stretch>
            <a:fillRect/>
          </a:stretch>
        </p:blipFill>
        <p:spPr bwMode="auto">
          <a:xfrm>
            <a:off x="382588" y="2085975"/>
            <a:ext cx="4014787" cy="3375025"/>
          </a:xfrm>
          <a:prstGeom prst="rect">
            <a:avLst/>
          </a:prstGeom>
          <a:noFill/>
          <a:ln w="9525">
            <a:noFill/>
            <a:miter lim="800000"/>
            <a:headEnd/>
            <a:tailEnd/>
          </a:ln>
        </p:spPr>
      </p:pic>
      <p:pic>
        <p:nvPicPr>
          <p:cNvPr id="4" name="Picture 5"/>
          <p:cNvPicPr>
            <a:picLocks noChangeAspect="1" noChangeArrowheads="1"/>
          </p:cNvPicPr>
          <p:nvPr/>
        </p:nvPicPr>
        <p:blipFill>
          <a:blip r:embed="rId3"/>
          <a:srcRect/>
          <a:stretch>
            <a:fillRect/>
          </a:stretch>
        </p:blipFill>
        <p:spPr bwMode="auto">
          <a:xfrm>
            <a:off x="4437063" y="2093913"/>
            <a:ext cx="3830637" cy="3367087"/>
          </a:xfrm>
          <a:prstGeom prst="rect">
            <a:avLst/>
          </a:prstGeom>
          <a:noFill/>
          <a:ln w="9525">
            <a:noFill/>
            <a:miter lim="800000"/>
            <a:headEnd/>
            <a:tailEnd/>
          </a:ln>
        </p:spPr>
      </p:pic>
    </p:spTree>
    <p:extLst>
      <p:ext uri="{BB962C8B-B14F-4D97-AF65-F5344CB8AC3E}">
        <p14:creationId xmlns:p14="http://schemas.microsoft.com/office/powerpoint/2010/main" val="70007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Strategy and Value</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a:t>Project strategic value is defined as the impact a project will have on external entities like customers and suppliers. </a:t>
            </a:r>
          </a:p>
          <a:p>
            <a:r>
              <a:rPr lang="en-US" sz="2400" dirty="0"/>
              <a:t>Competitive differentiation may depend upon: </a:t>
            </a:r>
          </a:p>
          <a:p>
            <a:pPr lvl="1">
              <a:buFont typeface="Arial" charset="0"/>
              <a:buChar char="•"/>
            </a:pPr>
            <a:r>
              <a:rPr lang="en-US" sz="2400" dirty="0"/>
              <a:t>Economies of scale</a:t>
            </a:r>
          </a:p>
          <a:p>
            <a:pPr lvl="1">
              <a:buFont typeface="Arial" charset="0"/>
              <a:buChar char="•"/>
            </a:pPr>
            <a:r>
              <a:rPr lang="en-US" sz="2400" dirty="0"/>
              <a:t>Product differentiation</a:t>
            </a:r>
          </a:p>
          <a:p>
            <a:pPr lvl="1">
              <a:buFont typeface="Arial" charset="0"/>
              <a:buChar char="•"/>
            </a:pPr>
            <a:r>
              <a:rPr lang="en-US" sz="2400" dirty="0"/>
              <a:t>Capital Requirements</a:t>
            </a:r>
          </a:p>
          <a:p>
            <a:pPr lvl="1">
              <a:buFont typeface="Arial" charset="0"/>
              <a:buChar char="•"/>
            </a:pPr>
            <a:r>
              <a:rPr lang="en-US" sz="2400" dirty="0"/>
              <a:t>Access to distribution channels</a:t>
            </a:r>
          </a:p>
          <a:p>
            <a:pPr lvl="1">
              <a:buFont typeface="Arial" charset="0"/>
              <a:buChar char="•"/>
            </a:pPr>
            <a:r>
              <a:rPr lang="en-US" sz="2400" dirty="0"/>
              <a:t>Cost disadvantages independent of scale</a:t>
            </a:r>
          </a:p>
          <a:p>
            <a:pPr lvl="1">
              <a:buFont typeface="Arial" charset="0"/>
              <a:buChar char="•"/>
            </a:pPr>
            <a:r>
              <a:rPr lang="en-US" sz="2400" dirty="0"/>
              <a:t>Government policies</a:t>
            </a:r>
          </a:p>
          <a:p>
            <a:pPr lvl="1">
              <a:buFont typeface="Arial" charset="0"/>
              <a:buChar char="•"/>
            </a:pPr>
            <a:r>
              <a:rPr lang="en-US" sz="2400" dirty="0"/>
              <a:t>Perceived competitive reactions in the market, and</a:t>
            </a:r>
          </a:p>
          <a:p>
            <a:pPr lvl="1">
              <a:buFont typeface="Arial" charset="0"/>
              <a:buChar char="•"/>
            </a:pPr>
            <a:r>
              <a:rPr lang="en-US" sz="2400" dirty="0"/>
              <a:t>Price of organization’s products and services.</a:t>
            </a:r>
          </a:p>
          <a:p>
            <a:endParaRPr lang="en-US" dirty="0"/>
          </a:p>
        </p:txBody>
      </p:sp>
    </p:spTree>
    <p:extLst>
      <p:ext uri="{BB962C8B-B14F-4D97-AF65-F5344CB8AC3E}">
        <p14:creationId xmlns:p14="http://schemas.microsoft.com/office/powerpoint/2010/main" val="146765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Strategy and Value</a:t>
            </a:r>
          </a:p>
        </p:txBody>
      </p:sp>
      <p:sp>
        <p:nvSpPr>
          <p:cNvPr id="3" name="Content Placeholder 2"/>
          <p:cNvSpPr>
            <a:spLocks noGrp="1"/>
          </p:cNvSpPr>
          <p:nvPr>
            <p:ph idx="1"/>
          </p:nvPr>
        </p:nvSpPr>
        <p:spPr/>
        <p:txBody>
          <a:bodyPr/>
          <a:lstStyle/>
          <a:p>
            <a:r>
              <a:rPr lang="en-US" sz="2400" dirty="0"/>
              <a:t>Value of a project can be determined by cash benefits (both magnitude and its timing). </a:t>
            </a:r>
          </a:p>
          <a:p>
            <a:pPr lvl="1">
              <a:buFont typeface="Arial" charset="0"/>
              <a:buChar char="•"/>
            </a:pPr>
            <a:r>
              <a:rPr lang="en-US" sz="2400" dirty="0"/>
              <a:t>Magnitude and timing of cash benefits when compared to investments made on the projects have to be evaluated in project selection as well.</a:t>
            </a:r>
          </a:p>
          <a:p>
            <a:pPr lvl="1">
              <a:buFont typeface="Arial" charset="0"/>
              <a:buChar char="•"/>
            </a:pPr>
            <a:r>
              <a:rPr lang="en-US" sz="2400" dirty="0"/>
              <a:t>If a project is not expected to bring some benefit to the organization, then there is no point in implementing this project.</a:t>
            </a:r>
          </a:p>
          <a:p>
            <a:endParaRPr lang="en-US" dirty="0"/>
          </a:p>
        </p:txBody>
      </p:sp>
    </p:spTree>
    <p:extLst>
      <p:ext uri="{BB962C8B-B14F-4D97-AF65-F5344CB8AC3E}">
        <p14:creationId xmlns:p14="http://schemas.microsoft.com/office/powerpoint/2010/main" val="163693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Weighted Scoring Model</a:t>
            </a:r>
            <a:endParaRPr lang="en-US" dirty="0"/>
          </a:p>
        </p:txBody>
      </p:sp>
      <p:sp>
        <p:nvSpPr>
          <p:cNvPr id="4" name="Content Placeholder 3"/>
          <p:cNvSpPr>
            <a:spLocks noGrp="1"/>
          </p:cNvSpPr>
          <p:nvPr>
            <p:ph idx="1"/>
          </p:nvPr>
        </p:nvSpPr>
        <p:spPr/>
        <p:txBody>
          <a:bodyPr/>
          <a:lstStyle/>
          <a:p>
            <a:pPr marL="609600" indent="-609600">
              <a:lnSpc>
                <a:spcPct val="90000"/>
              </a:lnSpc>
            </a:pPr>
            <a:r>
              <a:rPr lang="en-US" dirty="0"/>
              <a:t>A weighted scoring model is a tool that provides a systematic process for selecting projects based on many criteria</a:t>
            </a:r>
          </a:p>
          <a:p>
            <a:pPr marL="1371600" lvl="2" indent="-457200">
              <a:lnSpc>
                <a:spcPct val="90000"/>
              </a:lnSpc>
              <a:buClrTx/>
            </a:pPr>
            <a:r>
              <a:rPr lang="en-US" dirty="0"/>
              <a:t>Identify criteria important to the project selection process</a:t>
            </a:r>
          </a:p>
          <a:p>
            <a:pPr marL="1371600" lvl="2" indent="-457200">
              <a:lnSpc>
                <a:spcPct val="90000"/>
              </a:lnSpc>
              <a:buClrTx/>
            </a:pPr>
            <a:r>
              <a:rPr lang="en-US" dirty="0"/>
              <a:t>Assign weights (percentages) to each criterion so they add up to 100%</a:t>
            </a:r>
          </a:p>
          <a:p>
            <a:pPr marL="1371600" lvl="2" indent="-457200">
              <a:lnSpc>
                <a:spcPct val="90000"/>
              </a:lnSpc>
              <a:buClrTx/>
            </a:pPr>
            <a:r>
              <a:rPr lang="en-US" dirty="0"/>
              <a:t>Assign scores to each criterion for each project</a:t>
            </a:r>
          </a:p>
          <a:p>
            <a:pPr marL="1371600" lvl="2" indent="-457200">
              <a:lnSpc>
                <a:spcPct val="90000"/>
              </a:lnSpc>
              <a:buClrTx/>
            </a:pPr>
            <a:r>
              <a:rPr lang="en-US" dirty="0"/>
              <a:t>Multiply the scores by the weights and get the total weighted scores</a:t>
            </a:r>
          </a:p>
          <a:p>
            <a:pPr marL="609600" indent="-609600">
              <a:lnSpc>
                <a:spcPct val="90000"/>
              </a:lnSpc>
            </a:pPr>
            <a:r>
              <a:rPr lang="en-US" dirty="0"/>
              <a:t>The higher the weighted score, the better</a:t>
            </a:r>
          </a:p>
          <a:p>
            <a:endParaRPr lang="en-US" dirty="0"/>
          </a:p>
        </p:txBody>
      </p:sp>
    </p:spTree>
    <p:extLst>
      <p:ext uri="{BB962C8B-B14F-4D97-AF65-F5344CB8AC3E}">
        <p14:creationId xmlns:p14="http://schemas.microsoft.com/office/powerpoint/2010/main" val="1556296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Weighted Scoring Model for Project Selection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98" y="1345560"/>
            <a:ext cx="5638800" cy="5512440"/>
          </a:xfrm>
          <a:prstGeom prst="rect">
            <a:avLst/>
          </a:prstGeom>
        </p:spPr>
      </p:pic>
    </p:spTree>
    <p:extLst>
      <p:ext uri="{BB962C8B-B14F-4D97-AF65-F5344CB8AC3E}">
        <p14:creationId xmlns:p14="http://schemas.microsoft.com/office/powerpoint/2010/main" val="271775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Balanced Scorecard</a:t>
            </a:r>
            <a:endParaRPr lang="en-US" dirty="0"/>
          </a:p>
        </p:txBody>
      </p:sp>
      <p:sp>
        <p:nvSpPr>
          <p:cNvPr id="3" name="Content Placeholder 2"/>
          <p:cNvSpPr>
            <a:spLocks noGrp="1"/>
          </p:cNvSpPr>
          <p:nvPr>
            <p:ph idx="1"/>
          </p:nvPr>
        </p:nvSpPr>
        <p:spPr/>
        <p:txBody>
          <a:bodyPr/>
          <a:lstStyle/>
          <a:p>
            <a:pPr>
              <a:lnSpc>
                <a:spcPct val="90000"/>
              </a:lnSpc>
            </a:pPr>
            <a:r>
              <a:rPr lang="en-US" dirty="0"/>
              <a:t>Drs. Robert Kaplan and David Norton developed this approach to help select and manage projects that align with business strategy</a:t>
            </a:r>
          </a:p>
          <a:p>
            <a:pPr>
              <a:lnSpc>
                <a:spcPct val="90000"/>
              </a:lnSpc>
            </a:pPr>
            <a:r>
              <a:rPr lang="en-US" dirty="0"/>
              <a:t>A </a:t>
            </a:r>
            <a:r>
              <a:rPr lang="en-US" b="1" dirty="0"/>
              <a:t>balanced scorecard</a:t>
            </a:r>
          </a:p>
          <a:p>
            <a:pPr lvl="1">
              <a:lnSpc>
                <a:spcPct val="90000"/>
              </a:lnSpc>
            </a:pPr>
            <a:r>
              <a:rPr lang="en-US" dirty="0"/>
              <a:t>is a methodology that converts an organization’s value drivers, such as customer service, innovation, operational efficiency, and financial performance, to a series of defined metrics</a:t>
            </a:r>
          </a:p>
          <a:p>
            <a:pPr>
              <a:lnSpc>
                <a:spcPct val="90000"/>
              </a:lnSpc>
            </a:pPr>
            <a:r>
              <a:rPr lang="en-US" dirty="0"/>
              <a:t>See www.balancedscorecard.org for more information</a:t>
            </a:r>
          </a:p>
          <a:p>
            <a:endParaRPr lang="en-US" dirty="0"/>
          </a:p>
        </p:txBody>
      </p:sp>
    </p:spTree>
    <p:extLst>
      <p:ext uri="{BB962C8B-B14F-4D97-AF65-F5344CB8AC3E}">
        <p14:creationId xmlns:p14="http://schemas.microsoft.com/office/powerpoint/2010/main" val="225224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Scorecard Example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741" y="1563382"/>
            <a:ext cx="6233414" cy="5035825"/>
          </a:xfrm>
          <a:prstGeom prst="rect">
            <a:avLst/>
          </a:prstGeom>
        </p:spPr>
      </p:pic>
    </p:spTree>
    <p:extLst>
      <p:ext uri="{BB962C8B-B14F-4D97-AF65-F5344CB8AC3E}">
        <p14:creationId xmlns:p14="http://schemas.microsoft.com/office/powerpoint/2010/main" val="256236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Integration/</a:t>
            </a:r>
            <a:r>
              <a:rPr lang="en-US" dirty="0" err="1" smtClean="0"/>
              <a:t>Initation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751" y="1525438"/>
            <a:ext cx="6102761" cy="4999680"/>
          </a:xfrm>
          <a:prstGeom prst="rect">
            <a:avLst/>
          </a:prstGeom>
        </p:spPr>
      </p:pic>
    </p:spTree>
    <p:extLst>
      <p:ext uri="{BB962C8B-B14F-4D97-AF65-F5344CB8AC3E}">
        <p14:creationId xmlns:p14="http://schemas.microsoft.com/office/powerpoint/2010/main" val="3293766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Charter</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a:t>A project charter is a document that formally recognizes a project, includes a problem statement, project objectives, benefits, process owners, and a project sponsor or a champion.</a:t>
            </a:r>
          </a:p>
          <a:p>
            <a:pPr lvl="1">
              <a:buFont typeface="Arial" charset="0"/>
              <a:buChar char="•"/>
            </a:pPr>
            <a:r>
              <a:rPr lang="en-US" sz="2400" dirty="0"/>
              <a:t>Project purpose or justification</a:t>
            </a:r>
          </a:p>
          <a:p>
            <a:pPr lvl="1">
              <a:buFont typeface="Arial" charset="0"/>
              <a:buChar char="•"/>
            </a:pPr>
            <a:r>
              <a:rPr lang="en-US" sz="2400" dirty="0"/>
              <a:t>Project objectives</a:t>
            </a:r>
          </a:p>
          <a:p>
            <a:pPr lvl="1">
              <a:buFont typeface="Arial" charset="0"/>
              <a:buChar char="•"/>
            </a:pPr>
            <a:r>
              <a:rPr lang="en-US" sz="2400" dirty="0"/>
              <a:t>Project success criteria</a:t>
            </a:r>
          </a:p>
          <a:p>
            <a:pPr lvl="1">
              <a:buFont typeface="Arial" charset="0"/>
              <a:buChar char="•"/>
            </a:pPr>
            <a:r>
              <a:rPr lang="en-US" sz="2400" dirty="0"/>
              <a:t>Project description</a:t>
            </a:r>
          </a:p>
          <a:p>
            <a:pPr lvl="1">
              <a:buFont typeface="Arial" charset="0"/>
              <a:buChar char="•"/>
            </a:pPr>
            <a:r>
              <a:rPr lang="en-US" sz="2400" dirty="0"/>
              <a:t>Project risks at a high level</a:t>
            </a:r>
          </a:p>
          <a:p>
            <a:pPr lvl="1">
              <a:buFont typeface="Arial" charset="0"/>
              <a:buChar char="•"/>
            </a:pPr>
            <a:r>
              <a:rPr lang="en-US" sz="2400" dirty="0"/>
              <a:t>Key milestones</a:t>
            </a:r>
          </a:p>
          <a:p>
            <a:pPr lvl="1">
              <a:buFont typeface="Arial" charset="0"/>
              <a:buChar char="•"/>
            </a:pPr>
            <a:r>
              <a:rPr lang="en-US" sz="2400" dirty="0"/>
              <a:t>Budget information</a:t>
            </a:r>
          </a:p>
          <a:p>
            <a:endParaRPr lang="en-US" dirty="0"/>
          </a:p>
        </p:txBody>
      </p:sp>
    </p:spTree>
    <p:extLst>
      <p:ext uri="{BB962C8B-B14F-4D97-AF65-F5344CB8AC3E}">
        <p14:creationId xmlns:p14="http://schemas.microsoft.com/office/powerpoint/2010/main" val="17818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Project Charter</a:t>
            </a:r>
            <a:endParaRPr lang="en-US" dirty="0"/>
          </a:p>
        </p:txBody>
      </p:sp>
      <p:pic>
        <p:nvPicPr>
          <p:cNvPr id="3" name="Picture 2"/>
          <p:cNvPicPr>
            <a:picLocks noChangeAspect="1" noChangeArrowheads="1"/>
          </p:cNvPicPr>
          <p:nvPr/>
        </p:nvPicPr>
        <p:blipFill>
          <a:blip r:embed="rId2"/>
          <a:srcRect/>
          <a:stretch>
            <a:fillRect/>
          </a:stretch>
        </p:blipFill>
        <p:spPr bwMode="auto">
          <a:xfrm>
            <a:off x="2381250" y="1838325"/>
            <a:ext cx="7620000" cy="25908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305050" y="4429124"/>
            <a:ext cx="7696200" cy="2185341"/>
          </a:xfrm>
          <a:prstGeom prst="rect">
            <a:avLst/>
          </a:prstGeom>
          <a:noFill/>
          <a:ln w="9525">
            <a:noFill/>
            <a:miter lim="800000"/>
            <a:headEnd/>
            <a:tailEnd/>
          </a:ln>
          <a:effectLst/>
        </p:spPr>
      </p:pic>
    </p:spTree>
    <p:extLst>
      <p:ext uri="{BB962C8B-B14F-4D97-AF65-F5344CB8AC3E}">
        <p14:creationId xmlns:p14="http://schemas.microsoft.com/office/powerpoint/2010/main" val="58832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Charter Continued </a:t>
            </a:r>
            <a:endParaRPr lang="en-US" dirty="0"/>
          </a:p>
        </p:txBody>
      </p:sp>
      <p:sp>
        <p:nvSpPr>
          <p:cNvPr id="3" name="Content Placeholder 2"/>
          <p:cNvSpPr>
            <a:spLocks noGrp="1"/>
          </p:cNvSpPr>
          <p:nvPr>
            <p:ph idx="1"/>
          </p:nvPr>
        </p:nvSpPr>
        <p:spPr/>
        <p:txBody>
          <a:bodyPr/>
          <a:lstStyle/>
          <a:p>
            <a:pPr lvl="1">
              <a:buFont typeface="Arial" charset="0"/>
              <a:buChar char="•"/>
            </a:pPr>
            <a:r>
              <a:rPr lang="en-US" sz="2400" dirty="0"/>
              <a:t>High level requirements of the project</a:t>
            </a:r>
          </a:p>
          <a:p>
            <a:pPr lvl="1">
              <a:buFont typeface="Arial" charset="0"/>
              <a:buChar char="•"/>
            </a:pPr>
            <a:r>
              <a:rPr lang="en-US" sz="2400" dirty="0"/>
              <a:t>Project approval requirements</a:t>
            </a:r>
          </a:p>
          <a:p>
            <a:pPr lvl="1">
              <a:buFont typeface="Arial" charset="0"/>
              <a:buChar char="•"/>
            </a:pPr>
            <a:r>
              <a:rPr lang="en-US" sz="2400" dirty="0"/>
              <a:t>Roles and responsibilities of the project manager and the project team</a:t>
            </a:r>
          </a:p>
          <a:p>
            <a:pPr lvl="1">
              <a:buFont typeface="Arial" charset="0"/>
              <a:buChar char="•"/>
            </a:pPr>
            <a:r>
              <a:rPr lang="en-US" sz="2400" dirty="0"/>
              <a:t>Level of authority of the project manager</a:t>
            </a:r>
          </a:p>
          <a:p>
            <a:pPr lvl="1">
              <a:buFont typeface="Arial" charset="0"/>
              <a:buChar char="•"/>
            </a:pPr>
            <a:r>
              <a:rPr lang="en-US" sz="2400" dirty="0"/>
              <a:t>Sponsor and authorizing persons of the project charter</a:t>
            </a:r>
          </a:p>
          <a:p>
            <a:endParaRPr lang="en-US" dirty="0"/>
          </a:p>
        </p:txBody>
      </p:sp>
    </p:spTree>
    <p:extLst>
      <p:ext uri="{BB962C8B-B14F-4D97-AF65-F5344CB8AC3E}">
        <p14:creationId xmlns:p14="http://schemas.microsoft.com/office/powerpoint/2010/main" val="143765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1905000" y="1371601"/>
            <a:ext cx="8186738" cy="4791075"/>
          </a:xfrm>
        </p:spPr>
        <p:txBody>
          <a:bodyPr/>
          <a:lstStyle/>
          <a:p>
            <a:r>
              <a:rPr lang="en-US" dirty="0" smtClean="0"/>
              <a:t>A </a:t>
            </a:r>
            <a:r>
              <a:rPr lang="en-US" b="1" dirty="0" smtClean="0"/>
              <a:t>project management plan</a:t>
            </a:r>
            <a:r>
              <a:rPr lang="en-US" dirty="0" smtClean="0"/>
              <a:t> is a document used to coordinate all project planning documents and help guide a project’s execution and control</a:t>
            </a:r>
          </a:p>
          <a:p>
            <a:r>
              <a:rPr lang="en-US" dirty="0" smtClean="0"/>
              <a:t>Plans created in the other knowledge areas are subsidiary parts of the overall project management plan</a:t>
            </a:r>
            <a:endParaRPr lang="en-US" i="1" dirty="0" smtClean="0"/>
          </a:p>
        </p:txBody>
      </p:sp>
      <p:sp>
        <p:nvSpPr>
          <p:cNvPr id="38916" name="Rectangle 2"/>
          <p:cNvSpPr>
            <a:spLocks noGrp="1" noChangeArrowheads="1"/>
          </p:cNvSpPr>
          <p:nvPr>
            <p:ph type="title"/>
          </p:nvPr>
        </p:nvSpPr>
        <p:spPr/>
        <p:txBody>
          <a:bodyPr>
            <a:normAutofit/>
          </a:bodyPr>
          <a:lstStyle/>
          <a:p>
            <a:r>
              <a:rPr lang="en-US" dirty="0" smtClean="0"/>
              <a:t>Developing a Project Management Plan</a:t>
            </a:r>
          </a:p>
        </p:txBody>
      </p:sp>
    </p:spTree>
    <p:extLst>
      <p:ext uri="{BB962C8B-B14F-4D97-AF65-F5344CB8AC3E}">
        <p14:creationId xmlns:p14="http://schemas.microsoft.com/office/powerpoint/2010/main" val="289299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3"/>
          <p:cNvSpPr>
            <a:spLocks noGrp="1" noChangeArrowheads="1"/>
          </p:cNvSpPr>
          <p:nvPr>
            <p:ph idx="1"/>
          </p:nvPr>
        </p:nvSpPr>
        <p:spPr>
          <a:xfrm>
            <a:off x="2057400" y="1524001"/>
            <a:ext cx="8186738" cy="4791075"/>
          </a:xfrm>
        </p:spPr>
        <p:txBody>
          <a:bodyPr/>
          <a:lstStyle/>
          <a:p>
            <a:r>
              <a:rPr lang="en-US" dirty="0" smtClean="0"/>
              <a:t>Introduction or overview of the project</a:t>
            </a:r>
          </a:p>
          <a:p>
            <a:r>
              <a:rPr lang="en-US" dirty="0" smtClean="0"/>
              <a:t>Description of how the project is organized</a:t>
            </a:r>
          </a:p>
          <a:p>
            <a:r>
              <a:rPr lang="en-US" dirty="0" smtClean="0"/>
              <a:t>Management and technical processes used on the project</a:t>
            </a:r>
          </a:p>
          <a:p>
            <a:r>
              <a:rPr lang="en-US" dirty="0" smtClean="0"/>
              <a:t>Work to be done, schedule, and budget information</a:t>
            </a:r>
          </a:p>
        </p:txBody>
      </p:sp>
      <p:sp>
        <p:nvSpPr>
          <p:cNvPr id="39940" name="Rectangle 2"/>
          <p:cNvSpPr>
            <a:spLocks noGrp="1" noChangeArrowheads="1"/>
          </p:cNvSpPr>
          <p:nvPr>
            <p:ph type="title"/>
          </p:nvPr>
        </p:nvSpPr>
        <p:spPr>
          <a:xfrm>
            <a:off x="1905000" y="152400"/>
            <a:ext cx="8763000" cy="1143000"/>
          </a:xfrm>
        </p:spPr>
        <p:txBody>
          <a:bodyPr>
            <a:normAutofit fontScale="90000"/>
          </a:bodyPr>
          <a:lstStyle/>
          <a:p>
            <a:r>
              <a:rPr lang="en-US" dirty="0" smtClean="0"/>
              <a:t>Common Elements of a Project Management Plan</a:t>
            </a:r>
          </a:p>
        </p:txBody>
      </p:sp>
    </p:spTree>
    <p:extLst>
      <p:ext uri="{BB962C8B-B14F-4D97-AF65-F5344CB8AC3E}">
        <p14:creationId xmlns:p14="http://schemas.microsoft.com/office/powerpoint/2010/main" val="861994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p:txBody>
          <a:bodyPr/>
          <a:lstStyle/>
          <a:p>
            <a:r>
              <a:rPr lang="en-US" sz="2800" dirty="0"/>
              <a:t>Table 4-2. Sample Contents for a Software Project Management Plan (SPMP)</a:t>
            </a:r>
          </a:p>
        </p:txBody>
      </p:sp>
      <p:pic>
        <p:nvPicPr>
          <p:cNvPr id="40965" name="Picture 7" descr="Tbl04-01.bmp"/>
          <p:cNvPicPr>
            <a:picLocks noChangeAspect="1"/>
          </p:cNvPicPr>
          <p:nvPr/>
        </p:nvPicPr>
        <p:blipFill>
          <a:blip r:embed="rId2"/>
          <a:srcRect t="5533"/>
          <a:stretch>
            <a:fillRect/>
          </a:stretch>
        </p:blipFill>
        <p:spPr bwMode="auto">
          <a:xfrm>
            <a:off x="1997015" y="1827363"/>
            <a:ext cx="7854950" cy="4640263"/>
          </a:xfrm>
          <a:prstGeom prst="rect">
            <a:avLst/>
          </a:prstGeom>
          <a:noFill/>
          <a:ln w="9525">
            <a:noFill/>
            <a:miter lim="800000"/>
            <a:headEnd/>
            <a:tailEnd/>
          </a:ln>
        </p:spPr>
      </p:pic>
    </p:spTree>
    <p:extLst>
      <p:ext uri="{BB962C8B-B14F-4D97-AF65-F5344CB8AC3E}">
        <p14:creationId xmlns:p14="http://schemas.microsoft.com/office/powerpoint/2010/main" val="422131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3"/>
          <p:cNvSpPr>
            <a:spLocks noGrp="1" noChangeArrowheads="1"/>
          </p:cNvSpPr>
          <p:nvPr>
            <p:ph idx="1"/>
          </p:nvPr>
        </p:nvSpPr>
        <p:spPr>
          <a:xfrm>
            <a:off x="1828800" y="1143001"/>
            <a:ext cx="8186738" cy="4791075"/>
          </a:xfrm>
        </p:spPr>
        <p:txBody>
          <a:bodyPr/>
          <a:lstStyle/>
          <a:p>
            <a:r>
              <a:rPr lang="en-US" dirty="0" smtClean="0"/>
              <a:t>Involves managing and performing the work described in the project management plan</a:t>
            </a:r>
          </a:p>
          <a:p>
            <a:r>
              <a:rPr lang="en-US" dirty="0" smtClean="0"/>
              <a:t>The majority of time and money is usually spent on execution</a:t>
            </a:r>
          </a:p>
          <a:p>
            <a:r>
              <a:rPr lang="en-US" dirty="0" smtClean="0"/>
              <a:t>The application area of the project directly affects project execution because the products of the project are produced during execution</a:t>
            </a:r>
          </a:p>
          <a:p>
            <a:endParaRPr lang="en-US" dirty="0" smtClean="0"/>
          </a:p>
        </p:txBody>
      </p:sp>
      <p:sp>
        <p:nvSpPr>
          <p:cNvPr id="45060" name="Rectangle 2"/>
          <p:cNvSpPr>
            <a:spLocks noGrp="1" noChangeArrowheads="1"/>
          </p:cNvSpPr>
          <p:nvPr>
            <p:ph type="title"/>
          </p:nvPr>
        </p:nvSpPr>
        <p:spPr>
          <a:xfrm>
            <a:off x="802257" y="531962"/>
            <a:ext cx="9332343" cy="914400"/>
          </a:xfrm>
        </p:spPr>
        <p:txBody>
          <a:bodyPr>
            <a:normAutofit fontScale="90000"/>
          </a:bodyPr>
          <a:lstStyle/>
          <a:p>
            <a:r>
              <a:rPr lang="en-US" dirty="0" smtClean="0"/>
              <a:t>Directing and Managing Project Work</a:t>
            </a:r>
          </a:p>
        </p:txBody>
      </p:sp>
    </p:spTree>
    <p:extLst>
      <p:ext uri="{BB962C8B-B14F-4D97-AF65-F5344CB8AC3E}">
        <p14:creationId xmlns:p14="http://schemas.microsoft.com/office/powerpoint/2010/main" val="3899299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3"/>
          <p:cNvSpPr>
            <a:spLocks noGrp="1" noChangeArrowheads="1"/>
          </p:cNvSpPr>
          <p:nvPr>
            <p:ph idx="1"/>
          </p:nvPr>
        </p:nvSpPr>
        <p:spPr/>
        <p:txBody>
          <a:bodyPr/>
          <a:lstStyle/>
          <a:p>
            <a:r>
              <a:rPr lang="en-US" dirty="0" smtClean="0"/>
              <a:t>Project planning and execution are intertwined and inseparable activities</a:t>
            </a:r>
          </a:p>
          <a:p>
            <a:r>
              <a:rPr lang="en-US" dirty="0" smtClean="0"/>
              <a:t>Those who will do the work should help to plan the work</a:t>
            </a:r>
          </a:p>
          <a:p>
            <a:r>
              <a:rPr lang="en-US" dirty="0" smtClean="0"/>
              <a:t>Project managers must solicit input from the team to develop realistic plans</a:t>
            </a:r>
          </a:p>
        </p:txBody>
      </p:sp>
      <p:sp>
        <p:nvSpPr>
          <p:cNvPr id="46084" name="Rectangle 2"/>
          <p:cNvSpPr>
            <a:spLocks noGrp="1" noChangeArrowheads="1"/>
          </p:cNvSpPr>
          <p:nvPr>
            <p:ph type="title"/>
          </p:nvPr>
        </p:nvSpPr>
        <p:spPr/>
        <p:txBody>
          <a:bodyPr>
            <a:normAutofit/>
          </a:bodyPr>
          <a:lstStyle/>
          <a:p>
            <a:r>
              <a:rPr lang="en-US" dirty="0" smtClean="0"/>
              <a:t>Coordinating Planning and Execution</a:t>
            </a:r>
          </a:p>
        </p:txBody>
      </p:sp>
    </p:spTree>
    <p:extLst>
      <p:ext uri="{BB962C8B-B14F-4D97-AF65-F5344CB8AC3E}">
        <p14:creationId xmlns:p14="http://schemas.microsoft.com/office/powerpoint/2010/main" val="4176204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3"/>
          <p:cNvSpPr>
            <a:spLocks noGrp="1" noChangeArrowheads="1"/>
          </p:cNvSpPr>
          <p:nvPr>
            <p:ph idx="1"/>
          </p:nvPr>
        </p:nvSpPr>
        <p:spPr>
          <a:xfrm>
            <a:off x="1905000" y="1524000"/>
            <a:ext cx="8458200" cy="4876800"/>
          </a:xfrm>
        </p:spPr>
        <p:txBody>
          <a:bodyPr/>
          <a:lstStyle/>
          <a:p>
            <a:pPr>
              <a:lnSpc>
                <a:spcPct val="90000"/>
              </a:lnSpc>
            </a:pPr>
            <a:r>
              <a:rPr lang="en-US" dirty="0" smtClean="0"/>
              <a:t>Project managers must lead by example to demonstrate the importance of creating and then following good project plans</a:t>
            </a:r>
          </a:p>
          <a:p>
            <a:pPr>
              <a:lnSpc>
                <a:spcPct val="90000"/>
              </a:lnSpc>
            </a:pPr>
            <a:r>
              <a:rPr lang="en-US" dirty="0" smtClean="0"/>
              <a:t>Organizational culture can help project execution by</a:t>
            </a:r>
          </a:p>
          <a:p>
            <a:pPr lvl="1">
              <a:lnSpc>
                <a:spcPct val="90000"/>
              </a:lnSpc>
            </a:pPr>
            <a:r>
              <a:rPr lang="en-US" dirty="0" smtClean="0"/>
              <a:t>providing guidelines and templates</a:t>
            </a:r>
          </a:p>
          <a:p>
            <a:pPr lvl="1">
              <a:lnSpc>
                <a:spcPct val="90000"/>
              </a:lnSpc>
            </a:pPr>
            <a:r>
              <a:rPr lang="en-US" dirty="0" smtClean="0"/>
              <a:t>tracking performance based on plans</a:t>
            </a:r>
          </a:p>
          <a:p>
            <a:pPr>
              <a:lnSpc>
                <a:spcPct val="90000"/>
              </a:lnSpc>
            </a:pPr>
            <a:r>
              <a:rPr lang="en-US" dirty="0" smtClean="0"/>
              <a:t>Project managers may still need to break the rules to meet project goals, and senior managers must support those actions</a:t>
            </a:r>
          </a:p>
        </p:txBody>
      </p:sp>
      <p:sp>
        <p:nvSpPr>
          <p:cNvPr id="47108" name="Rectangle 2"/>
          <p:cNvSpPr>
            <a:spLocks noGrp="1" noChangeArrowheads="1"/>
          </p:cNvSpPr>
          <p:nvPr>
            <p:ph type="title"/>
          </p:nvPr>
        </p:nvSpPr>
        <p:spPr/>
        <p:txBody>
          <a:bodyPr>
            <a:normAutofit fontScale="90000"/>
          </a:bodyPr>
          <a:lstStyle/>
          <a:p>
            <a:r>
              <a:rPr lang="en-US" dirty="0" smtClean="0"/>
              <a:t>Providing Leadership and a Supportive Culture</a:t>
            </a:r>
          </a:p>
        </p:txBody>
      </p:sp>
    </p:spTree>
    <p:extLst>
      <p:ext uri="{BB962C8B-B14F-4D97-AF65-F5344CB8AC3E}">
        <p14:creationId xmlns:p14="http://schemas.microsoft.com/office/powerpoint/2010/main" val="34889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is often helpful for IT project managers to have prior technical experience</a:t>
            </a:r>
          </a:p>
          <a:p>
            <a:r>
              <a:rPr lang="en-US" dirty="0" smtClean="0"/>
              <a:t>On small projects, the project manager may be required to perform some of the technical work or mentor team members to complete the projects</a:t>
            </a:r>
          </a:p>
          <a:p>
            <a:r>
              <a:rPr lang="en-US" dirty="0" smtClean="0"/>
              <a:t>On large projects, the project manager must understand the business and application area of the project</a:t>
            </a:r>
            <a:endParaRPr lang="en-US" dirty="0"/>
          </a:p>
        </p:txBody>
      </p:sp>
      <p:sp>
        <p:nvSpPr>
          <p:cNvPr id="5" name="Title 4"/>
          <p:cNvSpPr>
            <a:spLocks noGrp="1"/>
          </p:cNvSpPr>
          <p:nvPr>
            <p:ph type="title"/>
          </p:nvPr>
        </p:nvSpPr>
        <p:spPr/>
        <p:txBody>
          <a:bodyPr>
            <a:normAutofit fontScale="90000"/>
          </a:bodyPr>
          <a:lstStyle/>
          <a:p>
            <a:r>
              <a:rPr lang="en-US" dirty="0" smtClean="0"/>
              <a:t>Capitalizing on Product, Business, and Application Area Knowledge</a:t>
            </a:r>
            <a:endParaRPr lang="en-US" dirty="0"/>
          </a:p>
        </p:txBody>
      </p:sp>
    </p:spTree>
    <p:extLst>
      <p:ext uri="{BB962C8B-B14F-4D97-AF65-F5344CB8AC3E}">
        <p14:creationId xmlns:p14="http://schemas.microsoft.com/office/powerpoint/2010/main" val="142651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Projection </a:t>
            </a:r>
            <a:r>
              <a:rPr lang="en-US" dirty="0" smtClean="0"/>
              <a:t>Integration/Initiation</a:t>
            </a:r>
            <a:endParaRPr lang="en-US" dirty="0"/>
          </a:p>
        </p:txBody>
      </p:sp>
      <p:pic>
        <p:nvPicPr>
          <p:cNvPr id="5" name="Picture 2"/>
          <p:cNvPicPr>
            <a:picLocks noChangeAspect="1" noChangeArrowheads="1"/>
          </p:cNvPicPr>
          <p:nvPr/>
        </p:nvPicPr>
        <p:blipFill>
          <a:blip r:embed="rId2"/>
          <a:srcRect/>
          <a:stretch>
            <a:fillRect/>
          </a:stretch>
        </p:blipFill>
        <p:spPr bwMode="auto">
          <a:xfrm>
            <a:off x="2613116" y="1667653"/>
            <a:ext cx="7440612" cy="5029200"/>
          </a:xfrm>
          <a:prstGeom prst="rect">
            <a:avLst/>
          </a:prstGeom>
          <a:noFill/>
          <a:ln w="9525">
            <a:noFill/>
            <a:miter lim="800000"/>
            <a:headEnd/>
            <a:tailEnd/>
          </a:ln>
        </p:spPr>
      </p:pic>
    </p:spTree>
    <p:extLst>
      <p:ext uri="{BB962C8B-B14F-4D97-AF65-F5344CB8AC3E}">
        <p14:creationId xmlns:p14="http://schemas.microsoft.com/office/powerpoint/2010/main" val="27187713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3"/>
          <p:cNvSpPr>
            <a:spLocks noGrp="1" noChangeArrowheads="1"/>
          </p:cNvSpPr>
          <p:nvPr>
            <p:ph idx="1"/>
          </p:nvPr>
        </p:nvSpPr>
        <p:spPr>
          <a:xfrm>
            <a:off x="1752600" y="1524001"/>
            <a:ext cx="8610600" cy="4791075"/>
          </a:xfrm>
        </p:spPr>
        <p:txBody>
          <a:bodyPr>
            <a:normAutofit/>
          </a:bodyPr>
          <a:lstStyle/>
          <a:p>
            <a:pPr>
              <a:lnSpc>
                <a:spcPct val="80000"/>
              </a:lnSpc>
            </a:pPr>
            <a:r>
              <a:rPr lang="en-US" b="1" dirty="0"/>
              <a:t>Expert judgment</a:t>
            </a:r>
            <a:r>
              <a:rPr lang="en-US" dirty="0"/>
              <a:t>: Experts can help project managers and their teams make many decisions related to project execution</a:t>
            </a:r>
          </a:p>
          <a:p>
            <a:r>
              <a:rPr lang="en-US" b="1" dirty="0"/>
              <a:t>Meetings: </a:t>
            </a:r>
            <a:r>
              <a:rPr lang="en-US" dirty="0"/>
              <a:t>Meetings allow people to develop relationships, pick up on </a:t>
            </a:r>
            <a:r>
              <a:rPr lang="en-US" dirty="0"/>
              <a:t>important body </a:t>
            </a:r>
            <a:r>
              <a:rPr lang="en-US" dirty="0"/>
              <a:t>language or tone of voice, and have a dialogue to help </a:t>
            </a:r>
            <a:r>
              <a:rPr lang="en-US" dirty="0"/>
              <a:t>resolve problems</a:t>
            </a:r>
            <a:r>
              <a:rPr lang="en-US" dirty="0"/>
              <a:t>.</a:t>
            </a:r>
            <a:endParaRPr lang="en-US" b="1" dirty="0"/>
          </a:p>
          <a:p>
            <a:pPr>
              <a:lnSpc>
                <a:spcPct val="80000"/>
              </a:lnSpc>
            </a:pPr>
            <a:r>
              <a:rPr lang="en-US" b="1" dirty="0"/>
              <a:t>Project management information systems</a:t>
            </a:r>
            <a:r>
              <a:rPr lang="en-US" dirty="0"/>
              <a:t>: There are hundreds of project management software products available on the market today, and many organizations are moving toward powerful enterprise project management systems that are accessible via the Internet</a:t>
            </a:r>
          </a:p>
          <a:p>
            <a:pPr>
              <a:lnSpc>
                <a:spcPct val="80000"/>
              </a:lnSpc>
            </a:pPr>
            <a:r>
              <a:rPr lang="en-US" dirty="0"/>
              <a:t>See the What Went Right? example of Kuala Lumpur’s Integrated Transport Information System on p. 169</a:t>
            </a:r>
          </a:p>
        </p:txBody>
      </p:sp>
      <p:sp>
        <p:nvSpPr>
          <p:cNvPr id="49156" name="Rectangle 2"/>
          <p:cNvSpPr>
            <a:spLocks noGrp="1" noChangeArrowheads="1"/>
          </p:cNvSpPr>
          <p:nvPr>
            <p:ph type="title"/>
          </p:nvPr>
        </p:nvSpPr>
        <p:spPr/>
        <p:txBody>
          <a:bodyPr>
            <a:normAutofit/>
          </a:bodyPr>
          <a:lstStyle/>
          <a:p>
            <a:r>
              <a:rPr lang="en-US" dirty="0" smtClean="0"/>
              <a:t>Project Execution Tools and Techniques</a:t>
            </a:r>
          </a:p>
        </p:txBody>
      </p:sp>
    </p:spTree>
    <p:extLst>
      <p:ext uri="{BB962C8B-B14F-4D97-AF65-F5344CB8AC3E}">
        <p14:creationId xmlns:p14="http://schemas.microsoft.com/office/powerpoint/2010/main" val="1650885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idx="1"/>
          </p:nvPr>
        </p:nvSpPr>
        <p:spPr>
          <a:xfrm>
            <a:off x="2057400" y="1295400"/>
            <a:ext cx="8186738" cy="5029200"/>
          </a:xfrm>
        </p:spPr>
        <p:txBody>
          <a:bodyPr/>
          <a:lstStyle/>
          <a:p>
            <a:r>
              <a:rPr lang="en-US" dirty="0" smtClean="0"/>
              <a:t>Changes are inevitable on most projects, so it’s important to develop and follow a process to monitor and control changes</a:t>
            </a:r>
          </a:p>
          <a:p>
            <a:r>
              <a:rPr lang="en-US" dirty="0" smtClean="0"/>
              <a:t>Monitoring project work includes collecting, measuring, and disseminating performance information</a:t>
            </a:r>
          </a:p>
          <a:p>
            <a:r>
              <a:rPr lang="en-US" dirty="0" smtClean="0"/>
              <a:t>A </a:t>
            </a:r>
            <a:r>
              <a:rPr lang="en-US" b="1" dirty="0" smtClean="0"/>
              <a:t>baseline</a:t>
            </a:r>
            <a:r>
              <a:rPr lang="en-US" dirty="0" smtClean="0"/>
              <a:t> is the approved project management plan plus approved changes</a:t>
            </a:r>
          </a:p>
        </p:txBody>
      </p:sp>
      <p:sp>
        <p:nvSpPr>
          <p:cNvPr id="50180" name="Rectangle 2"/>
          <p:cNvSpPr>
            <a:spLocks noGrp="1" noChangeArrowheads="1"/>
          </p:cNvSpPr>
          <p:nvPr>
            <p:ph type="title"/>
          </p:nvPr>
        </p:nvSpPr>
        <p:spPr/>
        <p:txBody>
          <a:bodyPr>
            <a:normAutofit/>
          </a:bodyPr>
          <a:lstStyle/>
          <a:p>
            <a:r>
              <a:rPr lang="en-US" dirty="0" smtClean="0"/>
              <a:t>Monitoring and Controlling Project Work</a:t>
            </a:r>
          </a:p>
        </p:txBody>
      </p:sp>
    </p:spTree>
    <p:extLst>
      <p:ext uri="{BB962C8B-B14F-4D97-AF65-F5344CB8AC3E}">
        <p14:creationId xmlns:p14="http://schemas.microsoft.com/office/powerpoint/2010/main" val="2014927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idx="1"/>
          </p:nvPr>
        </p:nvSpPr>
        <p:spPr/>
        <p:txBody>
          <a:bodyPr>
            <a:normAutofit/>
          </a:bodyPr>
          <a:lstStyle/>
          <a:p>
            <a:pPr marL="609600" indent="-609600"/>
            <a:r>
              <a:rPr lang="en-US" sz="2800" dirty="0"/>
              <a:t>Three main objectives are:</a:t>
            </a:r>
          </a:p>
          <a:p>
            <a:pPr marL="990600" lvl="1" indent="-533400"/>
            <a:r>
              <a:rPr lang="en-US" sz="2400" dirty="0"/>
              <a:t>Influencing the factors that create changes to ensure that changes are beneficial</a:t>
            </a:r>
          </a:p>
          <a:p>
            <a:pPr marL="990600" lvl="1" indent="-533400"/>
            <a:r>
              <a:rPr lang="en-US" sz="2400" dirty="0"/>
              <a:t>Determining that a change has occurred</a:t>
            </a:r>
          </a:p>
          <a:p>
            <a:pPr marL="990600" lvl="1" indent="-533400"/>
            <a:r>
              <a:rPr lang="en-US" sz="2400" dirty="0"/>
              <a:t>Managing actual changes as they occur</a:t>
            </a:r>
          </a:p>
        </p:txBody>
      </p:sp>
      <p:sp>
        <p:nvSpPr>
          <p:cNvPr id="52228" name="Rectangle 2"/>
          <p:cNvSpPr>
            <a:spLocks noGrp="1" noChangeArrowheads="1"/>
          </p:cNvSpPr>
          <p:nvPr>
            <p:ph type="title"/>
          </p:nvPr>
        </p:nvSpPr>
        <p:spPr/>
        <p:txBody>
          <a:bodyPr>
            <a:normAutofit/>
          </a:bodyPr>
          <a:lstStyle/>
          <a:p>
            <a:r>
              <a:rPr lang="en-US" dirty="0" smtClean="0"/>
              <a:t>Performing Integrated Change Control</a:t>
            </a:r>
          </a:p>
        </p:txBody>
      </p:sp>
    </p:spTree>
    <p:extLst>
      <p:ext uri="{BB962C8B-B14F-4D97-AF65-F5344CB8AC3E}">
        <p14:creationId xmlns:p14="http://schemas.microsoft.com/office/powerpoint/2010/main" val="3762779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3"/>
          <p:cNvSpPr>
            <a:spLocks noGrp="1" noChangeArrowheads="1"/>
          </p:cNvSpPr>
          <p:nvPr>
            <p:ph idx="1"/>
          </p:nvPr>
        </p:nvSpPr>
        <p:spPr/>
        <p:txBody>
          <a:bodyPr/>
          <a:lstStyle/>
          <a:p>
            <a:r>
              <a:rPr lang="en-US" dirty="0" smtClean="0"/>
              <a:t>Former view: The project team should strive to do exactly what was planned on time and within budget</a:t>
            </a:r>
          </a:p>
          <a:p>
            <a:r>
              <a:rPr lang="en-US" dirty="0" smtClean="0"/>
              <a:t>Problem: Stakeholders rarely agreed up-front on the project scope, and time and cost estimates were inaccurate</a:t>
            </a:r>
          </a:p>
          <a:p>
            <a:r>
              <a:rPr lang="en-US" dirty="0" smtClean="0"/>
              <a:t>Modern view: Project management is a process of constant communication and negotiation</a:t>
            </a:r>
          </a:p>
          <a:p>
            <a:r>
              <a:rPr lang="en-US" dirty="0" smtClean="0"/>
              <a:t>Solution:  Changes are often beneficial, and the project team should plan for them</a:t>
            </a:r>
          </a:p>
        </p:txBody>
      </p:sp>
      <p:sp>
        <p:nvSpPr>
          <p:cNvPr id="53250" name="Footer Placeholder 3"/>
          <p:cNvSpPr>
            <a:spLocks noGrp="1"/>
          </p:cNvSpPr>
          <p:nvPr>
            <p:ph type="ftr" sz="quarter" idx="4294967295"/>
          </p:nvPr>
        </p:nvSpPr>
        <p:spPr bwMode="auto">
          <a:xfrm>
            <a:off x="451514" y="6041362"/>
            <a:ext cx="8644320" cy="365125"/>
          </a:xfrm>
          <a:noFill/>
          <a:ln>
            <a:miter lim="800000"/>
            <a:headEnd/>
            <a:tailEnd/>
          </a:ln>
        </p:spPr>
        <p:txBody>
          <a:bodyPr/>
          <a:lstStyle/>
          <a:p>
            <a:r>
              <a:rPr lang="en-US" smtClean="0"/>
              <a:t>Information Technology Project Management, Seventh Edition</a:t>
            </a:r>
            <a:endParaRPr lang="en-US" dirty="0" smtClean="0"/>
          </a:p>
        </p:txBody>
      </p:sp>
      <p:sp>
        <p:nvSpPr>
          <p:cNvPr id="5" name="Slide Number Placeholder 4"/>
          <p:cNvSpPr>
            <a:spLocks noGrp="1"/>
          </p:cNvSpPr>
          <p:nvPr>
            <p:ph type="sldNum" sz="quarter" idx="4294967295"/>
          </p:nvPr>
        </p:nvSpPr>
        <p:spPr>
          <a:xfrm>
            <a:off x="10678331" y="5915888"/>
            <a:ext cx="1062155" cy="490599"/>
          </a:xfrm>
        </p:spPr>
        <p:txBody>
          <a:bodyPr/>
          <a:lstStyle/>
          <a:p>
            <a:pPr>
              <a:defRPr/>
            </a:pPr>
            <a:fld id="{7BF51A45-B78F-43E4-8C68-BC192A207CCB}" type="slidenum">
              <a:rPr lang="en-US"/>
              <a:pPr>
                <a:defRPr/>
              </a:pPr>
              <a:t>43</a:t>
            </a:fld>
            <a:endParaRPr lang="en-US" dirty="0"/>
          </a:p>
        </p:txBody>
      </p:sp>
      <p:sp>
        <p:nvSpPr>
          <p:cNvPr id="53252" name="Rectangle 2"/>
          <p:cNvSpPr>
            <a:spLocks noGrp="1" noChangeArrowheads="1"/>
          </p:cNvSpPr>
          <p:nvPr>
            <p:ph type="title"/>
          </p:nvPr>
        </p:nvSpPr>
        <p:spPr/>
        <p:txBody>
          <a:bodyPr>
            <a:normAutofit fontScale="90000"/>
          </a:bodyPr>
          <a:lstStyle/>
          <a:p>
            <a:r>
              <a:rPr lang="en-US" dirty="0" smtClean="0"/>
              <a:t>Change Control on Information Technology Projects</a:t>
            </a:r>
          </a:p>
        </p:txBody>
      </p:sp>
    </p:spTree>
    <p:extLst>
      <p:ext uri="{BB962C8B-B14F-4D97-AF65-F5344CB8AC3E}">
        <p14:creationId xmlns:p14="http://schemas.microsoft.com/office/powerpoint/2010/main" val="2047333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3"/>
          <p:cNvSpPr>
            <a:spLocks noGrp="1" noChangeArrowheads="1"/>
          </p:cNvSpPr>
          <p:nvPr>
            <p:ph idx="1"/>
          </p:nvPr>
        </p:nvSpPr>
        <p:spPr>
          <a:xfrm>
            <a:off x="1981200" y="1481329"/>
            <a:ext cx="8458200" cy="4525963"/>
          </a:xfrm>
        </p:spPr>
        <p:txBody>
          <a:bodyPr/>
          <a:lstStyle/>
          <a:p>
            <a:r>
              <a:rPr lang="en-US" dirty="0"/>
              <a:t>A </a:t>
            </a:r>
            <a:r>
              <a:rPr lang="en-US" b="1" dirty="0"/>
              <a:t>change control system </a:t>
            </a:r>
            <a:r>
              <a:rPr lang="en-US" dirty="0" smtClean="0"/>
              <a:t>is a formal, documented process that describes when and how official project documents and work may be changed</a:t>
            </a:r>
          </a:p>
          <a:p>
            <a:r>
              <a:rPr lang="en-US" dirty="0" smtClean="0"/>
              <a:t>Describes who is authorized to make changes and how to make them</a:t>
            </a:r>
          </a:p>
        </p:txBody>
      </p:sp>
      <p:sp>
        <p:nvSpPr>
          <p:cNvPr id="54276" name="Rectangle 2"/>
          <p:cNvSpPr>
            <a:spLocks noGrp="1" noChangeArrowheads="1"/>
          </p:cNvSpPr>
          <p:nvPr>
            <p:ph type="title"/>
          </p:nvPr>
        </p:nvSpPr>
        <p:spPr/>
        <p:txBody>
          <a:bodyPr/>
          <a:lstStyle/>
          <a:p>
            <a:r>
              <a:rPr lang="en-US" dirty="0" smtClean="0"/>
              <a:t>Change Control System</a:t>
            </a:r>
          </a:p>
        </p:txBody>
      </p:sp>
    </p:spTree>
    <p:extLst>
      <p:ext uri="{BB962C8B-B14F-4D97-AF65-F5344CB8AC3E}">
        <p14:creationId xmlns:p14="http://schemas.microsoft.com/office/powerpoint/2010/main" val="2662185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3"/>
          <p:cNvSpPr>
            <a:spLocks noGrp="1" noChangeArrowheads="1"/>
          </p:cNvSpPr>
          <p:nvPr>
            <p:ph idx="1"/>
          </p:nvPr>
        </p:nvSpPr>
        <p:spPr/>
        <p:txBody>
          <a:bodyPr/>
          <a:lstStyle/>
          <a:p>
            <a:r>
              <a:rPr lang="en-US" dirty="0" smtClean="0"/>
              <a:t>A </a:t>
            </a:r>
            <a:r>
              <a:rPr lang="en-US" b="1" dirty="0"/>
              <a:t>change control </a:t>
            </a:r>
            <a:r>
              <a:rPr lang="en-US" b="1" dirty="0" smtClean="0"/>
              <a:t>board </a:t>
            </a:r>
            <a:r>
              <a:rPr lang="en-US" dirty="0" smtClean="0"/>
              <a:t>is a formal group of people responsible for approving or rejecting changes on a project</a:t>
            </a:r>
          </a:p>
          <a:p>
            <a:r>
              <a:rPr lang="en-US" dirty="0" smtClean="0"/>
              <a:t>CCBs provide guidelines for preparing change requests, evaluate change requests, and manage the implementation of approved changes</a:t>
            </a:r>
          </a:p>
          <a:p>
            <a:r>
              <a:rPr lang="en-US" dirty="0" smtClean="0"/>
              <a:t>Includes stakeholders from the entire organization</a:t>
            </a:r>
          </a:p>
        </p:txBody>
      </p:sp>
      <p:sp>
        <p:nvSpPr>
          <p:cNvPr id="55300" name="Rectangle 2"/>
          <p:cNvSpPr>
            <a:spLocks noGrp="1" noChangeArrowheads="1"/>
          </p:cNvSpPr>
          <p:nvPr>
            <p:ph type="title"/>
          </p:nvPr>
        </p:nvSpPr>
        <p:spPr/>
        <p:txBody>
          <a:bodyPr/>
          <a:lstStyle/>
          <a:p>
            <a:r>
              <a:rPr lang="en-US" dirty="0" smtClean="0"/>
              <a:t>Change Control Board (CCB)</a:t>
            </a:r>
          </a:p>
        </p:txBody>
      </p:sp>
    </p:spTree>
    <p:extLst>
      <p:ext uri="{BB962C8B-B14F-4D97-AF65-F5344CB8AC3E}">
        <p14:creationId xmlns:p14="http://schemas.microsoft.com/office/powerpoint/2010/main" val="3659323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3"/>
          <p:cNvSpPr>
            <a:spLocks noGrp="1" noChangeArrowheads="1"/>
          </p:cNvSpPr>
          <p:nvPr>
            <p:ph idx="1"/>
          </p:nvPr>
        </p:nvSpPr>
        <p:spPr/>
        <p:txBody>
          <a:bodyPr/>
          <a:lstStyle/>
          <a:p>
            <a:r>
              <a:rPr lang="en-US" dirty="0" smtClean="0"/>
              <a:t>Some CCBs only meet occasionally, so it may take too long for changes to occur</a:t>
            </a:r>
          </a:p>
          <a:p>
            <a:r>
              <a:rPr lang="en-US" dirty="0" smtClean="0"/>
              <a:t>Some organizations have policies in place for time-sensitive changes</a:t>
            </a:r>
          </a:p>
          <a:p>
            <a:pPr lvl="1"/>
            <a:r>
              <a:rPr lang="en-US" dirty="0" smtClean="0"/>
              <a:t>“48-hour policy” allows project team members to make decisions, then they have 48 hours to reverse the decision pending senior management approval</a:t>
            </a:r>
          </a:p>
          <a:p>
            <a:pPr lvl="1"/>
            <a:r>
              <a:rPr lang="en-US" dirty="0" smtClean="0"/>
              <a:t>Delegate changes to the lowest level possible, but keep everyone informed of changes</a:t>
            </a:r>
          </a:p>
        </p:txBody>
      </p:sp>
      <p:sp>
        <p:nvSpPr>
          <p:cNvPr id="56324" name="Rectangle 2"/>
          <p:cNvSpPr>
            <a:spLocks noGrp="1" noChangeArrowheads="1"/>
          </p:cNvSpPr>
          <p:nvPr>
            <p:ph type="title"/>
          </p:nvPr>
        </p:nvSpPr>
        <p:spPr/>
        <p:txBody>
          <a:bodyPr/>
          <a:lstStyle/>
          <a:p>
            <a:r>
              <a:rPr lang="en-US" dirty="0" smtClean="0"/>
              <a:t>Making Timely Changes</a:t>
            </a:r>
          </a:p>
        </p:txBody>
      </p:sp>
    </p:spTree>
    <p:extLst>
      <p:ext uri="{BB962C8B-B14F-4D97-AF65-F5344CB8AC3E}">
        <p14:creationId xmlns:p14="http://schemas.microsoft.com/office/powerpoint/2010/main" val="19449635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3"/>
          <p:cNvSpPr>
            <a:spLocks noGrp="1" noChangeArrowheads="1"/>
          </p:cNvSpPr>
          <p:nvPr>
            <p:ph idx="1"/>
          </p:nvPr>
        </p:nvSpPr>
        <p:spPr>
          <a:xfrm>
            <a:off x="1752600" y="1143001"/>
            <a:ext cx="8186738" cy="4791075"/>
          </a:xfrm>
        </p:spPr>
        <p:txBody>
          <a:bodyPr/>
          <a:lstStyle/>
          <a:p>
            <a:pPr>
              <a:lnSpc>
                <a:spcPct val="90000"/>
              </a:lnSpc>
            </a:pPr>
            <a:r>
              <a:rPr lang="en-US" b="1" dirty="0" smtClean="0"/>
              <a:t>Configuration management </a:t>
            </a:r>
            <a:r>
              <a:rPr lang="en-US" dirty="0" smtClean="0"/>
              <a:t>ensures that the descriptions of the project’s products are correct and complete</a:t>
            </a:r>
          </a:p>
          <a:p>
            <a:pPr>
              <a:lnSpc>
                <a:spcPct val="90000"/>
              </a:lnSpc>
            </a:pPr>
            <a:r>
              <a:rPr lang="en-US" dirty="0" smtClean="0"/>
              <a:t>Involves identifying and controlling the functional and physical design characteristics of products and their support documentation</a:t>
            </a:r>
          </a:p>
          <a:p>
            <a:pPr>
              <a:lnSpc>
                <a:spcPct val="90000"/>
              </a:lnSpc>
            </a:pPr>
            <a:r>
              <a:rPr lang="en-US" dirty="0" smtClean="0"/>
              <a:t>Configuration management specialists identify and document configuration requirements, control changes, record and report changes, and audit the products to verify conformance to requirements</a:t>
            </a:r>
          </a:p>
          <a:p>
            <a:pPr>
              <a:lnSpc>
                <a:spcPct val="90000"/>
              </a:lnSpc>
            </a:pPr>
            <a:r>
              <a:rPr lang="en-US" dirty="0" smtClean="0"/>
              <a:t>See www.icmhq.com for more information</a:t>
            </a:r>
          </a:p>
        </p:txBody>
      </p:sp>
      <p:sp>
        <p:nvSpPr>
          <p:cNvPr id="57348" name="Rectangle 2"/>
          <p:cNvSpPr>
            <a:spLocks noGrp="1" noChangeArrowheads="1"/>
          </p:cNvSpPr>
          <p:nvPr>
            <p:ph type="title"/>
          </p:nvPr>
        </p:nvSpPr>
        <p:spPr>
          <a:xfrm>
            <a:off x="1905000" y="152400"/>
            <a:ext cx="8305800" cy="914400"/>
          </a:xfrm>
        </p:spPr>
        <p:txBody>
          <a:bodyPr/>
          <a:lstStyle/>
          <a:p>
            <a:r>
              <a:rPr lang="en-US" dirty="0" smtClean="0"/>
              <a:t>Configuration Management</a:t>
            </a:r>
          </a:p>
        </p:txBody>
      </p:sp>
    </p:spTree>
    <p:extLst>
      <p:ext uri="{BB962C8B-B14F-4D97-AF65-F5344CB8AC3E}">
        <p14:creationId xmlns:p14="http://schemas.microsoft.com/office/powerpoint/2010/main" val="2339584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normAutofit fontScale="90000"/>
          </a:bodyPr>
          <a:lstStyle/>
          <a:p>
            <a:r>
              <a:rPr lang="en-US" sz="3600" dirty="0"/>
              <a:t>Table 4-3. Suggestions for Performing Integrated Change Control</a:t>
            </a:r>
          </a:p>
        </p:txBody>
      </p:sp>
      <p:pic>
        <p:nvPicPr>
          <p:cNvPr id="58373" name="Picture 6" descr="Tbl04-03.bmp"/>
          <p:cNvPicPr>
            <a:picLocks noChangeAspect="1"/>
          </p:cNvPicPr>
          <p:nvPr/>
        </p:nvPicPr>
        <p:blipFill>
          <a:blip r:embed="rId2"/>
          <a:srcRect t="6976"/>
          <a:stretch>
            <a:fillRect/>
          </a:stretch>
        </p:blipFill>
        <p:spPr bwMode="auto">
          <a:xfrm>
            <a:off x="2084389" y="1981200"/>
            <a:ext cx="8213725" cy="3048000"/>
          </a:xfrm>
          <a:prstGeom prst="rect">
            <a:avLst/>
          </a:prstGeom>
          <a:noFill/>
          <a:ln w="9525">
            <a:noFill/>
            <a:miter lim="800000"/>
            <a:headEnd/>
            <a:tailEnd/>
          </a:ln>
        </p:spPr>
      </p:pic>
    </p:spTree>
    <p:extLst>
      <p:ext uri="{BB962C8B-B14F-4D97-AF65-F5344CB8AC3E}">
        <p14:creationId xmlns:p14="http://schemas.microsoft.com/office/powerpoint/2010/main" val="271197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3"/>
          <p:cNvSpPr>
            <a:spLocks noGrp="1" noChangeArrowheads="1"/>
          </p:cNvSpPr>
          <p:nvPr>
            <p:ph idx="1"/>
          </p:nvPr>
        </p:nvSpPr>
        <p:spPr/>
        <p:txBody>
          <a:bodyPr/>
          <a:lstStyle/>
          <a:p>
            <a:r>
              <a:rPr lang="en-US" dirty="0" smtClean="0"/>
              <a:t>To close a project or phase, you must finalize all activities and transfer the completed or cancelled work to the appropriate people</a:t>
            </a:r>
          </a:p>
          <a:p>
            <a:r>
              <a:rPr lang="en-US" dirty="0" smtClean="0"/>
              <a:t>Main outputs include</a:t>
            </a:r>
          </a:p>
          <a:p>
            <a:pPr lvl="1"/>
            <a:r>
              <a:rPr lang="en-US" dirty="0" smtClean="0"/>
              <a:t>Final product, service, or result transition</a:t>
            </a:r>
          </a:p>
          <a:p>
            <a:pPr lvl="1"/>
            <a:r>
              <a:rPr lang="en-US" dirty="0" smtClean="0"/>
              <a:t>Organizational process asset updates</a:t>
            </a:r>
          </a:p>
        </p:txBody>
      </p:sp>
      <p:sp>
        <p:nvSpPr>
          <p:cNvPr id="59396" name="Rectangle 2"/>
          <p:cNvSpPr>
            <a:spLocks noGrp="1" noChangeArrowheads="1"/>
          </p:cNvSpPr>
          <p:nvPr>
            <p:ph type="title"/>
          </p:nvPr>
        </p:nvSpPr>
        <p:spPr/>
        <p:txBody>
          <a:bodyPr/>
          <a:lstStyle/>
          <a:p>
            <a:r>
              <a:rPr lang="en-US" dirty="0" smtClean="0"/>
              <a:t>Closing Projects or Phases</a:t>
            </a:r>
          </a:p>
        </p:txBody>
      </p:sp>
    </p:spTree>
    <p:extLst>
      <p:ext uri="{BB962C8B-B14F-4D97-AF65-F5344CB8AC3E}">
        <p14:creationId xmlns:p14="http://schemas.microsoft.com/office/powerpoint/2010/main" val="370459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Selection</a:t>
            </a:r>
            <a:endParaRPr lang="en-US" dirty="0"/>
          </a:p>
        </p:txBody>
      </p:sp>
      <p:sp>
        <p:nvSpPr>
          <p:cNvPr id="3" name="Content Placeholder 2"/>
          <p:cNvSpPr>
            <a:spLocks noGrp="1"/>
          </p:cNvSpPr>
          <p:nvPr>
            <p:ph idx="1"/>
          </p:nvPr>
        </p:nvSpPr>
        <p:spPr/>
        <p:txBody>
          <a:bodyPr/>
          <a:lstStyle/>
          <a:p>
            <a:pPr marL="234950" indent="-234950">
              <a:spcBef>
                <a:spcPts val="0"/>
              </a:spcBef>
              <a:buFont typeface="Wingdings" pitchFamily="2" charset="2"/>
              <a:buChar char="§"/>
              <a:defRPr/>
            </a:pPr>
            <a:r>
              <a:rPr lang="en-US" dirty="0"/>
              <a:t>Form upper management team</a:t>
            </a:r>
          </a:p>
          <a:p>
            <a:pPr marL="234950" indent="-234950">
              <a:spcBef>
                <a:spcPts val="0"/>
              </a:spcBef>
              <a:buFont typeface="Wingdings" pitchFamily="2" charset="2"/>
              <a:buChar char="§"/>
              <a:defRPr/>
            </a:pPr>
            <a:r>
              <a:rPr lang="en-US" dirty="0"/>
              <a:t>Identify, organize, and set criteria for all projects including financial and qualitative factors</a:t>
            </a:r>
          </a:p>
          <a:p>
            <a:pPr marL="234950" indent="-234950">
              <a:spcBef>
                <a:spcPts val="0"/>
              </a:spcBef>
              <a:buFont typeface="Wingdings" pitchFamily="2" charset="2"/>
              <a:buChar char="§"/>
              <a:defRPr/>
            </a:pPr>
            <a:r>
              <a:rPr lang="en-US" dirty="0"/>
              <a:t>Gather data on all projects</a:t>
            </a:r>
          </a:p>
          <a:p>
            <a:pPr marL="234950" indent="-234950">
              <a:spcBef>
                <a:spcPts val="0"/>
              </a:spcBef>
              <a:buFont typeface="Wingdings" pitchFamily="2" charset="2"/>
              <a:buChar char="§"/>
              <a:defRPr/>
            </a:pPr>
            <a:r>
              <a:rPr lang="en-US" dirty="0"/>
              <a:t>Estimate time and resources required</a:t>
            </a:r>
          </a:p>
          <a:p>
            <a:pPr marL="234950" indent="-234950">
              <a:spcBef>
                <a:spcPts val="0"/>
              </a:spcBef>
              <a:buFont typeface="Wingdings" pitchFamily="2" charset="2"/>
              <a:buChar char="§"/>
              <a:defRPr/>
            </a:pPr>
            <a:r>
              <a:rPr lang="en-US" dirty="0"/>
              <a:t>Analyze and decide on projects</a:t>
            </a:r>
          </a:p>
          <a:p>
            <a:pPr marL="234950" indent="-234950">
              <a:spcBef>
                <a:spcPts val="0"/>
              </a:spcBef>
              <a:buFont typeface="Wingdings" pitchFamily="2" charset="2"/>
              <a:buChar char="§"/>
              <a:defRPr/>
            </a:pPr>
            <a:r>
              <a:rPr lang="en-US" dirty="0"/>
              <a:t>Implement initial project plans</a:t>
            </a:r>
          </a:p>
          <a:p>
            <a:endParaRPr lang="en-US" dirty="0"/>
          </a:p>
        </p:txBody>
      </p:sp>
    </p:spTree>
    <p:extLst>
      <p:ext uri="{BB962C8B-B14F-4D97-AF65-F5344CB8AC3E}">
        <p14:creationId xmlns:p14="http://schemas.microsoft.com/office/powerpoint/2010/main" val="3083498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3"/>
          <p:cNvSpPr>
            <a:spLocks noGrp="1" noChangeArrowheads="1"/>
          </p:cNvSpPr>
          <p:nvPr>
            <p:ph idx="1"/>
          </p:nvPr>
        </p:nvSpPr>
        <p:spPr>
          <a:xfrm>
            <a:off x="1905000" y="1524000"/>
            <a:ext cx="8458200" cy="4953000"/>
          </a:xfrm>
        </p:spPr>
        <p:txBody>
          <a:bodyPr/>
          <a:lstStyle/>
          <a:p>
            <a:pPr>
              <a:lnSpc>
                <a:spcPct val="90000"/>
              </a:lnSpc>
            </a:pPr>
            <a:r>
              <a:rPr lang="en-US" dirty="0" smtClean="0"/>
              <a:t>Several types of software can be used to assist in project integration management</a:t>
            </a:r>
          </a:p>
          <a:p>
            <a:pPr lvl="1">
              <a:lnSpc>
                <a:spcPct val="90000"/>
              </a:lnSpc>
            </a:pPr>
            <a:r>
              <a:rPr lang="en-US" dirty="0" smtClean="0"/>
              <a:t>Documents can be created with word processing software</a:t>
            </a:r>
          </a:p>
          <a:p>
            <a:pPr lvl="1">
              <a:lnSpc>
                <a:spcPct val="90000"/>
              </a:lnSpc>
            </a:pPr>
            <a:r>
              <a:rPr lang="en-US" dirty="0" smtClean="0"/>
              <a:t>Presentations are created with presentation software</a:t>
            </a:r>
          </a:p>
          <a:p>
            <a:pPr lvl="1">
              <a:lnSpc>
                <a:spcPct val="90000"/>
              </a:lnSpc>
            </a:pPr>
            <a:r>
              <a:rPr lang="en-US" dirty="0" smtClean="0"/>
              <a:t>Tracking can be done with spreadsheets or databases</a:t>
            </a:r>
          </a:p>
          <a:p>
            <a:pPr lvl="1">
              <a:lnSpc>
                <a:spcPct val="90000"/>
              </a:lnSpc>
            </a:pPr>
            <a:r>
              <a:rPr lang="en-US" dirty="0" smtClean="0"/>
              <a:t>Communication software like e-mail and Web authoring tools facilitate communications</a:t>
            </a:r>
          </a:p>
          <a:p>
            <a:pPr lvl="1">
              <a:lnSpc>
                <a:spcPct val="90000"/>
              </a:lnSpc>
            </a:pPr>
            <a:r>
              <a:rPr lang="en-US" dirty="0" smtClean="0"/>
              <a:t>Project management software can pull everything together and show detailed and summarized information</a:t>
            </a:r>
          </a:p>
          <a:p>
            <a:pPr lvl="1">
              <a:lnSpc>
                <a:spcPct val="90000"/>
              </a:lnSpc>
            </a:pPr>
            <a:r>
              <a:rPr lang="en-US" b="1" dirty="0" smtClean="0"/>
              <a:t>Business Service Management</a:t>
            </a:r>
            <a:r>
              <a:rPr lang="en-US" dirty="0" smtClean="0"/>
              <a:t> (BSM) tools track the execution of business process flows</a:t>
            </a:r>
          </a:p>
        </p:txBody>
      </p:sp>
      <p:sp>
        <p:nvSpPr>
          <p:cNvPr id="60420" name="Rectangle 2"/>
          <p:cNvSpPr>
            <a:spLocks noGrp="1" noChangeArrowheads="1"/>
          </p:cNvSpPr>
          <p:nvPr>
            <p:ph type="title"/>
          </p:nvPr>
        </p:nvSpPr>
        <p:spPr/>
        <p:txBody>
          <a:bodyPr>
            <a:normAutofit fontScale="90000"/>
          </a:bodyPr>
          <a:lstStyle/>
          <a:p>
            <a:r>
              <a:rPr lang="en-US" dirty="0" smtClean="0"/>
              <a:t>Using Software to Assist in Project Integration Management</a:t>
            </a:r>
          </a:p>
        </p:txBody>
      </p:sp>
    </p:spTree>
    <p:extLst>
      <p:ext uri="{BB962C8B-B14F-4D97-AF65-F5344CB8AC3E}">
        <p14:creationId xmlns:p14="http://schemas.microsoft.com/office/powerpoint/2010/main" val="2322413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Figure 4-9. Sample Portfolio Management Software Screen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1915063"/>
            <a:ext cx="6628321" cy="4125155"/>
          </a:xfrm>
          <a:prstGeom prst="rect">
            <a:avLst/>
          </a:prstGeom>
        </p:spPr>
      </p:pic>
      <p:sp>
        <p:nvSpPr>
          <p:cNvPr id="7" name="TextBox 6"/>
          <p:cNvSpPr txBox="1"/>
          <p:nvPr/>
        </p:nvSpPr>
        <p:spPr>
          <a:xfrm>
            <a:off x="3367178" y="6168311"/>
            <a:ext cx="4158511" cy="369332"/>
          </a:xfrm>
          <a:prstGeom prst="rect">
            <a:avLst/>
          </a:prstGeom>
          <a:noFill/>
        </p:spPr>
        <p:txBody>
          <a:bodyPr wrap="none" rtlCol="0">
            <a:spAutoFit/>
          </a:bodyPr>
          <a:lstStyle/>
          <a:p>
            <a:r>
              <a:rPr lang="en-US" dirty="0"/>
              <a:t>Source: www.projectmanager.com</a:t>
            </a:r>
            <a:endParaRPr lang="en-US" dirty="0"/>
          </a:p>
        </p:txBody>
      </p:sp>
    </p:spTree>
    <p:extLst>
      <p:ext uri="{BB962C8B-B14F-4D97-AF65-F5344CB8AC3E}">
        <p14:creationId xmlns:p14="http://schemas.microsoft.com/office/powerpoint/2010/main" val="28011605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Grp="1" noChangeArrowheads="1"/>
          </p:cNvSpPr>
          <p:nvPr>
            <p:ph idx="1"/>
          </p:nvPr>
        </p:nvSpPr>
        <p:spPr/>
        <p:txBody>
          <a:bodyPr/>
          <a:lstStyle/>
          <a:p>
            <a:r>
              <a:rPr lang="en-US" dirty="0" smtClean="0"/>
              <a:t>Project integration management involves coordinating all of the other knowledge areas throughout a project’s life cycle</a:t>
            </a:r>
          </a:p>
          <a:p>
            <a:r>
              <a:rPr lang="en-US" dirty="0" smtClean="0"/>
              <a:t>Main processes include</a:t>
            </a:r>
          </a:p>
          <a:p>
            <a:pPr lvl="1"/>
            <a:r>
              <a:rPr lang="en-US" dirty="0" smtClean="0"/>
              <a:t>Develop the project charter</a:t>
            </a:r>
          </a:p>
          <a:p>
            <a:pPr lvl="1"/>
            <a:r>
              <a:rPr lang="en-US" dirty="0" smtClean="0"/>
              <a:t>Develop the project management plan</a:t>
            </a:r>
          </a:p>
          <a:p>
            <a:pPr lvl="1"/>
            <a:r>
              <a:rPr lang="en-US" dirty="0" smtClean="0"/>
              <a:t>Direct and manage project execution</a:t>
            </a:r>
          </a:p>
          <a:p>
            <a:pPr lvl="1"/>
            <a:r>
              <a:rPr lang="en-US" dirty="0" smtClean="0"/>
              <a:t>Monitor and control project work</a:t>
            </a:r>
          </a:p>
          <a:p>
            <a:pPr lvl="1"/>
            <a:r>
              <a:rPr lang="en-US" dirty="0" smtClean="0"/>
              <a:t>Perform integrated change control</a:t>
            </a:r>
          </a:p>
          <a:p>
            <a:pPr lvl="1"/>
            <a:r>
              <a:rPr lang="en-US" dirty="0" smtClean="0"/>
              <a:t>Close the project or phase</a:t>
            </a:r>
          </a:p>
        </p:txBody>
      </p:sp>
      <p:sp>
        <p:nvSpPr>
          <p:cNvPr id="61444" name="Rectangle 2"/>
          <p:cNvSpPr>
            <a:spLocks noGrp="1" noChangeArrowheads="1"/>
          </p:cNvSpPr>
          <p:nvPr>
            <p:ph type="title"/>
          </p:nvPr>
        </p:nvSpPr>
        <p:spPr/>
        <p:txBody>
          <a:bodyPr/>
          <a:lstStyle/>
          <a:p>
            <a:r>
              <a:rPr lang="en-US" dirty="0" smtClean="0"/>
              <a:t>Chapter Summary</a:t>
            </a:r>
          </a:p>
        </p:txBody>
      </p:sp>
    </p:spTree>
    <p:extLst>
      <p:ext uri="{BB962C8B-B14F-4D97-AF65-F5344CB8AC3E}">
        <p14:creationId xmlns:p14="http://schemas.microsoft.com/office/powerpoint/2010/main" val="198684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Selection Process</a:t>
            </a:r>
            <a:endParaRPr lang="en-US" dirty="0"/>
          </a:p>
        </p:txBody>
      </p:sp>
      <p:pic>
        <p:nvPicPr>
          <p:cNvPr id="3" name="Picture 2"/>
          <p:cNvPicPr>
            <a:picLocks noChangeAspect="1" noChangeArrowheads="1"/>
          </p:cNvPicPr>
          <p:nvPr/>
        </p:nvPicPr>
        <p:blipFill>
          <a:blip r:embed="rId2"/>
          <a:srcRect/>
          <a:stretch>
            <a:fillRect/>
          </a:stretch>
        </p:blipFill>
        <p:spPr bwMode="auto">
          <a:xfrm>
            <a:off x="2673290" y="1970058"/>
            <a:ext cx="6610350" cy="4133850"/>
          </a:xfrm>
          <a:prstGeom prst="rect">
            <a:avLst/>
          </a:prstGeom>
          <a:noFill/>
          <a:ln w="9525">
            <a:noFill/>
            <a:miter lim="800000"/>
            <a:headEnd/>
            <a:tailEnd/>
          </a:ln>
        </p:spPr>
      </p:pic>
    </p:spTree>
    <p:extLst>
      <p:ext uri="{BB962C8B-B14F-4D97-AF65-F5344CB8AC3E}">
        <p14:creationId xmlns:p14="http://schemas.microsoft.com/office/powerpoint/2010/main" val="186235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3"/>
          <p:cNvSpPr>
            <a:spLocks noGrp="1" noChangeArrowheads="1"/>
          </p:cNvSpPr>
          <p:nvPr>
            <p:ph idx="1"/>
          </p:nvPr>
        </p:nvSpPr>
        <p:spPr/>
        <p:txBody>
          <a:bodyPr/>
          <a:lstStyle/>
          <a:p>
            <a:pPr marL="609600" indent="-609600">
              <a:lnSpc>
                <a:spcPct val="90000"/>
              </a:lnSpc>
            </a:pPr>
            <a:r>
              <a:rPr lang="en-US" dirty="0" smtClean="0"/>
              <a:t>There are usually more projects than available time and resources to implement them</a:t>
            </a:r>
          </a:p>
          <a:p>
            <a:pPr marL="609600" indent="-609600">
              <a:lnSpc>
                <a:spcPct val="90000"/>
              </a:lnSpc>
            </a:pPr>
            <a:r>
              <a:rPr lang="en-US" dirty="0" smtClean="0"/>
              <a:t>Methods for selecting projects include:</a:t>
            </a:r>
          </a:p>
          <a:p>
            <a:pPr marL="990600" lvl="1" indent="-533400">
              <a:lnSpc>
                <a:spcPct val="90000"/>
              </a:lnSpc>
            </a:pPr>
            <a:r>
              <a:rPr lang="en-US" dirty="0" smtClean="0"/>
              <a:t>focusing on broad organizational needs</a:t>
            </a:r>
          </a:p>
          <a:p>
            <a:pPr marL="990600" lvl="1" indent="-533400">
              <a:lnSpc>
                <a:spcPct val="90000"/>
              </a:lnSpc>
            </a:pPr>
            <a:r>
              <a:rPr lang="en-US" dirty="0" smtClean="0"/>
              <a:t>categorizing information technology projects</a:t>
            </a:r>
          </a:p>
          <a:p>
            <a:pPr marL="990600" lvl="1" indent="-533400">
              <a:lnSpc>
                <a:spcPct val="90000"/>
              </a:lnSpc>
            </a:pPr>
            <a:r>
              <a:rPr lang="en-US" dirty="0" smtClean="0"/>
              <a:t>performing net present value or other financial analyses</a:t>
            </a:r>
          </a:p>
          <a:p>
            <a:pPr marL="990600" lvl="1" indent="-533400">
              <a:lnSpc>
                <a:spcPct val="90000"/>
              </a:lnSpc>
            </a:pPr>
            <a:r>
              <a:rPr lang="en-US" dirty="0" smtClean="0"/>
              <a:t>using a weighted scoring model</a:t>
            </a:r>
          </a:p>
          <a:p>
            <a:pPr marL="990600" lvl="1" indent="-533400">
              <a:lnSpc>
                <a:spcPct val="90000"/>
              </a:lnSpc>
            </a:pPr>
            <a:r>
              <a:rPr lang="en-US" dirty="0" smtClean="0"/>
              <a:t>implementing a balanced scorecard</a:t>
            </a:r>
          </a:p>
          <a:p>
            <a:pPr marL="609600" indent="-609600">
              <a:lnSpc>
                <a:spcPct val="90000"/>
              </a:lnSpc>
            </a:pPr>
            <a:endParaRPr lang="en-US" dirty="0" smtClean="0"/>
          </a:p>
        </p:txBody>
      </p:sp>
      <p:sp>
        <p:nvSpPr>
          <p:cNvPr id="20484" name="Rectangle 2"/>
          <p:cNvSpPr>
            <a:spLocks noGrp="1" noChangeArrowheads="1"/>
          </p:cNvSpPr>
          <p:nvPr>
            <p:ph type="title"/>
          </p:nvPr>
        </p:nvSpPr>
        <p:spPr/>
        <p:txBody>
          <a:bodyPr/>
          <a:lstStyle/>
          <a:p>
            <a:r>
              <a:rPr lang="en-US" dirty="0" smtClean="0"/>
              <a:t>Methods for Selecting Projects</a:t>
            </a:r>
          </a:p>
        </p:txBody>
      </p:sp>
    </p:spTree>
    <p:extLst>
      <p:ext uri="{BB962C8B-B14F-4D97-AF65-F5344CB8AC3E}">
        <p14:creationId xmlns:p14="http://schemas.microsoft.com/office/powerpoint/2010/main" val="148616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3"/>
          <p:cNvSpPr>
            <a:spLocks noGrp="1" noChangeArrowheads="1"/>
          </p:cNvSpPr>
          <p:nvPr>
            <p:ph idx="1"/>
          </p:nvPr>
        </p:nvSpPr>
        <p:spPr/>
        <p:txBody>
          <a:bodyPr/>
          <a:lstStyle/>
          <a:p>
            <a:pPr>
              <a:lnSpc>
                <a:spcPct val="90000"/>
              </a:lnSpc>
            </a:pPr>
            <a:r>
              <a:rPr lang="en-US" dirty="0" smtClean="0"/>
              <a:t>It is often difficult to provide strong justification for many IT projects, but everyone agrees they have a high value</a:t>
            </a:r>
          </a:p>
          <a:p>
            <a:pPr>
              <a:lnSpc>
                <a:spcPct val="90000"/>
              </a:lnSpc>
            </a:pPr>
            <a:r>
              <a:rPr lang="en-US" dirty="0" smtClean="0"/>
              <a:t>“It is better to measure gold roughly than to count pennies precisely”</a:t>
            </a:r>
          </a:p>
          <a:p>
            <a:pPr>
              <a:lnSpc>
                <a:spcPct val="90000"/>
              </a:lnSpc>
            </a:pPr>
            <a:r>
              <a:rPr lang="en-US" dirty="0" smtClean="0"/>
              <a:t>Three important criteria for projects:</a:t>
            </a:r>
          </a:p>
          <a:p>
            <a:pPr lvl="1">
              <a:lnSpc>
                <a:spcPct val="90000"/>
              </a:lnSpc>
            </a:pPr>
            <a:r>
              <a:rPr lang="en-US" dirty="0" smtClean="0"/>
              <a:t>There is a</a:t>
            </a:r>
            <a:r>
              <a:rPr lang="en-US" b="1" dirty="0" smtClean="0"/>
              <a:t> </a:t>
            </a:r>
            <a:r>
              <a:rPr lang="en-US" b="1" i="1" dirty="0" smtClean="0"/>
              <a:t>need</a:t>
            </a:r>
            <a:r>
              <a:rPr lang="en-US" dirty="0" smtClean="0"/>
              <a:t> for the project</a:t>
            </a:r>
          </a:p>
          <a:p>
            <a:pPr lvl="1">
              <a:lnSpc>
                <a:spcPct val="90000"/>
              </a:lnSpc>
            </a:pPr>
            <a:r>
              <a:rPr lang="en-US" dirty="0" smtClean="0"/>
              <a:t>There are</a:t>
            </a:r>
            <a:r>
              <a:rPr lang="en-US" b="1" dirty="0" smtClean="0"/>
              <a:t> </a:t>
            </a:r>
            <a:r>
              <a:rPr lang="en-US" b="1" i="1" dirty="0" smtClean="0"/>
              <a:t>funds</a:t>
            </a:r>
            <a:r>
              <a:rPr lang="en-US" dirty="0" smtClean="0"/>
              <a:t> available</a:t>
            </a:r>
          </a:p>
          <a:p>
            <a:pPr lvl="1">
              <a:lnSpc>
                <a:spcPct val="90000"/>
              </a:lnSpc>
            </a:pPr>
            <a:r>
              <a:rPr lang="en-US" dirty="0" smtClean="0"/>
              <a:t>There’s a strong </a:t>
            </a:r>
            <a:r>
              <a:rPr lang="en-US" b="1" i="1" dirty="0" smtClean="0"/>
              <a:t>will</a:t>
            </a:r>
            <a:r>
              <a:rPr lang="en-US" b="1" dirty="0" smtClean="0"/>
              <a:t> </a:t>
            </a:r>
            <a:r>
              <a:rPr lang="en-US" dirty="0" smtClean="0"/>
              <a:t>to make the project succeed</a:t>
            </a:r>
          </a:p>
        </p:txBody>
      </p:sp>
      <p:sp>
        <p:nvSpPr>
          <p:cNvPr id="21508" name="Rectangle 2"/>
          <p:cNvSpPr>
            <a:spLocks noGrp="1" noChangeArrowheads="1"/>
          </p:cNvSpPr>
          <p:nvPr>
            <p:ph type="title"/>
          </p:nvPr>
        </p:nvSpPr>
        <p:spPr/>
        <p:txBody>
          <a:bodyPr>
            <a:normAutofit fontScale="90000"/>
          </a:bodyPr>
          <a:lstStyle/>
          <a:p>
            <a:r>
              <a:rPr lang="en-US" dirty="0" smtClean="0"/>
              <a:t>Focusing on Broad</a:t>
            </a:r>
            <a:br>
              <a:rPr lang="en-US" dirty="0" smtClean="0"/>
            </a:br>
            <a:r>
              <a:rPr lang="en-US" dirty="0" smtClean="0"/>
              <a:t>Organizational Needs</a:t>
            </a:r>
          </a:p>
        </p:txBody>
      </p:sp>
    </p:spTree>
    <p:extLst>
      <p:ext uri="{BB962C8B-B14F-4D97-AF65-F5344CB8AC3E}">
        <p14:creationId xmlns:p14="http://schemas.microsoft.com/office/powerpoint/2010/main" val="193864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Screening Process</a:t>
            </a:r>
            <a:endParaRPr lang="en-US" dirty="0"/>
          </a:p>
        </p:txBody>
      </p:sp>
      <p:pic>
        <p:nvPicPr>
          <p:cNvPr id="3" name="Picture 2"/>
          <p:cNvPicPr>
            <a:picLocks noChangeAspect="1" noChangeArrowheads="1"/>
          </p:cNvPicPr>
          <p:nvPr/>
        </p:nvPicPr>
        <p:blipFill>
          <a:blip r:embed="rId2"/>
          <a:srcRect/>
          <a:stretch>
            <a:fillRect/>
          </a:stretch>
        </p:blipFill>
        <p:spPr bwMode="auto">
          <a:xfrm>
            <a:off x="3267074" y="1791569"/>
            <a:ext cx="5657850" cy="4611687"/>
          </a:xfrm>
          <a:prstGeom prst="rect">
            <a:avLst/>
          </a:prstGeom>
          <a:noFill/>
          <a:ln w="9525">
            <a:noFill/>
            <a:miter lim="800000"/>
            <a:headEnd/>
            <a:tailEnd/>
          </a:ln>
        </p:spPr>
      </p:pic>
    </p:spTree>
    <p:extLst>
      <p:ext uri="{BB962C8B-B14F-4D97-AF65-F5344CB8AC3E}">
        <p14:creationId xmlns:p14="http://schemas.microsoft.com/office/powerpoint/2010/main" val="1288278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TC103457503[[fn=Quotable]]</Template>
  <TotalTime>244</TotalTime>
  <Words>2277</Words>
  <Application>Microsoft Office PowerPoint</Application>
  <PresentationFormat>Widescreen</PresentationFormat>
  <Paragraphs>236</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Century Gothic</vt:lpstr>
      <vt:lpstr>Wingdings</vt:lpstr>
      <vt:lpstr>Wingdings 2</vt:lpstr>
      <vt:lpstr>Quotable</vt:lpstr>
      <vt:lpstr>Chapter Four</vt:lpstr>
      <vt:lpstr>Learning Objectives</vt:lpstr>
      <vt:lpstr>Project Integration/Initation</vt:lpstr>
      <vt:lpstr>Projection Integration/Initiation</vt:lpstr>
      <vt:lpstr>Project Selection</vt:lpstr>
      <vt:lpstr>Project Selection Process</vt:lpstr>
      <vt:lpstr>Methods for Selecting Projects</vt:lpstr>
      <vt:lpstr>Focusing on Broad Organizational Needs</vt:lpstr>
      <vt:lpstr>Project Screening Process</vt:lpstr>
      <vt:lpstr>Categorizing IT Projects</vt:lpstr>
      <vt:lpstr>Categorizing IT Projects Continued</vt:lpstr>
      <vt:lpstr>Categorizing IT Projects Continued</vt:lpstr>
      <vt:lpstr>Financial Analysis of Projects</vt:lpstr>
      <vt:lpstr>Net Present Value Analysis</vt:lpstr>
      <vt:lpstr>NPV Calculations</vt:lpstr>
      <vt:lpstr>Net Present Value (NPV/Qualitative)</vt:lpstr>
      <vt:lpstr>Net Present Value (NPV/Qualitative)</vt:lpstr>
      <vt:lpstr>Figure 4-5. JWD Consulting NPV Example</vt:lpstr>
      <vt:lpstr>Return on Investment (ROI)</vt:lpstr>
      <vt:lpstr>ROI Example</vt:lpstr>
      <vt:lpstr>Payback Analysis</vt:lpstr>
      <vt:lpstr>Figure 4-6. Charting the Payback Period</vt:lpstr>
      <vt:lpstr>Payback Analysis</vt:lpstr>
      <vt:lpstr>Project Strategy and Value</vt:lpstr>
      <vt:lpstr>Project Strategy and Value</vt:lpstr>
      <vt:lpstr>Weighted Scoring Model</vt:lpstr>
      <vt:lpstr>Sample Weighted Scoring Model for Project Selection</vt:lpstr>
      <vt:lpstr>Implementing a Balanced Scorecard</vt:lpstr>
      <vt:lpstr>Balanced Scorecard Example</vt:lpstr>
      <vt:lpstr>Project Charter</vt:lpstr>
      <vt:lpstr>Sample Project Charter</vt:lpstr>
      <vt:lpstr>Project Charter Continued </vt:lpstr>
      <vt:lpstr>Developing a Project Management Plan</vt:lpstr>
      <vt:lpstr>Common Elements of a Project Management Plan</vt:lpstr>
      <vt:lpstr>Table 4-2. Sample Contents for a Software Project Management Plan (SPMP)</vt:lpstr>
      <vt:lpstr>Directing and Managing Project Work</vt:lpstr>
      <vt:lpstr>Coordinating Planning and Execution</vt:lpstr>
      <vt:lpstr>Providing Leadership and a Supportive Culture</vt:lpstr>
      <vt:lpstr>Capitalizing on Product, Business, and Application Area Knowledge</vt:lpstr>
      <vt:lpstr>Project Execution Tools and Techniques</vt:lpstr>
      <vt:lpstr>Monitoring and Controlling Project Work</vt:lpstr>
      <vt:lpstr>Performing Integrated Change Control</vt:lpstr>
      <vt:lpstr>Change Control on Information Technology Projects</vt:lpstr>
      <vt:lpstr>Change Control System</vt:lpstr>
      <vt:lpstr>Change Control Board (CCB)</vt:lpstr>
      <vt:lpstr>Making Timely Changes</vt:lpstr>
      <vt:lpstr>Configuration Management</vt:lpstr>
      <vt:lpstr>Table 4-3. Suggestions for Performing Integrated Change Control</vt:lpstr>
      <vt:lpstr>Closing Projects or Phases</vt:lpstr>
      <vt:lpstr>Using Software to Assist in Project Integration Management</vt:lpstr>
      <vt:lpstr>Figure 4-9. Sample Portfolio Management Software Screen</vt:lpstr>
      <vt:lpstr>Chapter Summary</vt:lpstr>
    </vt:vector>
  </TitlesOfParts>
  <Company>University of San Diego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Four</dc:title>
  <dc:creator>Carl M. Rebman Jr.</dc:creator>
  <cp:lastModifiedBy>Carl M. Rebman Jr.</cp:lastModifiedBy>
  <cp:revision>31</cp:revision>
  <dcterms:created xsi:type="dcterms:W3CDTF">2014-08-31T06:42:36Z</dcterms:created>
  <dcterms:modified xsi:type="dcterms:W3CDTF">2015-09-22T16:34:34Z</dcterms:modified>
</cp:coreProperties>
</file>