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2B32E-67A0-4766-B331-6752764F4D94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FAE7F-A270-40E9-AA01-A34BFEC6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6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4C37C-D49C-4B43-912A-5355E825C099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3876675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3876675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-6350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-6350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10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406400" y="4083050"/>
            <a:ext cx="6403975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THIS FIGURE SHOWS </a:t>
            </a:r>
            <a:r>
              <a:rPr lang="en-US" altLang="en-US" sz="1400" u="sng">
                <a:solidFill>
                  <a:srgbClr val="000000"/>
                </a:solidFill>
              </a:rPr>
              <a:t>HOW RISK MGT IS INEXTRICABLY TIED TO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u="sng">
                <a:solidFill>
                  <a:srgbClr val="000000"/>
                </a:solidFill>
              </a:rPr>
              <a:t>THE REMAINING 7 PMBOK MANAGEMENT FUNCTIONS</a:t>
            </a:r>
            <a:r>
              <a:rPr lang="en-US" altLang="en-US" sz="1400">
                <a:solidFill>
                  <a:srgbClr val="000000"/>
                </a:solidFill>
              </a:rPr>
              <a:t>.  NOTE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HOW SPECIFIC AREAS OF RISK ARE ASSOCIATED WITH EACH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OF THE INDIVIDUAL FUNCTIONS AS SHOWN ON THE DIAGRAM.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u="sng">
                <a:solidFill>
                  <a:srgbClr val="000000"/>
                </a:solidFill>
              </a:rPr>
              <a:t>TALK TO</a:t>
            </a:r>
            <a:r>
              <a:rPr lang="en-US" altLang="en-US" sz="1400">
                <a:solidFill>
                  <a:srgbClr val="000000"/>
                </a:solidFill>
              </a:rPr>
              <a:t> THE </a:t>
            </a:r>
            <a:r>
              <a:rPr lang="en-US" altLang="en-US" sz="1400" u="sng">
                <a:solidFill>
                  <a:srgbClr val="000000"/>
                </a:solidFill>
              </a:rPr>
              <a:t>VARIOUS FUNCTIONS</a:t>
            </a:r>
            <a:r>
              <a:rPr lang="en-US" altLang="en-US" sz="1400">
                <a:solidFill>
                  <a:srgbClr val="000000"/>
                </a:solidFill>
              </a:rPr>
              <a:t> AND </a:t>
            </a:r>
            <a:r>
              <a:rPr lang="en-US" altLang="en-US" sz="1400" u="sng">
                <a:solidFill>
                  <a:srgbClr val="000000"/>
                </a:solidFill>
              </a:rPr>
              <a:t>GIVE EXAMPLES</a:t>
            </a:r>
            <a:r>
              <a:rPr lang="en-US" altLang="en-US" sz="1400">
                <a:solidFill>
                  <a:srgbClr val="000000"/>
                </a:solidFill>
              </a:rPr>
              <a:t>. </a:t>
            </a:r>
            <a:r>
              <a:rPr lang="en-US" altLang="en-US" sz="1400" b="1">
                <a:solidFill>
                  <a:srgbClr val="000000"/>
                </a:solidFill>
              </a:rPr>
              <a:t>&lt;-</a:t>
            </a:r>
            <a:r>
              <a:rPr lang="en-US" altLang="en-US" sz="1400" b="1" u="sng">
                <a:solidFill>
                  <a:srgbClr val="000000"/>
                </a:solidFill>
              </a:rPr>
              <a:t>NEXT</a:t>
            </a:r>
            <a:r>
              <a:rPr lang="en-US" altLang="en-US" sz="1400" b="1">
                <a:solidFill>
                  <a:srgbClr val="000000"/>
                </a:solidFill>
              </a:rPr>
              <a:t> </a:t>
            </a:r>
            <a:r>
              <a:rPr lang="en-US" altLang="en-US" sz="1400" b="1" u="sng">
                <a:solidFill>
                  <a:srgbClr val="000000"/>
                </a:solidFill>
              </a:rPr>
              <a:t>PAGE</a:t>
            </a: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EXPERIENCE ON MANY </a:t>
            </a:r>
            <a:r>
              <a:rPr lang="en-US" altLang="en-US" sz="1400" u="sng">
                <a:solidFill>
                  <a:srgbClr val="000000"/>
                </a:solidFill>
              </a:rPr>
              <a:t>PROJECTS REVEALS POOR PERFORMANCE</a:t>
            </a: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IN TERMS OF REACHING SCOPE, QUALITY, TIME, AND COST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OBJECTIVES.  MANY OF THESE </a:t>
            </a:r>
            <a:r>
              <a:rPr lang="en-US" altLang="en-US" sz="1400" u="sng">
                <a:solidFill>
                  <a:srgbClr val="000000"/>
                </a:solidFill>
              </a:rPr>
              <a:t>SHORTCOMINGS</a:t>
            </a:r>
            <a:r>
              <a:rPr lang="en-US" altLang="en-US" sz="1400">
                <a:solidFill>
                  <a:srgbClr val="000000"/>
                </a:solidFill>
              </a:rPr>
              <a:t> ARE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ATTRIBUTED EITHER TO </a:t>
            </a:r>
            <a:r>
              <a:rPr lang="en-US" altLang="en-US" sz="1400" u="sng">
                <a:solidFill>
                  <a:srgbClr val="000000"/>
                </a:solidFill>
              </a:rPr>
              <a:t>UNFORESEEN EVENTS</a:t>
            </a:r>
            <a:r>
              <a:rPr lang="en-US" altLang="en-US" sz="1400">
                <a:solidFill>
                  <a:srgbClr val="000000"/>
                </a:solidFill>
              </a:rPr>
              <a:t>, WHICH MIGHT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OR </a:t>
            </a:r>
            <a:r>
              <a:rPr lang="en-US" altLang="en-US" sz="1400" u="sng">
                <a:solidFill>
                  <a:srgbClr val="000000"/>
                </a:solidFill>
              </a:rPr>
              <a:t>MIGHT NOT HAVE BEEN ANTICIPATED</a:t>
            </a:r>
            <a:r>
              <a:rPr lang="en-US" altLang="en-US" sz="1400">
                <a:solidFill>
                  <a:srgbClr val="000000"/>
                </a:solidFill>
              </a:rPr>
              <a:t> BY MORE EXPERIENCED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PROJECT MANAGEMENT, OR TO FORESEEN EVENTS FOR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WHICH THE RISKS WERE NOT FULLY ACCOMMODATED.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**</a:t>
            </a:r>
            <a:r>
              <a:rPr lang="en-US" altLang="en-US" sz="1400">
                <a:solidFill>
                  <a:srgbClr val="000000"/>
                </a:solidFill>
              </a:rPr>
              <a:t>  BETTER DECISIONS VIA RISK MGMT APPROACH VS. SEAT OF PANTS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ONE OF THE BIGGEST </a:t>
            </a:r>
            <a:r>
              <a:rPr lang="en-US" altLang="en-US" sz="1400" u="sng">
                <a:solidFill>
                  <a:srgbClr val="000000"/>
                </a:solidFill>
              </a:rPr>
              <a:t>HURDLES</a:t>
            </a:r>
            <a:r>
              <a:rPr lang="en-US" altLang="en-US" sz="1400">
                <a:solidFill>
                  <a:srgbClr val="000000"/>
                </a:solidFill>
              </a:rPr>
              <a:t> IS THAT OF </a:t>
            </a:r>
            <a:r>
              <a:rPr lang="en-US" altLang="en-US" sz="1400" u="sng">
                <a:solidFill>
                  <a:srgbClr val="000000"/>
                </a:solidFill>
              </a:rPr>
              <a:t>MANAGEMENT'S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u="sng">
                <a:solidFill>
                  <a:srgbClr val="000000"/>
                </a:solidFill>
              </a:rPr>
              <a:t>ATTITUDE TO RISK ITSELF</a:t>
            </a:r>
            <a:r>
              <a:rPr lang="en-US" altLang="en-US" sz="1400">
                <a:solidFill>
                  <a:srgbClr val="000000"/>
                </a:solidFill>
              </a:rPr>
              <a:t>.  SOME HAVE </a:t>
            </a:r>
            <a:r>
              <a:rPr lang="en-US" altLang="en-US" sz="1400" u="sng">
                <a:solidFill>
                  <a:srgbClr val="000000"/>
                </a:solidFill>
              </a:rPr>
              <a:t>LITTLE UNDERSTANDING</a:t>
            </a:r>
            <a:endParaRPr lang="en-US" altLang="en-US" sz="1400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OF THE CONCEPTS, WHILE OTHERS </a:t>
            </a:r>
            <a:r>
              <a:rPr lang="en-US" altLang="en-US" sz="1400" u="sng">
                <a:solidFill>
                  <a:srgbClr val="000000"/>
                </a:solidFill>
              </a:rPr>
              <a:t>LACK CONFIDENCE</a:t>
            </a:r>
            <a:r>
              <a:rPr lang="en-US" altLang="en-US" sz="1400">
                <a:solidFill>
                  <a:srgbClr val="000000"/>
                </a:solidFill>
              </a:rPr>
              <a:t> IN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THE </a:t>
            </a:r>
            <a:r>
              <a:rPr lang="en-US" altLang="en-US" sz="1400" u="sng">
                <a:solidFill>
                  <a:srgbClr val="000000"/>
                </a:solidFill>
              </a:rPr>
              <a:t>MATHEMATICAL TECHNIQUES</a:t>
            </a:r>
            <a:r>
              <a:rPr lang="en-US" altLang="en-US" sz="1400">
                <a:solidFill>
                  <a:srgbClr val="000000"/>
                </a:solidFill>
              </a:rPr>
              <a:t> AND RESULTS OBTAINED,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PREFERRING TO RELY ALTERNATIVELY ON AGGRESSIVE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RISK TAKING OR UNDUE CAUTION.  OR AGAIN, INHERENT RISKS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MAY SIMPLY BE OPTIMISTICALLY IGNORED.  IN REALITY, FAR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BETTER DECISIONS WITH HIGHER CHANCES OF PROJECT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SUCCESS ARE REACHED BY FACING THESE ISSUES.</a:t>
            </a: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92075" y="4083050"/>
            <a:ext cx="293688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3913" name="Rectangle 9"/>
          <p:cNvSpPr>
            <a:spLocks noChangeArrowheads="1"/>
          </p:cNvSpPr>
          <p:nvPr/>
        </p:nvSpPr>
        <p:spPr bwMode="auto">
          <a:xfrm>
            <a:off x="111125" y="5907088"/>
            <a:ext cx="2936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3914" name="Rectangle 10"/>
          <p:cNvSpPr>
            <a:spLocks noChangeArrowheads="1"/>
          </p:cNvSpPr>
          <p:nvPr/>
        </p:nvSpPr>
        <p:spPr bwMode="auto">
          <a:xfrm>
            <a:off x="111125" y="7431088"/>
            <a:ext cx="29368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915" name="Oval 11"/>
          <p:cNvSpPr>
            <a:spLocks noChangeArrowheads="1"/>
          </p:cNvSpPr>
          <p:nvPr/>
        </p:nvSpPr>
        <p:spPr bwMode="auto">
          <a:xfrm>
            <a:off x="136525" y="7439025"/>
            <a:ext cx="211138" cy="247650"/>
          </a:xfrm>
          <a:prstGeom prst="ellips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16" name="Oval 12"/>
          <p:cNvSpPr>
            <a:spLocks noChangeArrowheads="1"/>
          </p:cNvSpPr>
          <p:nvPr/>
        </p:nvSpPr>
        <p:spPr bwMode="auto">
          <a:xfrm>
            <a:off x="119063" y="5895975"/>
            <a:ext cx="211137" cy="249238"/>
          </a:xfrm>
          <a:prstGeom prst="ellips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17" name="Oval 13"/>
          <p:cNvSpPr>
            <a:spLocks noChangeArrowheads="1"/>
          </p:cNvSpPr>
          <p:nvPr/>
        </p:nvSpPr>
        <p:spPr bwMode="auto">
          <a:xfrm>
            <a:off x="119063" y="4089400"/>
            <a:ext cx="211137" cy="249238"/>
          </a:xfrm>
          <a:prstGeom prst="ellips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18" name="Oval 14"/>
          <p:cNvSpPr>
            <a:spLocks noChangeArrowheads="1"/>
          </p:cNvSpPr>
          <p:nvPr/>
        </p:nvSpPr>
        <p:spPr bwMode="auto">
          <a:xfrm>
            <a:off x="393700" y="6940550"/>
            <a:ext cx="254000" cy="180975"/>
          </a:xfrm>
          <a:prstGeom prst="ellips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19" name="Rectangle 15"/>
          <p:cNvSpPr>
            <a:spLocks noChangeArrowheads="1"/>
          </p:cNvSpPr>
          <p:nvPr/>
        </p:nvSpPr>
        <p:spPr bwMode="auto">
          <a:xfrm>
            <a:off x="5708650" y="4937125"/>
            <a:ext cx="1060450" cy="355600"/>
          </a:xfrm>
          <a:prstGeom prst="rect">
            <a:avLst/>
          </a:prstGeom>
          <a:noFill/>
          <a:ln w="25400">
            <a:solidFill>
              <a:srgbClr val="FC012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0" name="Line 16"/>
          <p:cNvSpPr>
            <a:spLocks noChangeShapeType="1"/>
          </p:cNvSpPr>
          <p:nvPr/>
        </p:nvSpPr>
        <p:spPr bwMode="auto">
          <a:xfrm>
            <a:off x="2379663" y="4268788"/>
            <a:ext cx="3627437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1" name="Line 17"/>
          <p:cNvSpPr>
            <a:spLocks noChangeShapeType="1"/>
          </p:cNvSpPr>
          <p:nvPr/>
        </p:nvSpPr>
        <p:spPr bwMode="auto">
          <a:xfrm>
            <a:off x="474663" y="4468813"/>
            <a:ext cx="4675187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477838" y="5227638"/>
            <a:ext cx="741362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3" name="Line 19"/>
          <p:cNvSpPr>
            <a:spLocks noChangeShapeType="1"/>
          </p:cNvSpPr>
          <p:nvPr/>
        </p:nvSpPr>
        <p:spPr bwMode="auto">
          <a:xfrm>
            <a:off x="1677988" y="5227638"/>
            <a:ext cx="1865312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4" name="Line 20"/>
          <p:cNvSpPr>
            <a:spLocks noChangeShapeType="1"/>
          </p:cNvSpPr>
          <p:nvPr/>
        </p:nvSpPr>
        <p:spPr bwMode="auto">
          <a:xfrm>
            <a:off x="4044950" y="5229225"/>
            <a:ext cx="142240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5" name="Line 21"/>
          <p:cNvSpPr>
            <a:spLocks noChangeShapeType="1"/>
          </p:cNvSpPr>
          <p:nvPr/>
        </p:nvSpPr>
        <p:spPr bwMode="auto">
          <a:xfrm>
            <a:off x="2554288" y="5618163"/>
            <a:ext cx="379888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3230563" y="5999163"/>
            <a:ext cx="1465262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7" name="Line 23"/>
          <p:cNvSpPr>
            <a:spLocks noChangeShapeType="1"/>
          </p:cNvSpPr>
          <p:nvPr/>
        </p:nvSpPr>
        <p:spPr bwMode="auto">
          <a:xfrm>
            <a:off x="2640013" y="6189663"/>
            <a:ext cx="198913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8" name="Line 24"/>
          <p:cNvSpPr>
            <a:spLocks noChangeShapeType="1"/>
          </p:cNvSpPr>
          <p:nvPr/>
        </p:nvSpPr>
        <p:spPr bwMode="auto">
          <a:xfrm>
            <a:off x="792163" y="6380163"/>
            <a:ext cx="328453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29" name="Line 25"/>
          <p:cNvSpPr>
            <a:spLocks noChangeShapeType="1"/>
          </p:cNvSpPr>
          <p:nvPr/>
        </p:nvSpPr>
        <p:spPr bwMode="auto">
          <a:xfrm>
            <a:off x="2449513" y="7532688"/>
            <a:ext cx="82708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30" name="Line 26"/>
          <p:cNvSpPr>
            <a:spLocks noChangeShapeType="1"/>
          </p:cNvSpPr>
          <p:nvPr/>
        </p:nvSpPr>
        <p:spPr bwMode="auto">
          <a:xfrm>
            <a:off x="4373563" y="7532688"/>
            <a:ext cx="141763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31" name="Line 27"/>
          <p:cNvSpPr>
            <a:spLocks noChangeShapeType="1"/>
          </p:cNvSpPr>
          <p:nvPr/>
        </p:nvSpPr>
        <p:spPr bwMode="auto">
          <a:xfrm>
            <a:off x="477838" y="7732713"/>
            <a:ext cx="2265362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32" name="Line 28"/>
          <p:cNvSpPr>
            <a:spLocks noChangeShapeType="1"/>
          </p:cNvSpPr>
          <p:nvPr/>
        </p:nvSpPr>
        <p:spPr bwMode="auto">
          <a:xfrm>
            <a:off x="4011613" y="7732713"/>
            <a:ext cx="217963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>
            <a:off x="3687763" y="7923213"/>
            <a:ext cx="1674812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34" name="Line 30"/>
          <p:cNvSpPr>
            <a:spLocks noChangeShapeType="1"/>
          </p:cNvSpPr>
          <p:nvPr/>
        </p:nvSpPr>
        <p:spPr bwMode="auto">
          <a:xfrm>
            <a:off x="887413" y="8113713"/>
            <a:ext cx="2598737" cy="1587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0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DE067-BC38-4F63-9FDA-A931E413DD5C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3876675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3876675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-6350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-6350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2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630238" y="4141788"/>
            <a:ext cx="5467350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THIS IS THE OUTLINE FOR RISK MANAGEMENT FROM THE CURRENT PMBOK  (Page 128)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DO NOT NEED TO MEMORIZE THIS  --  THIS IS HOW THE PMBOK STRUCTURES THE INFORMATION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 u="sng">
                <a:solidFill>
                  <a:srgbClr val="000000"/>
                </a:solidFill>
              </a:rPr>
              <a:t>NOTE</a:t>
            </a:r>
            <a:r>
              <a:rPr lang="en-US" altLang="en-US" sz="1400" b="1">
                <a:solidFill>
                  <a:srgbClr val="000000"/>
                </a:solidFill>
              </a:rPr>
              <a:t>:  THERE IS A DIFFERENCE BETWEEN THE PMBOK METHOD FOR ORGANIZING IT AND THE RISK MANAGEMENT BOOK THAT PMI MAKES AVAILABLE.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I HAVE TRIED TO MARRY THE TWO TOGETHER AS BEST AS POSSIBLE, BECAUSE THE RISK MANAGEMENT BOOK IS A GOOD SINGLE SOURCE ON THIS TOPIC.  FOR THE MOST PART, PHASES 1 &amp; 2 ARE VERY SIMILAR BETWEEN THE TWO.  PHASE 3 HAS A FEW MORE DIFFERENCES AND PHASE 4 ARE VERY DIFFERENT.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KEY POINT -- INFORMATION IS STILL VALID NO MATTER HOW IT IS ORGANIZED.</a:t>
            </a:r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2463800" y="5924550"/>
            <a:ext cx="202247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>
            <a:off x="4959350" y="5924550"/>
            <a:ext cx="7080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>
            <a:off x="4216400" y="6134100"/>
            <a:ext cx="175577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7" name="Line 11"/>
          <p:cNvSpPr>
            <a:spLocks noChangeShapeType="1"/>
          </p:cNvSpPr>
          <p:nvPr/>
        </p:nvSpPr>
        <p:spPr bwMode="auto">
          <a:xfrm>
            <a:off x="739775" y="6326188"/>
            <a:ext cx="5175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>
            <a:off x="1397000" y="6907213"/>
            <a:ext cx="34226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>
            <a:off x="1911350" y="8477250"/>
            <a:ext cx="19748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>
            <a:off x="730250" y="8477250"/>
            <a:ext cx="9080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31" name="Line 15"/>
          <p:cNvSpPr>
            <a:spLocks noChangeShapeType="1"/>
          </p:cNvSpPr>
          <p:nvPr/>
        </p:nvSpPr>
        <p:spPr bwMode="auto">
          <a:xfrm>
            <a:off x="3987800" y="8477250"/>
            <a:ext cx="5175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0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BB64E-11E8-41F7-BBFA-E9C685C58B3F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3876675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3876675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-6350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-6350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0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630238" y="4141788"/>
            <a:ext cx="5467350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THIS IS THE OUTLINE FOR RISK MANAGEMENT FROM THE CURRENT PMBOK  (Page 128)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DO NOT NEED TO MEMORIZE THIS  --  THIS IS HOW THE PMBOK STRUCTURES THE INFORMATION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 u="sng">
                <a:solidFill>
                  <a:srgbClr val="000000"/>
                </a:solidFill>
              </a:rPr>
              <a:t>NOTE</a:t>
            </a:r>
            <a:r>
              <a:rPr lang="en-US" altLang="en-US" sz="1400" b="1">
                <a:solidFill>
                  <a:srgbClr val="000000"/>
                </a:solidFill>
              </a:rPr>
              <a:t>:  THERE IS A DIFFERENCE BETWEEN THE PMBOK METHOD FOR ORGANIZING IT AND THE RISK MANAGEMENT BOOK THAT PMI MAKES AVAILABLE.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I HAVE TRIED TO MARRY THE TWO TOGETHER AS BEST AS POSSIBLE, BECAUSE THE RISK MANAGEMENT BOOK IS A GOOD SINGLE SOURCE ON THIS TOPIC.  FOR THE MOST PART, PHASES 1 &amp; 2 ARE VERY SIMILAR BETWEEN THE TWO.  PHASE 3 HAS A FEW MORE DIFFERENCES AND PHASE 4 ARE VERY DIFFERENT.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KEY POINT -- INFORMATION IS STILL VALID NO MATTER HOW IT IS ORGANIZED.</a:t>
            </a:r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>
            <a:off x="2463800" y="5924550"/>
            <a:ext cx="202247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>
            <a:off x="4959350" y="5924550"/>
            <a:ext cx="7080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4" name="Line 10"/>
          <p:cNvSpPr>
            <a:spLocks noChangeShapeType="1"/>
          </p:cNvSpPr>
          <p:nvPr/>
        </p:nvSpPr>
        <p:spPr bwMode="auto">
          <a:xfrm>
            <a:off x="4216400" y="6134100"/>
            <a:ext cx="175577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5" name="Line 11"/>
          <p:cNvSpPr>
            <a:spLocks noChangeShapeType="1"/>
          </p:cNvSpPr>
          <p:nvPr/>
        </p:nvSpPr>
        <p:spPr bwMode="auto">
          <a:xfrm>
            <a:off x="739775" y="6326188"/>
            <a:ext cx="5175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>
            <a:off x="1397000" y="6907213"/>
            <a:ext cx="34226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1911350" y="8477250"/>
            <a:ext cx="19748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8" name="Line 14"/>
          <p:cNvSpPr>
            <a:spLocks noChangeShapeType="1"/>
          </p:cNvSpPr>
          <p:nvPr/>
        </p:nvSpPr>
        <p:spPr bwMode="auto">
          <a:xfrm>
            <a:off x="730250" y="8477250"/>
            <a:ext cx="9080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79" name="Line 15"/>
          <p:cNvSpPr>
            <a:spLocks noChangeShapeType="1"/>
          </p:cNvSpPr>
          <p:nvPr/>
        </p:nvSpPr>
        <p:spPr bwMode="auto">
          <a:xfrm>
            <a:off x="3987800" y="8477250"/>
            <a:ext cx="5175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AAFB9-4FE6-465E-B5A6-0D706D539650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3876675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876675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-6350" y="8710613"/>
            <a:ext cx="29876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-6350" y="-19050"/>
            <a:ext cx="29876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18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630238" y="4141788"/>
            <a:ext cx="5467350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7675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95350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44613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92288" defTabSz="877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494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066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638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21088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THIS IS THE OUTLINE FOR RISK MANAGEMENT FROM THE CURRENT PMBOK  (Page 128)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DO NOT NEED TO MEMORIZE THIS  --  THIS IS HOW THE PMBOK STRUCTURES THE INFORMATION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 u="sng">
                <a:solidFill>
                  <a:srgbClr val="000000"/>
                </a:solidFill>
              </a:rPr>
              <a:t>NOTE</a:t>
            </a:r>
            <a:r>
              <a:rPr lang="en-US" altLang="en-US" sz="1400" b="1">
                <a:solidFill>
                  <a:srgbClr val="000000"/>
                </a:solidFill>
              </a:rPr>
              <a:t>:  THERE IS A DIFFERENCE BETWEEN THE PMBOK METHOD FOR ORGANIZING IT AND THE RISK MANAGEMENT BOOK THAT PMI MAKES AVAILABLE.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I HAVE TRIED TO MARRY THE TWO TOGETHER AS BEST AS POSSIBLE, BECAUSE THE RISK MANAGEMENT BOOK IS A GOOD SINGLE SOURCE ON THIS TOPIC.  FOR THE MOST PART, PHASES 1 &amp; 2 ARE VERY SIMILAR BETWEEN THE TWO.  PHASE 3 HAS A FEW MORE DIFFERENCES AND PHASE 4 ARE VERY DIFFERENT.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1400" b="1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00"/>
                </a:solidFill>
              </a:rPr>
              <a:t>KEY POINT -- INFORMATION IS STILL VALID NO MATTER HOW IT IS ORGANIZED.</a:t>
            </a:r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2463800" y="5924550"/>
            <a:ext cx="202247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>
            <a:off x="4959350" y="5924550"/>
            <a:ext cx="7080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>
            <a:off x="4216400" y="6134100"/>
            <a:ext cx="175577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>
            <a:off x="739775" y="6326188"/>
            <a:ext cx="5175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>
            <a:off x="1397000" y="6907213"/>
            <a:ext cx="34226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>
            <a:off x="1911350" y="8477250"/>
            <a:ext cx="19748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6" name="Line 14"/>
          <p:cNvSpPr>
            <a:spLocks noChangeShapeType="1"/>
          </p:cNvSpPr>
          <p:nvPr/>
        </p:nvSpPr>
        <p:spPr bwMode="auto">
          <a:xfrm>
            <a:off x="730250" y="8477250"/>
            <a:ext cx="908050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27" name="Line 15"/>
          <p:cNvSpPr>
            <a:spLocks noChangeShapeType="1"/>
          </p:cNvSpPr>
          <p:nvPr/>
        </p:nvSpPr>
        <p:spPr bwMode="auto">
          <a:xfrm>
            <a:off x="3987800" y="8477250"/>
            <a:ext cx="517525" cy="0"/>
          </a:xfrm>
          <a:prstGeom prst="line">
            <a:avLst/>
          </a:prstGeom>
          <a:noFill/>
          <a:ln w="38100" cmpd="dbl">
            <a:solidFill>
              <a:srgbClr val="FC012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850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02D06-D663-41B2-9D1A-0DBD7AA265EA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295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6F91E-EA4B-42C3-B7CE-EC8915D072C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31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EE477-585E-41AB-8932-7EAA580EABA6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90525" y="690563"/>
            <a:ext cx="6081713" cy="34210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83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33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fld id="{DEB8CD2B-560F-4589-B087-B4C07F9FA9F2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  <p:grpSp>
        <p:nvGrpSpPr>
          <p:cNvPr id="39944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3716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58EFB-3A2F-46E4-9AC2-25BA164CE576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60674-FAE1-49DC-A43B-48D95839CCB3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302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828801"/>
            <a:ext cx="10972800" cy="4302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235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BC0CF89-37B3-42CB-B5B7-D9D42A60306F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77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28801"/>
            <a:ext cx="10972800" cy="4302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235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EF23A4E-50CF-416A-B34B-AE6CA9708FBA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183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235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8A7D9B1-54A5-487A-8F64-BDB63112DD70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619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944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812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469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6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E9229-E38A-4CCE-A5EC-91D0D9E0F172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77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781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93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417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44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33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81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963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>
                <a:solidFill>
                  <a:srgbClr val="000033"/>
                </a:solidFill>
              </a:rPr>
              <a:t>Copyright © 2013 Pearson Education, Inc. Publishing as Prentice Hall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33">
                    <a:tint val="75000"/>
                  </a:srgbClr>
                </a:solidFill>
              </a:rPr>
              <a:t>6-</a:t>
            </a:r>
            <a:fld id="{AC2D5166-8D48-4C90-84CB-A42E5C86B6CB}" type="slidenum">
              <a:rPr lang="en-US">
                <a:solidFill>
                  <a:srgbClr val="000033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3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5776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77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6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8CF0E-E79D-4ED6-B31A-A1D82C81FC10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404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102" y="1600201"/>
            <a:ext cx="9852297" cy="4525963"/>
          </a:xfrm>
        </p:spPr>
        <p:txBody>
          <a:bodyPr/>
          <a:lstStyle>
            <a:lvl1pP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•"/>
              <a:defRPr sz="1800"/>
            </a:lvl2pPr>
            <a:lvl3pPr>
              <a:buFont typeface="Wingdings" pitchFamily="2" charset="2"/>
              <a:buChar char="Ø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753985" y="1071564"/>
            <a:ext cx="5236088" cy="339725"/>
          </a:xfrm>
        </p:spPr>
        <p:txBody>
          <a:bodyPr>
            <a:noAutofit/>
          </a:bodyPr>
          <a:lstStyle>
            <a:lvl1pPr>
              <a:buNone/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5C0CF8A-9F7B-4DB8-920B-E4F4B7F9948E}" type="datetime1">
              <a:rPr lang="en-US">
                <a:solidFill>
                  <a:srgbClr val="000033"/>
                </a:solidFill>
              </a:rPr>
              <a:pPr/>
              <a:t>9/1/2014</a:t>
            </a:fld>
            <a:endParaRPr 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2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4FAFE-F386-487C-B9AC-F6FBC6DED92E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4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7A451-AE3F-448A-9612-44F59FF10566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9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2D823-F398-46B3-B435-6A00BE9B7D30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3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B7807-D83D-4BD7-BE4E-0B4B17B34ED1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9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3350-BD26-4B49-B05A-B2DC9ED0D707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10E81-47B0-4264-9183-D0AA25861969}" type="slidenum">
              <a:rPr lang="en-US" altLang="en-US">
                <a:solidFill>
                  <a:srgbClr val="000033"/>
                </a:solidFill>
              </a:rPr>
              <a:pPr/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2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33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55E4D8-CF4A-4B57-97C1-54163330A5C9}" type="slidenum">
              <a:rPr lang="en-US" altLang="en-US">
                <a:solidFill>
                  <a:srgbClr val="00003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33"/>
              </a:solidFill>
            </a:endParaRP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074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Project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76874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AutoShape 2"/>
          <p:cNvSpPr>
            <a:spLocks noChangeArrowheads="1"/>
          </p:cNvSpPr>
          <p:nvPr/>
        </p:nvSpPr>
        <p:spPr bwMode="auto">
          <a:xfrm rot="623625">
            <a:off x="2895600" y="5529943"/>
            <a:ext cx="3200400" cy="370113"/>
          </a:xfrm>
          <a:prstGeom prst="curvedUpArrow">
            <a:avLst>
              <a:gd name="adj1" fmla="val 75192"/>
              <a:gd name="adj2" fmla="val 166036"/>
              <a:gd name="adj3" fmla="val 33333"/>
            </a:avLst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B5006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B50069"/>
                  </a:outerShdw>
                </a:effectLst>
              </a14:hiddenEffects>
            </a:ext>
          </a:extLst>
        </p:spPr>
        <p:txBody>
          <a:bodyPr lIns="92213" tIns="46107" rIns="92213" bIns="46107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title"/>
          </p:nvPr>
        </p:nvSpPr>
        <p:spPr>
          <a:xfrm>
            <a:off x="3352800" y="341313"/>
            <a:ext cx="4371668" cy="770223"/>
          </a:xfrm>
          <a:noFill/>
          <a:ln/>
        </p:spPr>
        <p:txBody>
          <a:bodyPr vert="horz" wrap="none" lIns="92213" tIns="46107" rIns="92213" bIns="46107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dirty="0"/>
              <a:t>PMBOK </a:t>
            </a:r>
            <a:r>
              <a:rPr lang="en-US" altLang="en-US" dirty="0" smtClean="0"/>
              <a:t>FIGURE</a:t>
            </a:r>
            <a:endParaRPr lang="en-US" altLang="en-US" dirty="0"/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2936876" y="1219201"/>
            <a:ext cx="7578725" cy="48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33"/>
                </a:solidFill>
              </a:rPr>
              <a:t>Project Risk Management (Page 3 of 3)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1981200" y="1993900"/>
            <a:ext cx="2590800" cy="3289300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984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Risk Response Planning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List of prioritized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rankings of the project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Prioritized list of quantified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Probabilistic analysis of the project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Probability of achieving the cost and time objectives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List of potential responses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thresholds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owners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Common risk causes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Trends in qualitative and quantitative risk analysis results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7731126" y="1993900"/>
            <a:ext cx="2632075" cy="3956050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984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Risk Monitoring and Control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response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Project communication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Additional risk identification and analysis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Tools &amp; Techniques</a:t>
            </a:r>
            <a:endParaRPr lang="en-US" altLang="en-US" sz="1000" b="1">
              <a:solidFill>
                <a:srgbClr val="000033"/>
              </a:solidFill>
            </a:endParaRP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Procurement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Contingency Planning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Alternative Strategies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Insurance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Outputs</a:t>
            </a:r>
            <a:endParaRPr lang="en-US" altLang="en-US" sz="1000" b="1">
              <a:solidFill>
                <a:srgbClr val="000033"/>
              </a:solidFill>
            </a:endParaRP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Inputs to other Processes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Contingency Plans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Reserves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>
                <a:solidFill>
                  <a:srgbClr val="000033"/>
                </a:solidFill>
              </a:rPr>
              <a:t>Contractual Agreements</a:t>
            </a: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4856163" y="1993901"/>
            <a:ext cx="2590800" cy="3438525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984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Risk Response Planning (continued)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Tools &amp; Techniques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Avoidance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Transference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Mitigation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Acceptance</a:t>
            </a:r>
            <a:endParaRPr lang="en-US" altLang="en-US" sz="1200" b="1">
              <a:solidFill>
                <a:srgbClr val="000033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Outputs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response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Residual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Secondary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Contractual agreements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Contingency reserve amounts needed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Inputs to other processes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Inputs to a revised project plan</a:t>
            </a:r>
          </a:p>
        </p:txBody>
      </p:sp>
    </p:spTree>
    <p:extLst>
      <p:ext uri="{BB962C8B-B14F-4D97-AF65-F5344CB8AC3E}">
        <p14:creationId xmlns:p14="http://schemas.microsoft.com/office/powerpoint/2010/main" val="258072448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2657476" y="1897064"/>
            <a:ext cx="7324725" cy="4579937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3276600" y="422276"/>
            <a:ext cx="7086600" cy="771525"/>
          </a:xfrm>
          <a:noFill/>
          <a:ln/>
        </p:spPr>
        <p:txBody>
          <a:bodyPr vert="horz" wrap="square" lIns="92213" tIns="46107" rIns="92213" bIns="46107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TYPICAL RISK ITEMS</a:t>
            </a:r>
          </a:p>
        </p:txBody>
      </p:sp>
      <p:graphicFrame>
        <p:nvGraphicFramePr>
          <p:cNvPr id="124932" name="Object 4"/>
          <p:cNvGraphicFramePr>
            <a:graphicFrameLocks/>
          </p:cNvGraphicFramePr>
          <p:nvPr/>
        </p:nvGraphicFramePr>
        <p:xfrm>
          <a:off x="2571751" y="1789113"/>
          <a:ext cx="7294563" cy="457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7279920" imgH="4721040" progId="Word.Document.8">
                  <p:embed/>
                </p:oleObj>
              </mc:Choice>
              <mc:Fallback>
                <p:oleObj name="Document" r:id="rId4" imgW="7279920" imgH="47210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1" y="1789113"/>
                        <a:ext cx="7294563" cy="4576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041135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2592389" y="1931988"/>
            <a:ext cx="7324725" cy="454501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8229600" cy="609600"/>
          </a:xfrm>
          <a:noFill/>
          <a:ln/>
        </p:spPr>
        <p:txBody>
          <a:bodyPr vert="horz" wrap="square" lIns="92213" tIns="46107" rIns="92213" bIns="46107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TYPICAL RISK ITEMS </a:t>
            </a:r>
            <a:r>
              <a:rPr lang="en-US" altLang="en-US" sz="3600"/>
              <a:t>(continued)</a:t>
            </a:r>
            <a:endParaRPr lang="en-US" altLang="en-US"/>
          </a:p>
        </p:txBody>
      </p:sp>
      <p:graphicFrame>
        <p:nvGraphicFramePr>
          <p:cNvPr id="126980" name="Object 4"/>
          <p:cNvGraphicFramePr>
            <a:graphicFrameLocks/>
          </p:cNvGraphicFramePr>
          <p:nvPr/>
        </p:nvGraphicFramePr>
        <p:xfrm>
          <a:off x="2489201" y="1817688"/>
          <a:ext cx="7275513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4" imgW="7261200" imgH="4725720" progId="Word.Document.8">
                  <p:embed/>
                </p:oleObj>
              </mc:Choice>
              <mc:Fallback>
                <p:oleObj name="Document" r:id="rId4" imgW="7261200" imgH="472572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1" y="1817688"/>
                        <a:ext cx="7275513" cy="4546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1658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2668589" y="1858964"/>
            <a:ext cx="7400925" cy="4618037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8229600" cy="609600"/>
          </a:xfrm>
          <a:noFill/>
          <a:ln/>
        </p:spPr>
        <p:txBody>
          <a:bodyPr vert="horz" wrap="square" lIns="92213" tIns="46107" rIns="92213" bIns="46107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TYPICAL RISK ITEMS </a:t>
            </a:r>
            <a:r>
              <a:rPr lang="en-US" altLang="en-US" sz="3600"/>
              <a:t>(continued)</a:t>
            </a:r>
          </a:p>
        </p:txBody>
      </p:sp>
      <p:graphicFrame>
        <p:nvGraphicFramePr>
          <p:cNvPr id="129028" name="Object 4"/>
          <p:cNvGraphicFramePr>
            <a:graphicFrameLocks/>
          </p:cNvGraphicFramePr>
          <p:nvPr/>
        </p:nvGraphicFramePr>
        <p:xfrm>
          <a:off x="2587626" y="1741488"/>
          <a:ext cx="7343775" cy="459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4" imgW="7329240" imgH="4776480" progId="Word.Document.8">
                  <p:embed/>
                </p:oleObj>
              </mc:Choice>
              <mc:Fallback>
                <p:oleObj name="Document" r:id="rId4" imgW="7329240" imgH="477648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6" y="1741488"/>
                        <a:ext cx="7343775" cy="45958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57134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Negative Risk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800"/>
              <a:t>A dictionary definition of risk is “the possibility of loss or injury.”</a:t>
            </a:r>
          </a:p>
          <a:p>
            <a:pPr>
              <a:spcBef>
                <a:spcPct val="100000"/>
              </a:spcBef>
            </a:pPr>
            <a:r>
              <a:rPr lang="en-US" altLang="en-US" sz="2800"/>
              <a:t>Negative risk involves understanding potential problems that might occur in the project and how they might impede project success.</a:t>
            </a:r>
          </a:p>
          <a:p>
            <a:pPr>
              <a:spcBef>
                <a:spcPct val="100000"/>
              </a:spcBef>
            </a:pPr>
            <a:r>
              <a:rPr lang="en-US" altLang="en-US" sz="2800"/>
              <a:t>Negative risk management is like a form of insurance; it is an investment.</a:t>
            </a:r>
          </a:p>
        </p:txBody>
      </p:sp>
    </p:spTree>
    <p:extLst>
      <p:ext uri="{BB962C8B-B14F-4D97-AF65-F5344CB8AC3E}">
        <p14:creationId xmlns:p14="http://schemas.microsoft.com/office/powerpoint/2010/main" val="313184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Risk Can Be Positive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400"/>
              <a:t>Positive risks are risks that result in good things happening; sometimes called opportunities.</a:t>
            </a:r>
          </a:p>
          <a:p>
            <a:pPr>
              <a:spcBef>
                <a:spcPct val="100000"/>
              </a:spcBef>
            </a:pPr>
            <a:r>
              <a:rPr lang="en-US" altLang="en-US" sz="2400"/>
              <a:t>A general definition of project </a:t>
            </a:r>
            <a:r>
              <a:rPr lang="en-US" altLang="en-US" sz="2400" b="1"/>
              <a:t>risk</a:t>
            </a:r>
            <a:r>
              <a:rPr lang="en-US" altLang="en-US" sz="2400"/>
              <a:t> is an uncertainty that can have a negative or positive effect on meeting project objectives.</a:t>
            </a:r>
          </a:p>
          <a:p>
            <a:pPr>
              <a:spcBef>
                <a:spcPct val="100000"/>
              </a:spcBef>
            </a:pPr>
            <a:r>
              <a:rPr lang="en-US" altLang="en-US" sz="2400"/>
              <a:t>The goal of project risk management is to minimize potential negative risks while maximizing potential positive risks.</a:t>
            </a:r>
          </a:p>
        </p:txBody>
      </p:sp>
    </p:spTree>
    <p:extLst>
      <p:ext uri="{BB962C8B-B14F-4D97-AF65-F5344CB8AC3E}">
        <p14:creationId xmlns:p14="http://schemas.microsoft.com/office/powerpoint/2010/main" val="1166229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24" y="990600"/>
            <a:ext cx="8229600" cy="490538"/>
          </a:xfrm>
        </p:spPr>
        <p:txBody>
          <a:bodyPr/>
          <a:lstStyle/>
          <a:p>
            <a:r>
              <a:rPr lang="en-US" altLang="en-US" dirty="0"/>
              <a:t>Risk Utility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1"/>
            <a:ext cx="9329738" cy="38004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b="1" dirty="0"/>
              <a:t>Risk utility</a:t>
            </a:r>
            <a:r>
              <a:rPr lang="en-US" altLang="en-US" sz="2800" dirty="0"/>
              <a:t> or </a:t>
            </a:r>
            <a:r>
              <a:rPr lang="en-US" altLang="en-US" sz="2800" b="1" dirty="0"/>
              <a:t>risk tolerance</a:t>
            </a:r>
            <a:r>
              <a:rPr lang="en-US" altLang="en-US" sz="2800" dirty="0"/>
              <a:t> is the amount of satisfaction or pleasure received from a potential payoff.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/>
              <a:t>Utility rises at a decreasing rate for people who are risk-averse.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/>
              <a:t>Those who are risk-seeking have a higher tolerance for risk and their satisfaction increases when more payoff is at stake.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/>
              <a:t>The risk-neutral approach achieves a balance between risk and payoff.</a:t>
            </a:r>
          </a:p>
        </p:txBody>
      </p:sp>
    </p:spTree>
    <p:extLst>
      <p:ext uri="{BB962C8B-B14F-4D97-AF65-F5344CB8AC3E}">
        <p14:creationId xmlns:p14="http://schemas.microsoft.com/office/powerpoint/2010/main" val="688062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8382000" cy="914400"/>
          </a:xfrm>
        </p:spPr>
        <p:txBody>
          <a:bodyPr/>
          <a:lstStyle/>
          <a:p>
            <a:r>
              <a:rPr lang="en-US" altLang="en-US" sz="2800" dirty="0" smtClean="0"/>
              <a:t>Risk </a:t>
            </a:r>
            <a:r>
              <a:rPr lang="en-US" altLang="en-US" sz="2800" dirty="0"/>
              <a:t>Utility Function and Risk Preference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8305800" cy="415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123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6654800" cy="4259264"/>
          </a:xfrm>
        </p:spPr>
        <p:txBody>
          <a:bodyPr/>
          <a:lstStyle/>
          <a:p>
            <a:r>
              <a:rPr lang="en-US" dirty="0"/>
              <a:t>Upper management must ensure that project managers understand their project’s role within the context of organizational risk.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Because organizations have limited resources and many projects competing for these scarce resources, they ask project managers not to be overly optimistic in their estimates and forecasts</a:t>
            </a:r>
            <a:r>
              <a:rPr lang="en-US" dirty="0"/>
              <a:t>.</a:t>
            </a:r>
          </a:p>
          <a:p>
            <a:r>
              <a:rPr lang="en-US" dirty="0"/>
              <a:t>Bad decisions can lead to risks that result in project delays, late finish dates, budget overruns, and unmet project goals.</a:t>
            </a:r>
            <a:r>
              <a:rPr lang="en-US" sz="2400" dirty="0"/>
              <a:t> </a:t>
            </a:r>
          </a:p>
        </p:txBody>
      </p:sp>
      <p:sp>
        <p:nvSpPr>
          <p:cNvPr id="5734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295401" y="1071563"/>
            <a:ext cx="7954964" cy="392112"/>
          </a:xfrm>
        </p:spPr>
        <p:txBody>
          <a:bodyPr/>
          <a:lstStyle/>
          <a:p>
            <a:r>
              <a:rPr lang="en-US" sz="3200" cap="all" dirty="0" smtClean="0">
                <a:solidFill>
                  <a:srgbClr val="C00000"/>
                </a:solidFill>
              </a:rPr>
              <a:t>Specific to firms</a:t>
            </a:r>
          </a:p>
        </p:txBody>
      </p:sp>
      <p:pic>
        <p:nvPicPr>
          <p:cNvPr id="5734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2209800"/>
            <a:ext cx="3225800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5486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Content Placeholder 1"/>
          <p:cNvSpPr>
            <a:spLocks noGrp="1"/>
          </p:cNvSpPr>
          <p:nvPr>
            <p:ph idx="1"/>
          </p:nvPr>
        </p:nvSpPr>
        <p:spPr>
          <a:xfrm>
            <a:off x="304800" y="2057400"/>
            <a:ext cx="11353800" cy="4240214"/>
          </a:xfrm>
        </p:spPr>
        <p:txBody>
          <a:bodyPr/>
          <a:lstStyle/>
          <a:p>
            <a:r>
              <a:rPr lang="en-US" sz="2400" dirty="0"/>
              <a:t>A lack of understanding of risk on the part of management or a project manager’s wrong perceptions of management’s understanding of risks can lead to serious problems in projects.</a:t>
            </a:r>
          </a:p>
          <a:p>
            <a:r>
              <a:rPr lang="en-US" sz="2400" dirty="0"/>
              <a:t>Project managers may feel that by exposing risks they themselves may be at risk and that management may suggest more control of the risks than necessary. </a:t>
            </a:r>
          </a:p>
          <a:p>
            <a:r>
              <a:rPr lang="en-US" sz="2400" dirty="0"/>
              <a:t>A project manager’s risk tolerance depends heavily on the visibility of a project. 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A project manager may accept more risk if a project is highly visible as success will bring rewards. 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If the project is small and not that visible, taking risks may not be lucrative, and PMs may take fewer risks.</a:t>
            </a:r>
          </a:p>
        </p:txBody>
      </p:sp>
      <p:sp>
        <p:nvSpPr>
          <p:cNvPr id="5837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00201" y="1071563"/>
            <a:ext cx="7650164" cy="392112"/>
          </a:xfrm>
        </p:spPr>
        <p:txBody>
          <a:bodyPr/>
          <a:lstStyle/>
          <a:p>
            <a:r>
              <a:rPr lang="en-US" sz="3200" cap="all" dirty="0" smtClean="0">
                <a:solidFill>
                  <a:srgbClr val="C00000"/>
                </a:solidFill>
              </a:rPr>
              <a:t>Specific to project managers</a:t>
            </a:r>
          </a:p>
        </p:txBody>
      </p:sp>
    </p:spTree>
    <p:extLst>
      <p:ext uri="{BB962C8B-B14F-4D97-AF65-F5344CB8AC3E}">
        <p14:creationId xmlns:p14="http://schemas.microsoft.com/office/powerpoint/2010/main" val="413885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1"/>
            <a:ext cx="9226550" cy="4024313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400" dirty="0" smtClean="0"/>
              <a:t>Understand what risk is and the importance of good project risk management.</a:t>
            </a:r>
          </a:p>
          <a:p>
            <a:r>
              <a:rPr lang="en-US" sz="2400" dirty="0" smtClean="0"/>
              <a:t>Identify project risks, describe the risk identification process, tools and techniques to help identify project risks</a:t>
            </a:r>
          </a:p>
          <a:p>
            <a:r>
              <a:rPr lang="en-US" sz="2400" dirty="0" smtClean="0"/>
              <a:t>Determine quantitative or qualitative value of project risks and prioritize them in a risk management plan</a:t>
            </a:r>
          </a:p>
          <a:p>
            <a:r>
              <a:rPr lang="en-US" sz="2400" dirty="0" smtClean="0"/>
              <a:t>Propose plans to mitigate such risks, ris</a:t>
            </a:r>
            <a:r>
              <a:rPr lang="en-US" sz="2400" dirty="0" smtClean="0"/>
              <a:t>k register</a:t>
            </a:r>
            <a:endParaRPr lang="en-US" sz="2400" dirty="0" smtClean="0"/>
          </a:p>
          <a:p>
            <a:r>
              <a:rPr lang="en-US" sz="2400" dirty="0" smtClean="0"/>
              <a:t>Monitor and control the risks</a:t>
            </a:r>
          </a:p>
          <a:p>
            <a:r>
              <a:rPr lang="en-US" sz="2400" dirty="0" smtClean="0"/>
              <a:t>Manage projects by lowering internal and external risks</a:t>
            </a:r>
          </a:p>
          <a:p>
            <a:pPr>
              <a:spcBef>
                <a:spcPct val="100000"/>
              </a:spcBef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61568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Content Placeholder 1"/>
          <p:cNvSpPr>
            <a:spLocks noGrp="1"/>
          </p:cNvSpPr>
          <p:nvPr>
            <p:ph idx="1"/>
          </p:nvPr>
        </p:nvSpPr>
        <p:spPr>
          <a:xfrm>
            <a:off x="1143000" y="2133600"/>
            <a:ext cx="9067800" cy="3886200"/>
          </a:xfrm>
        </p:spPr>
        <p:txBody>
          <a:bodyPr/>
          <a:lstStyle/>
          <a:p>
            <a:r>
              <a:rPr lang="en-US" sz="2400" dirty="0"/>
              <a:t>Identifying and assessing risks will compel project managers to make better decisions. </a:t>
            </a:r>
          </a:p>
          <a:p>
            <a:r>
              <a:rPr lang="en-US" sz="2400" dirty="0"/>
              <a:t>While it is great to have a timeline and an agreed-upon date, risk management means that the project manager and upper management need to have realistic expectations of the people who will be doing the work.</a:t>
            </a:r>
          </a:p>
        </p:txBody>
      </p:sp>
      <p:sp>
        <p:nvSpPr>
          <p:cNvPr id="59394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143001" y="1071563"/>
            <a:ext cx="8107364" cy="392112"/>
          </a:xfrm>
        </p:spPr>
        <p:txBody>
          <a:bodyPr/>
          <a:lstStyle/>
          <a:p>
            <a:r>
              <a:rPr lang="en-US" sz="3200" cap="all" dirty="0" smtClean="0">
                <a:solidFill>
                  <a:srgbClr val="C00000"/>
                </a:solidFill>
              </a:rPr>
              <a:t>Specific to project managers</a:t>
            </a:r>
          </a:p>
        </p:txBody>
      </p:sp>
    </p:spTree>
    <p:extLst>
      <p:ext uri="{BB962C8B-B14F-4D97-AF65-F5344CB8AC3E}">
        <p14:creationId xmlns:p14="http://schemas.microsoft.com/office/powerpoint/2010/main" val="3071476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Content Placeholder 1"/>
          <p:cNvSpPr>
            <a:spLocks noGrp="1"/>
          </p:cNvSpPr>
          <p:nvPr>
            <p:ph idx="1"/>
          </p:nvPr>
        </p:nvSpPr>
        <p:spPr>
          <a:xfrm>
            <a:off x="1371600" y="2057401"/>
            <a:ext cx="8820150" cy="3962400"/>
          </a:xfrm>
        </p:spPr>
        <p:txBody>
          <a:bodyPr/>
          <a:lstStyle/>
          <a:p>
            <a:r>
              <a:rPr lang="en-US" sz="2400" dirty="0"/>
              <a:t>When a client and contractor lay out project goals, risk tolerances of both the client and the customer have to be defined. </a:t>
            </a:r>
          </a:p>
          <a:p>
            <a:r>
              <a:rPr lang="en-US" sz="2400" dirty="0"/>
              <a:t>Identified risks enable stakeholders of a firm to manage issues accordingly and be ready to exploit opportunities. </a:t>
            </a:r>
          </a:p>
          <a:p>
            <a:r>
              <a:rPr lang="en-US" sz="2400" dirty="0"/>
              <a:t>If a stakeholder possesses some information and does not share it with a project manager, the performance of the project will suffer as there may be risks associated with their actions.</a:t>
            </a:r>
          </a:p>
        </p:txBody>
      </p:sp>
      <p:sp>
        <p:nvSpPr>
          <p:cNvPr id="6041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219200" y="1066800"/>
            <a:ext cx="6410325" cy="392112"/>
          </a:xfrm>
        </p:spPr>
        <p:txBody>
          <a:bodyPr/>
          <a:lstStyle/>
          <a:p>
            <a:r>
              <a:rPr lang="en-US" sz="3200" cap="all" dirty="0" smtClean="0">
                <a:solidFill>
                  <a:srgbClr val="C00000"/>
                </a:solidFill>
              </a:rPr>
              <a:t>Specific to stakeholders</a:t>
            </a:r>
          </a:p>
        </p:txBody>
      </p:sp>
    </p:spTree>
    <p:extLst>
      <p:ext uri="{BB962C8B-B14F-4D97-AF65-F5344CB8AC3E}">
        <p14:creationId xmlns:p14="http://schemas.microsoft.com/office/powerpoint/2010/main" val="3152519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28651"/>
            <a:ext cx="8229600" cy="735013"/>
          </a:xfrm>
        </p:spPr>
        <p:txBody>
          <a:bodyPr/>
          <a:lstStyle/>
          <a:p>
            <a:r>
              <a:rPr lang="en-US" altLang="en-US" sz="3600"/>
              <a:t>Project Risk Management Processes</a:t>
            </a:r>
            <a:endParaRPr lang="en-US" altLang="en-US" sz="40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8610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/>
              <a:t>Risk management planning</a:t>
            </a:r>
            <a:r>
              <a:rPr lang="en-US" altLang="en-US" sz="2400"/>
              <a:t>: Deciding how to approach and plan the risk management activities for the project.</a:t>
            </a:r>
          </a:p>
          <a:p>
            <a:pPr>
              <a:spcBef>
                <a:spcPct val="100000"/>
              </a:spcBef>
            </a:pPr>
            <a:r>
              <a:rPr lang="en-US" altLang="en-US" sz="2400" b="1"/>
              <a:t>Risk identification</a:t>
            </a:r>
            <a:r>
              <a:rPr lang="en-US" altLang="en-US" sz="2400"/>
              <a:t>: Determining which risks are likely to affect a project and documenting the characteristics of each.</a:t>
            </a:r>
          </a:p>
          <a:p>
            <a:pPr>
              <a:spcBef>
                <a:spcPct val="100000"/>
              </a:spcBef>
            </a:pPr>
            <a:r>
              <a:rPr lang="en-US" altLang="en-US" sz="2400" b="1"/>
              <a:t>Qualitative risk analysis</a:t>
            </a:r>
            <a:r>
              <a:rPr lang="en-US" altLang="en-US" sz="2400"/>
              <a:t>: Prioritizing risks based on their probability and impact of occurrence.</a:t>
            </a:r>
          </a:p>
        </p:txBody>
      </p:sp>
    </p:spTree>
    <p:extLst>
      <p:ext uri="{BB962C8B-B14F-4D97-AF65-F5344CB8AC3E}">
        <p14:creationId xmlns:p14="http://schemas.microsoft.com/office/powerpoint/2010/main" val="781697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Project Risk Management Processes (cont’d)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209800"/>
            <a:ext cx="8458200" cy="4495800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400" b="1"/>
              <a:t>Quantitative risk analysis</a:t>
            </a:r>
            <a:r>
              <a:rPr lang="en-US" altLang="en-US" sz="2400"/>
              <a:t>: Numerically estimating the effects of risks on project objectives.</a:t>
            </a:r>
          </a:p>
          <a:p>
            <a:pPr>
              <a:spcBef>
                <a:spcPct val="100000"/>
              </a:spcBef>
            </a:pPr>
            <a:r>
              <a:rPr lang="en-US" altLang="en-US" sz="2400" b="1"/>
              <a:t>Risk response planning</a:t>
            </a:r>
            <a:r>
              <a:rPr lang="en-US" altLang="en-US" sz="2400"/>
              <a:t>:</a:t>
            </a:r>
            <a:r>
              <a:rPr lang="en-US" altLang="en-US" sz="2400" b="1"/>
              <a:t> </a:t>
            </a:r>
            <a:r>
              <a:rPr lang="en-US" altLang="en-US" sz="2400"/>
              <a:t>Taking steps to enhance opportunities and reduce threats to meeting project objectives.</a:t>
            </a:r>
          </a:p>
          <a:p>
            <a:pPr>
              <a:spcBef>
                <a:spcPct val="100000"/>
              </a:spcBef>
            </a:pPr>
            <a:r>
              <a:rPr lang="en-US" altLang="en-US" sz="2400" b="1"/>
              <a:t>Risk monitoring and control</a:t>
            </a:r>
            <a:r>
              <a:rPr lang="en-US" altLang="en-US" sz="2400"/>
              <a:t>: Monitoring identified and residual risks, identifying new risks, carrying out risk response plans, and evaluating the effectiveness of risk strategies throughout the life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1640099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Risk Management Planning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400"/>
              <a:t>The main output of risk management planning is a </a:t>
            </a:r>
            <a:r>
              <a:rPr lang="en-US" altLang="en-US" sz="2400" b="1"/>
              <a:t>risk management plan</a:t>
            </a:r>
            <a:r>
              <a:rPr lang="en-US" altLang="en-US" sz="2400">
                <a:cs typeface="Times New Roman" panose="02020603050405020304" pitchFamily="18" charset="0"/>
              </a:rPr>
              <a:t>—</a:t>
            </a:r>
            <a:r>
              <a:rPr lang="en-US" altLang="en-US" sz="2400"/>
              <a:t>a plan that documents the procedures for managing risk throughout a project.</a:t>
            </a:r>
          </a:p>
          <a:p>
            <a:pPr>
              <a:spcBef>
                <a:spcPct val="100000"/>
              </a:spcBef>
            </a:pPr>
            <a:r>
              <a:rPr lang="en-US" altLang="en-US" sz="2400"/>
              <a:t>The project team should review project documents and understand the organization’s and the sponsor’s approaches to risk.</a:t>
            </a:r>
          </a:p>
          <a:p>
            <a:pPr>
              <a:spcBef>
                <a:spcPct val="100000"/>
              </a:spcBef>
            </a:pPr>
            <a:r>
              <a:rPr lang="en-US" altLang="en-US" sz="2400"/>
              <a:t>The level of detail will vary with the needs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2565695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8991600" cy="914400"/>
          </a:xfrm>
        </p:spPr>
        <p:txBody>
          <a:bodyPr/>
          <a:lstStyle/>
          <a:p>
            <a:r>
              <a:rPr lang="en-US" altLang="en-US" sz="3600" dirty="0" smtClean="0"/>
              <a:t>Topics </a:t>
            </a:r>
            <a:r>
              <a:rPr lang="en-US" altLang="en-US" sz="3600" dirty="0"/>
              <a:t>Addressed in a Risk Management Plan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828800"/>
            <a:ext cx="8458200" cy="4495800"/>
          </a:xfrm>
        </p:spPr>
        <p:txBody>
          <a:bodyPr/>
          <a:lstStyle/>
          <a:p>
            <a:pPr>
              <a:spcBef>
                <a:spcPct val="80000"/>
              </a:spcBef>
            </a:pPr>
            <a:r>
              <a:rPr lang="en-US" altLang="en-US" sz="2800"/>
              <a:t>Methodology</a:t>
            </a:r>
          </a:p>
          <a:p>
            <a:pPr>
              <a:spcBef>
                <a:spcPct val="80000"/>
              </a:spcBef>
            </a:pPr>
            <a:r>
              <a:rPr lang="en-US" altLang="en-US" sz="2800"/>
              <a:t>Roles and responsibilities</a:t>
            </a:r>
          </a:p>
          <a:p>
            <a:pPr>
              <a:spcBef>
                <a:spcPct val="80000"/>
              </a:spcBef>
            </a:pPr>
            <a:r>
              <a:rPr lang="en-US" altLang="en-US" sz="2800"/>
              <a:t>Budget and schedule</a:t>
            </a:r>
          </a:p>
          <a:p>
            <a:pPr>
              <a:spcBef>
                <a:spcPct val="80000"/>
              </a:spcBef>
            </a:pPr>
            <a:r>
              <a:rPr lang="en-US" altLang="en-US" sz="2800"/>
              <a:t>Risk categories</a:t>
            </a:r>
          </a:p>
          <a:p>
            <a:pPr>
              <a:spcBef>
                <a:spcPct val="80000"/>
              </a:spcBef>
            </a:pPr>
            <a:r>
              <a:rPr lang="en-US" altLang="en-US" sz="2800"/>
              <a:t>Risk probability and impact</a:t>
            </a:r>
          </a:p>
          <a:p>
            <a:pPr>
              <a:spcBef>
                <a:spcPct val="80000"/>
              </a:spcBef>
            </a:pPr>
            <a:r>
              <a:rPr lang="en-US" altLang="en-US" sz="2800"/>
              <a:t>Risk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297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Contingency and Fallback Plans, Contingency Reserves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458200" cy="43434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 sz="2400" b="1"/>
              <a:t>Contingency plans</a:t>
            </a:r>
            <a:r>
              <a:rPr lang="en-US" altLang="en-US" sz="2400"/>
              <a:t> are predefined actions that the project team will take if an identified risk event occurs.</a:t>
            </a:r>
          </a:p>
          <a:p>
            <a:pPr>
              <a:spcBef>
                <a:spcPct val="60000"/>
              </a:spcBef>
            </a:pPr>
            <a:r>
              <a:rPr lang="en-US" altLang="en-US" sz="2400" b="1"/>
              <a:t>Fallback plans</a:t>
            </a:r>
            <a:r>
              <a:rPr lang="en-US" altLang="en-US" sz="2400"/>
              <a:t> are developed for risks that have a high impact on meeting project objectives, and are put into effect if attempts to reduce the risk are not effective.</a:t>
            </a:r>
          </a:p>
          <a:p>
            <a:pPr>
              <a:spcBef>
                <a:spcPct val="60000"/>
              </a:spcBef>
            </a:pPr>
            <a:r>
              <a:rPr lang="en-US" altLang="en-US" sz="2400" b="1"/>
              <a:t>Contingency reserves</a:t>
            </a:r>
            <a:r>
              <a:rPr lang="en-US" altLang="en-US" sz="2400"/>
              <a:t> or </a:t>
            </a:r>
            <a:r>
              <a:rPr lang="en-US" altLang="en-US" sz="2400" b="1"/>
              <a:t>allowances</a:t>
            </a:r>
            <a:r>
              <a:rPr lang="en-US" altLang="en-US" sz="2400"/>
              <a:t> are provisions held by the project sponsor or organization to reduce the risk of cost or schedule overruns to an acceptable level.</a:t>
            </a:r>
          </a:p>
        </p:txBody>
      </p:sp>
    </p:spTree>
    <p:extLst>
      <p:ext uri="{BB962C8B-B14F-4D97-AF65-F5344CB8AC3E}">
        <p14:creationId xmlns:p14="http://schemas.microsoft.com/office/powerpoint/2010/main" val="24776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03526" y="533400"/>
            <a:ext cx="7407275" cy="1068388"/>
          </a:xfrm>
        </p:spPr>
        <p:txBody>
          <a:bodyPr/>
          <a:lstStyle/>
          <a:p>
            <a:r>
              <a:rPr lang="en-US" altLang="en-US"/>
              <a:t>Broad Categories of Risk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1"/>
            <a:ext cx="8186738" cy="4257675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800"/>
              <a:t>Market risk</a:t>
            </a:r>
          </a:p>
          <a:p>
            <a:pPr>
              <a:spcBef>
                <a:spcPct val="100000"/>
              </a:spcBef>
            </a:pPr>
            <a:r>
              <a:rPr lang="en-US" altLang="en-US" sz="2800"/>
              <a:t>Financial risk</a:t>
            </a:r>
          </a:p>
          <a:p>
            <a:pPr>
              <a:spcBef>
                <a:spcPct val="100000"/>
              </a:spcBef>
            </a:pPr>
            <a:r>
              <a:rPr lang="en-US" altLang="en-US" sz="2800"/>
              <a:t>Technology risk</a:t>
            </a:r>
          </a:p>
          <a:p>
            <a:pPr>
              <a:spcBef>
                <a:spcPct val="100000"/>
              </a:spcBef>
            </a:pPr>
            <a:r>
              <a:rPr lang="en-US" altLang="en-US" sz="2800"/>
              <a:t>People risk</a:t>
            </a:r>
          </a:p>
          <a:p>
            <a:pPr>
              <a:spcBef>
                <a:spcPct val="100000"/>
              </a:spcBef>
            </a:pPr>
            <a:r>
              <a:rPr lang="en-US" altLang="en-US" sz="2800"/>
              <a:t>Structure/process risk</a:t>
            </a:r>
          </a:p>
        </p:txBody>
      </p:sp>
    </p:spTree>
    <p:extLst>
      <p:ext uri="{BB962C8B-B14F-4D97-AF65-F5344CB8AC3E}">
        <p14:creationId xmlns:p14="http://schemas.microsoft.com/office/powerpoint/2010/main" val="166297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 (cont’d)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9677400" cy="4343400"/>
          </a:xfrm>
        </p:spPr>
        <p:txBody>
          <a:bodyPr/>
          <a:lstStyle/>
          <a:p>
            <a:pPr marL="609600" indent="-609600">
              <a:spcBef>
                <a:spcPct val="40000"/>
              </a:spcBef>
            </a:pPr>
            <a:r>
              <a:rPr lang="en-US" altLang="en-US" sz="2400" dirty="0"/>
              <a:t>Explain the quantitative risk analysis process and how to apply decision trees, simulation, and sensitivity analysis to quantify risks.</a:t>
            </a:r>
          </a:p>
          <a:p>
            <a:pPr marL="609600" indent="-609600">
              <a:spcBef>
                <a:spcPct val="40000"/>
              </a:spcBef>
            </a:pPr>
            <a:r>
              <a:rPr lang="en-US" altLang="en-US" sz="2400" dirty="0"/>
              <a:t>Provide examples of using different risk response planning strategies to address both negative and positive risks.</a:t>
            </a:r>
          </a:p>
          <a:p>
            <a:pPr marL="609600" indent="-609600">
              <a:spcBef>
                <a:spcPct val="40000"/>
              </a:spcBef>
            </a:pPr>
            <a:r>
              <a:rPr lang="en-US" altLang="en-US" sz="2400" dirty="0"/>
              <a:t>Discuss what is involved in risk monitoring and control.</a:t>
            </a:r>
          </a:p>
          <a:p>
            <a:pPr marL="609600" indent="-609600">
              <a:spcBef>
                <a:spcPct val="40000"/>
              </a:spcBef>
            </a:pPr>
            <a:r>
              <a:rPr lang="en-US" altLang="en-US" sz="2400" dirty="0"/>
              <a:t>Describe how software can assist in project risk management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6386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9296400" cy="914400"/>
          </a:xfrm>
        </p:spPr>
        <p:txBody>
          <a:bodyPr/>
          <a:lstStyle/>
          <a:p>
            <a:r>
              <a:rPr lang="en-US" altLang="en-US" sz="3600" dirty="0"/>
              <a:t>The Importance of Project Risk Management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9525000" cy="4800600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dirty="0"/>
              <a:t>Project risk management is the art and science of identifying, analyzing, and responding to risk throughout the life of a project and in the best interests of meeting project objectives.</a:t>
            </a:r>
          </a:p>
          <a:p>
            <a:pPr>
              <a:spcBef>
                <a:spcPct val="100000"/>
              </a:spcBef>
            </a:pPr>
            <a:r>
              <a:rPr lang="en-US" altLang="en-US" dirty="0"/>
              <a:t>Risk management is often overlooked in projects, but it can help improve project success by helping select good projects, determining project scope, and developing realistic estimates.</a:t>
            </a:r>
          </a:p>
        </p:txBody>
      </p:sp>
    </p:spTree>
    <p:extLst>
      <p:ext uri="{BB962C8B-B14F-4D97-AF65-F5344CB8AC3E}">
        <p14:creationId xmlns:p14="http://schemas.microsoft.com/office/powerpoint/2010/main" val="40839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Benefits </a:t>
            </a:r>
            <a:r>
              <a:rPr lang="en-US" altLang="en-US" sz="4000" dirty="0"/>
              <a:t>from Software Risk Management Practices*</a:t>
            </a: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>
            <p:ph idx="1"/>
          </p:nvPr>
        </p:nvGraphicFramePr>
        <p:xfrm>
          <a:off x="1828800" y="1600200"/>
          <a:ext cx="8534400" cy="425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3" imgW="6629558" imgH="3543368" progId="Excel.Chart.8">
                  <p:embed/>
                </p:oleObj>
              </mc:Choice>
              <mc:Fallback>
                <p:oleObj name="Chart" r:id="rId3" imgW="6629558" imgH="354336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0200"/>
                        <a:ext cx="8534400" cy="425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905001" y="5791200"/>
            <a:ext cx="8169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33"/>
                </a:solidFill>
              </a:rPr>
              <a:t>*</a:t>
            </a:r>
            <a:r>
              <a:rPr lang="en-US" altLang="en-US" sz="1400" dirty="0" err="1">
                <a:solidFill>
                  <a:srgbClr val="000033"/>
                </a:solidFill>
              </a:rPr>
              <a:t>Kulik</a:t>
            </a:r>
            <a:r>
              <a:rPr lang="en-US" altLang="en-US" sz="1400" dirty="0">
                <a:solidFill>
                  <a:srgbClr val="000033"/>
                </a:solidFill>
              </a:rPr>
              <a:t>, Peter and Catherine Weber, “Software Risk Management Practices – 2001,” KLCI Research Group (August 2001). </a:t>
            </a:r>
          </a:p>
        </p:txBody>
      </p:sp>
    </p:spTree>
    <p:extLst>
      <p:ext uri="{BB962C8B-B14F-4D97-AF65-F5344CB8AC3E}">
        <p14:creationId xmlns:p14="http://schemas.microsoft.com/office/powerpoint/2010/main" val="149604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PMBOK MAPPING TO RISK MGMT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828800"/>
            <a:ext cx="74295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176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205039" y="6253164"/>
            <a:ext cx="19065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4646614" y="6253164"/>
            <a:ext cx="28987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352800" y="582613"/>
            <a:ext cx="7315200" cy="736368"/>
          </a:xfrm>
          <a:noFill/>
          <a:ln/>
        </p:spPr>
        <p:txBody>
          <a:bodyPr vert="horz" wrap="square" lIns="92213" tIns="46107" rIns="92213" bIns="46107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/>
              <a:t>INTEGRATING RISK</a:t>
            </a:r>
          </a:p>
        </p:txBody>
      </p:sp>
      <p:grpSp>
        <p:nvGrpSpPr>
          <p:cNvPr id="122885" name="Group 5"/>
          <p:cNvGrpSpPr>
            <a:grpSpLocks/>
          </p:cNvGrpSpPr>
          <p:nvPr/>
        </p:nvGrpSpPr>
        <p:grpSpPr bwMode="auto">
          <a:xfrm>
            <a:off x="6499225" y="2809875"/>
            <a:ext cx="742950" cy="666750"/>
            <a:chOff x="3130" y="1767"/>
            <a:chExt cx="467" cy="419"/>
          </a:xfrm>
        </p:grpSpPr>
        <p:sp>
          <p:nvSpPr>
            <p:cNvPr id="122886" name="Freeform 6"/>
            <p:cNvSpPr>
              <a:spLocks/>
            </p:cNvSpPr>
            <p:nvPr/>
          </p:nvSpPr>
          <p:spPr bwMode="auto">
            <a:xfrm>
              <a:off x="3498" y="1767"/>
              <a:ext cx="99" cy="91"/>
            </a:xfrm>
            <a:custGeom>
              <a:avLst/>
              <a:gdLst>
                <a:gd name="T0" fmla="*/ 98 w 99"/>
                <a:gd name="T1" fmla="*/ 0 h 91"/>
                <a:gd name="T2" fmla="*/ 38 w 99"/>
                <a:gd name="T3" fmla="*/ 90 h 91"/>
                <a:gd name="T4" fmla="*/ 23 w 99"/>
                <a:gd name="T5" fmla="*/ 68 h 91"/>
                <a:gd name="T6" fmla="*/ 0 w 99"/>
                <a:gd name="T7" fmla="*/ 45 h 91"/>
                <a:gd name="T8" fmla="*/ 98 w 99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1">
                  <a:moveTo>
                    <a:pt x="98" y="0"/>
                  </a:moveTo>
                  <a:lnTo>
                    <a:pt x="38" y="90"/>
                  </a:lnTo>
                  <a:lnTo>
                    <a:pt x="23" y="68"/>
                  </a:lnTo>
                  <a:lnTo>
                    <a:pt x="0" y="45"/>
                  </a:lnTo>
                  <a:lnTo>
                    <a:pt x="98" y="0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87" name="Freeform 7"/>
            <p:cNvSpPr>
              <a:spLocks/>
            </p:cNvSpPr>
            <p:nvPr/>
          </p:nvSpPr>
          <p:spPr bwMode="auto">
            <a:xfrm>
              <a:off x="3130" y="2087"/>
              <a:ext cx="99" cy="99"/>
            </a:xfrm>
            <a:custGeom>
              <a:avLst/>
              <a:gdLst>
                <a:gd name="T0" fmla="*/ 0 w 99"/>
                <a:gd name="T1" fmla="*/ 98 h 99"/>
                <a:gd name="T2" fmla="*/ 60 w 99"/>
                <a:gd name="T3" fmla="*/ 0 h 99"/>
                <a:gd name="T4" fmla="*/ 75 w 99"/>
                <a:gd name="T5" fmla="*/ 23 h 99"/>
                <a:gd name="T6" fmla="*/ 98 w 99"/>
                <a:gd name="T7" fmla="*/ 45 h 99"/>
                <a:gd name="T8" fmla="*/ 0 w 99"/>
                <a:gd name="T9" fmla="*/ 9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9">
                  <a:moveTo>
                    <a:pt x="0" y="98"/>
                  </a:moveTo>
                  <a:lnTo>
                    <a:pt x="60" y="0"/>
                  </a:lnTo>
                  <a:lnTo>
                    <a:pt x="75" y="23"/>
                  </a:lnTo>
                  <a:lnTo>
                    <a:pt x="98" y="45"/>
                  </a:lnTo>
                  <a:lnTo>
                    <a:pt x="0" y="98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88" name="Line 8"/>
            <p:cNvSpPr>
              <a:spLocks noChangeShapeType="1"/>
            </p:cNvSpPr>
            <p:nvPr/>
          </p:nvSpPr>
          <p:spPr bwMode="auto">
            <a:xfrm flipH="1">
              <a:off x="3214" y="1843"/>
              <a:ext cx="308" cy="267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889" name="Group 9"/>
          <p:cNvGrpSpPr>
            <a:grpSpLocks/>
          </p:cNvGrpSpPr>
          <p:nvPr/>
        </p:nvGrpSpPr>
        <p:grpSpPr bwMode="auto">
          <a:xfrm>
            <a:off x="4300538" y="3814763"/>
            <a:ext cx="1147762" cy="82550"/>
            <a:chOff x="1747" y="2399"/>
            <a:chExt cx="722" cy="51"/>
          </a:xfrm>
        </p:grpSpPr>
        <p:sp>
          <p:nvSpPr>
            <p:cNvPr id="122890" name="Freeform 10"/>
            <p:cNvSpPr>
              <a:spLocks/>
            </p:cNvSpPr>
            <p:nvPr/>
          </p:nvSpPr>
          <p:spPr bwMode="auto">
            <a:xfrm>
              <a:off x="1747" y="2399"/>
              <a:ext cx="107" cy="51"/>
            </a:xfrm>
            <a:custGeom>
              <a:avLst/>
              <a:gdLst>
                <a:gd name="T0" fmla="*/ 0 w 107"/>
                <a:gd name="T1" fmla="*/ 29 h 51"/>
                <a:gd name="T2" fmla="*/ 106 w 107"/>
                <a:gd name="T3" fmla="*/ 0 h 51"/>
                <a:gd name="T4" fmla="*/ 106 w 107"/>
                <a:gd name="T5" fmla="*/ 29 h 51"/>
                <a:gd name="T6" fmla="*/ 106 w 107"/>
                <a:gd name="T7" fmla="*/ 50 h 51"/>
                <a:gd name="T8" fmla="*/ 0 w 107"/>
                <a:gd name="T9" fmla="*/ 2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1">
                  <a:moveTo>
                    <a:pt x="0" y="29"/>
                  </a:moveTo>
                  <a:lnTo>
                    <a:pt x="106" y="0"/>
                  </a:lnTo>
                  <a:lnTo>
                    <a:pt x="106" y="29"/>
                  </a:lnTo>
                  <a:lnTo>
                    <a:pt x="106" y="50"/>
                  </a:lnTo>
                  <a:lnTo>
                    <a:pt x="0" y="29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91" name="Freeform 11"/>
            <p:cNvSpPr>
              <a:spLocks/>
            </p:cNvSpPr>
            <p:nvPr/>
          </p:nvSpPr>
          <p:spPr bwMode="auto">
            <a:xfrm>
              <a:off x="2362" y="2399"/>
              <a:ext cx="107" cy="51"/>
            </a:xfrm>
            <a:custGeom>
              <a:avLst/>
              <a:gdLst>
                <a:gd name="T0" fmla="*/ 106 w 107"/>
                <a:gd name="T1" fmla="*/ 29 h 51"/>
                <a:gd name="T2" fmla="*/ 0 w 107"/>
                <a:gd name="T3" fmla="*/ 50 h 51"/>
                <a:gd name="T4" fmla="*/ 0 w 107"/>
                <a:gd name="T5" fmla="*/ 29 h 51"/>
                <a:gd name="T6" fmla="*/ 0 w 107"/>
                <a:gd name="T7" fmla="*/ 0 h 51"/>
                <a:gd name="T8" fmla="*/ 106 w 107"/>
                <a:gd name="T9" fmla="*/ 2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1">
                  <a:moveTo>
                    <a:pt x="106" y="29"/>
                  </a:moveTo>
                  <a:lnTo>
                    <a:pt x="0" y="5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06" y="29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92" name="Line 12"/>
            <p:cNvSpPr>
              <a:spLocks noChangeShapeType="1"/>
            </p:cNvSpPr>
            <p:nvPr/>
          </p:nvSpPr>
          <p:spPr bwMode="auto">
            <a:xfrm>
              <a:off x="1863" y="2431"/>
              <a:ext cx="499" cy="0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893" name="Group 13"/>
          <p:cNvGrpSpPr>
            <a:grpSpLocks/>
          </p:cNvGrpSpPr>
          <p:nvPr/>
        </p:nvGrpSpPr>
        <p:grpSpPr bwMode="auto">
          <a:xfrm>
            <a:off x="6562726" y="3814763"/>
            <a:ext cx="1122363" cy="82550"/>
            <a:chOff x="3170" y="2399"/>
            <a:chExt cx="706" cy="51"/>
          </a:xfrm>
        </p:grpSpPr>
        <p:sp>
          <p:nvSpPr>
            <p:cNvPr id="122894" name="Freeform 14"/>
            <p:cNvSpPr>
              <a:spLocks/>
            </p:cNvSpPr>
            <p:nvPr/>
          </p:nvSpPr>
          <p:spPr bwMode="auto">
            <a:xfrm>
              <a:off x="3769" y="2399"/>
              <a:ext cx="107" cy="51"/>
            </a:xfrm>
            <a:custGeom>
              <a:avLst/>
              <a:gdLst>
                <a:gd name="T0" fmla="*/ 106 w 107"/>
                <a:gd name="T1" fmla="*/ 29 h 51"/>
                <a:gd name="T2" fmla="*/ 0 w 107"/>
                <a:gd name="T3" fmla="*/ 50 h 51"/>
                <a:gd name="T4" fmla="*/ 0 w 107"/>
                <a:gd name="T5" fmla="*/ 29 h 51"/>
                <a:gd name="T6" fmla="*/ 0 w 107"/>
                <a:gd name="T7" fmla="*/ 0 h 51"/>
                <a:gd name="T8" fmla="*/ 106 w 107"/>
                <a:gd name="T9" fmla="*/ 2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1">
                  <a:moveTo>
                    <a:pt x="106" y="29"/>
                  </a:moveTo>
                  <a:lnTo>
                    <a:pt x="0" y="5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06" y="29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95" name="Freeform 15"/>
            <p:cNvSpPr>
              <a:spLocks/>
            </p:cNvSpPr>
            <p:nvPr/>
          </p:nvSpPr>
          <p:spPr bwMode="auto">
            <a:xfrm>
              <a:off x="3170" y="2399"/>
              <a:ext cx="107" cy="51"/>
            </a:xfrm>
            <a:custGeom>
              <a:avLst/>
              <a:gdLst>
                <a:gd name="T0" fmla="*/ 0 w 107"/>
                <a:gd name="T1" fmla="*/ 29 h 51"/>
                <a:gd name="T2" fmla="*/ 106 w 107"/>
                <a:gd name="T3" fmla="*/ 0 h 51"/>
                <a:gd name="T4" fmla="*/ 106 w 107"/>
                <a:gd name="T5" fmla="*/ 29 h 51"/>
                <a:gd name="T6" fmla="*/ 106 w 107"/>
                <a:gd name="T7" fmla="*/ 50 h 51"/>
                <a:gd name="T8" fmla="*/ 0 w 107"/>
                <a:gd name="T9" fmla="*/ 2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1">
                  <a:moveTo>
                    <a:pt x="0" y="29"/>
                  </a:moveTo>
                  <a:lnTo>
                    <a:pt x="106" y="0"/>
                  </a:lnTo>
                  <a:lnTo>
                    <a:pt x="106" y="29"/>
                  </a:lnTo>
                  <a:lnTo>
                    <a:pt x="106" y="50"/>
                  </a:lnTo>
                  <a:lnTo>
                    <a:pt x="0" y="29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96" name="Line 16"/>
            <p:cNvSpPr>
              <a:spLocks noChangeShapeType="1"/>
            </p:cNvSpPr>
            <p:nvPr/>
          </p:nvSpPr>
          <p:spPr bwMode="auto">
            <a:xfrm flipH="1">
              <a:off x="3286" y="2431"/>
              <a:ext cx="483" cy="0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897" name="Group 17"/>
          <p:cNvGrpSpPr>
            <a:grpSpLocks/>
          </p:cNvGrpSpPr>
          <p:nvPr/>
        </p:nvGrpSpPr>
        <p:grpSpPr bwMode="auto">
          <a:xfrm>
            <a:off x="5940426" y="4248150"/>
            <a:ext cx="93663" cy="1466850"/>
            <a:chOff x="2778" y="2671"/>
            <a:chExt cx="59" cy="922"/>
          </a:xfrm>
        </p:grpSpPr>
        <p:sp>
          <p:nvSpPr>
            <p:cNvPr id="122898" name="Freeform 18"/>
            <p:cNvSpPr>
              <a:spLocks/>
            </p:cNvSpPr>
            <p:nvPr/>
          </p:nvSpPr>
          <p:spPr bwMode="auto">
            <a:xfrm>
              <a:off x="2778" y="2671"/>
              <a:ext cx="59" cy="107"/>
            </a:xfrm>
            <a:custGeom>
              <a:avLst/>
              <a:gdLst>
                <a:gd name="T0" fmla="*/ 29 w 59"/>
                <a:gd name="T1" fmla="*/ 0 h 107"/>
                <a:gd name="T2" fmla="*/ 58 w 59"/>
                <a:gd name="T3" fmla="*/ 106 h 107"/>
                <a:gd name="T4" fmla="*/ 29 w 59"/>
                <a:gd name="T5" fmla="*/ 106 h 107"/>
                <a:gd name="T6" fmla="*/ 0 w 59"/>
                <a:gd name="T7" fmla="*/ 106 h 107"/>
                <a:gd name="T8" fmla="*/ 29 w 59"/>
                <a:gd name="T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07">
                  <a:moveTo>
                    <a:pt x="29" y="0"/>
                  </a:moveTo>
                  <a:lnTo>
                    <a:pt x="58" y="106"/>
                  </a:lnTo>
                  <a:lnTo>
                    <a:pt x="29" y="106"/>
                  </a:lnTo>
                  <a:lnTo>
                    <a:pt x="0" y="106"/>
                  </a:lnTo>
                  <a:lnTo>
                    <a:pt x="29" y="0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899" name="Freeform 19"/>
            <p:cNvSpPr>
              <a:spLocks/>
            </p:cNvSpPr>
            <p:nvPr/>
          </p:nvSpPr>
          <p:spPr bwMode="auto">
            <a:xfrm>
              <a:off x="2778" y="3478"/>
              <a:ext cx="59" cy="115"/>
            </a:xfrm>
            <a:custGeom>
              <a:avLst/>
              <a:gdLst>
                <a:gd name="T0" fmla="*/ 29 w 59"/>
                <a:gd name="T1" fmla="*/ 114 h 115"/>
                <a:gd name="T2" fmla="*/ 0 w 59"/>
                <a:gd name="T3" fmla="*/ 0 h 115"/>
                <a:gd name="T4" fmla="*/ 29 w 59"/>
                <a:gd name="T5" fmla="*/ 0 h 115"/>
                <a:gd name="T6" fmla="*/ 58 w 59"/>
                <a:gd name="T7" fmla="*/ 0 h 115"/>
                <a:gd name="T8" fmla="*/ 29 w 59"/>
                <a:gd name="T9" fmla="*/ 11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15">
                  <a:moveTo>
                    <a:pt x="29" y="114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58" y="0"/>
                  </a:lnTo>
                  <a:lnTo>
                    <a:pt x="29" y="114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00" name="Line 20"/>
            <p:cNvSpPr>
              <a:spLocks noChangeShapeType="1"/>
            </p:cNvSpPr>
            <p:nvPr/>
          </p:nvSpPr>
          <p:spPr bwMode="auto">
            <a:xfrm>
              <a:off x="2810" y="2787"/>
              <a:ext cx="0" cy="691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901" name="Group 21"/>
          <p:cNvGrpSpPr>
            <a:grpSpLocks/>
          </p:cNvGrpSpPr>
          <p:nvPr/>
        </p:nvGrpSpPr>
        <p:grpSpPr bwMode="auto">
          <a:xfrm>
            <a:off x="6537325" y="4184650"/>
            <a:ext cx="755650" cy="730250"/>
            <a:chOff x="3154" y="2631"/>
            <a:chExt cx="475" cy="459"/>
          </a:xfrm>
        </p:grpSpPr>
        <p:sp>
          <p:nvSpPr>
            <p:cNvPr id="122902" name="Freeform 22"/>
            <p:cNvSpPr>
              <a:spLocks/>
            </p:cNvSpPr>
            <p:nvPr/>
          </p:nvSpPr>
          <p:spPr bwMode="auto">
            <a:xfrm>
              <a:off x="3154" y="2631"/>
              <a:ext cx="99" cy="91"/>
            </a:xfrm>
            <a:custGeom>
              <a:avLst/>
              <a:gdLst>
                <a:gd name="T0" fmla="*/ 0 w 99"/>
                <a:gd name="T1" fmla="*/ 0 h 91"/>
                <a:gd name="T2" fmla="*/ 98 w 99"/>
                <a:gd name="T3" fmla="*/ 53 h 91"/>
                <a:gd name="T4" fmla="*/ 75 w 99"/>
                <a:gd name="T5" fmla="*/ 68 h 91"/>
                <a:gd name="T6" fmla="*/ 60 w 99"/>
                <a:gd name="T7" fmla="*/ 90 h 91"/>
                <a:gd name="T8" fmla="*/ 0 w 99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1">
                  <a:moveTo>
                    <a:pt x="0" y="0"/>
                  </a:moveTo>
                  <a:lnTo>
                    <a:pt x="98" y="53"/>
                  </a:lnTo>
                  <a:lnTo>
                    <a:pt x="75" y="68"/>
                  </a:lnTo>
                  <a:lnTo>
                    <a:pt x="60" y="90"/>
                  </a:lnTo>
                  <a:lnTo>
                    <a:pt x="0" y="0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03" name="Freeform 23"/>
            <p:cNvSpPr>
              <a:spLocks/>
            </p:cNvSpPr>
            <p:nvPr/>
          </p:nvSpPr>
          <p:spPr bwMode="auto">
            <a:xfrm>
              <a:off x="3530" y="2991"/>
              <a:ext cx="99" cy="99"/>
            </a:xfrm>
            <a:custGeom>
              <a:avLst/>
              <a:gdLst>
                <a:gd name="T0" fmla="*/ 98 w 99"/>
                <a:gd name="T1" fmla="*/ 98 h 99"/>
                <a:gd name="T2" fmla="*/ 0 w 99"/>
                <a:gd name="T3" fmla="*/ 38 h 99"/>
                <a:gd name="T4" fmla="*/ 23 w 99"/>
                <a:gd name="T5" fmla="*/ 23 h 99"/>
                <a:gd name="T6" fmla="*/ 38 w 99"/>
                <a:gd name="T7" fmla="*/ 0 h 99"/>
                <a:gd name="T8" fmla="*/ 98 w 99"/>
                <a:gd name="T9" fmla="*/ 9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9">
                  <a:moveTo>
                    <a:pt x="98" y="98"/>
                  </a:moveTo>
                  <a:lnTo>
                    <a:pt x="0" y="38"/>
                  </a:lnTo>
                  <a:lnTo>
                    <a:pt x="23" y="23"/>
                  </a:lnTo>
                  <a:lnTo>
                    <a:pt x="38" y="0"/>
                  </a:lnTo>
                  <a:lnTo>
                    <a:pt x="98" y="98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04" name="Line 24"/>
            <p:cNvSpPr>
              <a:spLocks noChangeShapeType="1"/>
            </p:cNvSpPr>
            <p:nvPr/>
          </p:nvSpPr>
          <p:spPr bwMode="auto">
            <a:xfrm>
              <a:off x="3239" y="2707"/>
              <a:ext cx="315" cy="307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905" name="Group 25"/>
          <p:cNvGrpSpPr>
            <a:grpSpLocks/>
          </p:cNvGrpSpPr>
          <p:nvPr/>
        </p:nvGrpSpPr>
        <p:grpSpPr bwMode="auto">
          <a:xfrm>
            <a:off x="4833938" y="4159250"/>
            <a:ext cx="639762" cy="730250"/>
            <a:chOff x="2082" y="2615"/>
            <a:chExt cx="403" cy="459"/>
          </a:xfrm>
        </p:grpSpPr>
        <p:sp>
          <p:nvSpPr>
            <p:cNvPr id="122906" name="Freeform 26"/>
            <p:cNvSpPr>
              <a:spLocks/>
            </p:cNvSpPr>
            <p:nvPr/>
          </p:nvSpPr>
          <p:spPr bwMode="auto">
            <a:xfrm>
              <a:off x="2394" y="2615"/>
              <a:ext cx="91" cy="99"/>
            </a:xfrm>
            <a:custGeom>
              <a:avLst/>
              <a:gdLst>
                <a:gd name="T0" fmla="*/ 90 w 91"/>
                <a:gd name="T1" fmla="*/ 0 h 99"/>
                <a:gd name="T2" fmla="*/ 38 w 91"/>
                <a:gd name="T3" fmla="*/ 98 h 99"/>
                <a:gd name="T4" fmla="*/ 23 w 91"/>
                <a:gd name="T5" fmla="*/ 83 h 99"/>
                <a:gd name="T6" fmla="*/ 0 w 91"/>
                <a:gd name="T7" fmla="*/ 60 h 99"/>
                <a:gd name="T8" fmla="*/ 90 w 91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9">
                  <a:moveTo>
                    <a:pt x="90" y="0"/>
                  </a:moveTo>
                  <a:lnTo>
                    <a:pt x="38" y="98"/>
                  </a:lnTo>
                  <a:lnTo>
                    <a:pt x="23" y="83"/>
                  </a:lnTo>
                  <a:lnTo>
                    <a:pt x="0" y="60"/>
                  </a:lnTo>
                  <a:lnTo>
                    <a:pt x="90" y="0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07" name="Freeform 27"/>
            <p:cNvSpPr>
              <a:spLocks/>
            </p:cNvSpPr>
            <p:nvPr/>
          </p:nvSpPr>
          <p:spPr bwMode="auto">
            <a:xfrm>
              <a:off x="2082" y="2975"/>
              <a:ext cx="91" cy="99"/>
            </a:xfrm>
            <a:custGeom>
              <a:avLst/>
              <a:gdLst>
                <a:gd name="T0" fmla="*/ 0 w 91"/>
                <a:gd name="T1" fmla="*/ 98 h 99"/>
                <a:gd name="T2" fmla="*/ 53 w 91"/>
                <a:gd name="T3" fmla="*/ 0 h 99"/>
                <a:gd name="T4" fmla="*/ 68 w 91"/>
                <a:gd name="T5" fmla="*/ 15 h 99"/>
                <a:gd name="T6" fmla="*/ 90 w 91"/>
                <a:gd name="T7" fmla="*/ 30 h 99"/>
                <a:gd name="T8" fmla="*/ 0 w 91"/>
                <a:gd name="T9" fmla="*/ 9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9">
                  <a:moveTo>
                    <a:pt x="0" y="98"/>
                  </a:moveTo>
                  <a:lnTo>
                    <a:pt x="53" y="0"/>
                  </a:lnTo>
                  <a:lnTo>
                    <a:pt x="68" y="15"/>
                  </a:lnTo>
                  <a:lnTo>
                    <a:pt x="90" y="30"/>
                  </a:lnTo>
                  <a:lnTo>
                    <a:pt x="0" y="98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08" name="Line 28"/>
            <p:cNvSpPr>
              <a:spLocks noChangeShapeType="1"/>
            </p:cNvSpPr>
            <p:nvPr/>
          </p:nvSpPr>
          <p:spPr bwMode="auto">
            <a:xfrm flipH="1">
              <a:off x="2158" y="2707"/>
              <a:ext cx="260" cy="284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909" name="Group 29"/>
          <p:cNvGrpSpPr>
            <a:grpSpLocks/>
          </p:cNvGrpSpPr>
          <p:nvPr/>
        </p:nvGrpSpPr>
        <p:grpSpPr bwMode="auto">
          <a:xfrm>
            <a:off x="4770438" y="2759075"/>
            <a:ext cx="781050" cy="717550"/>
            <a:chOff x="2042" y="1735"/>
            <a:chExt cx="491" cy="451"/>
          </a:xfrm>
        </p:grpSpPr>
        <p:sp>
          <p:nvSpPr>
            <p:cNvPr id="122910" name="Freeform 30"/>
            <p:cNvSpPr>
              <a:spLocks/>
            </p:cNvSpPr>
            <p:nvPr/>
          </p:nvSpPr>
          <p:spPr bwMode="auto">
            <a:xfrm>
              <a:off x="2042" y="1735"/>
              <a:ext cx="99" cy="91"/>
            </a:xfrm>
            <a:custGeom>
              <a:avLst/>
              <a:gdLst>
                <a:gd name="T0" fmla="*/ 0 w 99"/>
                <a:gd name="T1" fmla="*/ 0 h 91"/>
                <a:gd name="T2" fmla="*/ 98 w 99"/>
                <a:gd name="T3" fmla="*/ 45 h 91"/>
                <a:gd name="T4" fmla="*/ 75 w 99"/>
                <a:gd name="T5" fmla="*/ 68 h 91"/>
                <a:gd name="T6" fmla="*/ 60 w 99"/>
                <a:gd name="T7" fmla="*/ 90 h 91"/>
                <a:gd name="T8" fmla="*/ 0 w 99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1">
                  <a:moveTo>
                    <a:pt x="0" y="0"/>
                  </a:moveTo>
                  <a:lnTo>
                    <a:pt x="98" y="45"/>
                  </a:lnTo>
                  <a:lnTo>
                    <a:pt x="75" y="68"/>
                  </a:lnTo>
                  <a:lnTo>
                    <a:pt x="60" y="90"/>
                  </a:lnTo>
                  <a:lnTo>
                    <a:pt x="0" y="0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11" name="Freeform 31"/>
            <p:cNvSpPr>
              <a:spLocks/>
            </p:cNvSpPr>
            <p:nvPr/>
          </p:nvSpPr>
          <p:spPr bwMode="auto">
            <a:xfrm>
              <a:off x="2434" y="2087"/>
              <a:ext cx="99" cy="99"/>
            </a:xfrm>
            <a:custGeom>
              <a:avLst/>
              <a:gdLst>
                <a:gd name="T0" fmla="*/ 98 w 99"/>
                <a:gd name="T1" fmla="*/ 98 h 99"/>
                <a:gd name="T2" fmla="*/ 0 w 99"/>
                <a:gd name="T3" fmla="*/ 45 h 99"/>
                <a:gd name="T4" fmla="*/ 23 w 99"/>
                <a:gd name="T5" fmla="*/ 23 h 99"/>
                <a:gd name="T6" fmla="*/ 38 w 99"/>
                <a:gd name="T7" fmla="*/ 0 h 99"/>
                <a:gd name="T8" fmla="*/ 98 w 99"/>
                <a:gd name="T9" fmla="*/ 9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9">
                  <a:moveTo>
                    <a:pt x="98" y="98"/>
                  </a:moveTo>
                  <a:lnTo>
                    <a:pt x="0" y="45"/>
                  </a:lnTo>
                  <a:lnTo>
                    <a:pt x="23" y="23"/>
                  </a:lnTo>
                  <a:lnTo>
                    <a:pt x="38" y="0"/>
                  </a:lnTo>
                  <a:lnTo>
                    <a:pt x="98" y="98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12" name="Line 32"/>
            <p:cNvSpPr>
              <a:spLocks noChangeShapeType="1"/>
            </p:cNvSpPr>
            <p:nvPr/>
          </p:nvSpPr>
          <p:spPr bwMode="auto">
            <a:xfrm>
              <a:off x="2126" y="1811"/>
              <a:ext cx="332" cy="299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grpSp>
        <p:nvGrpSpPr>
          <p:cNvPr id="122913" name="Group 33"/>
          <p:cNvGrpSpPr>
            <a:grpSpLocks/>
          </p:cNvGrpSpPr>
          <p:nvPr/>
        </p:nvGrpSpPr>
        <p:grpSpPr bwMode="auto">
          <a:xfrm>
            <a:off x="5953126" y="2085975"/>
            <a:ext cx="93663" cy="1377950"/>
            <a:chOff x="2786" y="1312"/>
            <a:chExt cx="59" cy="866"/>
          </a:xfrm>
        </p:grpSpPr>
        <p:sp>
          <p:nvSpPr>
            <p:cNvPr id="122914" name="Freeform 34"/>
            <p:cNvSpPr>
              <a:spLocks/>
            </p:cNvSpPr>
            <p:nvPr/>
          </p:nvSpPr>
          <p:spPr bwMode="auto">
            <a:xfrm>
              <a:off x="2786" y="1312"/>
              <a:ext cx="59" cy="107"/>
            </a:xfrm>
            <a:custGeom>
              <a:avLst/>
              <a:gdLst>
                <a:gd name="T0" fmla="*/ 29 w 59"/>
                <a:gd name="T1" fmla="*/ 0 h 107"/>
                <a:gd name="T2" fmla="*/ 58 w 59"/>
                <a:gd name="T3" fmla="*/ 106 h 107"/>
                <a:gd name="T4" fmla="*/ 29 w 59"/>
                <a:gd name="T5" fmla="*/ 106 h 107"/>
                <a:gd name="T6" fmla="*/ 0 w 59"/>
                <a:gd name="T7" fmla="*/ 106 h 107"/>
                <a:gd name="T8" fmla="*/ 29 w 59"/>
                <a:gd name="T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07">
                  <a:moveTo>
                    <a:pt x="29" y="0"/>
                  </a:moveTo>
                  <a:lnTo>
                    <a:pt x="58" y="106"/>
                  </a:lnTo>
                  <a:lnTo>
                    <a:pt x="29" y="106"/>
                  </a:lnTo>
                  <a:lnTo>
                    <a:pt x="0" y="106"/>
                  </a:lnTo>
                  <a:lnTo>
                    <a:pt x="29" y="0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15" name="Freeform 35"/>
            <p:cNvSpPr>
              <a:spLocks/>
            </p:cNvSpPr>
            <p:nvPr/>
          </p:nvSpPr>
          <p:spPr bwMode="auto">
            <a:xfrm>
              <a:off x="2786" y="2063"/>
              <a:ext cx="59" cy="115"/>
            </a:xfrm>
            <a:custGeom>
              <a:avLst/>
              <a:gdLst>
                <a:gd name="T0" fmla="*/ 29 w 59"/>
                <a:gd name="T1" fmla="*/ 114 h 115"/>
                <a:gd name="T2" fmla="*/ 0 w 59"/>
                <a:gd name="T3" fmla="*/ 0 h 115"/>
                <a:gd name="T4" fmla="*/ 29 w 59"/>
                <a:gd name="T5" fmla="*/ 0 h 115"/>
                <a:gd name="T6" fmla="*/ 58 w 59"/>
                <a:gd name="T7" fmla="*/ 0 h 115"/>
                <a:gd name="T8" fmla="*/ 29 w 59"/>
                <a:gd name="T9" fmla="*/ 11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15">
                  <a:moveTo>
                    <a:pt x="29" y="114"/>
                  </a:moveTo>
                  <a:lnTo>
                    <a:pt x="0" y="0"/>
                  </a:lnTo>
                  <a:lnTo>
                    <a:pt x="29" y="0"/>
                  </a:lnTo>
                  <a:lnTo>
                    <a:pt x="58" y="0"/>
                  </a:lnTo>
                  <a:lnTo>
                    <a:pt x="29" y="114"/>
                  </a:lnTo>
                </a:path>
              </a:pathLst>
            </a:custGeom>
            <a:solidFill>
              <a:srgbClr val="B50069"/>
            </a:solidFill>
            <a:ln w="12700" cap="rnd" cmpd="sng">
              <a:solidFill>
                <a:srgbClr val="B5006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  <p:sp>
          <p:nvSpPr>
            <p:cNvPr id="122916" name="Line 36"/>
            <p:cNvSpPr>
              <a:spLocks noChangeShapeType="1"/>
            </p:cNvSpPr>
            <p:nvPr/>
          </p:nvSpPr>
          <p:spPr bwMode="auto">
            <a:xfrm>
              <a:off x="2818" y="1428"/>
              <a:ext cx="0" cy="635"/>
            </a:xfrm>
            <a:prstGeom prst="line">
              <a:avLst/>
            </a:prstGeom>
            <a:noFill/>
            <a:ln w="12700">
              <a:solidFill>
                <a:srgbClr val="B5006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33"/>
                </a:solidFill>
              </a:endParaRPr>
            </a:p>
          </p:txBody>
        </p:sp>
      </p:grpSp>
      <p:sp>
        <p:nvSpPr>
          <p:cNvPr id="122917" name="AutoShape 37"/>
          <p:cNvSpPr>
            <a:spLocks noChangeArrowheads="1"/>
          </p:cNvSpPr>
          <p:nvPr/>
        </p:nvSpPr>
        <p:spPr bwMode="auto">
          <a:xfrm>
            <a:off x="7231064" y="2208214"/>
            <a:ext cx="1463675" cy="611187"/>
          </a:xfrm>
          <a:prstGeom prst="roundRect">
            <a:avLst>
              <a:gd name="adj" fmla="val 27023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18" name="AutoShape 38"/>
          <p:cNvSpPr>
            <a:spLocks noChangeArrowheads="1"/>
          </p:cNvSpPr>
          <p:nvPr/>
        </p:nvSpPr>
        <p:spPr bwMode="auto">
          <a:xfrm>
            <a:off x="7712076" y="3579813"/>
            <a:ext cx="1173163" cy="588962"/>
          </a:xfrm>
          <a:prstGeom prst="roundRect">
            <a:avLst>
              <a:gd name="adj" fmla="val 28083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19" name="AutoShape 39"/>
          <p:cNvSpPr>
            <a:spLocks noChangeArrowheads="1"/>
          </p:cNvSpPr>
          <p:nvPr/>
        </p:nvSpPr>
        <p:spPr bwMode="auto">
          <a:xfrm>
            <a:off x="7269163" y="4903789"/>
            <a:ext cx="1263650" cy="585787"/>
          </a:xfrm>
          <a:prstGeom prst="roundRect">
            <a:avLst>
              <a:gd name="adj" fmla="val 28171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20" name="AutoShape 40"/>
          <p:cNvSpPr>
            <a:spLocks noChangeArrowheads="1"/>
          </p:cNvSpPr>
          <p:nvPr/>
        </p:nvSpPr>
        <p:spPr bwMode="auto">
          <a:xfrm>
            <a:off x="5424488" y="5741989"/>
            <a:ext cx="1173162" cy="587375"/>
          </a:xfrm>
          <a:prstGeom prst="roundRect">
            <a:avLst>
              <a:gd name="adj" fmla="val 28083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21" name="AutoShape 41"/>
          <p:cNvSpPr>
            <a:spLocks noChangeArrowheads="1"/>
          </p:cNvSpPr>
          <p:nvPr/>
        </p:nvSpPr>
        <p:spPr bwMode="auto">
          <a:xfrm>
            <a:off x="3697289" y="4878389"/>
            <a:ext cx="1171575" cy="585787"/>
          </a:xfrm>
          <a:prstGeom prst="roundRect">
            <a:avLst>
              <a:gd name="adj" fmla="val 28171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22" name="AutoShape 42"/>
          <p:cNvSpPr>
            <a:spLocks noChangeArrowheads="1"/>
          </p:cNvSpPr>
          <p:nvPr/>
        </p:nvSpPr>
        <p:spPr bwMode="auto">
          <a:xfrm>
            <a:off x="3124201" y="3579813"/>
            <a:ext cx="1173163" cy="588962"/>
          </a:xfrm>
          <a:prstGeom prst="roundRect">
            <a:avLst>
              <a:gd name="adj" fmla="val 28083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23" name="AutoShape 43"/>
          <p:cNvSpPr>
            <a:spLocks noChangeArrowheads="1"/>
          </p:cNvSpPr>
          <p:nvPr/>
        </p:nvSpPr>
        <p:spPr bwMode="auto">
          <a:xfrm>
            <a:off x="5424488" y="1355726"/>
            <a:ext cx="1160462" cy="688975"/>
          </a:xfrm>
          <a:prstGeom prst="roundRect">
            <a:avLst>
              <a:gd name="adj" fmla="val 24083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24" name="Rectangle 44"/>
          <p:cNvSpPr>
            <a:spLocks noChangeArrowheads="1"/>
          </p:cNvSpPr>
          <p:nvPr/>
        </p:nvSpPr>
        <p:spPr bwMode="auto">
          <a:xfrm>
            <a:off x="5568950" y="1382713"/>
            <a:ext cx="955668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PROJECT </a:t>
            </a:r>
          </a:p>
        </p:txBody>
      </p:sp>
      <p:sp>
        <p:nvSpPr>
          <p:cNvPr id="122925" name="Rectangle 45"/>
          <p:cNvSpPr>
            <a:spLocks noChangeArrowheads="1"/>
          </p:cNvSpPr>
          <p:nvPr/>
        </p:nvSpPr>
        <p:spPr bwMode="auto">
          <a:xfrm>
            <a:off x="5389564" y="1585913"/>
            <a:ext cx="1348405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MANAGEMENT </a:t>
            </a:r>
          </a:p>
        </p:txBody>
      </p:sp>
      <p:sp>
        <p:nvSpPr>
          <p:cNvPr id="122926" name="Rectangle 46"/>
          <p:cNvSpPr>
            <a:spLocks noChangeArrowheads="1"/>
          </p:cNvSpPr>
          <p:nvPr/>
        </p:nvSpPr>
        <p:spPr bwMode="auto">
          <a:xfrm>
            <a:off x="5389563" y="1789113"/>
            <a:ext cx="1236002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INTEGRATION</a:t>
            </a:r>
          </a:p>
        </p:txBody>
      </p:sp>
      <p:sp>
        <p:nvSpPr>
          <p:cNvPr id="122927" name="AutoShape 47"/>
          <p:cNvSpPr>
            <a:spLocks noChangeArrowheads="1"/>
          </p:cNvSpPr>
          <p:nvPr/>
        </p:nvSpPr>
        <p:spPr bwMode="auto">
          <a:xfrm>
            <a:off x="3621089" y="2182814"/>
            <a:ext cx="1171575" cy="585787"/>
          </a:xfrm>
          <a:prstGeom prst="roundRect">
            <a:avLst>
              <a:gd name="adj" fmla="val 28171"/>
            </a:avLst>
          </a:prstGeom>
          <a:solidFill>
            <a:schemeClr val="accent1"/>
          </a:solidFill>
          <a:ln w="127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28" name="Rectangle 48"/>
          <p:cNvSpPr>
            <a:spLocks noChangeArrowheads="1"/>
          </p:cNvSpPr>
          <p:nvPr/>
        </p:nvSpPr>
        <p:spPr bwMode="auto">
          <a:xfrm>
            <a:off x="3840163" y="2387600"/>
            <a:ext cx="724836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SCOPE</a:t>
            </a:r>
          </a:p>
        </p:txBody>
      </p:sp>
      <p:sp>
        <p:nvSpPr>
          <p:cNvPr id="122929" name="Rectangle 49"/>
          <p:cNvSpPr>
            <a:spLocks noChangeArrowheads="1"/>
          </p:cNvSpPr>
          <p:nvPr/>
        </p:nvSpPr>
        <p:spPr bwMode="auto">
          <a:xfrm>
            <a:off x="3268663" y="3759200"/>
            <a:ext cx="862694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QUALITY</a:t>
            </a:r>
          </a:p>
        </p:txBody>
      </p:sp>
      <p:sp>
        <p:nvSpPr>
          <p:cNvPr id="122930" name="Rectangle 50"/>
          <p:cNvSpPr>
            <a:spLocks noChangeArrowheads="1"/>
          </p:cNvSpPr>
          <p:nvPr/>
        </p:nvSpPr>
        <p:spPr bwMode="auto">
          <a:xfrm>
            <a:off x="4005263" y="5068888"/>
            <a:ext cx="554918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TIME</a:t>
            </a:r>
          </a:p>
        </p:txBody>
      </p:sp>
      <p:sp>
        <p:nvSpPr>
          <p:cNvPr id="122931" name="Rectangle 51"/>
          <p:cNvSpPr>
            <a:spLocks noChangeArrowheads="1"/>
          </p:cNvSpPr>
          <p:nvPr/>
        </p:nvSpPr>
        <p:spPr bwMode="auto">
          <a:xfrm>
            <a:off x="5721351" y="5921375"/>
            <a:ext cx="614229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COST</a:t>
            </a:r>
          </a:p>
        </p:txBody>
      </p:sp>
      <p:sp>
        <p:nvSpPr>
          <p:cNvPr id="122932" name="Rectangle 52"/>
          <p:cNvSpPr>
            <a:spLocks noChangeArrowheads="1"/>
          </p:cNvSpPr>
          <p:nvPr/>
        </p:nvSpPr>
        <p:spPr bwMode="auto">
          <a:xfrm>
            <a:off x="7920038" y="3644900"/>
            <a:ext cx="800178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HUMAN </a:t>
            </a:r>
          </a:p>
        </p:txBody>
      </p:sp>
      <p:sp>
        <p:nvSpPr>
          <p:cNvPr id="122933" name="Rectangle 53"/>
          <p:cNvSpPr>
            <a:spLocks noChangeArrowheads="1"/>
          </p:cNvSpPr>
          <p:nvPr/>
        </p:nvSpPr>
        <p:spPr bwMode="auto">
          <a:xfrm>
            <a:off x="7740650" y="3848100"/>
            <a:ext cx="1159250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RESOURCES</a:t>
            </a:r>
          </a:p>
        </p:txBody>
      </p:sp>
      <p:sp>
        <p:nvSpPr>
          <p:cNvPr id="122934" name="Rectangle 54"/>
          <p:cNvSpPr>
            <a:spLocks noChangeArrowheads="1"/>
          </p:cNvSpPr>
          <p:nvPr/>
        </p:nvSpPr>
        <p:spPr bwMode="auto">
          <a:xfrm>
            <a:off x="7272338" y="4979988"/>
            <a:ext cx="1178486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CONTRACT / </a:t>
            </a:r>
          </a:p>
        </p:txBody>
      </p:sp>
      <p:sp>
        <p:nvSpPr>
          <p:cNvPr id="122935" name="Rectangle 55"/>
          <p:cNvSpPr>
            <a:spLocks noChangeArrowheads="1"/>
          </p:cNvSpPr>
          <p:nvPr/>
        </p:nvSpPr>
        <p:spPr bwMode="auto">
          <a:xfrm>
            <a:off x="7208839" y="5183188"/>
            <a:ext cx="1390083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PROCUREMENT</a:t>
            </a:r>
          </a:p>
        </p:txBody>
      </p:sp>
      <p:sp>
        <p:nvSpPr>
          <p:cNvPr id="122936" name="Rectangle 56"/>
          <p:cNvSpPr>
            <a:spLocks noChangeArrowheads="1"/>
          </p:cNvSpPr>
          <p:nvPr/>
        </p:nvSpPr>
        <p:spPr bwMode="auto">
          <a:xfrm>
            <a:off x="7272339" y="2298700"/>
            <a:ext cx="1391493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INFORMATION / </a:t>
            </a:r>
          </a:p>
        </p:txBody>
      </p:sp>
      <p:sp>
        <p:nvSpPr>
          <p:cNvPr id="122937" name="Rectangle 57"/>
          <p:cNvSpPr>
            <a:spLocks noChangeArrowheads="1"/>
          </p:cNvSpPr>
          <p:nvPr/>
        </p:nvSpPr>
        <p:spPr bwMode="auto">
          <a:xfrm>
            <a:off x="7183438" y="2500313"/>
            <a:ext cx="1619120" cy="27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COMMUNICATIONS</a:t>
            </a:r>
          </a:p>
        </p:txBody>
      </p:sp>
      <p:sp>
        <p:nvSpPr>
          <p:cNvPr id="122938" name="AutoShape 58"/>
          <p:cNvSpPr>
            <a:spLocks noChangeArrowheads="1"/>
          </p:cNvSpPr>
          <p:nvPr/>
        </p:nvSpPr>
        <p:spPr bwMode="auto">
          <a:xfrm>
            <a:off x="5468938" y="3459163"/>
            <a:ext cx="1084262" cy="779462"/>
          </a:xfrm>
          <a:prstGeom prst="roundRect">
            <a:avLst>
              <a:gd name="adj" fmla="val 217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39" name="AutoShape 59"/>
          <p:cNvSpPr>
            <a:spLocks noChangeArrowheads="1"/>
          </p:cNvSpPr>
          <p:nvPr/>
        </p:nvSpPr>
        <p:spPr bwMode="auto">
          <a:xfrm>
            <a:off x="5468938" y="3459163"/>
            <a:ext cx="1084262" cy="779462"/>
          </a:xfrm>
          <a:prstGeom prst="roundRect">
            <a:avLst>
              <a:gd name="adj" fmla="val 22611"/>
            </a:avLst>
          </a:prstGeom>
          <a:solidFill>
            <a:schemeClr val="accent1"/>
          </a:solidFill>
          <a:ln w="25400">
            <a:solidFill>
              <a:srgbClr val="B5006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33"/>
              </a:solidFill>
            </a:endParaRPr>
          </a:p>
        </p:txBody>
      </p:sp>
      <p:sp>
        <p:nvSpPr>
          <p:cNvPr id="122940" name="Rectangle 60"/>
          <p:cNvSpPr>
            <a:spLocks noChangeArrowheads="1"/>
          </p:cNvSpPr>
          <p:nvPr/>
        </p:nvSpPr>
        <p:spPr bwMode="auto">
          <a:xfrm>
            <a:off x="5491164" y="3608388"/>
            <a:ext cx="1074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33"/>
                </a:solidFill>
              </a:rPr>
              <a:t>PROJECT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000033"/>
                </a:solidFill>
              </a:rPr>
              <a:t>RISK</a:t>
            </a:r>
          </a:p>
        </p:txBody>
      </p:sp>
      <p:sp>
        <p:nvSpPr>
          <p:cNvPr id="122941" name="Rectangle 61"/>
          <p:cNvSpPr>
            <a:spLocks noChangeArrowheads="1"/>
          </p:cNvSpPr>
          <p:nvPr/>
        </p:nvSpPr>
        <p:spPr bwMode="auto">
          <a:xfrm>
            <a:off x="5556250" y="2344738"/>
            <a:ext cx="949256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FFFFFF"/>
                </a:solidFill>
              </a:rPr>
              <a:t>Life Cycle and </a:t>
            </a:r>
          </a:p>
        </p:txBody>
      </p:sp>
      <p:sp>
        <p:nvSpPr>
          <p:cNvPr id="122942" name="Rectangle 62"/>
          <p:cNvSpPr>
            <a:spLocks noChangeArrowheads="1"/>
          </p:cNvSpPr>
          <p:nvPr/>
        </p:nvSpPr>
        <p:spPr bwMode="auto">
          <a:xfrm>
            <a:off x="5313364" y="2495550"/>
            <a:ext cx="1346801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Environment Variables</a:t>
            </a:r>
          </a:p>
        </p:txBody>
      </p:sp>
      <p:sp>
        <p:nvSpPr>
          <p:cNvPr id="122943" name="Rectangle 63"/>
          <p:cNvSpPr>
            <a:spLocks noChangeArrowheads="1"/>
          </p:cNvSpPr>
          <p:nvPr/>
        </p:nvSpPr>
        <p:spPr bwMode="auto">
          <a:xfrm>
            <a:off x="6292850" y="4378325"/>
            <a:ext cx="1551986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FFFFFF"/>
                </a:solidFill>
              </a:rPr>
              <a:t>Services, Plant, Materials: </a:t>
            </a:r>
          </a:p>
        </p:txBody>
      </p:sp>
      <p:sp>
        <p:nvSpPr>
          <p:cNvPr id="122944" name="Rectangle 64"/>
          <p:cNvSpPr>
            <a:spLocks noChangeArrowheads="1"/>
          </p:cNvSpPr>
          <p:nvPr/>
        </p:nvSpPr>
        <p:spPr bwMode="auto">
          <a:xfrm>
            <a:off x="6713538" y="4530725"/>
            <a:ext cx="846664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Performance</a:t>
            </a:r>
          </a:p>
        </p:txBody>
      </p:sp>
      <p:sp>
        <p:nvSpPr>
          <p:cNvPr id="122945" name="Rectangle 65"/>
          <p:cNvSpPr>
            <a:spLocks noChangeArrowheads="1"/>
          </p:cNvSpPr>
          <p:nvPr/>
        </p:nvSpPr>
        <p:spPr bwMode="auto">
          <a:xfrm>
            <a:off x="5465764" y="5000625"/>
            <a:ext cx="1058261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FFFFFF"/>
                </a:solidFill>
              </a:rPr>
              <a:t>Cost Objectives, </a:t>
            </a:r>
          </a:p>
        </p:txBody>
      </p:sp>
      <p:sp>
        <p:nvSpPr>
          <p:cNvPr id="122946" name="Rectangle 66"/>
          <p:cNvSpPr>
            <a:spLocks noChangeArrowheads="1"/>
          </p:cNvSpPr>
          <p:nvPr/>
        </p:nvSpPr>
        <p:spPr bwMode="auto">
          <a:xfrm>
            <a:off x="5645150" y="5153025"/>
            <a:ext cx="705600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Restraints</a:t>
            </a:r>
          </a:p>
        </p:txBody>
      </p:sp>
      <p:sp>
        <p:nvSpPr>
          <p:cNvPr id="122947" name="Rectangle 67"/>
          <p:cNvSpPr>
            <a:spLocks noChangeArrowheads="1"/>
          </p:cNvSpPr>
          <p:nvPr/>
        </p:nvSpPr>
        <p:spPr bwMode="auto">
          <a:xfrm>
            <a:off x="4729163" y="4518025"/>
            <a:ext cx="705600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Restraints</a:t>
            </a:r>
          </a:p>
        </p:txBody>
      </p:sp>
      <p:sp>
        <p:nvSpPr>
          <p:cNvPr id="122948" name="Rectangle 68"/>
          <p:cNvSpPr>
            <a:spLocks noChangeArrowheads="1"/>
          </p:cNvSpPr>
          <p:nvPr/>
        </p:nvSpPr>
        <p:spPr bwMode="auto">
          <a:xfrm>
            <a:off x="4691063" y="2965450"/>
            <a:ext cx="878724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FFFFFF"/>
                </a:solidFill>
              </a:rPr>
              <a:t>Expectations </a:t>
            </a:r>
          </a:p>
        </p:txBody>
      </p:sp>
      <p:sp>
        <p:nvSpPr>
          <p:cNvPr id="122949" name="Rectangle 69"/>
          <p:cNvSpPr>
            <a:spLocks noChangeArrowheads="1"/>
          </p:cNvSpPr>
          <p:nvPr/>
        </p:nvSpPr>
        <p:spPr bwMode="auto">
          <a:xfrm>
            <a:off x="4754563" y="3119438"/>
            <a:ext cx="699188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Feasibility</a:t>
            </a:r>
          </a:p>
        </p:txBody>
      </p:sp>
      <p:sp>
        <p:nvSpPr>
          <p:cNvPr id="122950" name="Rectangle 70"/>
          <p:cNvSpPr>
            <a:spLocks noChangeArrowheads="1"/>
          </p:cNvSpPr>
          <p:nvPr/>
        </p:nvSpPr>
        <p:spPr bwMode="auto">
          <a:xfrm>
            <a:off x="6483351" y="2940050"/>
            <a:ext cx="1135205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FFFFFF"/>
                </a:solidFill>
              </a:rPr>
              <a:t>Ideas, Directives,  </a:t>
            </a:r>
          </a:p>
        </p:txBody>
      </p:sp>
      <p:sp>
        <p:nvSpPr>
          <p:cNvPr id="122951" name="Rectangle 71"/>
          <p:cNvSpPr>
            <a:spLocks noChangeArrowheads="1"/>
          </p:cNvSpPr>
          <p:nvPr/>
        </p:nvSpPr>
        <p:spPr bwMode="auto">
          <a:xfrm>
            <a:off x="6318250" y="3094038"/>
            <a:ext cx="1545574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Data Exchange Accuracy  </a:t>
            </a:r>
          </a:p>
        </p:txBody>
      </p:sp>
      <p:sp>
        <p:nvSpPr>
          <p:cNvPr id="122952" name="Rectangle 72"/>
          <p:cNvSpPr>
            <a:spLocks noChangeArrowheads="1"/>
          </p:cNvSpPr>
          <p:nvPr/>
        </p:nvSpPr>
        <p:spPr bwMode="auto">
          <a:xfrm>
            <a:off x="4408584" y="3703639"/>
            <a:ext cx="936432" cy="3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Requirements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Standards</a:t>
            </a:r>
          </a:p>
        </p:txBody>
      </p:sp>
      <p:sp>
        <p:nvSpPr>
          <p:cNvPr id="122953" name="Rectangle 73"/>
          <p:cNvSpPr>
            <a:spLocks noChangeArrowheads="1"/>
          </p:cNvSpPr>
          <p:nvPr/>
        </p:nvSpPr>
        <p:spPr bwMode="auto">
          <a:xfrm>
            <a:off x="6722316" y="3678239"/>
            <a:ext cx="782544" cy="3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Availability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33"/>
                </a:solidFill>
              </a:rPr>
              <a:t>Productivity</a:t>
            </a:r>
          </a:p>
        </p:txBody>
      </p:sp>
      <p:sp>
        <p:nvSpPr>
          <p:cNvPr id="122954" name="Rectangle 74"/>
          <p:cNvSpPr>
            <a:spLocks noChangeArrowheads="1"/>
          </p:cNvSpPr>
          <p:nvPr/>
        </p:nvSpPr>
        <p:spPr bwMode="auto">
          <a:xfrm>
            <a:off x="4538664" y="4365625"/>
            <a:ext cx="1077497" cy="23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FFFFFF"/>
                </a:solidFill>
              </a:rPr>
              <a:t>Time Objectives, </a:t>
            </a:r>
          </a:p>
        </p:txBody>
      </p:sp>
      <p:sp>
        <p:nvSpPr>
          <p:cNvPr id="122955" name="Rectangle 75"/>
          <p:cNvSpPr>
            <a:spLocks noChangeArrowheads="1"/>
          </p:cNvSpPr>
          <p:nvPr/>
        </p:nvSpPr>
        <p:spPr bwMode="auto">
          <a:xfrm>
            <a:off x="6546850" y="6296026"/>
            <a:ext cx="41211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Ref: Project and Program Risk Management, Wideman</a:t>
            </a:r>
            <a:endParaRPr lang="en-US" altLang="en-US" sz="1200">
              <a:solidFill>
                <a:srgbClr val="00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040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341313"/>
            <a:ext cx="4371668" cy="770223"/>
          </a:xfrm>
          <a:noFill/>
          <a:ln/>
        </p:spPr>
        <p:txBody>
          <a:bodyPr vert="horz" wrap="none" lIns="92213" tIns="46107" rIns="92213" bIns="46107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dirty="0"/>
              <a:t>PMBOK </a:t>
            </a:r>
            <a:r>
              <a:rPr lang="en-US" altLang="en-US" dirty="0" smtClean="0"/>
              <a:t>FIGURE</a:t>
            </a:r>
            <a:endParaRPr lang="en-US" altLang="en-US" dirty="0"/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2332039" y="1730376"/>
            <a:ext cx="7578725" cy="48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33"/>
                </a:solidFill>
              </a:rPr>
              <a:t>Project Risk </a:t>
            </a:r>
            <a:r>
              <a:rPr lang="en-US" altLang="en-US" sz="2800" b="1">
                <a:solidFill>
                  <a:srgbClr val="000033"/>
                </a:solidFill>
              </a:rPr>
              <a:t>Management (Page 1 of 3)</a:t>
            </a:r>
            <a:endParaRPr lang="en-US" altLang="en-US" sz="2800" b="1" dirty="0">
              <a:solidFill>
                <a:srgbClr val="666699"/>
              </a:solidFill>
            </a:endParaRP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3505201" y="2505076"/>
            <a:ext cx="2174875" cy="3312457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1111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Risk Management Planning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Project Charter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Organization’s risk management policies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Defined Roles and responsibilities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Stakeholder risk tolerances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Template for the organization’s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Work breakdown structure (WBS)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Tools &amp; Techniques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Planning Meetings</a:t>
            </a:r>
            <a:endParaRPr lang="en-US" altLang="en-US" sz="1200" b="1">
              <a:solidFill>
                <a:srgbClr val="000033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Outputs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6473826" y="2438401"/>
            <a:ext cx="2136775" cy="3743325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984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Risk Identification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Project planning outputs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categories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Historical information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Tools &amp; Techniques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Documentation reviews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Information-gathering techniques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Checklists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Assumptions analysis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Diagramming techniques</a:t>
            </a:r>
            <a:endParaRPr lang="en-US" altLang="en-US" sz="1200" b="1">
              <a:solidFill>
                <a:srgbClr val="000033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Outputs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Triggers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Inputs to other processes</a:t>
            </a:r>
          </a:p>
        </p:txBody>
      </p:sp>
    </p:spTree>
    <p:extLst>
      <p:ext uri="{BB962C8B-B14F-4D97-AF65-F5344CB8AC3E}">
        <p14:creationId xmlns:p14="http://schemas.microsoft.com/office/powerpoint/2010/main" val="211555158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59150" y="341313"/>
            <a:ext cx="4371668" cy="770223"/>
          </a:xfrm>
          <a:noFill/>
          <a:ln/>
        </p:spPr>
        <p:txBody>
          <a:bodyPr vert="horz" wrap="none" lIns="92213" tIns="46107" rIns="92213" bIns="46107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dirty="0"/>
              <a:t>PMBOK </a:t>
            </a:r>
            <a:r>
              <a:rPr lang="en-US" altLang="en-US" dirty="0" smtClean="0"/>
              <a:t>FIGURE</a:t>
            </a:r>
            <a:endParaRPr lang="en-US" altLang="en-US" dirty="0"/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2860676" y="1371601"/>
            <a:ext cx="7578725" cy="48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33"/>
                </a:solidFill>
              </a:rPr>
              <a:t>Project Risk Management (Page 2 of 3)</a:t>
            </a: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6248401" y="2209801"/>
            <a:ext cx="3775075" cy="4244975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984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Quantitative Risk Analysis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Identified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List of prioritized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List of risks for additional analysis and management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Historical information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Expert judgement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Other planning outputs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Tools &amp; Techniques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Interviewing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Sensitivity analysis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Decision tree analysis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Simulation</a:t>
            </a:r>
            <a:endParaRPr lang="en-US" altLang="en-US" sz="1200" b="1">
              <a:solidFill>
                <a:srgbClr val="000033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Outputs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Prioritized list of quantified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Probabilistic analysis of the project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Probability of achieving the cost and time objectives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Trends in quantitative risk analysis results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2895600" y="1981201"/>
            <a:ext cx="2667000" cy="4441825"/>
          </a:xfrm>
          <a:prstGeom prst="rect">
            <a:avLst/>
          </a:prstGeom>
          <a:solidFill>
            <a:schemeClr val="bg1"/>
          </a:solidFill>
          <a:ln w="25400">
            <a:solidFill>
              <a:srgbClr val="B50069"/>
            </a:solidFill>
            <a:miter lim="800000"/>
            <a:headEnd/>
            <a:tailEnd/>
          </a:ln>
          <a:effectLst>
            <a:outerShdw dist="107763" dir="2700000" algn="ctr" rotWithShape="0">
              <a:srgbClr val="B50069"/>
            </a:outerShdw>
          </a:effectLst>
        </p:spPr>
        <p:txBody>
          <a:bodyPr lIns="92213" tIns="46107" rIns="92213" bIns="46107">
            <a:spAutoFit/>
          </a:bodyPr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3375" indent="-9842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59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3188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31975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91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63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35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0775" defTabSz="915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Qualitative Risk Analysis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Inputs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management plan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Identified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Project status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Project type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Data precision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Scales of probability and impact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Assumptions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Tools &amp; Techniques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Risk probability and impact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Probability/impact risk rating matrix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Project assumptions testing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000033"/>
                </a:solidFill>
              </a:rPr>
              <a:t>Outputs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Overall risk ranking for the project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List of prioritized risks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List of risks for additional analysis and management</a:t>
            </a:r>
          </a:p>
          <a:p>
            <a:pPr lvl="1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>
                <a:solidFill>
                  <a:srgbClr val="000033"/>
                </a:solidFill>
              </a:rPr>
              <a:t>Trends in qualitative risk analysis results</a:t>
            </a:r>
          </a:p>
        </p:txBody>
      </p:sp>
    </p:spTree>
    <p:extLst>
      <p:ext uri="{BB962C8B-B14F-4D97-AF65-F5344CB8AC3E}">
        <p14:creationId xmlns:p14="http://schemas.microsoft.com/office/powerpoint/2010/main" val="8515658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2062</Words>
  <Application>Microsoft Office PowerPoint</Application>
  <PresentationFormat>Widescreen</PresentationFormat>
  <Paragraphs>293</Paragraphs>
  <Slides>27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Quadrant</vt:lpstr>
      <vt:lpstr>Microsoft Office Excel Chart</vt:lpstr>
      <vt:lpstr>Microsoft Word Document</vt:lpstr>
      <vt:lpstr>Project Risk Management</vt:lpstr>
      <vt:lpstr>Learning Objectives</vt:lpstr>
      <vt:lpstr>Learning Objectives (cont’d)</vt:lpstr>
      <vt:lpstr>The Importance of Project Risk Management</vt:lpstr>
      <vt:lpstr>Benefits from Software Risk Management Practices*</vt:lpstr>
      <vt:lpstr>PMBOK MAPPING TO RISK MGMT</vt:lpstr>
      <vt:lpstr>INTEGRATING RISK</vt:lpstr>
      <vt:lpstr>PMBOK FIGURE</vt:lpstr>
      <vt:lpstr>PMBOK FIGURE</vt:lpstr>
      <vt:lpstr>PMBOK FIGURE</vt:lpstr>
      <vt:lpstr>TYPICAL RISK ITEMS</vt:lpstr>
      <vt:lpstr>TYPICAL RISK ITEMS (continued)</vt:lpstr>
      <vt:lpstr>TYPICAL RISK ITEMS (continued)</vt:lpstr>
      <vt:lpstr>Negative Risk</vt:lpstr>
      <vt:lpstr>Risk Can Be Positive</vt:lpstr>
      <vt:lpstr>Risk Utility</vt:lpstr>
      <vt:lpstr>Risk Utility Function and Risk Preference</vt:lpstr>
      <vt:lpstr>PowerPoint Presentation</vt:lpstr>
      <vt:lpstr>PowerPoint Presentation</vt:lpstr>
      <vt:lpstr>PowerPoint Presentation</vt:lpstr>
      <vt:lpstr>PowerPoint Presentation</vt:lpstr>
      <vt:lpstr>Project Risk Management Processes</vt:lpstr>
      <vt:lpstr>Project Risk Management Processes (cont’d)</vt:lpstr>
      <vt:lpstr>Risk Management Planning</vt:lpstr>
      <vt:lpstr>Topics Addressed in a Risk Management Plan</vt:lpstr>
      <vt:lpstr>Contingency and Fallback Plans, Contingency Reserves</vt:lpstr>
      <vt:lpstr>Broad Categories of Risk</vt:lpstr>
    </vt:vector>
  </TitlesOfParts>
  <Company>University of San Diego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Risk Management</dc:title>
  <dc:creator>Carl M. Rebman Jr.</dc:creator>
  <cp:lastModifiedBy>Carl M. Rebman Jr.</cp:lastModifiedBy>
  <cp:revision>1</cp:revision>
  <dcterms:created xsi:type="dcterms:W3CDTF">2014-09-02T00:39:40Z</dcterms:created>
  <dcterms:modified xsi:type="dcterms:W3CDTF">2014-09-02T00:40:18Z</dcterms:modified>
</cp:coreProperties>
</file>