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9"/>
  </p:notesMasterIdLst>
  <p:handoutMasterIdLst>
    <p:handoutMasterId r:id="rId50"/>
  </p:handoutMasterIdLst>
  <p:sldIdLst>
    <p:sldId id="256" r:id="rId3"/>
    <p:sldId id="275" r:id="rId4"/>
    <p:sldId id="276" r:id="rId5"/>
    <p:sldId id="277" r:id="rId6"/>
    <p:sldId id="278" r:id="rId7"/>
    <p:sldId id="280" r:id="rId8"/>
    <p:sldId id="281" r:id="rId9"/>
    <p:sldId id="282" r:id="rId10"/>
    <p:sldId id="283" r:id="rId11"/>
    <p:sldId id="284" r:id="rId12"/>
    <p:sldId id="279" r:id="rId13"/>
    <p:sldId id="285" r:id="rId14"/>
    <p:sldId id="286" r:id="rId15"/>
    <p:sldId id="287" r:id="rId16"/>
    <p:sldId id="288" r:id="rId17"/>
    <p:sldId id="289" r:id="rId18"/>
    <p:sldId id="290" r:id="rId19"/>
    <p:sldId id="291" r:id="rId20"/>
    <p:sldId id="294" r:id="rId21"/>
    <p:sldId id="295" r:id="rId22"/>
    <p:sldId id="296" r:id="rId23"/>
    <p:sldId id="297" r:id="rId24"/>
    <p:sldId id="298" r:id="rId25"/>
    <p:sldId id="299" r:id="rId26"/>
    <p:sldId id="300" r:id="rId27"/>
    <p:sldId id="302" r:id="rId28"/>
    <p:sldId id="303" r:id="rId29"/>
    <p:sldId id="327" r:id="rId30"/>
    <p:sldId id="328" r:id="rId31"/>
    <p:sldId id="304" r:id="rId32"/>
    <p:sldId id="306" r:id="rId33"/>
    <p:sldId id="293" r:id="rId34"/>
    <p:sldId id="307" r:id="rId35"/>
    <p:sldId id="308" r:id="rId36"/>
    <p:sldId id="309" r:id="rId37"/>
    <p:sldId id="310" r:id="rId38"/>
    <p:sldId id="326" r:id="rId39"/>
    <p:sldId id="325" r:id="rId40"/>
    <p:sldId id="311" r:id="rId41"/>
    <p:sldId id="322" r:id="rId42"/>
    <p:sldId id="312" r:id="rId43"/>
    <p:sldId id="313" r:id="rId44"/>
    <p:sldId id="314" r:id="rId45"/>
    <p:sldId id="315" r:id="rId46"/>
    <p:sldId id="316" r:id="rId47"/>
    <p:sldId id="317" r:id="rId48"/>
  </p:sldIdLst>
  <p:sldSz cx="12188825" cy="6858000"/>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E6A"/>
    <a:srgbClr val="DE78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9" d="100"/>
          <a:sy n="89" d="100"/>
        </p:scale>
        <p:origin x="466" y="53"/>
      </p:cViewPr>
      <p:guideLst>
        <p:guide orient="horz" pos="2160"/>
        <p:guide pos="3839"/>
      </p:guideLst>
    </p:cSldViewPr>
  </p:slideViewPr>
  <p:notesTextViewPr>
    <p:cViewPr>
      <p:scale>
        <a:sx n="1" d="1"/>
        <a:sy n="1" d="1"/>
      </p:scale>
      <p:origin x="0" y="0"/>
    </p:cViewPr>
  </p:notesTextViewPr>
  <p:sorterViewPr>
    <p:cViewPr>
      <p:scale>
        <a:sx n="100" d="100"/>
        <a:sy n="100" d="100"/>
      </p:scale>
      <p:origin x="0" y="-3950"/>
    </p:cViewPr>
  </p:sorterViewPr>
  <p:notesViewPr>
    <p:cSldViewPr>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659ACC-BB8B-40BD-9C3D-7515A99833BA}" type="datetimeFigureOut">
              <a:rPr lang="en-US"/>
              <a:t>9/1/2014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2B09C-4EB4-4858-8C5D-928515EB5FA1}" type="slidenum">
              <a:rPr/>
              <a:t>‹#›</a:t>
            </a:fld>
            <a:endParaRPr/>
          </a:p>
        </p:txBody>
      </p:sp>
    </p:spTree>
    <p:extLst>
      <p:ext uri="{BB962C8B-B14F-4D97-AF65-F5344CB8AC3E}">
        <p14:creationId xmlns:p14="http://schemas.microsoft.com/office/powerpoint/2010/main" val="2581470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AB3F5D-6129-4745-AD27-E1F8E3F0C4BE}" type="datetimeFigureOut">
              <a:rPr lang="en-US"/>
              <a:t>9/1/2014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40D2E-0C1A-4418-8763-9BB732EB1D20}" type="slidenum">
              <a:rPr/>
              <a:t>‹#›</a:t>
            </a:fld>
            <a:endParaRPr/>
          </a:p>
        </p:txBody>
      </p:sp>
    </p:spTree>
    <p:extLst>
      <p:ext uri="{BB962C8B-B14F-4D97-AF65-F5344CB8AC3E}">
        <p14:creationId xmlns:p14="http://schemas.microsoft.com/office/powerpoint/2010/main" val="318636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6538"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5" name="Freeform 176"/>
          <p:cNvSpPr>
            <a:spLocks/>
          </p:cNvSpPr>
          <p:nvPr/>
        </p:nvSpPr>
        <p:spPr bwMode="auto">
          <a:xfrm>
            <a:off x="0" y="5138738"/>
            <a:ext cx="3687763"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grpSp>
        <p:nvGrpSpPr>
          <p:cNvPr id="1353" name="Group 1352"/>
          <p:cNvGrpSpPr/>
          <p:nvPr/>
        </p:nvGrpSpPr>
        <p:grpSpPr>
          <a:xfrm>
            <a:off x="-7620" y="5268913"/>
            <a:ext cx="2498725"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grpSp>
      <p:sp>
        <p:nvSpPr>
          <p:cNvPr id="1151" name="Freeform 174"/>
          <p:cNvSpPr>
            <a:spLocks/>
          </p:cNvSpPr>
          <p:nvPr/>
        </p:nvSpPr>
        <p:spPr bwMode="auto">
          <a:xfrm>
            <a:off x="7586663" y="5129213"/>
            <a:ext cx="46053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6" name="Freeform 177"/>
          <p:cNvSpPr>
            <a:spLocks/>
          </p:cNvSpPr>
          <p:nvPr/>
        </p:nvSpPr>
        <p:spPr bwMode="auto">
          <a:xfrm>
            <a:off x="8059738" y="5243513"/>
            <a:ext cx="4132263"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a:p>
        </p:txBody>
      </p:sp>
      <p:grpSp>
        <p:nvGrpSpPr>
          <p:cNvPr id="1348" name="Group 1347"/>
          <p:cNvGrpSpPr/>
          <p:nvPr/>
        </p:nvGrpSpPr>
        <p:grpSpPr>
          <a:xfrm>
            <a:off x="9066213" y="5339715"/>
            <a:ext cx="3125787"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341" name="Freeform 331"/>
          <p:cNvSpPr>
            <a:spLocks/>
          </p:cNvSpPr>
          <p:nvPr/>
        </p:nvSpPr>
        <p:spPr bwMode="auto">
          <a:xfrm>
            <a:off x="6824663" y="4976813"/>
            <a:ext cx="5367338"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43" name="Freeform 333"/>
          <p:cNvSpPr>
            <a:spLocks/>
          </p:cNvSpPr>
          <p:nvPr/>
        </p:nvSpPr>
        <p:spPr bwMode="auto">
          <a:xfrm>
            <a:off x="7475538" y="5110163"/>
            <a:ext cx="4716463"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351" name="Group 1350"/>
          <p:cNvGrpSpPr/>
          <p:nvPr/>
        </p:nvGrpSpPr>
        <p:grpSpPr>
          <a:xfrm>
            <a:off x="1587" y="3359150"/>
            <a:ext cx="12185650"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522412" y="685800"/>
            <a:ext cx="9144000"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1522412" y="3657599"/>
            <a:ext cx="9144000"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F4E5243-F52A-4D37-9694-EB26C6C31910}" type="datetime1">
              <a:rPr lang="en-US"/>
              <a:t>9/1/2014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1970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274638"/>
            <a:ext cx="2628215"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7982" y="274638"/>
            <a:ext cx="7732286" cy="589756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A77B6E1-634A-48DC-9E8B-D894023267EF}" type="datetime1">
              <a:rPr lang="en-US"/>
              <a:t>9/1/2014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2440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651" y="1600201"/>
            <a:ext cx="9849732" cy="4525963"/>
          </a:xfrm>
        </p:spPr>
        <p:txBody>
          <a:bodyPr/>
          <a:lstStyle>
            <a:lvl1pPr>
              <a:buFont typeface="Wingdings" pitchFamily="2" charset="2"/>
              <a:buChar char="§"/>
              <a:defRPr sz="2000"/>
            </a:lvl1pPr>
            <a:lvl2pPr>
              <a:buFont typeface="Arial" pitchFamily="34" charset="0"/>
              <a:buChar char="•"/>
              <a:defRPr sz="1800"/>
            </a:lvl2pPr>
            <a:lvl3pPr>
              <a:buFont typeface="Wingdings" pitchFamily="2" charset="2"/>
              <a:buChar char="Ø"/>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753529" y="1071564"/>
            <a:ext cx="5234724" cy="339725"/>
          </a:xfrm>
        </p:spPr>
        <p:txBody>
          <a:bodyPr>
            <a:noAutofit/>
          </a:bodyPr>
          <a:lstStyle>
            <a:lvl1pPr>
              <a:buNone/>
              <a:defRPr sz="2400" b="1"/>
            </a:lvl1pPr>
            <a:lvl2pPr>
              <a:defRPr sz="2000" b="1"/>
            </a:lvl2pPr>
            <a:lvl3pPr>
              <a:defRPr sz="1800" b="1"/>
            </a:lvl3pPr>
            <a:lvl4pPr>
              <a:defRPr sz="1600" b="1"/>
            </a:lvl4pPr>
            <a:lvl5pPr>
              <a:defRPr sz="1600" b="1"/>
            </a:lvl5pPr>
          </a:lstStyle>
          <a:p>
            <a:pPr lvl="0"/>
            <a:r>
              <a:rPr lang="en-US" dirty="0" smtClean="0"/>
              <a:t>Click to edit Master text</a:t>
            </a:r>
            <a:endParaRPr lang="en-US" dirty="0"/>
          </a:p>
        </p:txBody>
      </p:sp>
    </p:spTree>
    <p:extLst>
      <p:ext uri="{BB962C8B-B14F-4D97-AF65-F5344CB8AC3E}">
        <p14:creationId xmlns:p14="http://schemas.microsoft.com/office/powerpoint/2010/main" val="3287433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651" y="1600201"/>
            <a:ext cx="9849732" cy="4525963"/>
          </a:xfrm>
        </p:spPr>
        <p:txBody>
          <a:bodyPr/>
          <a:lstStyle>
            <a:lvl1pPr>
              <a:buFont typeface="Wingdings" pitchFamily="2" charset="2"/>
              <a:buChar char="§"/>
              <a:defRPr sz="2000"/>
            </a:lvl1pPr>
            <a:lvl2pPr>
              <a:buFont typeface="Arial" pitchFamily="34" charset="0"/>
              <a:buChar char="•"/>
              <a:defRPr sz="1800"/>
            </a:lvl2pPr>
            <a:lvl3pPr>
              <a:buFont typeface="Wingdings" pitchFamily="2" charset="2"/>
              <a:buChar char="Ø"/>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753529" y="1071564"/>
            <a:ext cx="5234724" cy="339725"/>
          </a:xfrm>
        </p:spPr>
        <p:txBody>
          <a:bodyPr>
            <a:noAutofit/>
          </a:bodyPr>
          <a:lstStyle>
            <a:lvl1pPr>
              <a:buNone/>
              <a:defRPr sz="2400" b="1"/>
            </a:lvl1pPr>
            <a:lvl2pPr>
              <a:defRPr sz="2000" b="1"/>
            </a:lvl2pPr>
            <a:lvl3pPr>
              <a:defRPr sz="1800" b="1"/>
            </a:lvl3pPr>
            <a:lvl4pPr>
              <a:defRPr sz="1600" b="1"/>
            </a:lvl4pPr>
            <a:lvl5pPr>
              <a:defRPr sz="1600" b="1"/>
            </a:lvl5pPr>
          </a:lstStyle>
          <a:p>
            <a:pPr lvl="0"/>
            <a:r>
              <a:rPr lang="en-US" dirty="0" smtClean="0"/>
              <a:t>Click to edit Master text</a:t>
            </a:r>
            <a:endParaRPr lang="en-US" dirty="0"/>
          </a:p>
        </p:txBody>
      </p:sp>
      <p:sp>
        <p:nvSpPr>
          <p:cNvPr id="5" name="Footer Placeholder 4"/>
          <p:cNvSpPr>
            <a:spLocks noGrp="1"/>
          </p:cNvSpPr>
          <p:nvPr>
            <p:ph type="ftr" sz="quarter" idx="14"/>
          </p:nvPr>
        </p:nvSpPr>
        <p:spPr/>
        <p:txBody>
          <a:bodyPr/>
          <a:lstStyle>
            <a:lvl1pPr>
              <a:defRPr sz="1000" b="1"/>
            </a:lvl1pPr>
          </a:lstStyle>
          <a:p>
            <a:r>
              <a:rPr lang="en-US"/>
              <a:t>Copyright © 2013 Pearson Education, Inc. Publishing as Prentice Hall</a:t>
            </a:r>
          </a:p>
        </p:txBody>
      </p:sp>
      <p:sp>
        <p:nvSpPr>
          <p:cNvPr id="6" name="Slide Number Placeholder 5"/>
          <p:cNvSpPr>
            <a:spLocks noGrp="1"/>
          </p:cNvSpPr>
          <p:nvPr>
            <p:ph type="sldNum" sz="quarter" idx="15"/>
          </p:nvPr>
        </p:nvSpPr>
        <p:spPr/>
        <p:txBody>
          <a:bodyPr/>
          <a:lstStyle>
            <a:lvl1pPr algn="r">
              <a:defRPr sz="1200" dirty="0" smtClean="0">
                <a:solidFill>
                  <a:schemeClr val="tx1">
                    <a:tint val="75000"/>
                  </a:schemeClr>
                </a:solidFill>
              </a:defRPr>
            </a:lvl1pPr>
          </a:lstStyle>
          <a:p>
            <a:pPr>
              <a:defRPr/>
            </a:pPr>
            <a:r>
              <a:rPr lang="en-US"/>
              <a:t>9-</a:t>
            </a:r>
            <a:fld id="{58AC5215-BB82-4178-8433-8625E6515622}" type="slidenum">
              <a:rPr lang="en-US"/>
              <a:pPr>
                <a:defRPr/>
              </a:pPr>
              <a:t>‹#›</a:t>
            </a:fld>
            <a:endParaRPr lang="en-US"/>
          </a:p>
        </p:txBody>
      </p:sp>
    </p:spTree>
    <p:extLst>
      <p:ext uri="{BB962C8B-B14F-4D97-AF65-F5344CB8AC3E}">
        <p14:creationId xmlns:p14="http://schemas.microsoft.com/office/powerpoint/2010/main" val="2901290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651" y="1600201"/>
            <a:ext cx="9849732" cy="4525963"/>
          </a:xfrm>
        </p:spPr>
        <p:txBody>
          <a:bodyPr/>
          <a:lstStyle>
            <a:lvl1pPr>
              <a:buFont typeface="Wingdings" pitchFamily="2" charset="2"/>
              <a:buChar char="§"/>
              <a:defRPr sz="2000"/>
            </a:lvl1pPr>
            <a:lvl2pPr>
              <a:buFont typeface="Arial" pitchFamily="34" charset="0"/>
              <a:buChar char="•"/>
              <a:defRPr sz="1800"/>
            </a:lvl2pPr>
            <a:lvl3pPr>
              <a:buFont typeface="Wingdings" pitchFamily="2" charset="2"/>
              <a:buChar char="Ø"/>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753529" y="1071564"/>
            <a:ext cx="5234724" cy="339725"/>
          </a:xfrm>
        </p:spPr>
        <p:txBody>
          <a:bodyPr>
            <a:noAutofit/>
          </a:bodyPr>
          <a:lstStyle>
            <a:lvl1pPr>
              <a:buNone/>
              <a:defRPr sz="2400" b="1"/>
            </a:lvl1pPr>
            <a:lvl2pPr>
              <a:defRPr sz="2000" b="1"/>
            </a:lvl2pPr>
            <a:lvl3pPr>
              <a:defRPr sz="1800" b="1"/>
            </a:lvl3pPr>
            <a:lvl4pPr>
              <a:defRPr sz="1600" b="1"/>
            </a:lvl4pPr>
            <a:lvl5pPr>
              <a:defRPr sz="1600" b="1"/>
            </a:lvl5pPr>
          </a:lstStyle>
          <a:p>
            <a:pPr lvl="0"/>
            <a:r>
              <a:rPr lang="en-US" dirty="0" smtClean="0"/>
              <a:t>Click to edit Master text</a:t>
            </a:r>
            <a:endParaRPr lang="en-US" dirty="0"/>
          </a:p>
        </p:txBody>
      </p:sp>
      <p:sp>
        <p:nvSpPr>
          <p:cNvPr id="5" name="Footer Placeholder 4"/>
          <p:cNvSpPr>
            <a:spLocks noGrp="1"/>
          </p:cNvSpPr>
          <p:nvPr>
            <p:ph type="ftr" sz="quarter" idx="14"/>
          </p:nvPr>
        </p:nvSpPr>
        <p:spPr/>
        <p:txBody>
          <a:bodyPr/>
          <a:lstStyle>
            <a:lvl1pPr>
              <a:defRPr sz="1000" b="1"/>
            </a:lvl1pPr>
          </a:lstStyle>
          <a:p>
            <a:r>
              <a:rPr lang="en-US"/>
              <a:t>Copyright © 2013 Pearson Education, Inc. Publishing as Prentice Hall</a:t>
            </a:r>
          </a:p>
        </p:txBody>
      </p:sp>
      <p:sp>
        <p:nvSpPr>
          <p:cNvPr id="6" name="Slide Number Placeholder 5"/>
          <p:cNvSpPr>
            <a:spLocks noGrp="1"/>
          </p:cNvSpPr>
          <p:nvPr>
            <p:ph type="sldNum" sz="quarter" idx="15"/>
          </p:nvPr>
        </p:nvSpPr>
        <p:spPr/>
        <p:txBody>
          <a:bodyPr/>
          <a:lstStyle>
            <a:lvl1pPr algn="r">
              <a:defRPr sz="1200" dirty="0" smtClean="0">
                <a:solidFill>
                  <a:schemeClr val="tx1">
                    <a:tint val="75000"/>
                  </a:schemeClr>
                </a:solidFill>
              </a:defRPr>
            </a:lvl1pPr>
          </a:lstStyle>
          <a:p>
            <a:pPr>
              <a:defRPr/>
            </a:pPr>
            <a:r>
              <a:rPr lang="en-US"/>
              <a:t>9-</a:t>
            </a:r>
            <a:fld id="{58AC5215-BB82-4178-8433-8625E6515622}" type="slidenum">
              <a:rPr lang="en-US"/>
              <a:pPr>
                <a:defRPr/>
              </a:pPr>
              <a:t>‹#›</a:t>
            </a:fld>
            <a:endParaRPr lang="en-US"/>
          </a:p>
        </p:txBody>
      </p:sp>
    </p:spTree>
    <p:extLst>
      <p:ext uri="{BB962C8B-B14F-4D97-AF65-F5344CB8AC3E}">
        <p14:creationId xmlns:p14="http://schemas.microsoft.com/office/powerpoint/2010/main" val="1841338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651" y="1600201"/>
            <a:ext cx="9849732" cy="4525963"/>
          </a:xfrm>
        </p:spPr>
        <p:txBody>
          <a:bodyPr/>
          <a:lstStyle>
            <a:lvl1pPr>
              <a:buFont typeface="Wingdings" pitchFamily="2" charset="2"/>
              <a:buChar char="§"/>
              <a:defRPr sz="2000"/>
            </a:lvl1pPr>
            <a:lvl2pPr>
              <a:buFont typeface="Arial" pitchFamily="34" charset="0"/>
              <a:buChar char="•"/>
              <a:defRPr sz="1800"/>
            </a:lvl2pPr>
            <a:lvl3pPr>
              <a:buFont typeface="Wingdings" pitchFamily="2" charset="2"/>
              <a:buChar char="Ø"/>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753529" y="1071564"/>
            <a:ext cx="5234724" cy="339725"/>
          </a:xfrm>
        </p:spPr>
        <p:txBody>
          <a:bodyPr>
            <a:noAutofit/>
          </a:bodyPr>
          <a:lstStyle>
            <a:lvl1pPr>
              <a:buNone/>
              <a:defRPr sz="2400" b="1"/>
            </a:lvl1pPr>
            <a:lvl2pPr>
              <a:defRPr sz="2000" b="1"/>
            </a:lvl2pPr>
            <a:lvl3pPr>
              <a:defRPr sz="1800" b="1"/>
            </a:lvl3pPr>
            <a:lvl4pPr>
              <a:defRPr sz="1600" b="1"/>
            </a:lvl4pPr>
            <a:lvl5pPr>
              <a:defRPr sz="1600" b="1"/>
            </a:lvl5pPr>
          </a:lstStyle>
          <a:p>
            <a:pPr lvl="0"/>
            <a:r>
              <a:rPr lang="en-US" dirty="0" smtClean="0"/>
              <a:t>Click to edit Master text</a:t>
            </a:r>
            <a:endParaRPr lang="en-US" dirty="0"/>
          </a:p>
        </p:txBody>
      </p:sp>
      <p:sp>
        <p:nvSpPr>
          <p:cNvPr id="5" name="Footer Placeholder 4"/>
          <p:cNvSpPr>
            <a:spLocks noGrp="1"/>
          </p:cNvSpPr>
          <p:nvPr>
            <p:ph type="ftr" sz="quarter" idx="14"/>
          </p:nvPr>
        </p:nvSpPr>
        <p:spPr/>
        <p:txBody>
          <a:bodyPr/>
          <a:lstStyle>
            <a:lvl1pPr>
              <a:defRPr sz="1000" b="1"/>
            </a:lvl1pPr>
          </a:lstStyle>
          <a:p>
            <a:r>
              <a:rPr lang="en-US"/>
              <a:t>Copyright © 2013 Pearson Education, Inc. Publishing as Prentice Hall</a:t>
            </a:r>
          </a:p>
        </p:txBody>
      </p:sp>
      <p:sp>
        <p:nvSpPr>
          <p:cNvPr id="6" name="Slide Number Placeholder 5"/>
          <p:cNvSpPr>
            <a:spLocks noGrp="1"/>
          </p:cNvSpPr>
          <p:nvPr>
            <p:ph type="sldNum" sz="quarter" idx="15"/>
          </p:nvPr>
        </p:nvSpPr>
        <p:spPr/>
        <p:txBody>
          <a:bodyPr/>
          <a:lstStyle>
            <a:lvl1pPr algn="r">
              <a:defRPr sz="1200" dirty="0" smtClean="0">
                <a:solidFill>
                  <a:schemeClr val="tx1">
                    <a:tint val="75000"/>
                  </a:schemeClr>
                </a:solidFill>
              </a:defRPr>
            </a:lvl1pPr>
          </a:lstStyle>
          <a:p>
            <a:pPr>
              <a:defRPr/>
            </a:pPr>
            <a:r>
              <a:rPr lang="en-US"/>
              <a:t>9-</a:t>
            </a:r>
            <a:fld id="{58AC5215-BB82-4178-8433-8625E6515622}" type="slidenum">
              <a:rPr lang="en-US"/>
              <a:pPr>
                <a:defRPr/>
              </a:pPr>
              <a:t>‹#›</a:t>
            </a:fld>
            <a:endParaRPr lang="en-US"/>
          </a:p>
        </p:txBody>
      </p:sp>
    </p:spTree>
    <p:extLst>
      <p:ext uri="{BB962C8B-B14F-4D97-AF65-F5344CB8AC3E}">
        <p14:creationId xmlns:p14="http://schemas.microsoft.com/office/powerpoint/2010/main" val="1598462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651" y="1600201"/>
            <a:ext cx="9849732" cy="4525963"/>
          </a:xfrm>
        </p:spPr>
        <p:txBody>
          <a:bodyPr/>
          <a:lstStyle>
            <a:lvl1pPr>
              <a:buFont typeface="Wingdings" pitchFamily="2" charset="2"/>
              <a:buChar char="§"/>
              <a:defRPr sz="2000"/>
            </a:lvl1pPr>
            <a:lvl2pPr>
              <a:buFont typeface="Arial" pitchFamily="34" charset="0"/>
              <a:buChar char="•"/>
              <a:defRPr sz="1800"/>
            </a:lvl2pPr>
            <a:lvl3pPr>
              <a:buFont typeface="Wingdings" pitchFamily="2" charset="2"/>
              <a:buChar char="Ø"/>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753529" y="1071564"/>
            <a:ext cx="5234724" cy="339725"/>
          </a:xfrm>
        </p:spPr>
        <p:txBody>
          <a:bodyPr>
            <a:noAutofit/>
          </a:bodyPr>
          <a:lstStyle>
            <a:lvl1pPr>
              <a:buNone/>
              <a:defRPr sz="2400" b="1"/>
            </a:lvl1pPr>
            <a:lvl2pPr>
              <a:defRPr sz="2000" b="1"/>
            </a:lvl2pPr>
            <a:lvl3pPr>
              <a:defRPr sz="1800" b="1"/>
            </a:lvl3pPr>
            <a:lvl4pPr>
              <a:defRPr sz="1600" b="1"/>
            </a:lvl4pPr>
            <a:lvl5pPr>
              <a:defRPr sz="1600" b="1"/>
            </a:lvl5pPr>
          </a:lstStyle>
          <a:p>
            <a:pPr lvl="0"/>
            <a:r>
              <a:rPr lang="en-US" dirty="0" smtClean="0"/>
              <a:t>Click to edit Master text</a:t>
            </a:r>
            <a:endParaRPr lang="en-US" dirty="0"/>
          </a:p>
        </p:txBody>
      </p:sp>
      <p:sp>
        <p:nvSpPr>
          <p:cNvPr id="5" name="Footer Placeholder 4"/>
          <p:cNvSpPr>
            <a:spLocks noGrp="1"/>
          </p:cNvSpPr>
          <p:nvPr>
            <p:ph type="ftr" sz="quarter" idx="14"/>
          </p:nvPr>
        </p:nvSpPr>
        <p:spPr/>
        <p:txBody>
          <a:bodyPr/>
          <a:lstStyle>
            <a:lvl1pPr>
              <a:defRPr sz="1000" b="1"/>
            </a:lvl1pPr>
          </a:lstStyle>
          <a:p>
            <a:r>
              <a:rPr lang="en-US"/>
              <a:t>Copyright © 2013 Pearson Education, Inc. Publishing as Prentice Hall</a:t>
            </a:r>
          </a:p>
        </p:txBody>
      </p:sp>
      <p:sp>
        <p:nvSpPr>
          <p:cNvPr id="6" name="Slide Number Placeholder 5"/>
          <p:cNvSpPr>
            <a:spLocks noGrp="1"/>
          </p:cNvSpPr>
          <p:nvPr>
            <p:ph type="sldNum" sz="quarter" idx="15"/>
          </p:nvPr>
        </p:nvSpPr>
        <p:spPr/>
        <p:txBody>
          <a:bodyPr/>
          <a:lstStyle>
            <a:lvl1pPr algn="r">
              <a:defRPr sz="1200" dirty="0" smtClean="0">
                <a:solidFill>
                  <a:schemeClr val="tx1">
                    <a:tint val="75000"/>
                  </a:schemeClr>
                </a:solidFill>
              </a:defRPr>
            </a:lvl1pPr>
          </a:lstStyle>
          <a:p>
            <a:pPr>
              <a:defRPr/>
            </a:pPr>
            <a:r>
              <a:rPr lang="en-US"/>
              <a:t>9-</a:t>
            </a:r>
            <a:fld id="{58AC5215-BB82-4178-8433-8625E6515622}" type="slidenum">
              <a:rPr lang="en-US"/>
              <a:pPr>
                <a:defRPr/>
              </a:pPr>
              <a:t>‹#›</a:t>
            </a:fld>
            <a:endParaRPr lang="en-US"/>
          </a:p>
        </p:txBody>
      </p:sp>
    </p:spTree>
    <p:extLst>
      <p:ext uri="{BB962C8B-B14F-4D97-AF65-F5344CB8AC3E}">
        <p14:creationId xmlns:p14="http://schemas.microsoft.com/office/powerpoint/2010/main" val="3658321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651" y="1600201"/>
            <a:ext cx="9849732" cy="4525963"/>
          </a:xfrm>
        </p:spPr>
        <p:txBody>
          <a:bodyPr/>
          <a:lstStyle>
            <a:lvl1pPr>
              <a:buFont typeface="Wingdings" pitchFamily="2" charset="2"/>
              <a:buChar char="§"/>
              <a:defRPr sz="2000"/>
            </a:lvl1pPr>
            <a:lvl2pPr>
              <a:buFont typeface="Arial" pitchFamily="34" charset="0"/>
              <a:buChar char="•"/>
              <a:defRPr sz="1800"/>
            </a:lvl2pPr>
            <a:lvl3pPr>
              <a:buFont typeface="Wingdings" pitchFamily="2" charset="2"/>
              <a:buChar char="Ø"/>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753529" y="1071564"/>
            <a:ext cx="5234724" cy="339725"/>
          </a:xfrm>
        </p:spPr>
        <p:txBody>
          <a:bodyPr>
            <a:noAutofit/>
          </a:bodyPr>
          <a:lstStyle>
            <a:lvl1pPr>
              <a:buNone/>
              <a:defRPr sz="2400" b="1"/>
            </a:lvl1pPr>
            <a:lvl2pPr>
              <a:defRPr sz="2000" b="1"/>
            </a:lvl2pPr>
            <a:lvl3pPr>
              <a:defRPr sz="1800" b="1"/>
            </a:lvl3pPr>
            <a:lvl4pPr>
              <a:defRPr sz="1600" b="1"/>
            </a:lvl4pPr>
            <a:lvl5pPr>
              <a:defRPr sz="1600" b="1"/>
            </a:lvl5pPr>
          </a:lstStyle>
          <a:p>
            <a:pPr lvl="0"/>
            <a:r>
              <a:rPr lang="en-US" dirty="0" smtClean="0"/>
              <a:t>Click to edit Master text</a:t>
            </a:r>
            <a:endParaRPr lang="en-US" dirty="0"/>
          </a:p>
        </p:txBody>
      </p:sp>
      <p:sp>
        <p:nvSpPr>
          <p:cNvPr id="5" name="Footer Placeholder 4"/>
          <p:cNvSpPr>
            <a:spLocks noGrp="1"/>
          </p:cNvSpPr>
          <p:nvPr>
            <p:ph type="ftr" sz="quarter" idx="14"/>
          </p:nvPr>
        </p:nvSpPr>
        <p:spPr/>
        <p:txBody>
          <a:bodyPr/>
          <a:lstStyle>
            <a:lvl1pPr>
              <a:defRPr sz="1000" b="1"/>
            </a:lvl1pPr>
          </a:lstStyle>
          <a:p>
            <a:r>
              <a:rPr lang="en-US"/>
              <a:t>Copyright © 2013 Pearson Education, Inc. Publishing as Prentice Hall</a:t>
            </a:r>
          </a:p>
        </p:txBody>
      </p:sp>
      <p:sp>
        <p:nvSpPr>
          <p:cNvPr id="6" name="Slide Number Placeholder 5"/>
          <p:cNvSpPr>
            <a:spLocks noGrp="1"/>
          </p:cNvSpPr>
          <p:nvPr>
            <p:ph type="sldNum" sz="quarter" idx="15"/>
          </p:nvPr>
        </p:nvSpPr>
        <p:spPr/>
        <p:txBody>
          <a:bodyPr/>
          <a:lstStyle>
            <a:lvl1pPr algn="r">
              <a:defRPr sz="1200" dirty="0" smtClean="0">
                <a:solidFill>
                  <a:schemeClr val="tx1">
                    <a:tint val="75000"/>
                  </a:schemeClr>
                </a:solidFill>
              </a:defRPr>
            </a:lvl1pPr>
          </a:lstStyle>
          <a:p>
            <a:pPr>
              <a:defRPr/>
            </a:pPr>
            <a:r>
              <a:rPr lang="en-US"/>
              <a:t>9-</a:t>
            </a:r>
            <a:fld id="{58AC5215-BB82-4178-8433-8625E6515622}" type="slidenum">
              <a:rPr lang="en-US"/>
              <a:pPr>
                <a:defRPr/>
              </a:pPr>
              <a:t>‹#›</a:t>
            </a:fld>
            <a:endParaRPr lang="en-US"/>
          </a:p>
        </p:txBody>
      </p:sp>
    </p:spTree>
    <p:extLst>
      <p:ext uri="{BB962C8B-B14F-4D97-AF65-F5344CB8AC3E}">
        <p14:creationId xmlns:p14="http://schemas.microsoft.com/office/powerpoint/2010/main" val="1884613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651" y="1600201"/>
            <a:ext cx="9849732" cy="4525963"/>
          </a:xfrm>
        </p:spPr>
        <p:txBody>
          <a:bodyPr/>
          <a:lstStyle>
            <a:lvl1pPr>
              <a:buFont typeface="Wingdings" pitchFamily="2" charset="2"/>
              <a:buChar char="§"/>
              <a:defRPr sz="2000"/>
            </a:lvl1pPr>
            <a:lvl2pPr>
              <a:buFont typeface="Arial" pitchFamily="34" charset="0"/>
              <a:buChar char="•"/>
              <a:defRPr sz="1800"/>
            </a:lvl2pPr>
            <a:lvl3pPr>
              <a:buFont typeface="Wingdings" pitchFamily="2" charset="2"/>
              <a:buChar char="Ø"/>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753529" y="1071564"/>
            <a:ext cx="5234724" cy="339725"/>
          </a:xfrm>
        </p:spPr>
        <p:txBody>
          <a:bodyPr>
            <a:noAutofit/>
          </a:bodyPr>
          <a:lstStyle>
            <a:lvl1pPr>
              <a:buNone/>
              <a:defRPr sz="2400" b="1"/>
            </a:lvl1pPr>
            <a:lvl2pPr>
              <a:defRPr sz="2000" b="1"/>
            </a:lvl2pPr>
            <a:lvl3pPr>
              <a:defRPr sz="1800" b="1"/>
            </a:lvl3pPr>
            <a:lvl4pPr>
              <a:defRPr sz="1600" b="1"/>
            </a:lvl4pPr>
            <a:lvl5pPr>
              <a:defRPr sz="1600" b="1"/>
            </a:lvl5pPr>
          </a:lstStyle>
          <a:p>
            <a:pPr lvl="0"/>
            <a:r>
              <a:rPr lang="en-US" dirty="0" smtClean="0"/>
              <a:t>Click to edit Master text</a:t>
            </a:r>
            <a:endParaRPr lang="en-US" dirty="0"/>
          </a:p>
        </p:txBody>
      </p:sp>
      <p:sp>
        <p:nvSpPr>
          <p:cNvPr id="5" name="Footer Placeholder 4"/>
          <p:cNvSpPr>
            <a:spLocks noGrp="1"/>
          </p:cNvSpPr>
          <p:nvPr>
            <p:ph type="ftr" sz="quarter" idx="14"/>
          </p:nvPr>
        </p:nvSpPr>
        <p:spPr/>
        <p:txBody>
          <a:bodyPr/>
          <a:lstStyle>
            <a:lvl1pPr>
              <a:defRPr sz="1000" b="1"/>
            </a:lvl1pPr>
          </a:lstStyle>
          <a:p>
            <a:r>
              <a:rPr lang="en-US"/>
              <a:t>Copyright © 2013 Pearson Education, Inc. Publishing as Prentice Hall</a:t>
            </a:r>
          </a:p>
        </p:txBody>
      </p:sp>
      <p:sp>
        <p:nvSpPr>
          <p:cNvPr id="6" name="Slide Number Placeholder 5"/>
          <p:cNvSpPr>
            <a:spLocks noGrp="1"/>
          </p:cNvSpPr>
          <p:nvPr>
            <p:ph type="sldNum" sz="quarter" idx="15"/>
          </p:nvPr>
        </p:nvSpPr>
        <p:spPr/>
        <p:txBody>
          <a:bodyPr/>
          <a:lstStyle>
            <a:lvl1pPr algn="r">
              <a:defRPr sz="1200" dirty="0" smtClean="0">
                <a:solidFill>
                  <a:schemeClr val="tx1">
                    <a:tint val="75000"/>
                  </a:schemeClr>
                </a:solidFill>
              </a:defRPr>
            </a:lvl1pPr>
          </a:lstStyle>
          <a:p>
            <a:pPr>
              <a:defRPr/>
            </a:pPr>
            <a:r>
              <a:rPr lang="en-US"/>
              <a:t>9-</a:t>
            </a:r>
            <a:fld id="{58AC5215-BB82-4178-8433-8625E6515622}" type="slidenum">
              <a:rPr lang="en-US"/>
              <a:pPr>
                <a:defRPr/>
              </a:pPr>
              <a:t>‹#›</a:t>
            </a:fld>
            <a:endParaRPr lang="en-US"/>
          </a:p>
        </p:txBody>
      </p:sp>
    </p:spTree>
    <p:extLst>
      <p:ext uri="{BB962C8B-B14F-4D97-AF65-F5344CB8AC3E}">
        <p14:creationId xmlns:p14="http://schemas.microsoft.com/office/powerpoint/2010/main" val="1089034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651" y="1600201"/>
            <a:ext cx="9849732" cy="4525963"/>
          </a:xfrm>
        </p:spPr>
        <p:txBody>
          <a:bodyPr/>
          <a:lstStyle>
            <a:lvl1pPr>
              <a:buFont typeface="Wingdings" pitchFamily="2" charset="2"/>
              <a:buChar char="§"/>
              <a:defRPr sz="2000"/>
            </a:lvl1pPr>
            <a:lvl2pPr>
              <a:buFont typeface="Arial" pitchFamily="34" charset="0"/>
              <a:buChar char="•"/>
              <a:defRPr sz="1800"/>
            </a:lvl2pPr>
            <a:lvl3pPr>
              <a:buFont typeface="Wingdings" pitchFamily="2" charset="2"/>
              <a:buChar char="Ø"/>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753529" y="1071564"/>
            <a:ext cx="5234724" cy="339725"/>
          </a:xfrm>
        </p:spPr>
        <p:txBody>
          <a:bodyPr>
            <a:noAutofit/>
          </a:bodyPr>
          <a:lstStyle>
            <a:lvl1pPr>
              <a:buNone/>
              <a:defRPr sz="2400" b="1"/>
            </a:lvl1pPr>
            <a:lvl2pPr>
              <a:defRPr sz="2000" b="1"/>
            </a:lvl2pPr>
            <a:lvl3pPr>
              <a:defRPr sz="1800" b="1"/>
            </a:lvl3pPr>
            <a:lvl4pPr>
              <a:defRPr sz="1600" b="1"/>
            </a:lvl4pPr>
            <a:lvl5pPr>
              <a:defRPr sz="1600" b="1"/>
            </a:lvl5pPr>
          </a:lstStyle>
          <a:p>
            <a:pPr lvl="0"/>
            <a:r>
              <a:rPr lang="en-US" dirty="0" smtClean="0"/>
              <a:t>Click to edit Master text</a:t>
            </a:r>
            <a:endParaRPr lang="en-US" dirty="0"/>
          </a:p>
        </p:txBody>
      </p:sp>
      <p:sp>
        <p:nvSpPr>
          <p:cNvPr id="5" name="Footer Placeholder 4"/>
          <p:cNvSpPr>
            <a:spLocks noGrp="1"/>
          </p:cNvSpPr>
          <p:nvPr>
            <p:ph type="ftr" sz="quarter" idx="14"/>
          </p:nvPr>
        </p:nvSpPr>
        <p:spPr/>
        <p:txBody>
          <a:bodyPr/>
          <a:lstStyle>
            <a:lvl1pPr>
              <a:defRPr sz="1000" b="1"/>
            </a:lvl1pPr>
          </a:lstStyle>
          <a:p>
            <a:r>
              <a:rPr lang="en-US"/>
              <a:t>Copyright © 2013 Pearson Education, Inc. Publishing as Prentice Hall</a:t>
            </a:r>
          </a:p>
        </p:txBody>
      </p:sp>
      <p:sp>
        <p:nvSpPr>
          <p:cNvPr id="6" name="Slide Number Placeholder 5"/>
          <p:cNvSpPr>
            <a:spLocks noGrp="1"/>
          </p:cNvSpPr>
          <p:nvPr>
            <p:ph type="sldNum" sz="quarter" idx="15"/>
          </p:nvPr>
        </p:nvSpPr>
        <p:spPr/>
        <p:txBody>
          <a:bodyPr/>
          <a:lstStyle>
            <a:lvl1pPr algn="r">
              <a:defRPr sz="1200" dirty="0" smtClean="0">
                <a:solidFill>
                  <a:schemeClr val="tx1">
                    <a:tint val="75000"/>
                  </a:schemeClr>
                </a:solidFill>
              </a:defRPr>
            </a:lvl1pPr>
          </a:lstStyle>
          <a:p>
            <a:pPr>
              <a:defRPr/>
            </a:pPr>
            <a:r>
              <a:rPr lang="en-US"/>
              <a:t>9-</a:t>
            </a:r>
            <a:fld id="{58AC5215-BB82-4178-8433-8625E6515622}" type="slidenum">
              <a:rPr lang="en-US"/>
              <a:pPr>
                <a:defRPr/>
              </a:pPr>
              <a:t>‹#›</a:t>
            </a:fld>
            <a:endParaRPr lang="en-US"/>
          </a:p>
        </p:txBody>
      </p:sp>
    </p:spTree>
    <p:extLst>
      <p:ext uri="{BB962C8B-B14F-4D97-AF65-F5344CB8AC3E}">
        <p14:creationId xmlns:p14="http://schemas.microsoft.com/office/powerpoint/2010/main" val="204551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Adobe Arabic" panose="02040503050201020203" pitchFamily="18" charset="-78"/>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24ABB9F7-FE8F-4CB7-B90F-B7A115B006F6}" type="datetimeFigureOut">
              <a:rPr lang="en-US"/>
              <a:t>9/1/2014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C2E8EBC-E876-4F75-A8E2-294E580032CD}" type="slidenum">
              <a:rPr/>
              <a:t>‹#›</a:t>
            </a:fld>
            <a:endParaRPr/>
          </a:p>
        </p:txBody>
      </p:sp>
    </p:spTree>
    <p:extLst>
      <p:ext uri="{BB962C8B-B14F-4D97-AF65-F5344CB8AC3E}">
        <p14:creationId xmlns:p14="http://schemas.microsoft.com/office/powerpoint/2010/main" val="298401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651" y="1600201"/>
            <a:ext cx="9849732" cy="4525963"/>
          </a:xfrm>
        </p:spPr>
        <p:txBody>
          <a:bodyPr/>
          <a:lstStyle>
            <a:lvl1pPr>
              <a:buFont typeface="Wingdings" pitchFamily="2" charset="2"/>
              <a:buChar char="§"/>
              <a:defRPr sz="2000"/>
            </a:lvl1pPr>
            <a:lvl2pPr>
              <a:buFont typeface="Arial" pitchFamily="34" charset="0"/>
              <a:buChar char="•"/>
              <a:defRPr sz="1800"/>
            </a:lvl2pPr>
            <a:lvl3pPr>
              <a:buFont typeface="Wingdings" pitchFamily="2" charset="2"/>
              <a:buChar char="Ø"/>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753529" y="1071564"/>
            <a:ext cx="5234724" cy="339725"/>
          </a:xfrm>
        </p:spPr>
        <p:txBody>
          <a:bodyPr>
            <a:noAutofit/>
          </a:bodyPr>
          <a:lstStyle>
            <a:lvl1pPr>
              <a:buNone/>
              <a:defRPr sz="2400" b="1"/>
            </a:lvl1pPr>
            <a:lvl2pPr>
              <a:defRPr sz="2000" b="1"/>
            </a:lvl2pPr>
            <a:lvl3pPr>
              <a:defRPr sz="1800" b="1"/>
            </a:lvl3pPr>
            <a:lvl4pPr>
              <a:defRPr sz="1600" b="1"/>
            </a:lvl4pPr>
            <a:lvl5pPr>
              <a:defRPr sz="1600" b="1"/>
            </a:lvl5pPr>
          </a:lstStyle>
          <a:p>
            <a:pPr lvl="0"/>
            <a:r>
              <a:rPr lang="en-US" dirty="0" smtClean="0"/>
              <a:t>Click to edit Master text</a:t>
            </a:r>
            <a:endParaRPr lang="en-US" dirty="0"/>
          </a:p>
        </p:txBody>
      </p:sp>
      <p:sp>
        <p:nvSpPr>
          <p:cNvPr id="5" name="Footer Placeholder 4"/>
          <p:cNvSpPr>
            <a:spLocks noGrp="1"/>
          </p:cNvSpPr>
          <p:nvPr>
            <p:ph type="ftr" sz="quarter" idx="14"/>
          </p:nvPr>
        </p:nvSpPr>
        <p:spPr/>
        <p:txBody>
          <a:bodyPr/>
          <a:lstStyle>
            <a:lvl1pPr>
              <a:defRPr sz="1000" b="1"/>
            </a:lvl1pPr>
          </a:lstStyle>
          <a:p>
            <a:r>
              <a:rPr lang="en-US"/>
              <a:t>Copyright © 2013 Pearson Education, Inc. Publishing as Prentice Hall</a:t>
            </a:r>
          </a:p>
        </p:txBody>
      </p:sp>
      <p:sp>
        <p:nvSpPr>
          <p:cNvPr id="6" name="Slide Number Placeholder 5"/>
          <p:cNvSpPr>
            <a:spLocks noGrp="1"/>
          </p:cNvSpPr>
          <p:nvPr>
            <p:ph type="sldNum" sz="quarter" idx="15"/>
          </p:nvPr>
        </p:nvSpPr>
        <p:spPr/>
        <p:txBody>
          <a:bodyPr/>
          <a:lstStyle>
            <a:lvl1pPr algn="r">
              <a:defRPr sz="1200" dirty="0" smtClean="0">
                <a:solidFill>
                  <a:schemeClr val="tx1">
                    <a:tint val="75000"/>
                  </a:schemeClr>
                </a:solidFill>
              </a:defRPr>
            </a:lvl1pPr>
          </a:lstStyle>
          <a:p>
            <a:pPr>
              <a:defRPr/>
            </a:pPr>
            <a:r>
              <a:rPr lang="en-US"/>
              <a:t>9-</a:t>
            </a:r>
            <a:fld id="{58AC5215-BB82-4178-8433-8625E6515622}" type="slidenum">
              <a:rPr lang="en-US"/>
              <a:pPr>
                <a:defRPr/>
              </a:pPr>
              <a:t>‹#›</a:t>
            </a:fld>
            <a:endParaRPr lang="en-US"/>
          </a:p>
        </p:txBody>
      </p:sp>
    </p:spTree>
    <p:extLst>
      <p:ext uri="{BB962C8B-B14F-4D97-AF65-F5344CB8AC3E}">
        <p14:creationId xmlns:p14="http://schemas.microsoft.com/office/powerpoint/2010/main" val="25893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651" y="1600201"/>
            <a:ext cx="9849732" cy="4525963"/>
          </a:xfrm>
        </p:spPr>
        <p:txBody>
          <a:bodyPr/>
          <a:lstStyle>
            <a:lvl1pPr>
              <a:buFont typeface="Wingdings" pitchFamily="2" charset="2"/>
              <a:buChar char="§"/>
              <a:defRPr sz="2000"/>
            </a:lvl1pPr>
            <a:lvl2pPr>
              <a:buFont typeface="Arial" pitchFamily="34" charset="0"/>
              <a:buChar char="•"/>
              <a:defRPr sz="1800"/>
            </a:lvl2pPr>
            <a:lvl3pPr>
              <a:buFont typeface="Wingdings" pitchFamily="2" charset="2"/>
              <a:buChar char="Ø"/>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753529" y="1071564"/>
            <a:ext cx="5234724" cy="339725"/>
          </a:xfrm>
        </p:spPr>
        <p:txBody>
          <a:bodyPr>
            <a:noAutofit/>
          </a:bodyPr>
          <a:lstStyle>
            <a:lvl1pPr>
              <a:buNone/>
              <a:defRPr sz="2400" b="1"/>
            </a:lvl1pPr>
            <a:lvl2pPr>
              <a:defRPr sz="2000" b="1"/>
            </a:lvl2pPr>
            <a:lvl3pPr>
              <a:defRPr sz="1800" b="1"/>
            </a:lvl3pPr>
            <a:lvl4pPr>
              <a:defRPr sz="1600" b="1"/>
            </a:lvl4pPr>
            <a:lvl5pPr>
              <a:defRPr sz="1600" b="1"/>
            </a:lvl5pPr>
          </a:lstStyle>
          <a:p>
            <a:pPr lvl="0"/>
            <a:r>
              <a:rPr lang="en-US" dirty="0" smtClean="0"/>
              <a:t>Click to edit Master text</a:t>
            </a:r>
            <a:endParaRPr lang="en-US" dirty="0"/>
          </a:p>
        </p:txBody>
      </p:sp>
      <p:sp>
        <p:nvSpPr>
          <p:cNvPr id="5" name="Footer Placeholder 4"/>
          <p:cNvSpPr>
            <a:spLocks noGrp="1"/>
          </p:cNvSpPr>
          <p:nvPr>
            <p:ph type="ftr" sz="quarter" idx="14"/>
          </p:nvPr>
        </p:nvSpPr>
        <p:spPr/>
        <p:txBody>
          <a:bodyPr/>
          <a:lstStyle>
            <a:lvl1pPr>
              <a:defRPr sz="1000" b="1"/>
            </a:lvl1pPr>
          </a:lstStyle>
          <a:p>
            <a:r>
              <a:rPr lang="en-US"/>
              <a:t>Copyright © 2013 Pearson Education, Inc. Publishing as Prentice Hall</a:t>
            </a:r>
          </a:p>
        </p:txBody>
      </p:sp>
      <p:sp>
        <p:nvSpPr>
          <p:cNvPr id="6" name="Slide Number Placeholder 5"/>
          <p:cNvSpPr>
            <a:spLocks noGrp="1"/>
          </p:cNvSpPr>
          <p:nvPr>
            <p:ph type="sldNum" sz="quarter" idx="15"/>
          </p:nvPr>
        </p:nvSpPr>
        <p:spPr/>
        <p:txBody>
          <a:bodyPr/>
          <a:lstStyle>
            <a:lvl1pPr algn="r">
              <a:defRPr sz="1200" dirty="0" smtClean="0">
                <a:solidFill>
                  <a:schemeClr val="tx1">
                    <a:tint val="75000"/>
                  </a:schemeClr>
                </a:solidFill>
              </a:defRPr>
            </a:lvl1pPr>
          </a:lstStyle>
          <a:p>
            <a:pPr>
              <a:defRPr/>
            </a:pPr>
            <a:r>
              <a:rPr lang="en-US"/>
              <a:t>9-</a:t>
            </a:r>
            <a:fld id="{58AC5215-BB82-4178-8433-8625E6515622}" type="slidenum">
              <a:rPr lang="en-US"/>
              <a:pPr>
                <a:defRPr/>
              </a:pPr>
              <a:t>‹#›</a:t>
            </a:fld>
            <a:endParaRPr lang="en-US"/>
          </a:p>
        </p:txBody>
      </p:sp>
    </p:spTree>
    <p:extLst>
      <p:ext uri="{BB962C8B-B14F-4D97-AF65-F5344CB8AC3E}">
        <p14:creationId xmlns:p14="http://schemas.microsoft.com/office/powerpoint/2010/main" val="1506862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651" y="1600201"/>
            <a:ext cx="9849732" cy="4525963"/>
          </a:xfrm>
        </p:spPr>
        <p:txBody>
          <a:bodyPr/>
          <a:lstStyle>
            <a:lvl1pPr>
              <a:buFont typeface="Wingdings" pitchFamily="2" charset="2"/>
              <a:buChar char="§"/>
              <a:defRPr sz="2000"/>
            </a:lvl1pPr>
            <a:lvl2pPr>
              <a:buFont typeface="Arial" pitchFamily="34" charset="0"/>
              <a:buChar char="•"/>
              <a:defRPr sz="1800"/>
            </a:lvl2pPr>
            <a:lvl3pPr>
              <a:buFont typeface="Wingdings" pitchFamily="2" charset="2"/>
              <a:buChar char="Ø"/>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753529" y="1071564"/>
            <a:ext cx="5234724" cy="339725"/>
          </a:xfrm>
        </p:spPr>
        <p:txBody>
          <a:bodyPr>
            <a:noAutofit/>
          </a:bodyPr>
          <a:lstStyle>
            <a:lvl1pPr>
              <a:buNone/>
              <a:defRPr sz="2400" b="1"/>
            </a:lvl1pPr>
            <a:lvl2pPr>
              <a:defRPr sz="2000" b="1"/>
            </a:lvl2pPr>
            <a:lvl3pPr>
              <a:defRPr sz="1800" b="1"/>
            </a:lvl3pPr>
            <a:lvl4pPr>
              <a:defRPr sz="1600" b="1"/>
            </a:lvl4pPr>
            <a:lvl5pPr>
              <a:defRPr sz="1600" b="1"/>
            </a:lvl5pPr>
          </a:lstStyle>
          <a:p>
            <a:pPr lvl="0"/>
            <a:r>
              <a:rPr lang="en-US" dirty="0" smtClean="0"/>
              <a:t>Click to edit Master text</a:t>
            </a:r>
            <a:endParaRPr lang="en-US" dirty="0"/>
          </a:p>
        </p:txBody>
      </p:sp>
      <p:sp>
        <p:nvSpPr>
          <p:cNvPr id="5" name="Footer Placeholder 4"/>
          <p:cNvSpPr>
            <a:spLocks noGrp="1"/>
          </p:cNvSpPr>
          <p:nvPr>
            <p:ph type="ftr" sz="quarter" idx="14"/>
          </p:nvPr>
        </p:nvSpPr>
        <p:spPr/>
        <p:txBody>
          <a:bodyPr/>
          <a:lstStyle>
            <a:lvl1pPr>
              <a:defRPr sz="1000" b="1"/>
            </a:lvl1pPr>
          </a:lstStyle>
          <a:p>
            <a:r>
              <a:rPr lang="en-US"/>
              <a:t>Copyright © 2013 Pearson Education, Inc. Publishing as Prentice Hall</a:t>
            </a:r>
          </a:p>
        </p:txBody>
      </p:sp>
      <p:sp>
        <p:nvSpPr>
          <p:cNvPr id="6" name="Slide Number Placeholder 5"/>
          <p:cNvSpPr>
            <a:spLocks noGrp="1"/>
          </p:cNvSpPr>
          <p:nvPr>
            <p:ph type="sldNum" sz="quarter" idx="15"/>
          </p:nvPr>
        </p:nvSpPr>
        <p:spPr/>
        <p:txBody>
          <a:bodyPr/>
          <a:lstStyle>
            <a:lvl1pPr algn="r">
              <a:defRPr sz="1200" dirty="0" smtClean="0">
                <a:solidFill>
                  <a:schemeClr val="tx1">
                    <a:tint val="75000"/>
                  </a:schemeClr>
                </a:solidFill>
              </a:defRPr>
            </a:lvl1pPr>
          </a:lstStyle>
          <a:p>
            <a:pPr>
              <a:defRPr/>
            </a:pPr>
            <a:r>
              <a:rPr lang="en-US"/>
              <a:t>9-</a:t>
            </a:r>
            <a:fld id="{58AC5215-BB82-4178-8433-8625E6515622}" type="slidenum">
              <a:rPr lang="en-US"/>
              <a:pPr>
                <a:defRPr/>
              </a:pPr>
              <a:t>‹#›</a:t>
            </a:fld>
            <a:endParaRPr lang="en-US"/>
          </a:p>
        </p:txBody>
      </p:sp>
    </p:spTree>
    <p:extLst>
      <p:ext uri="{BB962C8B-B14F-4D97-AF65-F5344CB8AC3E}">
        <p14:creationId xmlns:p14="http://schemas.microsoft.com/office/powerpoint/2010/main" val="1891346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651" y="1600201"/>
            <a:ext cx="9849732" cy="4525963"/>
          </a:xfrm>
        </p:spPr>
        <p:txBody>
          <a:bodyPr/>
          <a:lstStyle>
            <a:lvl1pPr>
              <a:buFont typeface="Wingdings" pitchFamily="2" charset="2"/>
              <a:buChar char="§"/>
              <a:defRPr sz="2000"/>
            </a:lvl1pPr>
            <a:lvl2pPr>
              <a:buFont typeface="Arial" pitchFamily="34" charset="0"/>
              <a:buChar char="•"/>
              <a:defRPr sz="1800"/>
            </a:lvl2pPr>
            <a:lvl3pPr>
              <a:buFont typeface="Wingdings" pitchFamily="2" charset="2"/>
              <a:buChar char="Ø"/>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753529" y="1071564"/>
            <a:ext cx="5234724" cy="339725"/>
          </a:xfrm>
        </p:spPr>
        <p:txBody>
          <a:bodyPr>
            <a:noAutofit/>
          </a:bodyPr>
          <a:lstStyle>
            <a:lvl1pPr>
              <a:buNone/>
              <a:defRPr sz="2400" b="1"/>
            </a:lvl1pPr>
            <a:lvl2pPr>
              <a:defRPr sz="2000" b="1"/>
            </a:lvl2pPr>
            <a:lvl3pPr>
              <a:defRPr sz="1800" b="1"/>
            </a:lvl3pPr>
            <a:lvl4pPr>
              <a:defRPr sz="1600" b="1"/>
            </a:lvl4pPr>
            <a:lvl5pPr>
              <a:defRPr sz="1600" b="1"/>
            </a:lvl5pPr>
          </a:lstStyle>
          <a:p>
            <a:pPr lvl="0"/>
            <a:r>
              <a:rPr lang="en-US" dirty="0" smtClean="0"/>
              <a:t>Click to edit Master text</a:t>
            </a:r>
            <a:endParaRPr lang="en-US" dirty="0"/>
          </a:p>
        </p:txBody>
      </p:sp>
      <p:sp>
        <p:nvSpPr>
          <p:cNvPr id="5" name="Footer Placeholder 4"/>
          <p:cNvSpPr>
            <a:spLocks noGrp="1"/>
          </p:cNvSpPr>
          <p:nvPr>
            <p:ph type="ftr" sz="quarter" idx="14"/>
          </p:nvPr>
        </p:nvSpPr>
        <p:spPr/>
        <p:txBody>
          <a:bodyPr/>
          <a:lstStyle>
            <a:lvl1pPr>
              <a:defRPr sz="1000" b="1"/>
            </a:lvl1pPr>
          </a:lstStyle>
          <a:p>
            <a:r>
              <a:rPr lang="en-US"/>
              <a:t>Copyright © 2013 Pearson Education, Inc. Publishing as Prentice Hall</a:t>
            </a:r>
          </a:p>
        </p:txBody>
      </p:sp>
      <p:sp>
        <p:nvSpPr>
          <p:cNvPr id="6" name="Slide Number Placeholder 5"/>
          <p:cNvSpPr>
            <a:spLocks noGrp="1"/>
          </p:cNvSpPr>
          <p:nvPr>
            <p:ph type="sldNum" sz="quarter" idx="15"/>
          </p:nvPr>
        </p:nvSpPr>
        <p:spPr/>
        <p:txBody>
          <a:bodyPr/>
          <a:lstStyle>
            <a:lvl1pPr algn="r">
              <a:defRPr sz="1200" dirty="0" smtClean="0">
                <a:solidFill>
                  <a:schemeClr val="tx1">
                    <a:tint val="75000"/>
                  </a:schemeClr>
                </a:solidFill>
              </a:defRPr>
            </a:lvl1pPr>
          </a:lstStyle>
          <a:p>
            <a:pPr>
              <a:defRPr/>
            </a:pPr>
            <a:r>
              <a:rPr lang="en-US"/>
              <a:t>9-</a:t>
            </a:r>
            <a:fld id="{58AC5215-BB82-4178-8433-8625E6515622}" type="slidenum">
              <a:rPr lang="en-US"/>
              <a:pPr>
                <a:defRPr/>
              </a:pPr>
              <a:t>‹#›</a:t>
            </a:fld>
            <a:endParaRPr lang="en-US"/>
          </a:p>
        </p:txBody>
      </p:sp>
    </p:spTree>
    <p:extLst>
      <p:ext uri="{BB962C8B-B14F-4D97-AF65-F5344CB8AC3E}">
        <p14:creationId xmlns:p14="http://schemas.microsoft.com/office/powerpoint/2010/main" val="3680053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651" y="1600201"/>
            <a:ext cx="9849732" cy="4525963"/>
          </a:xfrm>
        </p:spPr>
        <p:txBody>
          <a:bodyPr/>
          <a:lstStyle>
            <a:lvl1pPr>
              <a:buFont typeface="Wingdings" pitchFamily="2" charset="2"/>
              <a:buChar char="§"/>
              <a:defRPr sz="2000"/>
            </a:lvl1pPr>
            <a:lvl2pPr>
              <a:buFont typeface="Arial" pitchFamily="34" charset="0"/>
              <a:buChar char="•"/>
              <a:defRPr sz="1800"/>
            </a:lvl2pPr>
            <a:lvl3pPr>
              <a:buFont typeface="Wingdings" pitchFamily="2" charset="2"/>
              <a:buChar char="Ø"/>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753529" y="1071564"/>
            <a:ext cx="5234724" cy="339725"/>
          </a:xfrm>
        </p:spPr>
        <p:txBody>
          <a:bodyPr>
            <a:noAutofit/>
          </a:bodyPr>
          <a:lstStyle>
            <a:lvl1pPr>
              <a:buNone/>
              <a:defRPr sz="2400" b="1"/>
            </a:lvl1pPr>
            <a:lvl2pPr>
              <a:defRPr sz="2000" b="1"/>
            </a:lvl2pPr>
            <a:lvl3pPr>
              <a:defRPr sz="1800" b="1"/>
            </a:lvl3pPr>
            <a:lvl4pPr>
              <a:defRPr sz="1600" b="1"/>
            </a:lvl4pPr>
            <a:lvl5pPr>
              <a:defRPr sz="1600" b="1"/>
            </a:lvl5pPr>
          </a:lstStyle>
          <a:p>
            <a:pPr lvl="0"/>
            <a:r>
              <a:rPr lang="en-US" dirty="0" smtClean="0"/>
              <a:t>Click to edit Master text</a:t>
            </a:r>
            <a:endParaRPr lang="en-US" dirty="0"/>
          </a:p>
        </p:txBody>
      </p:sp>
      <p:sp>
        <p:nvSpPr>
          <p:cNvPr id="5" name="Footer Placeholder 4"/>
          <p:cNvSpPr>
            <a:spLocks noGrp="1"/>
          </p:cNvSpPr>
          <p:nvPr>
            <p:ph type="ftr" sz="quarter" idx="14"/>
          </p:nvPr>
        </p:nvSpPr>
        <p:spPr/>
        <p:txBody>
          <a:bodyPr/>
          <a:lstStyle>
            <a:lvl1pPr>
              <a:defRPr sz="1000" b="1"/>
            </a:lvl1pPr>
          </a:lstStyle>
          <a:p>
            <a:r>
              <a:rPr lang="en-US"/>
              <a:t>Copyright © 2013 Pearson Education, Inc. Publishing as Prentice Hall</a:t>
            </a:r>
          </a:p>
        </p:txBody>
      </p:sp>
      <p:sp>
        <p:nvSpPr>
          <p:cNvPr id="6" name="Slide Number Placeholder 5"/>
          <p:cNvSpPr>
            <a:spLocks noGrp="1"/>
          </p:cNvSpPr>
          <p:nvPr>
            <p:ph type="sldNum" sz="quarter" idx="15"/>
          </p:nvPr>
        </p:nvSpPr>
        <p:spPr/>
        <p:txBody>
          <a:bodyPr/>
          <a:lstStyle>
            <a:lvl1pPr algn="r">
              <a:defRPr sz="1200" dirty="0" smtClean="0">
                <a:solidFill>
                  <a:schemeClr val="tx1">
                    <a:tint val="75000"/>
                  </a:schemeClr>
                </a:solidFill>
              </a:defRPr>
            </a:lvl1pPr>
          </a:lstStyle>
          <a:p>
            <a:pPr>
              <a:defRPr/>
            </a:pPr>
            <a:r>
              <a:rPr lang="en-US"/>
              <a:t>9-</a:t>
            </a:r>
            <a:fld id="{58AC5215-BB82-4178-8433-8625E6515622}" type="slidenum">
              <a:rPr lang="en-US"/>
              <a:pPr>
                <a:defRPr/>
              </a:pPr>
              <a:t>‹#›</a:t>
            </a:fld>
            <a:endParaRPr lang="en-US"/>
          </a:p>
        </p:txBody>
      </p:sp>
    </p:spTree>
    <p:extLst>
      <p:ext uri="{BB962C8B-B14F-4D97-AF65-F5344CB8AC3E}">
        <p14:creationId xmlns:p14="http://schemas.microsoft.com/office/powerpoint/2010/main" val="2673601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651" y="1600201"/>
            <a:ext cx="9849732" cy="4525963"/>
          </a:xfrm>
        </p:spPr>
        <p:txBody>
          <a:bodyPr/>
          <a:lstStyle>
            <a:lvl1pPr>
              <a:buFont typeface="Wingdings" pitchFamily="2" charset="2"/>
              <a:buChar char="§"/>
              <a:defRPr sz="2000"/>
            </a:lvl1pPr>
            <a:lvl2pPr>
              <a:buFont typeface="Arial" pitchFamily="34" charset="0"/>
              <a:buChar char="•"/>
              <a:defRPr sz="1800"/>
            </a:lvl2pPr>
            <a:lvl3pPr>
              <a:buFont typeface="Wingdings" pitchFamily="2" charset="2"/>
              <a:buChar char="Ø"/>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753529" y="1071564"/>
            <a:ext cx="5234724" cy="339725"/>
          </a:xfrm>
        </p:spPr>
        <p:txBody>
          <a:bodyPr>
            <a:noAutofit/>
          </a:bodyPr>
          <a:lstStyle>
            <a:lvl1pPr>
              <a:buNone/>
              <a:defRPr sz="2400" b="1"/>
            </a:lvl1pPr>
            <a:lvl2pPr>
              <a:defRPr sz="2000" b="1"/>
            </a:lvl2pPr>
            <a:lvl3pPr>
              <a:defRPr sz="1800" b="1"/>
            </a:lvl3pPr>
            <a:lvl4pPr>
              <a:defRPr sz="1600" b="1"/>
            </a:lvl4pPr>
            <a:lvl5pPr>
              <a:defRPr sz="1600" b="1"/>
            </a:lvl5pPr>
          </a:lstStyle>
          <a:p>
            <a:pPr lvl="0"/>
            <a:r>
              <a:rPr lang="en-US" dirty="0" smtClean="0"/>
              <a:t>Click to edit Master text</a:t>
            </a:r>
            <a:endParaRPr lang="en-US" dirty="0"/>
          </a:p>
        </p:txBody>
      </p:sp>
      <p:sp>
        <p:nvSpPr>
          <p:cNvPr id="5" name="Footer Placeholder 4"/>
          <p:cNvSpPr>
            <a:spLocks noGrp="1"/>
          </p:cNvSpPr>
          <p:nvPr>
            <p:ph type="ftr" sz="quarter" idx="14"/>
          </p:nvPr>
        </p:nvSpPr>
        <p:spPr/>
        <p:txBody>
          <a:bodyPr/>
          <a:lstStyle>
            <a:lvl1pPr>
              <a:defRPr sz="1000" b="1"/>
            </a:lvl1pPr>
          </a:lstStyle>
          <a:p>
            <a:r>
              <a:rPr lang="en-US"/>
              <a:t>Copyright © 2013 Pearson Education, Inc. Publishing as Prentice Hall</a:t>
            </a:r>
          </a:p>
        </p:txBody>
      </p:sp>
      <p:sp>
        <p:nvSpPr>
          <p:cNvPr id="6" name="Slide Number Placeholder 5"/>
          <p:cNvSpPr>
            <a:spLocks noGrp="1"/>
          </p:cNvSpPr>
          <p:nvPr>
            <p:ph type="sldNum" sz="quarter" idx="15"/>
          </p:nvPr>
        </p:nvSpPr>
        <p:spPr/>
        <p:txBody>
          <a:bodyPr/>
          <a:lstStyle>
            <a:lvl1pPr algn="r">
              <a:defRPr sz="1200" dirty="0" smtClean="0">
                <a:solidFill>
                  <a:schemeClr val="tx1">
                    <a:tint val="75000"/>
                  </a:schemeClr>
                </a:solidFill>
              </a:defRPr>
            </a:lvl1pPr>
          </a:lstStyle>
          <a:p>
            <a:pPr>
              <a:defRPr/>
            </a:pPr>
            <a:r>
              <a:rPr lang="en-US"/>
              <a:t>9-</a:t>
            </a:r>
            <a:fld id="{58AC5215-BB82-4178-8433-8625E6515622}" type="slidenum">
              <a:rPr lang="en-US"/>
              <a:pPr>
                <a:defRPr/>
              </a:pPr>
              <a:t>‹#›</a:t>
            </a:fld>
            <a:endParaRPr lang="en-US"/>
          </a:p>
        </p:txBody>
      </p:sp>
    </p:spTree>
    <p:extLst>
      <p:ext uri="{BB962C8B-B14F-4D97-AF65-F5344CB8AC3E}">
        <p14:creationId xmlns:p14="http://schemas.microsoft.com/office/powerpoint/2010/main" val="426166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412" y="1676400"/>
            <a:ext cx="9144000"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latin typeface="Calibri" panose="020F0502020204030204" pitchFamily="34" charset="0"/>
              </a:defRPr>
            </a:lvl1pPr>
          </a:lstStyle>
          <a:p>
            <a:r>
              <a:rPr lang="en-US" dirty="0" smtClean="0"/>
              <a:t>Click to edit Master title style</a:t>
            </a:r>
            <a:endParaRPr dirty="0"/>
          </a:p>
        </p:txBody>
      </p:sp>
      <p:sp>
        <p:nvSpPr>
          <p:cNvPr id="3" name="Text Placeholder 2"/>
          <p:cNvSpPr>
            <a:spLocks noGrp="1"/>
          </p:cNvSpPr>
          <p:nvPr>
            <p:ph type="body" idx="1"/>
          </p:nvPr>
        </p:nvSpPr>
        <p:spPr>
          <a:xfrm>
            <a:off x="1522412" y="5029200"/>
            <a:ext cx="9144000"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t>9/1/2014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BBE7942-5B1B-4E74-B3CD-25BF9B0ABE25}" type="slidenum">
              <a:rPr/>
              <a:t>‹#›</a:t>
            </a:fld>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dirty="0"/>
          </a:p>
        </p:txBody>
      </p:sp>
      <p:sp>
        <p:nvSpPr>
          <p:cNvPr id="3" name="Content Placeholder 2"/>
          <p:cNvSpPr>
            <a:spLocks noGrp="1"/>
          </p:cNvSpPr>
          <p:nvPr>
            <p:ph sz="half" idx="1"/>
          </p:nvPr>
        </p:nvSpPr>
        <p:spPr>
          <a:xfrm>
            <a:off x="1522413" y="1828800"/>
            <a:ext cx="4480560" cy="4191000"/>
          </a:xfrm>
        </p:spPr>
        <p:txBody>
          <a:bodyPr/>
          <a:lstStyle>
            <a:lvl1pPr>
              <a:defRPr sz="2399">
                <a:latin typeface="Calibri" panose="020F0502020204030204" pitchFamily="34" charset="0"/>
              </a:defRPr>
            </a:lvl1pPr>
            <a:lvl2pPr>
              <a:defRPr sz="2200">
                <a:latin typeface="Calibri" panose="020F0502020204030204" pitchFamily="34" charset="0"/>
              </a:defRPr>
            </a:lvl2pPr>
            <a:lvl3pPr>
              <a:defRPr sz="1799">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799"/>
            </a:lvl6pPr>
            <a:lvl7pPr>
              <a:defRPr sz="1799"/>
            </a:lvl7pPr>
            <a:lvl8pPr>
              <a:defRPr sz="1799"/>
            </a:lvl8pPr>
            <a:lvl9pPr>
              <a:defRPr sz="1799"/>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6185853" y="1828800"/>
            <a:ext cx="4480560" cy="4191000"/>
          </a:xfrm>
        </p:spPr>
        <p:txBody>
          <a:bodyPr/>
          <a:lstStyle>
            <a:lvl1pPr>
              <a:defRPr sz="2399">
                <a:latin typeface="Calibri" panose="020F0502020204030204" pitchFamily="34" charset="0"/>
              </a:defRPr>
            </a:lvl1pPr>
            <a:lvl2pPr>
              <a:defRPr sz="2200">
                <a:latin typeface="Calibri" panose="020F0502020204030204" pitchFamily="34" charset="0"/>
              </a:defRPr>
            </a:lvl2pPr>
            <a:lvl3pPr>
              <a:defRPr sz="1799">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799"/>
            </a:lvl6pPr>
            <a:lvl7pPr>
              <a:defRPr sz="1799"/>
            </a:lvl7pPr>
            <a:lvl8pPr>
              <a:defRPr sz="1799"/>
            </a:lvl8pPr>
            <a:lvl9pPr>
              <a:defRPr sz="1799"/>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F12952B5-7A2F-4CC8-B7CE-9234E21C2837}" type="datetime1">
              <a:rPr lang="en-US"/>
              <a:t>9/1/2014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14832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41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18585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585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E1DA07A-9201-4B4B-BAF2-015AFA30F520}" type="datetime1">
              <a:rPr lang="en-US"/>
              <a:t>9/1/2014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
        <p:nvSpPr>
          <p:cNvPr id="10" name="Title 9"/>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82632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413" y="402276"/>
            <a:ext cx="9144000" cy="1160462"/>
          </a:xfrm>
        </p:spPr>
        <p:txBody>
          <a:bodyPr/>
          <a:lstStyle>
            <a:lvl1pPr>
              <a:defRPr>
                <a:latin typeface="Calibri" panose="020F0502020204030204" pitchFamily="34" charset="0"/>
              </a:defRPr>
            </a:lvl1pPr>
          </a:lstStyle>
          <a:p>
            <a:r>
              <a:rPr lang="en-US" dirty="0" smtClean="0"/>
              <a:t>Click to edit Master title style</a:t>
            </a:r>
            <a:endParaRPr dirty="0"/>
          </a:p>
        </p:txBody>
      </p:sp>
      <p:sp>
        <p:nvSpPr>
          <p:cNvPr id="240" name="Date Placeholder 239"/>
          <p:cNvSpPr>
            <a:spLocks noGrp="1"/>
          </p:cNvSpPr>
          <p:nvPr>
            <p:ph type="dt" sz="half" idx="10"/>
          </p:nvPr>
        </p:nvSpPr>
        <p:spPr/>
        <p:txBody>
          <a:bodyPr/>
          <a:lstStyle/>
          <a:p>
            <a:fld id="{C101A9C7-C274-4F50-89C9-83BDB06EDB81}" type="datetime1">
              <a:rPr lang="en-US"/>
              <a:t>9/1/2014</a:t>
            </a:fld>
            <a:endParaRPr/>
          </a:p>
        </p:txBody>
      </p:sp>
      <p:sp>
        <p:nvSpPr>
          <p:cNvPr id="241" name="Footer Placeholder 240"/>
          <p:cNvSpPr>
            <a:spLocks noGrp="1"/>
          </p:cNvSpPr>
          <p:nvPr>
            <p:ph type="ftr" sz="quarter" idx="11"/>
          </p:nvPr>
        </p:nvSpPr>
        <p:spPr/>
        <p:txBody>
          <a:bodyPr/>
          <a:lstStyle/>
          <a:p>
            <a:endParaRPr/>
          </a:p>
        </p:txBody>
      </p:sp>
      <p:sp>
        <p:nvSpPr>
          <p:cNvPr id="242" name="Slide Number Placeholder 241"/>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t>9/1/2014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4" y="741872"/>
            <a:ext cx="4190998" cy="2687128"/>
          </a:xfrm>
        </p:spPr>
        <p:txBody>
          <a:bodyPr anchor="b">
            <a:normAutofit/>
          </a:bodyPr>
          <a:lstStyle>
            <a:lvl1pPr algn="l">
              <a:defRPr sz="4000" b="1">
                <a:latin typeface="Calibri" panose="020F0502020204030204" pitchFamily="34" charset="0"/>
              </a:defRPr>
            </a:lvl1pPr>
          </a:lstStyle>
          <a:p>
            <a:r>
              <a:rPr lang="en-US" dirty="0" smtClean="0"/>
              <a:t>Click to edit Master title style</a:t>
            </a:r>
            <a:endParaRPr dirty="0"/>
          </a:p>
        </p:txBody>
      </p:sp>
      <p:sp>
        <p:nvSpPr>
          <p:cNvPr id="3" name="Content Placeholder 2"/>
          <p:cNvSpPr>
            <a:spLocks noGrp="1"/>
          </p:cNvSpPr>
          <p:nvPr>
            <p:ph idx="1"/>
          </p:nvPr>
        </p:nvSpPr>
        <p:spPr>
          <a:xfrm>
            <a:off x="5561012" y="761999"/>
            <a:ext cx="5562601" cy="5257801"/>
          </a:xfrm>
        </p:spPr>
        <p:txBody>
          <a:bodyPr>
            <a:normAutofit/>
          </a:bodyPr>
          <a:lstStyle>
            <a:lvl1pPr>
              <a:defRPr sz="2400">
                <a:latin typeface="Calibri" panose="020F0502020204030204" pitchFamily="34" charset="0"/>
              </a:defRPr>
            </a:lvl1pPr>
            <a:lvl2pPr>
              <a:defRPr sz="22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Text Placeholder 3"/>
          <p:cNvSpPr>
            <a:spLocks noGrp="1"/>
          </p:cNvSpPr>
          <p:nvPr>
            <p:ph type="body" sz="half" idx="2"/>
          </p:nvPr>
        </p:nvSpPr>
        <p:spPr>
          <a:xfrm>
            <a:off x="1065214" y="3581400"/>
            <a:ext cx="4190998" cy="2438400"/>
          </a:xfrm>
        </p:spPr>
        <p:txBody>
          <a:bodyPr>
            <a:normAutofit/>
          </a:bodyPr>
          <a:lstStyle>
            <a:lvl1pPr marL="0" indent="0">
              <a:spcBef>
                <a:spcPts val="1800"/>
              </a:spcBef>
              <a:buNone/>
              <a:defRPr sz="2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t>9/1/2014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B7FEA86-1680-48AE-B31F-3E3431F3A323}" type="slidenum">
              <a:rPr/>
              <a:t>‹#›</a:t>
            </a:fld>
            <a:endParaRPr/>
          </a:p>
        </p:txBody>
      </p:sp>
    </p:spTree>
    <p:extLst>
      <p:ext uri="{BB962C8B-B14F-4D97-AF65-F5344CB8AC3E}">
        <p14:creationId xmlns:p14="http://schemas.microsoft.com/office/powerpoint/2010/main" val="22984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2" y="741872"/>
            <a:ext cx="4190999" cy="2687128"/>
          </a:xfrm>
        </p:spPr>
        <p:txBody>
          <a:bodyPr anchor="b">
            <a:normAutofit/>
          </a:bodyPr>
          <a:lstStyle>
            <a:lvl1pPr algn="l">
              <a:defRPr sz="4000" b="1"/>
            </a:lvl1pPr>
          </a:lstStyle>
          <a:p>
            <a:r>
              <a:rPr lang="en-US" smtClean="0"/>
              <a:t>Click to edit Master title style</a:t>
            </a:r>
            <a:endParaRPr/>
          </a:p>
        </p:txBody>
      </p:sp>
      <p:sp>
        <p:nvSpPr>
          <p:cNvPr id="3" name="Picture Placeholder 2"/>
          <p:cNvSpPr>
            <a:spLocks noGrp="1"/>
          </p:cNvSpPr>
          <p:nvPr>
            <p:ph type="pic" idx="1"/>
          </p:nvPr>
        </p:nvSpPr>
        <p:spPr>
          <a:xfrm>
            <a:off x="5561013" y="762000"/>
            <a:ext cx="5562600"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65212" y="3581400"/>
            <a:ext cx="4190999"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t>9/1/2014</a:t>
            </a:fld>
            <a:endParaRPr/>
          </a:p>
        </p:txBody>
      </p:sp>
      <p:sp>
        <p:nvSpPr>
          <p:cNvPr id="87" name="Footer Placeholder 86"/>
          <p:cNvSpPr>
            <a:spLocks noGrp="1"/>
          </p:cNvSpPr>
          <p:nvPr>
            <p:ph type="ftr" sz="quarter" idx="11"/>
          </p:nvPr>
        </p:nvSpPr>
        <p:spPr/>
        <p:txBody>
          <a:bodyPr/>
          <a:lstStyle/>
          <a:p>
            <a:endParaRPr/>
          </a:p>
        </p:txBody>
      </p:sp>
      <p:sp>
        <p:nvSpPr>
          <p:cNvPr id="90" name="Slide Number Placeholder 89"/>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0" y="5525050"/>
            <a:ext cx="12198033"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Placeholder 1"/>
          <p:cNvSpPr>
            <a:spLocks noGrp="1"/>
          </p:cNvSpPr>
          <p:nvPr>
            <p:ph type="title"/>
          </p:nvPr>
        </p:nvSpPr>
        <p:spPr>
          <a:xfrm>
            <a:off x="1522412" y="402276"/>
            <a:ext cx="9144000" cy="11604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2" y="1828800"/>
            <a:ext cx="914400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433635" y="6413501"/>
            <a:ext cx="1242177"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pPr/>
              <a:t>9/1/2014</a:t>
            </a:fld>
            <a:endParaRPr/>
          </a:p>
        </p:txBody>
      </p:sp>
      <p:sp>
        <p:nvSpPr>
          <p:cNvPr id="5" name="Footer Placeholder 4"/>
          <p:cNvSpPr>
            <a:spLocks noGrp="1"/>
          </p:cNvSpPr>
          <p:nvPr>
            <p:ph type="ftr" sz="quarter" idx="3"/>
          </p:nvPr>
        </p:nvSpPr>
        <p:spPr>
          <a:xfrm>
            <a:off x="1526576" y="6413501"/>
            <a:ext cx="6777636" cy="250826"/>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9828212" y="6413501"/>
            <a:ext cx="854940"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73" r:id="rId2"/>
    <p:sldLayoutId id="2147483663" r:id="rId3"/>
    <p:sldLayoutId id="2147483675" r:id="rId4"/>
    <p:sldLayoutId id="2147483676" r:id="rId5"/>
    <p:sldLayoutId id="2147483667" r:id="rId6"/>
    <p:sldLayoutId id="2147483668" r:id="rId7"/>
    <p:sldLayoutId id="2147483674" r:id="rId8"/>
    <p:sldLayoutId id="2147483670" r:id="rId9"/>
    <p:sldLayoutId id="2147483677" r:id="rId10"/>
    <p:sldLayoutId id="2147483678" r:id="rId11"/>
    <p:sldLayoutId id="2147483679" r:id="rId12"/>
    <p:sldLayoutId id="2147483680" r:id="rId13"/>
    <p:sldLayoutId id="2147483683" r:id="rId14"/>
    <p:sldLayoutId id="2147483684" r:id="rId15"/>
    <p:sldLayoutId id="2147483685" r:id="rId16"/>
    <p:sldLayoutId id="2147483686" r:id="rId17"/>
    <p:sldLayoutId id="2147483687" r:id="rId18"/>
    <p:sldLayoutId id="2147483688" r:id="rId19"/>
    <p:sldLayoutId id="2147483690" r:id="rId20"/>
    <p:sldLayoutId id="2147483691" r:id="rId21"/>
    <p:sldLayoutId id="2147483692" r:id="rId22"/>
    <p:sldLayoutId id="2147483693" r:id="rId23"/>
    <p:sldLayoutId id="2147483694" r:id="rId24"/>
    <p:sldLayoutId id="214748369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latin typeface="Calibri" panose="020F0502020204030204" pitchFamily="34" charset="0"/>
              </a:rPr>
              <a:t>Project Cost Management</a:t>
            </a:r>
            <a:endParaRPr lang="en-US" dirty="0">
              <a:latin typeface="Calibri" panose="020F0502020204030204" pitchFamily="34" charset="0"/>
            </a:endParaRPr>
          </a:p>
        </p:txBody>
      </p:sp>
      <p:sp>
        <p:nvSpPr>
          <p:cNvPr id="9" name="Subtitle 8"/>
          <p:cNvSpPr>
            <a:spLocks noGrp="1"/>
          </p:cNvSpPr>
          <p:nvPr>
            <p:ph type="subTitle" idx="1"/>
          </p:nvPr>
        </p:nvSpPr>
        <p:spPr/>
        <p:txBody>
          <a:bodyPr/>
          <a:lstStyle/>
          <a:p>
            <a:r>
              <a:rPr lang="en-US" dirty="0" smtClean="0">
                <a:latin typeface="Calibri" panose="020F0502020204030204" pitchFamily="34" charset="0"/>
              </a:rPr>
              <a:t>Chapter nine resource, Cost, control</a:t>
            </a:r>
            <a:endParaRPr lang="en-US" dirty="0">
              <a:latin typeface="Calibri" panose="020F0502020204030204" pitchFamily="34" charset="0"/>
            </a:endParaRPr>
          </a:p>
        </p:txBody>
      </p:sp>
    </p:spTree>
    <p:extLst>
      <p:ext uri="{BB962C8B-B14F-4D97-AF65-F5344CB8AC3E}">
        <p14:creationId xmlns:p14="http://schemas.microsoft.com/office/powerpoint/2010/main" val="79245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506447" y="1828800"/>
            <a:ext cx="8458200" cy="4648200"/>
          </a:xfrm>
        </p:spPr>
        <p:txBody>
          <a:bodyPr/>
          <a:lstStyle/>
          <a:p>
            <a:r>
              <a:rPr lang="en-US" dirty="0" smtClean="0"/>
              <a:t>Most members of an executive board better understand and are more interested in financial terms than </a:t>
            </a:r>
            <a:r>
              <a:rPr lang="en-US" dirty="0" smtClean="0"/>
              <a:t>IT/project </a:t>
            </a:r>
            <a:r>
              <a:rPr lang="en-US" dirty="0" smtClean="0"/>
              <a:t>terms , so IT project managers must speak their language</a:t>
            </a:r>
          </a:p>
          <a:p>
            <a:pPr lvl="1"/>
            <a:r>
              <a:rPr lang="en-US" b="1" dirty="0" smtClean="0">
                <a:solidFill>
                  <a:schemeClr val="accent1"/>
                </a:solidFill>
              </a:rPr>
              <a:t>Profits</a:t>
            </a:r>
            <a:r>
              <a:rPr lang="en-US" dirty="0" smtClean="0">
                <a:solidFill>
                  <a:schemeClr val="accent1"/>
                </a:solidFill>
              </a:rPr>
              <a:t> </a:t>
            </a:r>
            <a:r>
              <a:rPr lang="en-US" dirty="0" smtClean="0"/>
              <a:t>are revenues minus expenditures</a:t>
            </a:r>
          </a:p>
          <a:p>
            <a:pPr lvl="1"/>
            <a:r>
              <a:rPr lang="en-US" b="1" dirty="0" smtClean="0">
                <a:solidFill>
                  <a:schemeClr val="accent1"/>
                </a:solidFill>
              </a:rPr>
              <a:t>Profit margin </a:t>
            </a:r>
            <a:r>
              <a:rPr lang="en-US" dirty="0" smtClean="0"/>
              <a:t>is the ratio of revenues to profits</a:t>
            </a:r>
          </a:p>
          <a:p>
            <a:pPr lvl="1"/>
            <a:r>
              <a:rPr lang="en-US" b="1" dirty="0" smtClean="0">
                <a:solidFill>
                  <a:schemeClr val="accent1"/>
                </a:solidFill>
              </a:rPr>
              <a:t>Life cycle costing </a:t>
            </a:r>
            <a:r>
              <a:rPr lang="en-US" dirty="0" smtClean="0"/>
              <a:t>considers the total cost of ownership, or development plus support costs, for a project </a:t>
            </a:r>
          </a:p>
          <a:p>
            <a:pPr lvl="1"/>
            <a:r>
              <a:rPr lang="en-US" b="1" dirty="0" smtClean="0">
                <a:solidFill>
                  <a:schemeClr val="accent1"/>
                </a:solidFill>
              </a:rPr>
              <a:t>Cash flow analysis</a:t>
            </a:r>
            <a:r>
              <a:rPr lang="en-US" dirty="0" smtClean="0">
                <a:solidFill>
                  <a:schemeClr val="accent1"/>
                </a:solidFill>
              </a:rPr>
              <a:t> </a:t>
            </a:r>
            <a:r>
              <a:rPr lang="en-US" dirty="0" smtClean="0"/>
              <a:t>determines the estimated annual costs and benefits for a project and the resulting annual cash flow</a:t>
            </a:r>
            <a:endParaRPr lang="en-US" sz="3200" dirty="0"/>
          </a:p>
          <a:p>
            <a:endParaRPr lang="en-US" dirty="0" smtClean="0"/>
          </a:p>
        </p:txBody>
      </p:sp>
      <p:sp>
        <p:nvSpPr>
          <p:cNvPr id="27650" name="Rectangle 2"/>
          <p:cNvSpPr>
            <a:spLocks noGrp="1" noChangeArrowheads="1"/>
          </p:cNvSpPr>
          <p:nvPr>
            <p:ph type="title"/>
          </p:nvPr>
        </p:nvSpPr>
        <p:spPr/>
        <p:txBody>
          <a:bodyPr>
            <a:normAutofit/>
          </a:bodyPr>
          <a:lstStyle/>
          <a:p>
            <a:r>
              <a:rPr lang="en-US" smtClean="0"/>
              <a:t>Basic Principles of Cost Management</a:t>
            </a:r>
          </a:p>
        </p:txBody>
      </p:sp>
    </p:spTree>
    <p:extLst>
      <p:ext uri="{BB962C8B-B14F-4D97-AF65-F5344CB8AC3E}">
        <p14:creationId xmlns:p14="http://schemas.microsoft.com/office/powerpoint/2010/main" val="256384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and Controlling Projects</a:t>
            </a:r>
            <a:endParaRPr lang="en-US" dirty="0"/>
          </a:p>
        </p:txBody>
      </p:sp>
      <p:sp>
        <p:nvSpPr>
          <p:cNvPr id="3" name="Content Placeholder 2"/>
          <p:cNvSpPr>
            <a:spLocks noGrp="1"/>
          </p:cNvSpPr>
          <p:nvPr>
            <p:ph idx="1"/>
          </p:nvPr>
        </p:nvSpPr>
        <p:spPr/>
        <p:txBody>
          <a:bodyPr>
            <a:normAutofit fontScale="92500"/>
          </a:bodyPr>
          <a:lstStyle/>
          <a:p>
            <a:r>
              <a:rPr lang="en-US" dirty="0"/>
              <a:t>Monitoring and controlling of project work encompasses a process of tracking, reviewing, and regulating the progress of a project to meet the performance objectives defined in the project management plan.</a:t>
            </a:r>
          </a:p>
          <a:p>
            <a:r>
              <a:rPr lang="en-US" dirty="0"/>
              <a:t>Projects benefit only from a properly conceived and implemented project controls strategy. </a:t>
            </a:r>
          </a:p>
          <a:p>
            <a:r>
              <a:rPr lang="en-US" dirty="0"/>
              <a:t>Controls are essential in managing projects to success. and if proper controls are in place and if the dynamics of the project escalation process are understood, project managers and executives can learn to avoid failure. </a:t>
            </a:r>
          </a:p>
          <a:p>
            <a:r>
              <a:rPr lang="en-US" dirty="0"/>
              <a:t>Monitoring a project includes collecting, measuring, and distributing important information that is accomplished throughout the length of a project. </a:t>
            </a:r>
          </a:p>
          <a:p>
            <a:endParaRPr lang="en-US" dirty="0"/>
          </a:p>
        </p:txBody>
      </p:sp>
    </p:spTree>
    <p:extLst>
      <p:ext uri="{BB962C8B-B14F-4D97-AF65-F5344CB8AC3E}">
        <p14:creationId xmlns:p14="http://schemas.microsoft.com/office/powerpoint/2010/main" val="40082550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and Controlling </a:t>
            </a:r>
            <a:r>
              <a:rPr lang="en-US" dirty="0" smtClean="0"/>
              <a:t>Projects Continued</a:t>
            </a:r>
            <a:endParaRPr lang="en-US" dirty="0"/>
          </a:p>
        </p:txBody>
      </p:sp>
      <p:sp>
        <p:nvSpPr>
          <p:cNvPr id="3" name="Content Placeholder 2"/>
          <p:cNvSpPr>
            <a:spLocks noGrp="1"/>
          </p:cNvSpPr>
          <p:nvPr>
            <p:ph idx="1"/>
          </p:nvPr>
        </p:nvSpPr>
        <p:spPr/>
        <p:txBody>
          <a:bodyPr/>
          <a:lstStyle/>
          <a:p>
            <a:r>
              <a:rPr lang="en-US" dirty="0"/>
              <a:t>The monitoring and controlling of a project are associated with the following:</a:t>
            </a:r>
          </a:p>
          <a:p>
            <a:pPr lvl="1">
              <a:buFont typeface="Arial" charset="0"/>
              <a:buChar char="•"/>
            </a:pPr>
            <a:r>
              <a:rPr lang="en-US" sz="2400" dirty="0"/>
              <a:t>Comparing actual project factors such as scope, cost, schedule, resources, performance, and values against the project management plan</a:t>
            </a:r>
          </a:p>
          <a:p>
            <a:pPr lvl="1">
              <a:buFont typeface="Arial" charset="0"/>
              <a:buChar char="•"/>
            </a:pPr>
            <a:r>
              <a:rPr lang="en-US" sz="2400" dirty="0"/>
              <a:t>Identifying new risks</a:t>
            </a:r>
          </a:p>
          <a:p>
            <a:pPr lvl="1">
              <a:buFont typeface="Arial" charset="0"/>
              <a:buChar char="•"/>
            </a:pPr>
            <a:r>
              <a:rPr lang="en-US" sz="2400" dirty="0"/>
              <a:t>Analyzing, tracking, monitoring, and managing already identified risks as well as newly identified risks</a:t>
            </a:r>
          </a:p>
          <a:p>
            <a:pPr lvl="1">
              <a:buFont typeface="Arial" charset="0"/>
              <a:buChar char="•"/>
            </a:pPr>
            <a:r>
              <a:rPr lang="en-US" sz="2400" dirty="0"/>
              <a:t>Making sure that appropriate risk mitigation plans are being executed</a:t>
            </a:r>
          </a:p>
          <a:p>
            <a:endParaRPr lang="en-US" dirty="0"/>
          </a:p>
        </p:txBody>
      </p:sp>
    </p:spTree>
    <p:extLst>
      <p:ext uri="{BB962C8B-B14F-4D97-AF65-F5344CB8AC3E}">
        <p14:creationId xmlns:p14="http://schemas.microsoft.com/office/powerpoint/2010/main" val="26821767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and Controlling Projects Continued</a:t>
            </a:r>
          </a:p>
        </p:txBody>
      </p:sp>
      <p:sp>
        <p:nvSpPr>
          <p:cNvPr id="3" name="Content Placeholder 2"/>
          <p:cNvSpPr>
            <a:spLocks noGrp="1"/>
          </p:cNvSpPr>
          <p:nvPr>
            <p:ph idx="1"/>
          </p:nvPr>
        </p:nvSpPr>
        <p:spPr/>
        <p:txBody>
          <a:bodyPr/>
          <a:lstStyle/>
          <a:p>
            <a:pPr lvl="1">
              <a:buFont typeface="Arial" charset="0"/>
              <a:buChar char="•"/>
            </a:pPr>
            <a:r>
              <a:rPr lang="en-US" sz="2400" dirty="0"/>
              <a:t>Assessing project performance and implementing corrective and preventive actions as necessary</a:t>
            </a:r>
          </a:p>
          <a:p>
            <a:pPr lvl="1">
              <a:buFont typeface="Arial" charset="0"/>
              <a:buChar char="•"/>
            </a:pPr>
            <a:r>
              <a:rPr lang="en-US" sz="2400" dirty="0"/>
              <a:t>Providing information to project plans using the inputs from project teams and other stakeholders</a:t>
            </a:r>
          </a:p>
          <a:p>
            <a:pPr lvl="1">
              <a:buFont typeface="Arial" charset="0"/>
              <a:buChar char="•"/>
            </a:pPr>
            <a:r>
              <a:rPr lang="en-US" sz="2400" dirty="0"/>
              <a:t>Forecasting to update current costs, resource allocations, and schedules</a:t>
            </a:r>
          </a:p>
          <a:p>
            <a:pPr lvl="1">
              <a:buFont typeface="Arial" charset="0"/>
              <a:buChar char="•"/>
            </a:pPr>
            <a:r>
              <a:rPr lang="en-US" sz="2400" dirty="0"/>
              <a:t>Monitoring implementation of approved changes as they occur</a:t>
            </a:r>
          </a:p>
          <a:p>
            <a:endParaRPr lang="en-US" dirty="0"/>
          </a:p>
        </p:txBody>
      </p:sp>
    </p:spTree>
    <p:extLst>
      <p:ext uri="{BB962C8B-B14F-4D97-AF65-F5344CB8AC3E}">
        <p14:creationId xmlns:p14="http://schemas.microsoft.com/office/powerpoint/2010/main" val="29250135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change control</a:t>
            </a:r>
            <a:endParaRPr lang="en-US" dirty="0"/>
          </a:p>
        </p:txBody>
      </p:sp>
      <p:sp>
        <p:nvSpPr>
          <p:cNvPr id="3" name="Content Placeholder 2"/>
          <p:cNvSpPr>
            <a:spLocks noGrp="1"/>
          </p:cNvSpPr>
          <p:nvPr>
            <p:ph idx="1"/>
          </p:nvPr>
        </p:nvSpPr>
        <p:spPr/>
        <p:txBody>
          <a:bodyPr>
            <a:normAutofit fontScale="85000" lnSpcReduction="20000"/>
          </a:bodyPr>
          <a:lstStyle/>
          <a:p>
            <a:r>
              <a:rPr lang="en-US" dirty="0"/>
              <a:t>Integrated change control focuses on identifying the factors that influence the proposed changes, evaluating such influences, and managing the changes in real time during project implementation.</a:t>
            </a:r>
          </a:p>
          <a:p>
            <a:r>
              <a:rPr lang="en-US" dirty="0"/>
              <a:t>To accomplish integrated change control, the inputs are project management plan, work performance information, change requests, environmental factors, and organizational process assets. </a:t>
            </a:r>
          </a:p>
          <a:p>
            <a:r>
              <a:rPr lang="en-US" dirty="0"/>
              <a:t>Work performance information is essential to the project management plan and includes the following:</a:t>
            </a:r>
          </a:p>
          <a:p>
            <a:pPr lvl="1">
              <a:buFont typeface="Arial" charset="0"/>
              <a:buChar char="•"/>
            </a:pPr>
            <a:r>
              <a:rPr lang="en-US" sz="2400" dirty="0"/>
              <a:t>Progress of projects or status of projects</a:t>
            </a:r>
          </a:p>
          <a:p>
            <a:pPr lvl="1">
              <a:buFont typeface="Arial" charset="0"/>
              <a:buChar char="•"/>
            </a:pPr>
            <a:r>
              <a:rPr lang="en-US" sz="2400" dirty="0"/>
              <a:t>Progress of project deliverables or status of project deliverables</a:t>
            </a:r>
          </a:p>
          <a:p>
            <a:pPr lvl="1">
              <a:buFont typeface="Arial" charset="0"/>
              <a:buChar char="•"/>
            </a:pPr>
            <a:r>
              <a:rPr lang="en-US" sz="2400" dirty="0"/>
              <a:t>Start status and completed status of project activities</a:t>
            </a:r>
          </a:p>
          <a:p>
            <a:pPr lvl="1">
              <a:buFont typeface="Arial" charset="0"/>
              <a:buChar char="•"/>
            </a:pPr>
            <a:r>
              <a:rPr lang="en-US" sz="2400" dirty="0"/>
              <a:t>Budgeted costs versus actual incurred costs</a:t>
            </a:r>
          </a:p>
          <a:p>
            <a:pPr lvl="1">
              <a:buFont typeface="Arial" charset="0"/>
              <a:buChar char="•"/>
            </a:pPr>
            <a:r>
              <a:rPr lang="en-US" sz="2400" dirty="0"/>
              <a:t>Resource utilization details</a:t>
            </a:r>
          </a:p>
          <a:p>
            <a:endParaRPr lang="en-US" dirty="0"/>
          </a:p>
        </p:txBody>
      </p:sp>
    </p:spTree>
    <p:extLst>
      <p:ext uri="{BB962C8B-B14F-4D97-AF65-F5344CB8AC3E}">
        <p14:creationId xmlns:p14="http://schemas.microsoft.com/office/powerpoint/2010/main" val="20186425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change </a:t>
            </a:r>
            <a:r>
              <a:rPr lang="en-US" dirty="0" smtClean="0"/>
              <a:t>control continued</a:t>
            </a:r>
            <a:endParaRPr lang="en-US" dirty="0"/>
          </a:p>
        </p:txBody>
      </p:sp>
      <p:sp>
        <p:nvSpPr>
          <p:cNvPr id="3" name="Content Placeholder 2"/>
          <p:cNvSpPr>
            <a:spLocks noGrp="1"/>
          </p:cNvSpPr>
          <p:nvPr>
            <p:ph idx="1"/>
          </p:nvPr>
        </p:nvSpPr>
        <p:spPr/>
        <p:txBody>
          <a:bodyPr/>
          <a:lstStyle/>
          <a:p>
            <a:r>
              <a:rPr lang="en-US" dirty="0"/>
              <a:t>The integrated change control process includes reviewing all change requests, approving or denying changes, and controlling the approved changes throughout the project lifespan. </a:t>
            </a:r>
          </a:p>
          <a:p>
            <a:r>
              <a:rPr lang="en-US" dirty="0"/>
              <a:t>The change management activities in a project are part of the integrated change control process. </a:t>
            </a:r>
          </a:p>
          <a:p>
            <a:r>
              <a:rPr lang="en-US" dirty="0"/>
              <a:t>When a change request is received, the following steps have to be accomplished:</a:t>
            </a:r>
          </a:p>
          <a:p>
            <a:pPr lvl="1">
              <a:buFont typeface="Arial" charset="0"/>
              <a:buChar char="•"/>
            </a:pPr>
            <a:r>
              <a:rPr lang="en-US" sz="2400" dirty="0"/>
              <a:t>The requested change needs to be identified within the project.</a:t>
            </a:r>
          </a:p>
          <a:p>
            <a:pPr lvl="1">
              <a:buFont typeface="Arial" charset="0"/>
              <a:buChar char="•"/>
            </a:pPr>
            <a:r>
              <a:rPr lang="en-US" sz="2400" dirty="0"/>
              <a:t>The factors that are affected by the change have to be identified.</a:t>
            </a:r>
          </a:p>
          <a:p>
            <a:endParaRPr lang="en-US" dirty="0"/>
          </a:p>
        </p:txBody>
      </p:sp>
    </p:spTree>
    <p:extLst>
      <p:ext uri="{BB962C8B-B14F-4D97-AF65-F5344CB8AC3E}">
        <p14:creationId xmlns:p14="http://schemas.microsoft.com/office/powerpoint/2010/main" val="127123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Integrated </a:t>
            </a:r>
            <a:r>
              <a:rPr lang="en-US" dirty="0"/>
              <a:t>change control</a:t>
            </a:r>
          </a:p>
        </p:txBody>
      </p:sp>
      <p:sp>
        <p:nvSpPr>
          <p:cNvPr id="3" name="Content Placeholder 2"/>
          <p:cNvSpPr>
            <a:spLocks noGrp="1"/>
          </p:cNvSpPr>
          <p:nvPr>
            <p:ph idx="1"/>
          </p:nvPr>
        </p:nvSpPr>
        <p:spPr/>
        <p:txBody>
          <a:bodyPr/>
          <a:lstStyle/>
          <a:p>
            <a:pPr lvl="1">
              <a:buFont typeface="Arial" charset="0"/>
              <a:buChar char="•"/>
            </a:pPr>
            <a:r>
              <a:rPr lang="en-US" sz="2400" dirty="0"/>
              <a:t>The benefits of such a change have to be evaluated.</a:t>
            </a:r>
          </a:p>
          <a:p>
            <a:pPr lvl="1">
              <a:buFont typeface="Arial" charset="0"/>
              <a:buChar char="•"/>
            </a:pPr>
            <a:r>
              <a:rPr lang="en-US" sz="2400" dirty="0"/>
              <a:t>The criticality of the change has to be determined.</a:t>
            </a:r>
          </a:p>
          <a:p>
            <a:pPr lvl="1">
              <a:buFont typeface="Arial" charset="0"/>
              <a:buChar char="•"/>
            </a:pPr>
            <a:r>
              <a:rPr lang="en-US" sz="2400" dirty="0"/>
              <a:t>The impact of the change with respect to the six success factors has to be evaluated.</a:t>
            </a:r>
          </a:p>
          <a:p>
            <a:pPr lvl="1">
              <a:buFont typeface="Arial" charset="0"/>
              <a:buChar char="•"/>
            </a:pPr>
            <a:r>
              <a:rPr lang="en-US" sz="2400" dirty="0"/>
              <a:t>All alternative solutions including crashing, fast tracking, and critical chain project management have to be analyzed and evaluated.</a:t>
            </a:r>
          </a:p>
          <a:p>
            <a:pPr lvl="1">
              <a:buFont typeface="Arial" charset="0"/>
              <a:buChar char="•"/>
            </a:pPr>
            <a:r>
              <a:rPr lang="en-US" sz="2400" dirty="0"/>
              <a:t>The change must be communicated to key management, customers, and other stakeholders for their approval.</a:t>
            </a:r>
            <a:endParaRPr lang="en-US" dirty="0"/>
          </a:p>
          <a:p>
            <a:endParaRPr lang="en-US" dirty="0"/>
          </a:p>
        </p:txBody>
      </p:sp>
    </p:spTree>
    <p:extLst>
      <p:ext uri="{BB962C8B-B14F-4D97-AF65-F5344CB8AC3E}">
        <p14:creationId xmlns:p14="http://schemas.microsoft.com/office/powerpoint/2010/main" val="14732525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Management</a:t>
            </a:r>
            <a:endParaRPr lang="en-US" dirty="0"/>
          </a:p>
        </p:txBody>
      </p:sp>
      <p:sp>
        <p:nvSpPr>
          <p:cNvPr id="3" name="Content Placeholder 2"/>
          <p:cNvSpPr>
            <a:spLocks noGrp="1"/>
          </p:cNvSpPr>
          <p:nvPr>
            <p:ph idx="1"/>
          </p:nvPr>
        </p:nvSpPr>
        <p:spPr/>
        <p:txBody>
          <a:bodyPr>
            <a:normAutofit lnSpcReduction="10000"/>
          </a:bodyPr>
          <a:lstStyle/>
          <a:p>
            <a:r>
              <a:rPr lang="en-US" dirty="0"/>
              <a:t>Configuration management is the process of managing change in hardware, software, documentation, and measurements.</a:t>
            </a:r>
          </a:p>
          <a:p>
            <a:r>
              <a:rPr lang="en-US" dirty="0"/>
              <a:t>Focuses on identifying and controlling the functional and physical design of systems and products along with their supporting documentation. </a:t>
            </a:r>
          </a:p>
          <a:p>
            <a:r>
              <a:rPr lang="en-US" dirty="0"/>
              <a:t>It also helps to capture the revision history of the configuration item, which is the goal of baseline identification. </a:t>
            </a:r>
          </a:p>
          <a:p>
            <a:r>
              <a:rPr lang="en-US" dirty="0"/>
              <a:t>A baseline depicts an approved configuration item</a:t>
            </a:r>
          </a:p>
          <a:p>
            <a:pPr lvl="1">
              <a:buFont typeface="Arial" charset="0"/>
              <a:buChar char="•"/>
            </a:pPr>
            <a:r>
              <a:rPr lang="en-US" sz="2400" dirty="0"/>
              <a:t>For example, an approved scope document in its initial state that is used as a basis for comparison against future revisions of the scope document</a:t>
            </a:r>
          </a:p>
          <a:p>
            <a:endParaRPr lang="en-US" dirty="0"/>
          </a:p>
        </p:txBody>
      </p:sp>
    </p:spTree>
    <p:extLst>
      <p:ext uri="{BB962C8B-B14F-4D97-AF65-F5344CB8AC3E}">
        <p14:creationId xmlns:p14="http://schemas.microsoft.com/office/powerpoint/2010/main" val="41137546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t>
            </a:r>
            <a:r>
              <a:rPr lang="en-US" dirty="0" err="1" smtClean="0"/>
              <a:t>Managment</a:t>
            </a:r>
            <a:endParaRPr lang="en-US" dirty="0"/>
          </a:p>
        </p:txBody>
      </p:sp>
      <p:sp>
        <p:nvSpPr>
          <p:cNvPr id="3" name="Content Placeholder 2"/>
          <p:cNvSpPr>
            <a:spLocks noGrp="1"/>
          </p:cNvSpPr>
          <p:nvPr>
            <p:ph idx="1"/>
          </p:nvPr>
        </p:nvSpPr>
        <p:spPr/>
        <p:txBody>
          <a:bodyPr>
            <a:normAutofit lnSpcReduction="10000"/>
          </a:bodyPr>
          <a:lstStyle/>
          <a:p>
            <a:r>
              <a:rPr lang="en-US" dirty="0"/>
              <a:t>Cost is a resource expended to achieve a specific objective, in our case, a project. </a:t>
            </a:r>
          </a:p>
          <a:p>
            <a:r>
              <a:rPr lang="en-US" dirty="0"/>
              <a:t>Cost management in projects is the process by which companies control and plan the costs of implementing projects. </a:t>
            </a:r>
          </a:p>
          <a:p>
            <a:r>
              <a:rPr lang="en-US" dirty="0"/>
              <a:t>Before a project is started, the anticipated costs should be identified. </a:t>
            </a:r>
          </a:p>
          <a:p>
            <a:r>
              <a:rPr lang="en-US" dirty="0"/>
              <a:t>These costs should then be evaluated and approved before any procurement. </a:t>
            </a:r>
          </a:p>
          <a:p>
            <a:r>
              <a:rPr lang="en-US" dirty="0"/>
              <a:t>During the implementation of a project, all costs should be recorded, tracked and monitored to control the costs and kept in line with initial expectations. </a:t>
            </a:r>
          </a:p>
          <a:p>
            <a:endParaRPr lang="en-US" dirty="0"/>
          </a:p>
          <a:p>
            <a:endParaRPr lang="en-US" dirty="0"/>
          </a:p>
        </p:txBody>
      </p:sp>
    </p:spTree>
    <p:extLst>
      <p:ext uri="{BB962C8B-B14F-4D97-AF65-F5344CB8AC3E}">
        <p14:creationId xmlns:p14="http://schemas.microsoft.com/office/powerpoint/2010/main" val="3406183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79612" y="0"/>
            <a:ext cx="8229600" cy="1143000"/>
          </a:xfrm>
        </p:spPr>
        <p:txBody>
          <a:bodyPr>
            <a:normAutofit/>
          </a:bodyPr>
          <a:lstStyle/>
          <a:p>
            <a:r>
              <a:rPr lang="en-US" dirty="0" smtClean="0"/>
              <a:t>Cost </a:t>
            </a:r>
            <a:r>
              <a:rPr lang="en-US" dirty="0" smtClean="0"/>
              <a:t>of Downtime for IT Applications</a:t>
            </a:r>
          </a:p>
        </p:txBody>
      </p:sp>
      <p:pic>
        <p:nvPicPr>
          <p:cNvPr id="28678" name="Picture 6"/>
          <p:cNvPicPr>
            <a:picLocks noChangeAspect="1" noChangeArrowheads="1"/>
          </p:cNvPicPr>
          <p:nvPr/>
        </p:nvPicPr>
        <p:blipFill>
          <a:blip r:embed="rId2"/>
          <a:srcRect l="23125" t="20000" r="35000" b="36000"/>
          <a:stretch>
            <a:fillRect/>
          </a:stretch>
        </p:blipFill>
        <p:spPr bwMode="auto">
          <a:xfrm>
            <a:off x="2741612" y="1219200"/>
            <a:ext cx="6705600" cy="4403678"/>
          </a:xfrm>
          <a:prstGeom prst="rect">
            <a:avLst/>
          </a:prstGeom>
          <a:noFill/>
          <a:ln w="9525">
            <a:noFill/>
            <a:miter lim="800000"/>
            <a:headEnd/>
            <a:tailEnd/>
          </a:ln>
          <a:effectLst/>
        </p:spPr>
      </p:pic>
      <p:sp>
        <p:nvSpPr>
          <p:cNvPr id="2" name="TextBox 1"/>
          <p:cNvSpPr txBox="1"/>
          <p:nvPr/>
        </p:nvSpPr>
        <p:spPr>
          <a:xfrm>
            <a:off x="1637102" y="5622878"/>
            <a:ext cx="7659148" cy="338554"/>
          </a:xfrm>
          <a:prstGeom prst="rect">
            <a:avLst/>
          </a:prstGeom>
          <a:noFill/>
        </p:spPr>
        <p:txBody>
          <a:bodyPr wrap="none" rtlCol="0">
            <a:spAutoFit/>
          </a:bodyPr>
          <a:lstStyle/>
          <a:p>
            <a:r>
              <a:rPr lang="en-US" sz="1400" dirty="0"/>
              <a:t>Source: The Standish Group International, “Trends in IT Value,” www.standishgroup.com (2008</a:t>
            </a:r>
            <a:r>
              <a:rPr lang="en-US" sz="1600" dirty="0"/>
              <a:t>).</a:t>
            </a:r>
          </a:p>
        </p:txBody>
      </p:sp>
    </p:spTree>
    <p:extLst>
      <p:ext uri="{BB962C8B-B14F-4D97-AF65-F5344CB8AC3E}">
        <p14:creationId xmlns:p14="http://schemas.microsoft.com/office/powerpoint/2010/main" val="124713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r>
              <a:rPr lang="en-US" dirty="0"/>
              <a:t>Manage cost in projects</a:t>
            </a:r>
          </a:p>
          <a:p>
            <a:r>
              <a:rPr lang="en-US" dirty="0"/>
              <a:t>Plan and allocate resources in a project</a:t>
            </a:r>
          </a:p>
          <a:p>
            <a:r>
              <a:rPr lang="en-US" dirty="0"/>
              <a:t>Estimate costs and how to budget</a:t>
            </a:r>
          </a:p>
          <a:p>
            <a:r>
              <a:rPr lang="en-US" dirty="0"/>
              <a:t>Measure resources, schedule, and cost</a:t>
            </a:r>
          </a:p>
          <a:p>
            <a:r>
              <a:rPr lang="en-US" dirty="0"/>
              <a:t>Identify and measure cost variances and earned value management</a:t>
            </a:r>
          </a:p>
          <a:p>
            <a:r>
              <a:rPr lang="en-US" dirty="0"/>
              <a:t>Monitor and control projects</a:t>
            </a:r>
          </a:p>
          <a:p>
            <a:r>
              <a:rPr lang="en-US" dirty="0"/>
              <a:t>Learn how to control project performance factors</a:t>
            </a:r>
          </a:p>
          <a:p>
            <a:endParaRPr lang="en-US" dirty="0" smtClean="0"/>
          </a:p>
          <a:p>
            <a:endParaRPr lang="en-US" dirty="0"/>
          </a:p>
        </p:txBody>
      </p:sp>
    </p:spTree>
    <p:extLst>
      <p:ext uri="{BB962C8B-B14F-4D97-AF65-F5344CB8AC3E}">
        <p14:creationId xmlns:p14="http://schemas.microsoft.com/office/powerpoint/2010/main" val="51617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5"/>
          <p:cNvSpPr>
            <a:spLocks noGrp="1"/>
          </p:cNvSpPr>
          <p:nvPr>
            <p:ph idx="1"/>
          </p:nvPr>
        </p:nvSpPr>
        <p:spPr>
          <a:xfrm>
            <a:off x="1751012" y="990600"/>
            <a:ext cx="8686800" cy="4525962"/>
          </a:xfrm>
        </p:spPr>
        <p:txBody>
          <a:bodyPr>
            <a:normAutofit fontScale="92500" lnSpcReduction="20000"/>
          </a:bodyPr>
          <a:lstStyle/>
          <a:p>
            <a:r>
              <a:rPr lang="en-US" dirty="0"/>
              <a:t>Many organizations use IT to reduce operational costs</a:t>
            </a:r>
          </a:p>
          <a:p>
            <a:r>
              <a:rPr lang="en-US" dirty="0"/>
              <a:t>Technology has decreased the costs associated with processing an ATM transaction:</a:t>
            </a:r>
          </a:p>
          <a:p>
            <a:pPr lvl="1"/>
            <a:r>
              <a:rPr lang="en-US" sz="2000" dirty="0"/>
              <a:t>In 1968, the average cost was $5.</a:t>
            </a:r>
          </a:p>
          <a:p>
            <a:pPr lvl="1"/>
            <a:r>
              <a:rPr lang="en-US" sz="2000" dirty="0"/>
              <a:t>In 1978, the cost went down to $1.50</a:t>
            </a:r>
          </a:p>
          <a:p>
            <a:pPr lvl="1"/>
            <a:r>
              <a:rPr lang="en-US" sz="2000" dirty="0"/>
              <a:t>In 1988, the cost was just a nickel.</a:t>
            </a:r>
          </a:p>
          <a:p>
            <a:pPr lvl="1"/>
            <a:r>
              <a:rPr lang="en-US" sz="2000" dirty="0"/>
              <a:t>In 1998, it only cost a penny.</a:t>
            </a:r>
          </a:p>
          <a:p>
            <a:pPr lvl="1"/>
            <a:r>
              <a:rPr lang="en-US" sz="2000" dirty="0"/>
              <a:t>In 2008, the cost was just half a penny!</a:t>
            </a:r>
          </a:p>
          <a:p>
            <a:r>
              <a:rPr lang="en-US" dirty="0"/>
              <a:t>Investing in green IT and other initiatives has helped both the environment and companies’ bottom lines. Michael Dell, CEO of Dell, reached his goal to make his company “carbon neutral” in 2008. As </a:t>
            </a:r>
            <a:r>
              <a:rPr lang="en-US" dirty="0"/>
              <a:t>of March 2012, Dell had helped its customers </a:t>
            </a:r>
            <a:r>
              <a:rPr lang="en-US" dirty="0"/>
              <a:t>save almost </a:t>
            </a:r>
            <a:r>
              <a:rPr lang="en-US" dirty="0"/>
              <a:t>$7 billion in energy costs</a:t>
            </a:r>
            <a:endParaRPr lang="en-US" dirty="0"/>
          </a:p>
          <a:p>
            <a:endParaRPr lang="en-US" dirty="0"/>
          </a:p>
        </p:txBody>
      </p:sp>
      <p:sp>
        <p:nvSpPr>
          <p:cNvPr id="29698" name="Title 1"/>
          <p:cNvSpPr>
            <a:spLocks noGrp="1"/>
          </p:cNvSpPr>
          <p:nvPr>
            <p:ph type="title"/>
          </p:nvPr>
        </p:nvSpPr>
        <p:spPr>
          <a:xfrm>
            <a:off x="1979612" y="0"/>
            <a:ext cx="8229600" cy="1143000"/>
          </a:xfrm>
        </p:spPr>
        <p:txBody>
          <a:bodyPr/>
          <a:lstStyle/>
          <a:p>
            <a:r>
              <a:rPr lang="en-US" dirty="0" smtClean="0"/>
              <a:t>What Went Right?</a:t>
            </a:r>
          </a:p>
        </p:txBody>
      </p:sp>
    </p:spTree>
    <p:extLst>
      <p:ext uri="{BB962C8B-B14F-4D97-AF65-F5344CB8AC3E}">
        <p14:creationId xmlns:p14="http://schemas.microsoft.com/office/powerpoint/2010/main" val="194143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1827212" y="838200"/>
            <a:ext cx="8305800" cy="4572000"/>
          </a:xfrm>
        </p:spPr>
        <p:txBody>
          <a:bodyPr/>
          <a:lstStyle/>
          <a:p>
            <a:pPr>
              <a:lnSpc>
                <a:spcPct val="80000"/>
              </a:lnSpc>
            </a:pPr>
            <a:r>
              <a:rPr lang="en-US" b="1" dirty="0" smtClean="0">
                <a:solidFill>
                  <a:schemeClr val="accent1"/>
                </a:solidFill>
              </a:rPr>
              <a:t>Tangible costs</a:t>
            </a:r>
            <a:r>
              <a:rPr lang="en-US" dirty="0" smtClean="0">
                <a:solidFill>
                  <a:schemeClr val="accent1"/>
                </a:solidFill>
              </a:rPr>
              <a:t> or</a:t>
            </a:r>
            <a:r>
              <a:rPr lang="en-US" dirty="0" smtClean="0"/>
              <a:t> </a:t>
            </a:r>
            <a:r>
              <a:rPr lang="en-US" b="1" dirty="0" smtClean="0">
                <a:solidFill>
                  <a:schemeClr val="accent1"/>
                </a:solidFill>
              </a:rPr>
              <a:t>benefits</a:t>
            </a:r>
            <a:r>
              <a:rPr lang="en-US" dirty="0" smtClean="0">
                <a:solidFill>
                  <a:schemeClr val="accent1"/>
                </a:solidFill>
              </a:rPr>
              <a:t> </a:t>
            </a:r>
            <a:r>
              <a:rPr lang="en-US" dirty="0" smtClean="0"/>
              <a:t>are those costs or benefits that an organization can easily measure in dollars </a:t>
            </a:r>
          </a:p>
          <a:p>
            <a:pPr>
              <a:lnSpc>
                <a:spcPct val="80000"/>
              </a:lnSpc>
            </a:pPr>
            <a:r>
              <a:rPr lang="en-US" b="1" dirty="0" smtClean="0">
                <a:solidFill>
                  <a:schemeClr val="accent1"/>
                </a:solidFill>
              </a:rPr>
              <a:t>Intangible costs</a:t>
            </a:r>
            <a:r>
              <a:rPr lang="en-US" dirty="0" smtClean="0">
                <a:solidFill>
                  <a:schemeClr val="accent1"/>
                </a:solidFill>
              </a:rPr>
              <a:t> or </a:t>
            </a:r>
            <a:r>
              <a:rPr lang="en-US" b="1" dirty="0" smtClean="0">
                <a:solidFill>
                  <a:schemeClr val="accent1"/>
                </a:solidFill>
              </a:rPr>
              <a:t>benefits</a:t>
            </a:r>
            <a:r>
              <a:rPr lang="en-US" dirty="0" smtClean="0">
                <a:solidFill>
                  <a:schemeClr val="accent1"/>
                </a:solidFill>
              </a:rPr>
              <a:t> </a:t>
            </a:r>
            <a:r>
              <a:rPr lang="en-US" dirty="0" smtClean="0"/>
              <a:t>are costs or benefits that are difficult to measure in monetary terms</a:t>
            </a:r>
          </a:p>
          <a:p>
            <a:pPr>
              <a:lnSpc>
                <a:spcPct val="80000"/>
              </a:lnSpc>
            </a:pPr>
            <a:r>
              <a:rPr lang="en-US" b="1" dirty="0" smtClean="0">
                <a:solidFill>
                  <a:schemeClr val="accent1"/>
                </a:solidFill>
              </a:rPr>
              <a:t>Direct costs</a:t>
            </a:r>
            <a:r>
              <a:rPr lang="en-US" dirty="0" smtClean="0">
                <a:solidFill>
                  <a:schemeClr val="accent1"/>
                </a:solidFill>
              </a:rPr>
              <a:t> </a:t>
            </a:r>
            <a:r>
              <a:rPr lang="en-US" dirty="0" smtClean="0"/>
              <a:t>are costs that can be directly related to producing the products and services of the project </a:t>
            </a:r>
          </a:p>
          <a:p>
            <a:pPr>
              <a:lnSpc>
                <a:spcPct val="80000"/>
              </a:lnSpc>
            </a:pPr>
            <a:r>
              <a:rPr lang="en-US" b="1" dirty="0" smtClean="0">
                <a:solidFill>
                  <a:schemeClr val="accent1"/>
                </a:solidFill>
              </a:rPr>
              <a:t>Indirect costs</a:t>
            </a:r>
            <a:r>
              <a:rPr lang="en-US" dirty="0" smtClean="0">
                <a:solidFill>
                  <a:schemeClr val="accent1"/>
                </a:solidFill>
              </a:rPr>
              <a:t> </a:t>
            </a:r>
            <a:r>
              <a:rPr lang="en-US" dirty="0" smtClean="0"/>
              <a:t>are costs that are not directly related to the products or services of the project, but are indirectly related to performing the project</a:t>
            </a:r>
          </a:p>
          <a:p>
            <a:pPr>
              <a:lnSpc>
                <a:spcPct val="80000"/>
              </a:lnSpc>
            </a:pPr>
            <a:r>
              <a:rPr lang="en-US" b="1" dirty="0" smtClean="0">
                <a:solidFill>
                  <a:schemeClr val="accent1"/>
                </a:solidFill>
              </a:rPr>
              <a:t>Sunk cost </a:t>
            </a:r>
            <a:r>
              <a:rPr lang="en-US" dirty="0" smtClean="0"/>
              <a:t>is money that has been spent in the past; when deciding what projects to invest in or continue, you should </a:t>
            </a:r>
            <a:r>
              <a:rPr lang="en-US" i="1" dirty="0" smtClean="0"/>
              <a:t>not</a:t>
            </a:r>
            <a:r>
              <a:rPr lang="en-US" dirty="0" smtClean="0"/>
              <a:t> include sunk costs </a:t>
            </a:r>
          </a:p>
          <a:p>
            <a:pPr>
              <a:lnSpc>
                <a:spcPct val="80000"/>
              </a:lnSpc>
            </a:pPr>
            <a:endParaRPr lang="en-US" dirty="0" smtClean="0"/>
          </a:p>
        </p:txBody>
      </p:sp>
      <p:sp>
        <p:nvSpPr>
          <p:cNvPr id="30722" name="Rectangle 2"/>
          <p:cNvSpPr>
            <a:spLocks noGrp="1" noChangeArrowheads="1"/>
          </p:cNvSpPr>
          <p:nvPr>
            <p:ph type="title"/>
          </p:nvPr>
        </p:nvSpPr>
        <p:spPr>
          <a:xfrm>
            <a:off x="1903412" y="274638"/>
            <a:ext cx="8305800" cy="411162"/>
          </a:xfrm>
        </p:spPr>
        <p:txBody>
          <a:bodyPr>
            <a:noAutofit/>
          </a:bodyPr>
          <a:lstStyle/>
          <a:p>
            <a:r>
              <a:rPr lang="en-US" sz="3600" dirty="0"/>
              <a:t>Types of Costs and Benefits</a:t>
            </a:r>
          </a:p>
        </p:txBody>
      </p:sp>
    </p:spTree>
    <p:extLst>
      <p:ext uri="{BB962C8B-B14F-4D97-AF65-F5344CB8AC3E}">
        <p14:creationId xmlns:p14="http://schemas.microsoft.com/office/powerpoint/2010/main" val="282381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pPr>
              <a:lnSpc>
                <a:spcPct val="80000"/>
              </a:lnSpc>
            </a:pPr>
            <a:r>
              <a:rPr lang="en-US" b="1" dirty="0" smtClean="0">
                <a:solidFill>
                  <a:schemeClr val="accent1"/>
                </a:solidFill>
              </a:rPr>
              <a:t>Learning curve theory</a:t>
            </a:r>
            <a:r>
              <a:rPr lang="en-US" dirty="0" smtClean="0">
                <a:solidFill>
                  <a:schemeClr val="accent1"/>
                </a:solidFill>
              </a:rPr>
              <a:t> </a:t>
            </a:r>
            <a:r>
              <a:rPr lang="en-US" dirty="0" smtClean="0"/>
              <a:t>states that when many items are produced repetitively, the unit cost of those items decreases in a regular pattern as more units are produced</a:t>
            </a:r>
          </a:p>
          <a:p>
            <a:pPr>
              <a:lnSpc>
                <a:spcPct val="80000"/>
              </a:lnSpc>
            </a:pPr>
            <a:r>
              <a:rPr lang="en-US" b="1" dirty="0" smtClean="0">
                <a:solidFill>
                  <a:schemeClr val="accent1"/>
                </a:solidFill>
              </a:rPr>
              <a:t>Reserves</a:t>
            </a:r>
            <a:r>
              <a:rPr lang="en-US" dirty="0" smtClean="0">
                <a:solidFill>
                  <a:schemeClr val="accent1"/>
                </a:solidFill>
              </a:rPr>
              <a:t> </a:t>
            </a:r>
            <a:r>
              <a:rPr lang="en-US" dirty="0" smtClean="0"/>
              <a:t>are dollars included in a cost estimate to mitigate cost risk by allowing for future situations that are difficult to predict</a:t>
            </a:r>
          </a:p>
          <a:p>
            <a:pPr lvl="1">
              <a:lnSpc>
                <a:spcPct val="80000"/>
              </a:lnSpc>
            </a:pPr>
            <a:r>
              <a:rPr lang="en-US" b="1" dirty="0" smtClean="0">
                <a:solidFill>
                  <a:schemeClr val="accent1"/>
                </a:solidFill>
              </a:rPr>
              <a:t>Contingency reserves</a:t>
            </a:r>
            <a:r>
              <a:rPr lang="en-US" dirty="0" smtClean="0">
                <a:solidFill>
                  <a:schemeClr val="accent1"/>
                </a:solidFill>
              </a:rPr>
              <a:t> </a:t>
            </a:r>
            <a:r>
              <a:rPr lang="en-US" dirty="0" smtClean="0"/>
              <a:t>allow for future situations that may be partially planned for (sometimes called </a:t>
            </a:r>
            <a:r>
              <a:rPr lang="en-US" b="1" dirty="0" smtClean="0">
                <a:solidFill>
                  <a:schemeClr val="accent1"/>
                </a:solidFill>
              </a:rPr>
              <a:t>known unknowns</a:t>
            </a:r>
            <a:r>
              <a:rPr lang="en-US" dirty="0" smtClean="0"/>
              <a:t>) and are included in the project cost baseline</a:t>
            </a:r>
          </a:p>
          <a:p>
            <a:pPr lvl="1">
              <a:lnSpc>
                <a:spcPct val="80000"/>
              </a:lnSpc>
            </a:pPr>
            <a:r>
              <a:rPr lang="en-US" b="1" dirty="0" smtClean="0">
                <a:solidFill>
                  <a:schemeClr val="accent1"/>
                </a:solidFill>
              </a:rPr>
              <a:t>Management reserves</a:t>
            </a:r>
            <a:r>
              <a:rPr lang="en-US" dirty="0" smtClean="0">
                <a:solidFill>
                  <a:schemeClr val="accent1"/>
                </a:solidFill>
              </a:rPr>
              <a:t> </a:t>
            </a:r>
            <a:r>
              <a:rPr lang="en-US" dirty="0" smtClean="0"/>
              <a:t>allow for future situations that are unpredictable (sometimes called </a:t>
            </a:r>
            <a:r>
              <a:rPr lang="en-US" b="1" dirty="0" smtClean="0">
                <a:solidFill>
                  <a:schemeClr val="accent1"/>
                </a:solidFill>
              </a:rPr>
              <a:t>unknown </a:t>
            </a:r>
            <a:r>
              <a:rPr lang="en-US" b="1" dirty="0" smtClean="0">
                <a:solidFill>
                  <a:schemeClr val="accent1"/>
                </a:solidFill>
              </a:rPr>
              <a:t>unknowns</a:t>
            </a:r>
            <a:r>
              <a:rPr lang="en-US" dirty="0"/>
              <a:t> </a:t>
            </a:r>
            <a:r>
              <a:rPr lang="en-US" dirty="0" smtClean="0"/>
              <a:t>).</a:t>
            </a:r>
            <a:endParaRPr lang="en-US" dirty="0" smtClean="0">
              <a:solidFill>
                <a:schemeClr val="accent1"/>
              </a:solidFill>
            </a:endParaRPr>
          </a:p>
        </p:txBody>
      </p:sp>
      <p:sp>
        <p:nvSpPr>
          <p:cNvPr id="31746" name="Rectangle 2"/>
          <p:cNvSpPr>
            <a:spLocks noGrp="1" noChangeArrowheads="1"/>
          </p:cNvSpPr>
          <p:nvPr>
            <p:ph type="title"/>
          </p:nvPr>
        </p:nvSpPr>
        <p:spPr>
          <a:xfrm>
            <a:off x="1903412" y="274638"/>
            <a:ext cx="8610600" cy="715962"/>
          </a:xfrm>
        </p:spPr>
        <p:txBody>
          <a:bodyPr>
            <a:normAutofit/>
          </a:bodyPr>
          <a:lstStyle/>
          <a:p>
            <a:r>
              <a:rPr lang="en-US" sz="3600" dirty="0"/>
              <a:t>More Basic Principles of Cost Management</a:t>
            </a:r>
          </a:p>
        </p:txBody>
      </p:sp>
    </p:spTree>
    <p:extLst>
      <p:ext uri="{BB962C8B-B14F-4D97-AF65-F5344CB8AC3E}">
        <p14:creationId xmlns:p14="http://schemas.microsoft.com/office/powerpoint/2010/main" val="172870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r>
              <a:rPr lang="en-US" dirty="0" smtClean="0"/>
              <a:t>Project managers must take cost estimates seriously if they want to complete projects within budget constraints</a:t>
            </a:r>
          </a:p>
          <a:p>
            <a:r>
              <a:rPr lang="en-US" dirty="0" smtClean="0"/>
              <a:t>It’s important to know the types of cost estimates, how to prepare cost estimates, and typical problems associated with IT cost estimates</a:t>
            </a:r>
          </a:p>
        </p:txBody>
      </p:sp>
      <p:sp>
        <p:nvSpPr>
          <p:cNvPr id="32770" name="Rectangle 2"/>
          <p:cNvSpPr>
            <a:spLocks noGrp="1" noChangeArrowheads="1"/>
          </p:cNvSpPr>
          <p:nvPr>
            <p:ph type="title"/>
          </p:nvPr>
        </p:nvSpPr>
        <p:spPr/>
        <p:txBody>
          <a:bodyPr/>
          <a:lstStyle/>
          <a:p>
            <a:r>
              <a:rPr lang="en-US" dirty="0" smtClean="0"/>
              <a:t>Estimating Costs</a:t>
            </a:r>
          </a:p>
        </p:txBody>
      </p:sp>
    </p:spTree>
    <p:extLst>
      <p:ext uri="{BB962C8B-B14F-4D97-AF65-F5344CB8AC3E}">
        <p14:creationId xmlns:p14="http://schemas.microsoft.com/office/powerpoint/2010/main" val="23769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n-US" dirty="0" smtClean="0"/>
              <a:t>Types </a:t>
            </a:r>
            <a:r>
              <a:rPr lang="en-US" dirty="0" smtClean="0"/>
              <a:t>of Cost Estimates</a:t>
            </a:r>
          </a:p>
        </p:txBody>
      </p:sp>
      <p:sp>
        <p:nvSpPr>
          <p:cNvPr id="33796"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B2A4FAAA-2A73-4318-BAD7-1E94D370EBD7}" type="slidenum">
              <a:rPr lang="en-US" smtClean="0"/>
              <a:pPr>
                <a:buFontTx/>
                <a:buNone/>
                <a:defRPr/>
              </a:pPr>
              <a:t>24</a:t>
            </a:fld>
            <a:endParaRPr lang="en-US" dirty="0"/>
          </a:p>
        </p:txBody>
      </p:sp>
      <p:pic>
        <p:nvPicPr>
          <p:cNvPr id="33797" name="Picture 7" descr="Tbl07-02.bmp"/>
          <p:cNvPicPr>
            <a:picLocks noChangeAspect="1"/>
          </p:cNvPicPr>
          <p:nvPr/>
        </p:nvPicPr>
        <p:blipFill>
          <a:blip r:embed="rId2"/>
          <a:srcRect t="9091"/>
          <a:stretch>
            <a:fillRect/>
          </a:stretch>
        </p:blipFill>
        <p:spPr bwMode="auto">
          <a:xfrm>
            <a:off x="1874837" y="2057400"/>
            <a:ext cx="8439150" cy="3048000"/>
          </a:xfrm>
          <a:prstGeom prst="rect">
            <a:avLst/>
          </a:prstGeom>
          <a:noFill/>
          <a:ln w="9525">
            <a:noFill/>
            <a:miter lim="800000"/>
            <a:headEnd/>
            <a:tailEnd/>
          </a:ln>
        </p:spPr>
      </p:pic>
    </p:spTree>
    <p:extLst>
      <p:ext uri="{BB962C8B-B14F-4D97-AF65-F5344CB8AC3E}">
        <p14:creationId xmlns:p14="http://schemas.microsoft.com/office/powerpoint/2010/main" val="200433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1293812" y="1515269"/>
            <a:ext cx="8382000" cy="4525962"/>
          </a:xfrm>
        </p:spPr>
        <p:txBody>
          <a:bodyPr/>
          <a:lstStyle/>
          <a:p>
            <a:r>
              <a:rPr lang="en-US" dirty="0"/>
              <a:t>The number and type of cost estimates vary by application area. </a:t>
            </a:r>
            <a:r>
              <a:rPr lang="en-US" dirty="0" smtClean="0"/>
              <a:t>The Association </a:t>
            </a:r>
            <a:r>
              <a:rPr lang="en-US" dirty="0"/>
              <a:t>for the Advancement of Cost Engineering </a:t>
            </a:r>
            <a:r>
              <a:rPr lang="en-US" dirty="0" smtClean="0"/>
              <a:t>International </a:t>
            </a:r>
            <a:r>
              <a:rPr lang="en-US" dirty="0"/>
              <a:t>identifies </a:t>
            </a:r>
            <a:r>
              <a:rPr lang="en-US" dirty="0" smtClean="0"/>
              <a:t>five types </a:t>
            </a:r>
            <a:r>
              <a:rPr lang="en-US" dirty="0"/>
              <a:t>of cost estimates for construction projects: order of magnitude, conceptual, </a:t>
            </a:r>
            <a:r>
              <a:rPr lang="en-US" dirty="0" smtClean="0"/>
              <a:t>preliminary, definitive</a:t>
            </a:r>
            <a:r>
              <a:rPr lang="en-US" dirty="0"/>
              <a:t>, and </a:t>
            </a:r>
            <a:r>
              <a:rPr lang="en-US" dirty="0" smtClean="0"/>
              <a:t>control</a:t>
            </a:r>
          </a:p>
          <a:p>
            <a:r>
              <a:rPr lang="en-US" dirty="0" smtClean="0"/>
              <a:t>Estimates </a:t>
            </a:r>
            <a:r>
              <a:rPr lang="en-US" dirty="0"/>
              <a:t>are usually done at </a:t>
            </a:r>
            <a:r>
              <a:rPr lang="en-US" dirty="0" smtClean="0"/>
              <a:t>various stages </a:t>
            </a:r>
            <a:r>
              <a:rPr lang="en-US" dirty="0"/>
              <a:t>of a project and should become more accurate as time </a:t>
            </a:r>
            <a:r>
              <a:rPr lang="en-US" dirty="0" smtClean="0"/>
              <a:t>progresses</a:t>
            </a:r>
          </a:p>
          <a:p>
            <a:r>
              <a:rPr lang="en-US" dirty="0" smtClean="0"/>
              <a:t>A large percentage of total project costs are often labor costs</a:t>
            </a:r>
          </a:p>
        </p:txBody>
      </p:sp>
      <p:sp>
        <p:nvSpPr>
          <p:cNvPr id="34818" name="Rectangle 2"/>
          <p:cNvSpPr>
            <a:spLocks noGrp="1" noChangeArrowheads="1"/>
          </p:cNvSpPr>
          <p:nvPr>
            <p:ph type="title"/>
          </p:nvPr>
        </p:nvSpPr>
        <p:spPr>
          <a:xfrm>
            <a:off x="1979612" y="0"/>
            <a:ext cx="8229600" cy="1143000"/>
          </a:xfrm>
        </p:spPr>
        <p:txBody>
          <a:bodyPr/>
          <a:lstStyle/>
          <a:p>
            <a:r>
              <a:rPr lang="en-US" dirty="0" smtClean="0"/>
              <a:t>More on Cost Estimates</a:t>
            </a:r>
          </a:p>
        </p:txBody>
      </p:sp>
    </p:spTree>
    <p:extLst>
      <p:ext uri="{BB962C8B-B14F-4D97-AF65-F5344CB8AC3E}">
        <p14:creationId xmlns:p14="http://schemas.microsoft.com/office/powerpoint/2010/main" val="310697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1827212" y="1752600"/>
            <a:ext cx="8305800" cy="4572000"/>
          </a:xfrm>
        </p:spPr>
        <p:txBody>
          <a:bodyPr/>
          <a:lstStyle/>
          <a:p>
            <a:r>
              <a:rPr lang="en-US" dirty="0" smtClean="0"/>
              <a:t>Basic tools and techniques for cost estimates:</a:t>
            </a:r>
          </a:p>
          <a:p>
            <a:pPr lvl="1"/>
            <a:r>
              <a:rPr lang="en-US" b="1" dirty="0" smtClean="0">
                <a:solidFill>
                  <a:schemeClr val="accent1"/>
                </a:solidFill>
              </a:rPr>
              <a:t>Analogous</a:t>
            </a:r>
            <a:r>
              <a:rPr lang="en-US" b="1" dirty="0" smtClean="0"/>
              <a:t> </a:t>
            </a:r>
            <a:r>
              <a:rPr lang="en-US" dirty="0" smtClean="0"/>
              <a:t>or</a:t>
            </a:r>
            <a:r>
              <a:rPr lang="en-US" b="1" dirty="0" smtClean="0"/>
              <a:t> </a:t>
            </a:r>
            <a:r>
              <a:rPr lang="en-US" b="1" dirty="0" smtClean="0">
                <a:solidFill>
                  <a:schemeClr val="accent1"/>
                </a:solidFill>
              </a:rPr>
              <a:t>top-down estimates: </a:t>
            </a:r>
            <a:r>
              <a:rPr lang="en-US" dirty="0" smtClean="0"/>
              <a:t>use the actual cost of a previous, similar project as the basis for estimating the cost of the current project </a:t>
            </a:r>
          </a:p>
          <a:p>
            <a:pPr lvl="1"/>
            <a:r>
              <a:rPr lang="en-US" b="1" dirty="0" smtClean="0">
                <a:solidFill>
                  <a:schemeClr val="accent1"/>
                </a:solidFill>
              </a:rPr>
              <a:t>Bottom-up estimates:</a:t>
            </a:r>
            <a:r>
              <a:rPr lang="en-US" dirty="0" smtClean="0">
                <a:solidFill>
                  <a:schemeClr val="accent1"/>
                </a:solidFill>
              </a:rPr>
              <a:t> </a:t>
            </a:r>
            <a:r>
              <a:rPr lang="en-US" dirty="0" smtClean="0"/>
              <a:t>involve estimating individual work items or activities and summing them to get a project total </a:t>
            </a:r>
          </a:p>
          <a:p>
            <a:pPr lvl="1"/>
            <a:r>
              <a:rPr lang="en-US" b="1" dirty="0" smtClean="0">
                <a:solidFill>
                  <a:schemeClr val="accent1"/>
                </a:solidFill>
              </a:rPr>
              <a:t>Parametric modeling </a:t>
            </a:r>
            <a:r>
              <a:rPr lang="en-US" dirty="0" smtClean="0"/>
              <a:t>uses project characteristics (parameters) in a mathematical model to estimate project costs </a:t>
            </a:r>
          </a:p>
        </p:txBody>
      </p:sp>
      <p:sp>
        <p:nvSpPr>
          <p:cNvPr id="36866" name="Rectangle 2"/>
          <p:cNvSpPr>
            <a:spLocks noGrp="1" noChangeArrowheads="1"/>
          </p:cNvSpPr>
          <p:nvPr>
            <p:ph type="title"/>
          </p:nvPr>
        </p:nvSpPr>
        <p:spPr>
          <a:xfrm>
            <a:off x="1827212" y="685800"/>
            <a:ext cx="8915400" cy="652463"/>
          </a:xfrm>
        </p:spPr>
        <p:txBody>
          <a:bodyPr>
            <a:normAutofit/>
          </a:bodyPr>
          <a:lstStyle/>
          <a:p>
            <a:r>
              <a:rPr lang="en-US" dirty="0" smtClean="0"/>
              <a:t>Cost Estimation Tools and Techniques</a:t>
            </a:r>
            <a:endParaRPr lang="en-US" sz="4800" dirty="0"/>
          </a:p>
        </p:txBody>
      </p:sp>
    </p:spTree>
    <p:extLst>
      <p:ext uri="{BB962C8B-B14F-4D97-AF65-F5344CB8AC3E}">
        <p14:creationId xmlns:p14="http://schemas.microsoft.com/office/powerpoint/2010/main" val="415107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1903412" y="1600200"/>
            <a:ext cx="8458200" cy="4572000"/>
          </a:xfrm>
        </p:spPr>
        <p:txBody>
          <a:bodyPr/>
          <a:lstStyle/>
          <a:p>
            <a:pPr>
              <a:lnSpc>
                <a:spcPct val="90000"/>
              </a:lnSpc>
            </a:pPr>
            <a:r>
              <a:rPr lang="en-US" dirty="0" smtClean="0"/>
              <a:t>Estimates are done too quickly</a:t>
            </a:r>
          </a:p>
          <a:p>
            <a:pPr>
              <a:lnSpc>
                <a:spcPct val="90000"/>
              </a:lnSpc>
            </a:pPr>
            <a:r>
              <a:rPr lang="en-US" dirty="0" smtClean="0"/>
              <a:t>People lack estimating experience</a:t>
            </a:r>
          </a:p>
          <a:p>
            <a:pPr>
              <a:lnSpc>
                <a:spcPct val="90000"/>
              </a:lnSpc>
            </a:pPr>
            <a:r>
              <a:rPr lang="en-US" dirty="0" smtClean="0"/>
              <a:t>Human beings are biased toward underestimation</a:t>
            </a:r>
          </a:p>
          <a:p>
            <a:pPr>
              <a:lnSpc>
                <a:spcPct val="90000"/>
              </a:lnSpc>
            </a:pPr>
            <a:r>
              <a:rPr lang="en-US" dirty="0" smtClean="0"/>
              <a:t>Management desires accuracy</a:t>
            </a:r>
          </a:p>
        </p:txBody>
      </p:sp>
      <p:sp>
        <p:nvSpPr>
          <p:cNvPr id="37890" name="Rectangle 2"/>
          <p:cNvSpPr>
            <a:spLocks noGrp="1" noChangeArrowheads="1"/>
          </p:cNvSpPr>
          <p:nvPr>
            <p:ph type="title"/>
          </p:nvPr>
        </p:nvSpPr>
        <p:spPr/>
        <p:txBody>
          <a:bodyPr>
            <a:normAutofit/>
          </a:bodyPr>
          <a:lstStyle/>
          <a:p>
            <a:r>
              <a:rPr lang="en-US" smtClean="0"/>
              <a:t>Typical Problems with IT Cost Estimates</a:t>
            </a:r>
          </a:p>
        </p:txBody>
      </p:sp>
    </p:spTree>
    <p:extLst>
      <p:ext uri="{BB962C8B-B14F-4D97-AF65-F5344CB8AC3E}">
        <p14:creationId xmlns:p14="http://schemas.microsoft.com/office/powerpoint/2010/main" val="48700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Content Placeholder 1"/>
          <p:cNvSpPr>
            <a:spLocks noGrp="1"/>
          </p:cNvSpPr>
          <p:nvPr>
            <p:ph idx="1"/>
          </p:nvPr>
        </p:nvSpPr>
        <p:spPr>
          <a:xfrm>
            <a:off x="2119312" y="1600201"/>
            <a:ext cx="8089900" cy="4525963"/>
          </a:xfrm>
        </p:spPr>
        <p:txBody>
          <a:bodyPr/>
          <a:lstStyle/>
          <a:p>
            <a:r>
              <a:rPr lang="en-US" sz="2400"/>
              <a:t>Budgetary rough order of magnitude estimate (BROME)</a:t>
            </a:r>
          </a:p>
          <a:p>
            <a:r>
              <a:rPr lang="en-US" sz="2400"/>
              <a:t>Approximate historical estimate (AHE);</a:t>
            </a:r>
          </a:p>
          <a:p>
            <a:r>
              <a:rPr lang="en-US" sz="2400"/>
              <a:t>Definitive estimate (DE)</a:t>
            </a:r>
          </a:p>
          <a:p>
            <a:endParaRPr lang="en-US" sz="2400"/>
          </a:p>
        </p:txBody>
      </p:sp>
      <p:sp>
        <p:nvSpPr>
          <p:cNvPr id="82946" name="Text Placeholder 2"/>
          <p:cNvSpPr>
            <a:spLocks noGrp="1"/>
          </p:cNvSpPr>
          <p:nvPr>
            <p:ph type="body" sz="quarter" idx="13"/>
          </p:nvPr>
        </p:nvSpPr>
        <p:spPr>
          <a:xfrm>
            <a:off x="1979612" y="838200"/>
            <a:ext cx="3925887" cy="339725"/>
          </a:xfrm>
        </p:spPr>
        <p:txBody>
          <a:bodyPr/>
          <a:lstStyle/>
          <a:p>
            <a:r>
              <a:rPr lang="en-US" sz="3600" dirty="0" smtClean="0">
                <a:latin typeface="Calibri" panose="020F0502020204030204" pitchFamily="34" charset="0"/>
              </a:rPr>
              <a:t>Cost Estimation</a:t>
            </a:r>
          </a:p>
        </p:txBody>
      </p:sp>
    </p:spTree>
    <p:extLst>
      <p:ext uri="{BB962C8B-B14F-4D97-AF65-F5344CB8AC3E}">
        <p14:creationId xmlns:p14="http://schemas.microsoft.com/office/powerpoint/2010/main" val="26270358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Placeholder 2"/>
          <p:cNvSpPr>
            <a:spLocks noGrp="1"/>
          </p:cNvSpPr>
          <p:nvPr>
            <p:ph type="body" sz="quarter" idx="13"/>
          </p:nvPr>
        </p:nvSpPr>
        <p:spPr>
          <a:xfrm>
            <a:off x="2057909" y="685800"/>
            <a:ext cx="3925887" cy="339725"/>
          </a:xfrm>
        </p:spPr>
        <p:txBody>
          <a:bodyPr/>
          <a:lstStyle/>
          <a:p>
            <a:r>
              <a:rPr lang="en-US" sz="3200" dirty="0" smtClean="0">
                <a:latin typeface="Calibri" panose="020F0502020204030204" pitchFamily="34" charset="0"/>
              </a:rPr>
              <a:t>Cost Estimation</a:t>
            </a:r>
          </a:p>
        </p:txBody>
      </p:sp>
      <p:pic>
        <p:nvPicPr>
          <p:cNvPr id="83970" name="Picture 3"/>
          <p:cNvPicPr>
            <a:picLocks noChangeAspect="1" noChangeArrowheads="1"/>
          </p:cNvPicPr>
          <p:nvPr/>
        </p:nvPicPr>
        <p:blipFill>
          <a:blip r:embed="rId2"/>
          <a:srcRect/>
          <a:stretch>
            <a:fillRect/>
          </a:stretch>
        </p:blipFill>
        <p:spPr bwMode="auto">
          <a:xfrm>
            <a:off x="2055812" y="1431926"/>
            <a:ext cx="7899400" cy="4981575"/>
          </a:xfrm>
          <a:prstGeom prst="rect">
            <a:avLst/>
          </a:prstGeom>
          <a:noFill/>
          <a:ln w="9525">
            <a:noFill/>
            <a:miter lim="800000"/>
            <a:headEnd/>
            <a:tailEnd/>
          </a:ln>
        </p:spPr>
      </p:pic>
    </p:spTree>
    <p:extLst>
      <p:ext uri="{BB962C8B-B14F-4D97-AF65-F5344CB8AC3E}">
        <p14:creationId xmlns:p14="http://schemas.microsoft.com/office/powerpoint/2010/main" val="3958471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lnSpcReduction="10000"/>
          </a:bodyPr>
          <a:lstStyle/>
          <a:p>
            <a:r>
              <a:rPr lang="en-US" dirty="0"/>
              <a:t>Understand the importance of project cost management</a:t>
            </a:r>
          </a:p>
          <a:p>
            <a:r>
              <a:rPr lang="en-US" dirty="0"/>
              <a:t>Explain basic project cost management principles, concepts, and terms</a:t>
            </a:r>
          </a:p>
          <a:p>
            <a:r>
              <a:rPr lang="en-US" dirty="0"/>
              <a:t>Describe the process of planning cost management</a:t>
            </a:r>
          </a:p>
          <a:p>
            <a:r>
              <a:rPr lang="en-US" dirty="0"/>
              <a:t>Discuss different types of cost estimates and methods for preparing them</a:t>
            </a:r>
          </a:p>
          <a:p>
            <a:r>
              <a:rPr lang="en-US" dirty="0"/>
              <a:t>Understand the benefits of earned value management and project portfolio management to assist in cost control</a:t>
            </a:r>
          </a:p>
          <a:p>
            <a:r>
              <a:rPr lang="en-US" dirty="0"/>
              <a:t>Describe how project management software can assist in project cost management</a:t>
            </a:r>
          </a:p>
          <a:p>
            <a:endParaRPr lang="en-US" dirty="0"/>
          </a:p>
        </p:txBody>
      </p:sp>
    </p:spTree>
    <p:extLst>
      <p:ext uri="{BB962C8B-B14F-4D97-AF65-F5344CB8AC3E}">
        <p14:creationId xmlns:p14="http://schemas.microsoft.com/office/powerpoint/2010/main" val="5997922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1522412" y="0"/>
            <a:ext cx="9144000" cy="685800"/>
          </a:xfrm>
        </p:spPr>
        <p:txBody>
          <a:bodyPr>
            <a:normAutofit/>
          </a:bodyPr>
          <a:lstStyle/>
          <a:p>
            <a:r>
              <a:rPr lang="en-US" sz="2800" dirty="0" smtClean="0"/>
              <a:t>Surveyor </a:t>
            </a:r>
            <a:r>
              <a:rPr lang="en-US" sz="2800" dirty="0"/>
              <a:t>Pro Project Cost Estimate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012" y="685800"/>
            <a:ext cx="7696199" cy="5785643"/>
          </a:xfrm>
          <a:prstGeom prst="rect">
            <a:avLst/>
          </a:prstGeom>
        </p:spPr>
      </p:pic>
    </p:spTree>
    <p:extLst>
      <p:ext uri="{BB962C8B-B14F-4D97-AF65-F5344CB8AC3E}">
        <p14:creationId xmlns:p14="http://schemas.microsoft.com/office/powerpoint/2010/main" val="17358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Placeholder 2"/>
          <p:cNvSpPr>
            <a:spLocks noGrp="1"/>
          </p:cNvSpPr>
          <p:nvPr>
            <p:ph type="body" sz="quarter" idx="13"/>
          </p:nvPr>
        </p:nvSpPr>
        <p:spPr>
          <a:xfrm>
            <a:off x="1906137" y="838200"/>
            <a:ext cx="6151561" cy="339725"/>
          </a:xfrm>
        </p:spPr>
        <p:txBody>
          <a:bodyPr/>
          <a:lstStyle/>
          <a:p>
            <a:r>
              <a:rPr lang="en-US" sz="3200" dirty="0" smtClean="0">
                <a:latin typeface="Calibri" panose="020F0502020204030204" pitchFamily="34" charset="0"/>
              </a:rPr>
              <a:t>Cost Management Process</a:t>
            </a:r>
            <a:endParaRPr lang="en-US" sz="3200" dirty="0" smtClean="0">
              <a:latin typeface="Calibri" panose="020F0502020204030204" pitchFamily="34" charset="0"/>
            </a:endParaRPr>
          </a:p>
        </p:txBody>
      </p:sp>
      <p:sp>
        <p:nvSpPr>
          <p:cNvPr id="71684" name="Content Placeholder 1"/>
          <p:cNvSpPr>
            <a:spLocks noGrp="1"/>
          </p:cNvSpPr>
          <p:nvPr>
            <p:ph idx="1"/>
          </p:nvPr>
        </p:nvSpPr>
        <p:spPr>
          <a:xfrm>
            <a:off x="1674812" y="3200400"/>
            <a:ext cx="8661400" cy="1752600"/>
          </a:xfrm>
        </p:spPr>
        <p:txBody>
          <a:bodyPr>
            <a:noAutofit/>
          </a:bodyPr>
          <a:lstStyle/>
          <a:p>
            <a:pPr marL="292100" indent="-292100"/>
            <a:r>
              <a:rPr lang="en-US" sz="1800" dirty="0"/>
              <a:t>Costs are estimated using resource planning. </a:t>
            </a:r>
          </a:p>
          <a:p>
            <a:pPr marL="292100" indent="-292100"/>
            <a:r>
              <a:rPr lang="en-US" sz="1800" dirty="0"/>
              <a:t> The estimated costs are budgeted by an organization, and the   project </a:t>
            </a:r>
            <a:r>
              <a:rPr lang="en-US" sz="1800" dirty="0" smtClean="0"/>
              <a:t>manager </a:t>
            </a:r>
            <a:r>
              <a:rPr lang="en-US" sz="1800" dirty="0"/>
              <a:t>controls the budget. </a:t>
            </a:r>
          </a:p>
          <a:p>
            <a:pPr marL="292100" indent="-292100"/>
            <a:r>
              <a:rPr lang="en-US" sz="1800" dirty="0"/>
              <a:t> A project that stays within budget is usually an exception, not  the rule. </a:t>
            </a:r>
          </a:p>
          <a:p>
            <a:pPr marL="292100" indent="-292100"/>
            <a:r>
              <a:rPr lang="en-US" sz="1800" dirty="0"/>
              <a:t>A project manager has to control schedule, performance, scope, value, and resources in order to control the costs. </a:t>
            </a:r>
          </a:p>
        </p:txBody>
      </p:sp>
      <p:pic>
        <p:nvPicPr>
          <p:cNvPr id="71685" name="Picture 2"/>
          <p:cNvPicPr>
            <a:picLocks noChangeAspect="1" noChangeArrowheads="1"/>
          </p:cNvPicPr>
          <p:nvPr/>
        </p:nvPicPr>
        <p:blipFill>
          <a:blip r:embed="rId2"/>
          <a:srcRect/>
          <a:stretch>
            <a:fillRect/>
          </a:stretch>
        </p:blipFill>
        <p:spPr bwMode="auto">
          <a:xfrm>
            <a:off x="2284412" y="1524000"/>
            <a:ext cx="7200900" cy="1438275"/>
          </a:xfrm>
          <a:prstGeom prst="rect">
            <a:avLst/>
          </a:prstGeom>
          <a:noFill/>
          <a:ln w="9525">
            <a:noFill/>
            <a:miter lim="800000"/>
            <a:headEnd/>
            <a:tailEnd/>
          </a:ln>
        </p:spPr>
      </p:pic>
    </p:spTree>
    <p:extLst>
      <p:ext uri="{BB962C8B-B14F-4D97-AF65-F5344CB8AC3E}">
        <p14:creationId xmlns:p14="http://schemas.microsoft.com/office/powerpoint/2010/main" val="265967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Problems with Cost Estimating</a:t>
            </a:r>
            <a:endParaRPr lang="en-US" dirty="0"/>
          </a:p>
        </p:txBody>
      </p:sp>
      <p:sp>
        <p:nvSpPr>
          <p:cNvPr id="3" name="Content Placeholder 2"/>
          <p:cNvSpPr>
            <a:spLocks noGrp="1"/>
          </p:cNvSpPr>
          <p:nvPr>
            <p:ph idx="1"/>
          </p:nvPr>
        </p:nvSpPr>
        <p:spPr/>
        <p:txBody>
          <a:bodyPr/>
          <a:lstStyle/>
          <a:p>
            <a:r>
              <a:rPr lang="en-US" dirty="0"/>
              <a:t>Estimates are done too quickly</a:t>
            </a:r>
          </a:p>
          <a:p>
            <a:r>
              <a:rPr lang="en-US" dirty="0"/>
              <a:t>People lack estimating experience</a:t>
            </a:r>
          </a:p>
          <a:p>
            <a:r>
              <a:rPr lang="en-US" dirty="0"/>
              <a:t>Human beings are biased toward underestimation</a:t>
            </a:r>
          </a:p>
          <a:p>
            <a:r>
              <a:rPr lang="en-US" dirty="0"/>
              <a:t>Management desires accuracy</a:t>
            </a:r>
          </a:p>
          <a:p>
            <a:endParaRPr lang="en-US" dirty="0"/>
          </a:p>
        </p:txBody>
      </p:sp>
    </p:spTree>
    <p:extLst>
      <p:ext uri="{BB962C8B-B14F-4D97-AF65-F5344CB8AC3E}">
        <p14:creationId xmlns:p14="http://schemas.microsoft.com/office/powerpoint/2010/main" val="14833754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the Cost Budget</a:t>
            </a:r>
            <a:endParaRPr lang="en-US" dirty="0"/>
          </a:p>
        </p:txBody>
      </p:sp>
      <p:sp>
        <p:nvSpPr>
          <p:cNvPr id="3" name="Content Placeholder 2"/>
          <p:cNvSpPr>
            <a:spLocks noGrp="1"/>
          </p:cNvSpPr>
          <p:nvPr>
            <p:ph idx="1"/>
          </p:nvPr>
        </p:nvSpPr>
        <p:spPr/>
        <p:txBody>
          <a:bodyPr/>
          <a:lstStyle/>
          <a:p>
            <a:r>
              <a:rPr lang="en-US" dirty="0"/>
              <a:t>Cost budgeting involves allocating the project cost estimate to individual work items over time</a:t>
            </a:r>
          </a:p>
          <a:p>
            <a:r>
              <a:rPr lang="en-US" dirty="0"/>
              <a:t>The WBS is a required input to the cost budgeting process since it defines the work items</a:t>
            </a:r>
          </a:p>
          <a:p>
            <a:r>
              <a:rPr lang="en-US" dirty="0"/>
              <a:t>Important goal is to produce a </a:t>
            </a:r>
            <a:r>
              <a:rPr lang="en-US" b="1" dirty="0"/>
              <a:t>cost baseline</a:t>
            </a:r>
            <a:endParaRPr lang="en-US" dirty="0"/>
          </a:p>
          <a:p>
            <a:pPr lvl="1"/>
            <a:r>
              <a:rPr lang="en-US" dirty="0"/>
              <a:t>a time-phased budget that project managers use to measure and monitor cost performance </a:t>
            </a:r>
          </a:p>
          <a:p>
            <a:endParaRPr lang="en-US" dirty="0"/>
          </a:p>
        </p:txBody>
      </p:sp>
    </p:spTree>
    <p:extLst>
      <p:ext uri="{BB962C8B-B14F-4D97-AF65-F5344CB8AC3E}">
        <p14:creationId xmlns:p14="http://schemas.microsoft.com/office/powerpoint/2010/main" val="40223321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2132012" y="1066800"/>
            <a:ext cx="8153400" cy="4724400"/>
          </a:xfrm>
        </p:spPr>
        <p:txBody>
          <a:bodyPr/>
          <a:lstStyle/>
          <a:p>
            <a:r>
              <a:rPr lang="en-US" dirty="0" smtClean="0"/>
              <a:t>Project cost control includes</a:t>
            </a:r>
          </a:p>
          <a:p>
            <a:pPr lvl="1"/>
            <a:r>
              <a:rPr lang="en-US" dirty="0" smtClean="0"/>
              <a:t>Monitoring cost performance</a:t>
            </a:r>
          </a:p>
          <a:p>
            <a:pPr lvl="1"/>
            <a:r>
              <a:rPr lang="en-US" dirty="0" smtClean="0"/>
              <a:t>Ensuring that only appropriate project changes are included in a revised cost baseline</a:t>
            </a:r>
          </a:p>
          <a:p>
            <a:pPr lvl="1"/>
            <a:r>
              <a:rPr lang="en-US" dirty="0" smtClean="0"/>
              <a:t>Informing project stakeholders of authorized changes to the project that will affect costs</a:t>
            </a:r>
          </a:p>
          <a:p>
            <a:r>
              <a:rPr lang="en-US" dirty="0" smtClean="0"/>
              <a:t>Many organizations around the globe have problems with cost control</a:t>
            </a:r>
          </a:p>
        </p:txBody>
      </p:sp>
      <p:sp>
        <p:nvSpPr>
          <p:cNvPr id="44034" name="Rectangle 2"/>
          <p:cNvSpPr>
            <a:spLocks noGrp="1" noChangeArrowheads="1"/>
          </p:cNvSpPr>
          <p:nvPr>
            <p:ph type="title"/>
          </p:nvPr>
        </p:nvSpPr>
        <p:spPr>
          <a:xfrm>
            <a:off x="1751012" y="304800"/>
            <a:ext cx="8229600" cy="577850"/>
          </a:xfrm>
        </p:spPr>
        <p:txBody>
          <a:bodyPr>
            <a:normAutofit fontScale="90000"/>
          </a:bodyPr>
          <a:lstStyle/>
          <a:p>
            <a:r>
              <a:rPr lang="en-US" dirty="0" smtClean="0"/>
              <a:t>Controlling Costs</a:t>
            </a:r>
          </a:p>
        </p:txBody>
      </p:sp>
    </p:spTree>
    <p:extLst>
      <p:ext uri="{BB962C8B-B14F-4D97-AF65-F5344CB8AC3E}">
        <p14:creationId xmlns:p14="http://schemas.microsoft.com/office/powerpoint/2010/main" val="286636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1903412" y="1066800"/>
            <a:ext cx="8458200" cy="4724400"/>
          </a:xfrm>
        </p:spPr>
        <p:txBody>
          <a:bodyPr/>
          <a:lstStyle/>
          <a:p>
            <a:r>
              <a:rPr lang="en-US" b="1" smtClean="0"/>
              <a:t>EVM </a:t>
            </a:r>
            <a:r>
              <a:rPr lang="en-US" smtClean="0"/>
              <a:t>is a project performance measurement technique that integrates scope, time, and cost data</a:t>
            </a:r>
          </a:p>
          <a:p>
            <a:r>
              <a:rPr lang="en-US" smtClean="0"/>
              <a:t>Given a </a:t>
            </a:r>
            <a:r>
              <a:rPr lang="en-US" b="1" smtClean="0"/>
              <a:t>baseline</a:t>
            </a:r>
            <a:r>
              <a:rPr lang="en-US" smtClean="0"/>
              <a:t> (original plan plus approved changes), you can determine how well the project is meeting its goals</a:t>
            </a:r>
          </a:p>
          <a:p>
            <a:r>
              <a:rPr lang="en-US" smtClean="0"/>
              <a:t>You must enter actual information periodically to use EVM</a:t>
            </a:r>
          </a:p>
          <a:p>
            <a:r>
              <a:rPr lang="en-US" smtClean="0"/>
              <a:t>More and more organizations around the world are using EVM to help control project costs</a:t>
            </a:r>
          </a:p>
        </p:txBody>
      </p:sp>
      <p:sp>
        <p:nvSpPr>
          <p:cNvPr id="46082" name="Rectangle 2"/>
          <p:cNvSpPr>
            <a:spLocks noGrp="1" noChangeArrowheads="1"/>
          </p:cNvSpPr>
          <p:nvPr>
            <p:ph type="title"/>
          </p:nvPr>
        </p:nvSpPr>
        <p:spPr>
          <a:xfrm>
            <a:off x="1609726" y="0"/>
            <a:ext cx="9056687" cy="1066800"/>
          </a:xfrm>
        </p:spPr>
        <p:txBody>
          <a:bodyPr/>
          <a:lstStyle/>
          <a:p>
            <a:r>
              <a:rPr lang="en-US" smtClean="0"/>
              <a:t>Earned Value Management (EVM)</a:t>
            </a:r>
          </a:p>
        </p:txBody>
      </p:sp>
    </p:spTree>
    <p:extLst>
      <p:ext uri="{BB962C8B-B14F-4D97-AF65-F5344CB8AC3E}">
        <p14:creationId xmlns:p14="http://schemas.microsoft.com/office/powerpoint/2010/main" val="6815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1827212" y="1143001"/>
            <a:ext cx="8305800" cy="4791075"/>
          </a:xfrm>
        </p:spPr>
        <p:txBody>
          <a:bodyPr>
            <a:normAutofit lnSpcReduction="10000"/>
          </a:bodyPr>
          <a:lstStyle/>
          <a:p>
            <a:pPr>
              <a:lnSpc>
                <a:spcPct val="90000"/>
              </a:lnSpc>
            </a:pPr>
            <a:r>
              <a:rPr lang="en-US" dirty="0"/>
              <a:t>The </a:t>
            </a:r>
            <a:r>
              <a:rPr lang="en-US" b="1" dirty="0">
                <a:solidFill>
                  <a:schemeClr val="accent1"/>
                </a:solidFill>
              </a:rPr>
              <a:t>planned value (PV),</a:t>
            </a:r>
            <a:r>
              <a:rPr lang="en-US" dirty="0">
                <a:solidFill>
                  <a:schemeClr val="accent1"/>
                </a:solidFill>
              </a:rPr>
              <a:t> </a:t>
            </a:r>
            <a:r>
              <a:rPr lang="en-US" dirty="0"/>
              <a:t>formerly called the </a:t>
            </a:r>
            <a:r>
              <a:rPr lang="en-US" dirty="0">
                <a:solidFill>
                  <a:schemeClr val="accent1"/>
                </a:solidFill>
              </a:rPr>
              <a:t>budgeted cost of work scheduled (BCWS),</a:t>
            </a:r>
            <a:r>
              <a:rPr lang="en-US" dirty="0"/>
              <a:t> also called the budget, is that portion of the approved total cost estimate planned to be spent on an activity during a given period</a:t>
            </a:r>
          </a:p>
          <a:p>
            <a:pPr>
              <a:lnSpc>
                <a:spcPct val="90000"/>
              </a:lnSpc>
            </a:pPr>
            <a:r>
              <a:rPr lang="en-US" b="1" dirty="0">
                <a:solidFill>
                  <a:schemeClr val="accent1"/>
                </a:solidFill>
              </a:rPr>
              <a:t>Actual cost (AC),</a:t>
            </a:r>
            <a:r>
              <a:rPr lang="en-US" dirty="0">
                <a:solidFill>
                  <a:schemeClr val="accent1"/>
                </a:solidFill>
              </a:rPr>
              <a:t> </a:t>
            </a:r>
            <a:r>
              <a:rPr lang="en-US" dirty="0"/>
              <a:t>formerly </a:t>
            </a:r>
            <a:r>
              <a:rPr lang="en-US" dirty="0">
                <a:solidFill>
                  <a:schemeClr val="accent1"/>
                </a:solidFill>
              </a:rPr>
              <a:t>called actual cost of work performed (ACWP), </a:t>
            </a:r>
            <a:r>
              <a:rPr lang="en-US" dirty="0"/>
              <a:t>is the total of direct and indirect costs incurred in accomplishing work on an activity during a given period</a:t>
            </a:r>
          </a:p>
          <a:p>
            <a:pPr>
              <a:lnSpc>
                <a:spcPct val="90000"/>
              </a:lnSpc>
            </a:pPr>
            <a:r>
              <a:rPr lang="en-US" dirty="0"/>
              <a:t>The </a:t>
            </a:r>
            <a:r>
              <a:rPr lang="en-US" b="1" dirty="0">
                <a:solidFill>
                  <a:schemeClr val="accent1"/>
                </a:solidFill>
              </a:rPr>
              <a:t>earned value (EV),</a:t>
            </a:r>
            <a:r>
              <a:rPr lang="en-US" dirty="0">
                <a:solidFill>
                  <a:schemeClr val="accent1"/>
                </a:solidFill>
              </a:rPr>
              <a:t> </a:t>
            </a:r>
            <a:r>
              <a:rPr lang="en-US" dirty="0"/>
              <a:t>formerly called the </a:t>
            </a:r>
            <a:r>
              <a:rPr lang="en-US" dirty="0">
                <a:solidFill>
                  <a:schemeClr val="accent1"/>
                </a:solidFill>
              </a:rPr>
              <a:t>budgeted cost of work performed (BCWP)</a:t>
            </a:r>
            <a:r>
              <a:rPr lang="en-US" dirty="0"/>
              <a:t>, is an estimate of the value of the physical work actually completed</a:t>
            </a:r>
          </a:p>
          <a:p>
            <a:pPr>
              <a:lnSpc>
                <a:spcPct val="90000"/>
              </a:lnSpc>
            </a:pPr>
            <a:r>
              <a:rPr lang="en-US" dirty="0"/>
              <a:t>EV is based on the original planned costs for the project or activity and the rate at which the team is completing work on the project or activity to date</a:t>
            </a:r>
          </a:p>
        </p:txBody>
      </p:sp>
      <p:sp>
        <p:nvSpPr>
          <p:cNvPr id="47106" name="Rectangle 2"/>
          <p:cNvSpPr>
            <a:spLocks noGrp="1" noChangeArrowheads="1"/>
          </p:cNvSpPr>
          <p:nvPr>
            <p:ph type="title"/>
          </p:nvPr>
        </p:nvSpPr>
        <p:spPr>
          <a:xfrm>
            <a:off x="1874838" y="0"/>
            <a:ext cx="8791575" cy="1066800"/>
          </a:xfrm>
        </p:spPr>
        <p:txBody>
          <a:bodyPr/>
          <a:lstStyle/>
          <a:p>
            <a:r>
              <a:rPr lang="en-US" smtClean="0"/>
              <a:t>Earned Value Management Terms</a:t>
            </a:r>
          </a:p>
        </p:txBody>
      </p:sp>
    </p:spTree>
    <p:extLst>
      <p:ext uri="{BB962C8B-B14F-4D97-AF65-F5344CB8AC3E}">
        <p14:creationId xmlns:p14="http://schemas.microsoft.com/office/powerpoint/2010/main" val="401825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1827212" y="1143001"/>
            <a:ext cx="8305800" cy="4791075"/>
          </a:xfrm>
        </p:spPr>
        <p:txBody>
          <a:bodyPr>
            <a:normAutofit/>
          </a:bodyPr>
          <a:lstStyle/>
          <a:p>
            <a:r>
              <a:rPr lang="en-US" b="1" i="1" dirty="0">
                <a:solidFill>
                  <a:schemeClr val="accent2"/>
                </a:solidFill>
              </a:rPr>
              <a:t>Actual Cost (AC):</a:t>
            </a:r>
            <a:r>
              <a:rPr lang="en-US" b="1" dirty="0">
                <a:solidFill>
                  <a:schemeClr val="accent2"/>
                </a:solidFill>
              </a:rPr>
              <a:t> </a:t>
            </a:r>
            <a:r>
              <a:rPr lang="en-US" dirty="0"/>
              <a:t>Actual amount spent in completing the work accomplished within a given time period</a:t>
            </a:r>
          </a:p>
          <a:p>
            <a:r>
              <a:rPr lang="en-US" b="1" i="1" dirty="0">
                <a:solidFill>
                  <a:schemeClr val="accent2"/>
                </a:solidFill>
              </a:rPr>
              <a:t>Cost Variance (CV):</a:t>
            </a:r>
            <a:r>
              <a:rPr lang="en-US" b="1" dirty="0">
                <a:solidFill>
                  <a:schemeClr val="accent2"/>
                </a:solidFill>
              </a:rPr>
              <a:t> </a:t>
            </a:r>
            <a:r>
              <a:rPr lang="en-US" dirty="0"/>
              <a:t>The cost variance compares deviations only from the budget and does not include schedule into account</a:t>
            </a:r>
          </a:p>
          <a:p>
            <a:r>
              <a:rPr lang="en-US" b="1" i="1" dirty="0">
                <a:solidFill>
                  <a:schemeClr val="accent2"/>
                </a:solidFill>
              </a:rPr>
              <a:t>Schedule Variance (SV):</a:t>
            </a:r>
            <a:r>
              <a:rPr lang="en-US" b="1" dirty="0">
                <a:solidFill>
                  <a:schemeClr val="accent2"/>
                </a:solidFill>
              </a:rPr>
              <a:t> </a:t>
            </a:r>
            <a:r>
              <a:rPr lang="en-US" dirty="0"/>
              <a:t>The schedule variance compares deviations only from the schedule and does not include cost into account</a:t>
            </a:r>
          </a:p>
          <a:p>
            <a:r>
              <a:rPr lang="en-US" b="1" i="1" dirty="0">
                <a:solidFill>
                  <a:schemeClr val="accent2"/>
                </a:solidFill>
              </a:rPr>
              <a:t>Cost Performance Index (CPI):</a:t>
            </a:r>
            <a:r>
              <a:rPr lang="en-US" b="1" dirty="0">
                <a:solidFill>
                  <a:schemeClr val="accent2"/>
                </a:solidFill>
              </a:rPr>
              <a:t> </a:t>
            </a:r>
            <a:r>
              <a:rPr lang="en-US" dirty="0"/>
              <a:t>Ratio of earned value to actual cost; if  CPI&gt;1 , project under budget</a:t>
            </a:r>
          </a:p>
          <a:p>
            <a:r>
              <a:rPr lang="en-US" b="1" i="1" dirty="0">
                <a:solidFill>
                  <a:schemeClr val="accent2"/>
                </a:solidFill>
              </a:rPr>
              <a:t>Schedule Performance Index (SPI):</a:t>
            </a:r>
            <a:r>
              <a:rPr lang="en-US" b="1" dirty="0">
                <a:solidFill>
                  <a:schemeClr val="accent2"/>
                </a:solidFill>
              </a:rPr>
              <a:t> </a:t>
            </a:r>
            <a:r>
              <a:rPr lang="en-US" dirty="0"/>
              <a:t>Ratio of earned value to planned value; if SPI &gt;1, then project behind schedule</a:t>
            </a:r>
          </a:p>
          <a:p>
            <a:pPr>
              <a:lnSpc>
                <a:spcPct val="90000"/>
              </a:lnSpc>
            </a:pPr>
            <a:endParaRPr lang="en-US" dirty="0"/>
          </a:p>
        </p:txBody>
      </p:sp>
      <p:sp>
        <p:nvSpPr>
          <p:cNvPr id="47106" name="Rectangle 2"/>
          <p:cNvSpPr>
            <a:spLocks noGrp="1" noChangeArrowheads="1"/>
          </p:cNvSpPr>
          <p:nvPr>
            <p:ph type="title"/>
          </p:nvPr>
        </p:nvSpPr>
        <p:spPr>
          <a:xfrm>
            <a:off x="1874838" y="0"/>
            <a:ext cx="8791575" cy="1066800"/>
          </a:xfrm>
        </p:spPr>
        <p:txBody>
          <a:bodyPr/>
          <a:lstStyle/>
          <a:p>
            <a:r>
              <a:rPr lang="en-US" smtClean="0"/>
              <a:t>Earned Value Management Terms</a:t>
            </a:r>
          </a:p>
        </p:txBody>
      </p:sp>
    </p:spTree>
    <p:extLst>
      <p:ext uri="{BB962C8B-B14F-4D97-AF65-F5344CB8AC3E}">
        <p14:creationId xmlns:p14="http://schemas.microsoft.com/office/powerpoint/2010/main" val="25007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sz="quarter" idx="13"/>
          </p:nvPr>
        </p:nvSpPr>
        <p:spPr>
          <a:xfrm>
            <a:off x="2132012" y="914400"/>
            <a:ext cx="3925887" cy="339725"/>
          </a:xfrm>
        </p:spPr>
        <p:txBody>
          <a:bodyPr/>
          <a:lstStyle/>
          <a:p>
            <a:r>
              <a:rPr lang="en-US" sz="2800" dirty="0" smtClean="0">
                <a:latin typeface="Calibri" panose="020F0502020204030204" pitchFamily="34" charset="0"/>
              </a:rPr>
              <a:t>EV Equations</a:t>
            </a:r>
            <a:endParaRPr lang="en-US" sz="2800" dirty="0" smtClean="0">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566655535"/>
              </p:ext>
            </p:extLst>
          </p:nvPr>
        </p:nvGraphicFramePr>
        <p:xfrm>
          <a:off x="1865312" y="1646238"/>
          <a:ext cx="8191500" cy="3322320"/>
        </p:xfrm>
        <a:graphic>
          <a:graphicData uri="http://schemas.openxmlformats.org/drawingml/2006/table">
            <a:tbl>
              <a:tblPr/>
              <a:tblGrid>
                <a:gridCol w="3396475"/>
                <a:gridCol w="4795025"/>
              </a:tblGrid>
              <a:tr h="0">
                <a:tc>
                  <a:txBody>
                    <a:bodyPr/>
                    <a:lstStyle/>
                    <a:p>
                      <a:pPr marL="0" marR="0">
                        <a:spcBef>
                          <a:spcPts val="0"/>
                        </a:spcBef>
                        <a:spcAft>
                          <a:spcPts val="0"/>
                        </a:spcAft>
                      </a:pPr>
                      <a:r>
                        <a:rPr lang="en-US" sz="2000" b="1" dirty="0" smtClean="0">
                          <a:latin typeface="+mn-lt"/>
                          <a:ea typeface="Times New Roman"/>
                          <a:cs typeface="Times New Roman"/>
                        </a:rPr>
                        <a:t>Earned </a:t>
                      </a:r>
                      <a:r>
                        <a:rPr lang="en-US" sz="2000" b="1" dirty="0">
                          <a:latin typeface="+mn-lt"/>
                          <a:ea typeface="Times New Roman"/>
                          <a:cs typeface="Times New Roman"/>
                        </a:rPr>
                        <a:t>Value </a:t>
                      </a:r>
                      <a:endParaRPr lang="en-US" sz="14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spcBef>
                          <a:spcPts val="0"/>
                        </a:spcBef>
                        <a:spcAft>
                          <a:spcPts val="0"/>
                        </a:spcAft>
                      </a:pPr>
                      <a:r>
                        <a:rPr lang="en-US" sz="2000" b="1" dirty="0">
                          <a:latin typeface="+mn-lt"/>
                          <a:ea typeface="Times New Roman"/>
                          <a:cs typeface="Times New Roman"/>
                        </a:rPr>
                        <a:t>Earned Value </a:t>
                      </a:r>
                      <a:r>
                        <a:rPr lang="en-US" sz="2000" b="1" dirty="0" smtClean="0">
                          <a:latin typeface="+mn-lt"/>
                          <a:ea typeface="Times New Roman"/>
                          <a:cs typeface="Times New Roman"/>
                        </a:rPr>
                        <a:t>Equation</a:t>
                      </a:r>
                      <a:endParaRPr lang="en-US" sz="14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0">
                <a:tc>
                  <a:txBody>
                    <a:bodyPr/>
                    <a:lstStyle/>
                    <a:p>
                      <a:pPr marL="0" marR="0">
                        <a:spcBef>
                          <a:spcPts val="0"/>
                        </a:spcBef>
                        <a:spcAft>
                          <a:spcPts val="0"/>
                        </a:spcAft>
                      </a:pPr>
                      <a:r>
                        <a:rPr lang="en-US" sz="1800" b="1" dirty="0">
                          <a:latin typeface="+mn-lt"/>
                          <a:ea typeface="Times New Roman"/>
                          <a:cs typeface="Times New Roman"/>
                        </a:rPr>
                        <a:t>PV: Planned Value</a:t>
                      </a:r>
                      <a:endParaRPr lang="en-US" sz="1200" b="1"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marL="0" marR="0">
                        <a:spcBef>
                          <a:spcPts val="0"/>
                        </a:spcBef>
                        <a:spcAft>
                          <a:spcPts val="0"/>
                        </a:spcAft>
                      </a:pPr>
                      <a:r>
                        <a:rPr lang="en-US" sz="1800" dirty="0">
                          <a:latin typeface="+mn-lt"/>
                          <a:ea typeface="Times New Roman"/>
                          <a:cs typeface="Times New Roman"/>
                        </a:rPr>
                        <a:t>Planned completion % * Budget at completion </a:t>
                      </a:r>
                      <a:endParaRPr lang="en-US"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r h="0">
                <a:tc>
                  <a:txBody>
                    <a:bodyPr/>
                    <a:lstStyle/>
                    <a:p>
                      <a:pPr marL="0" marR="0">
                        <a:spcBef>
                          <a:spcPts val="0"/>
                        </a:spcBef>
                        <a:spcAft>
                          <a:spcPts val="0"/>
                        </a:spcAft>
                      </a:pPr>
                      <a:r>
                        <a:rPr lang="en-US" sz="1800" b="1" dirty="0">
                          <a:latin typeface="+mn-lt"/>
                          <a:ea typeface="Times New Roman"/>
                          <a:cs typeface="Times New Roman"/>
                        </a:rPr>
                        <a:t>EV: Earned Value</a:t>
                      </a:r>
                      <a:endParaRPr lang="en-US" sz="1200" b="1"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marL="0" marR="0">
                        <a:spcBef>
                          <a:spcPts val="0"/>
                        </a:spcBef>
                        <a:spcAft>
                          <a:spcPts val="0"/>
                        </a:spcAft>
                      </a:pPr>
                      <a:r>
                        <a:rPr lang="en-US" sz="1800" dirty="0">
                          <a:latin typeface="+mn-lt"/>
                          <a:ea typeface="Times New Roman"/>
                          <a:cs typeface="Times New Roman"/>
                        </a:rPr>
                        <a:t>Actual completion % * Budget at Completion</a:t>
                      </a:r>
                      <a:endParaRPr lang="en-US"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r h="0">
                <a:tc>
                  <a:txBody>
                    <a:bodyPr/>
                    <a:lstStyle/>
                    <a:p>
                      <a:pPr marL="0" marR="0">
                        <a:spcBef>
                          <a:spcPts val="0"/>
                        </a:spcBef>
                        <a:spcAft>
                          <a:spcPts val="0"/>
                        </a:spcAft>
                      </a:pPr>
                      <a:r>
                        <a:rPr lang="en-US" sz="1800" b="1" dirty="0">
                          <a:latin typeface="+mn-lt"/>
                          <a:ea typeface="Times New Roman"/>
                          <a:cs typeface="Times New Roman"/>
                        </a:rPr>
                        <a:t>AC: Actual Value</a:t>
                      </a:r>
                      <a:endParaRPr lang="en-US" sz="1200" b="1"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marL="0" marR="0">
                        <a:spcBef>
                          <a:spcPts val="0"/>
                        </a:spcBef>
                        <a:spcAft>
                          <a:spcPts val="0"/>
                        </a:spcAft>
                      </a:pPr>
                      <a:r>
                        <a:rPr lang="en-US" sz="1800" dirty="0">
                          <a:latin typeface="+mn-lt"/>
                          <a:ea typeface="Times New Roman"/>
                          <a:cs typeface="Times New Roman"/>
                        </a:rPr>
                        <a:t>Actual costs</a:t>
                      </a:r>
                      <a:endParaRPr lang="en-US"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r h="0">
                <a:tc>
                  <a:txBody>
                    <a:bodyPr/>
                    <a:lstStyle/>
                    <a:p>
                      <a:pPr marL="0" marR="0">
                        <a:spcBef>
                          <a:spcPts val="0"/>
                        </a:spcBef>
                        <a:spcAft>
                          <a:spcPts val="0"/>
                        </a:spcAft>
                      </a:pPr>
                      <a:r>
                        <a:rPr lang="en-US" sz="1800" b="1" dirty="0">
                          <a:latin typeface="+mn-lt"/>
                          <a:ea typeface="Times New Roman"/>
                          <a:cs typeface="Times New Roman"/>
                        </a:rPr>
                        <a:t>CV: Cost Variance</a:t>
                      </a:r>
                      <a:endParaRPr lang="en-US" sz="1200" b="1"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marL="0" marR="0">
                        <a:spcBef>
                          <a:spcPts val="0"/>
                        </a:spcBef>
                        <a:spcAft>
                          <a:spcPts val="0"/>
                        </a:spcAft>
                      </a:pPr>
                      <a:r>
                        <a:rPr lang="en-US" sz="1800" dirty="0">
                          <a:latin typeface="+mn-lt"/>
                          <a:ea typeface="Times New Roman"/>
                          <a:cs typeface="Times New Roman"/>
                        </a:rPr>
                        <a:t>EV – AC</a:t>
                      </a:r>
                      <a:endParaRPr lang="en-US"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r h="0">
                <a:tc>
                  <a:txBody>
                    <a:bodyPr/>
                    <a:lstStyle/>
                    <a:p>
                      <a:pPr marL="0" marR="0">
                        <a:spcBef>
                          <a:spcPts val="0"/>
                        </a:spcBef>
                        <a:spcAft>
                          <a:spcPts val="0"/>
                        </a:spcAft>
                      </a:pPr>
                      <a:r>
                        <a:rPr lang="en-US" sz="1800" b="1" dirty="0">
                          <a:latin typeface="+mn-lt"/>
                          <a:ea typeface="Times New Roman"/>
                          <a:cs typeface="Times New Roman"/>
                        </a:rPr>
                        <a:t>SV: Schedule Variance</a:t>
                      </a:r>
                      <a:endParaRPr lang="en-US" sz="1200" b="1"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marL="0" marR="0">
                        <a:spcBef>
                          <a:spcPts val="0"/>
                        </a:spcBef>
                        <a:spcAft>
                          <a:spcPts val="0"/>
                        </a:spcAft>
                      </a:pPr>
                      <a:r>
                        <a:rPr lang="en-US" sz="1800" dirty="0">
                          <a:latin typeface="+mn-lt"/>
                          <a:ea typeface="Times New Roman"/>
                          <a:cs typeface="Times New Roman"/>
                        </a:rPr>
                        <a:t>EV – PV </a:t>
                      </a:r>
                      <a:endParaRPr lang="en-US"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r h="0">
                <a:tc>
                  <a:txBody>
                    <a:bodyPr/>
                    <a:lstStyle/>
                    <a:p>
                      <a:pPr marL="0" marR="0">
                        <a:spcBef>
                          <a:spcPts val="0"/>
                        </a:spcBef>
                        <a:spcAft>
                          <a:spcPts val="0"/>
                        </a:spcAft>
                      </a:pPr>
                      <a:r>
                        <a:rPr lang="en-US" sz="1800" b="1" dirty="0">
                          <a:latin typeface="+mn-lt"/>
                          <a:ea typeface="Times New Roman"/>
                          <a:cs typeface="Times New Roman"/>
                        </a:rPr>
                        <a:t>CPI: Cost Performance Index</a:t>
                      </a:r>
                      <a:endParaRPr lang="en-US" sz="1200" b="1"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marL="0" marR="0">
                        <a:spcBef>
                          <a:spcPts val="0"/>
                        </a:spcBef>
                        <a:spcAft>
                          <a:spcPts val="0"/>
                        </a:spcAft>
                      </a:pPr>
                      <a:r>
                        <a:rPr lang="en-US" sz="1800" dirty="0">
                          <a:latin typeface="+mn-lt"/>
                          <a:ea typeface="Times New Roman"/>
                          <a:cs typeface="Times New Roman"/>
                        </a:rPr>
                        <a:t>EV / AC</a:t>
                      </a:r>
                      <a:endParaRPr lang="en-US"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r h="0">
                <a:tc>
                  <a:txBody>
                    <a:bodyPr/>
                    <a:lstStyle/>
                    <a:p>
                      <a:pPr marL="0" marR="0">
                        <a:spcBef>
                          <a:spcPts val="0"/>
                        </a:spcBef>
                        <a:spcAft>
                          <a:spcPts val="0"/>
                        </a:spcAft>
                      </a:pPr>
                      <a:r>
                        <a:rPr lang="en-US" sz="1800" b="1" dirty="0">
                          <a:latin typeface="+mn-lt"/>
                          <a:ea typeface="Times New Roman"/>
                          <a:cs typeface="Times New Roman"/>
                        </a:rPr>
                        <a:t>SPI: Schedule Performance Index</a:t>
                      </a:r>
                      <a:endParaRPr lang="en-US" sz="1200" b="1"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marL="0" marR="0">
                        <a:spcBef>
                          <a:spcPts val="0"/>
                        </a:spcBef>
                        <a:spcAft>
                          <a:spcPts val="0"/>
                        </a:spcAft>
                      </a:pPr>
                      <a:r>
                        <a:rPr lang="en-US" sz="1800" dirty="0">
                          <a:latin typeface="+mn-lt"/>
                          <a:ea typeface="Times New Roman"/>
                          <a:cs typeface="Times New Roman"/>
                        </a:rPr>
                        <a:t>EV / PV</a:t>
                      </a:r>
                      <a:endParaRPr lang="en-US"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r h="0">
                <a:tc>
                  <a:txBody>
                    <a:bodyPr/>
                    <a:lstStyle/>
                    <a:p>
                      <a:pPr marL="0" marR="0">
                        <a:spcBef>
                          <a:spcPts val="0"/>
                        </a:spcBef>
                        <a:spcAft>
                          <a:spcPts val="0"/>
                        </a:spcAft>
                      </a:pPr>
                      <a:r>
                        <a:rPr lang="en-US" sz="1800" b="1" dirty="0">
                          <a:latin typeface="+mn-lt"/>
                          <a:ea typeface="Times New Roman"/>
                          <a:cs typeface="Times New Roman"/>
                        </a:rPr>
                        <a:t>EAC: Estimate at Completion</a:t>
                      </a:r>
                      <a:endParaRPr lang="en-US" sz="1200" b="1"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marL="0" marR="0">
                        <a:spcBef>
                          <a:spcPts val="0"/>
                        </a:spcBef>
                        <a:spcAft>
                          <a:spcPts val="0"/>
                        </a:spcAft>
                      </a:pPr>
                      <a:r>
                        <a:rPr lang="en-US" sz="1800" dirty="0">
                          <a:latin typeface="+mn-lt"/>
                          <a:ea typeface="Times New Roman"/>
                          <a:cs typeface="Times New Roman"/>
                        </a:rPr>
                        <a:t>(AC/EV) * Budget at completion</a:t>
                      </a:r>
                      <a:endParaRPr lang="en-US"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r h="0">
                <a:tc>
                  <a:txBody>
                    <a:bodyPr/>
                    <a:lstStyle/>
                    <a:p>
                      <a:pPr marL="0" marR="0">
                        <a:spcBef>
                          <a:spcPts val="0"/>
                        </a:spcBef>
                        <a:spcAft>
                          <a:spcPts val="0"/>
                        </a:spcAft>
                      </a:pPr>
                      <a:r>
                        <a:rPr lang="en-US" sz="1800" b="1" dirty="0">
                          <a:latin typeface="+mn-lt"/>
                          <a:ea typeface="Times New Roman"/>
                          <a:cs typeface="Times New Roman"/>
                        </a:rPr>
                        <a:t>ETC: Estimate to Complete</a:t>
                      </a:r>
                      <a:endParaRPr lang="en-US" sz="1200" b="1"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marL="0" marR="0">
                        <a:spcBef>
                          <a:spcPts val="0"/>
                        </a:spcBef>
                        <a:spcAft>
                          <a:spcPts val="0"/>
                        </a:spcAft>
                      </a:pPr>
                      <a:r>
                        <a:rPr lang="en-US" sz="1800" dirty="0">
                          <a:latin typeface="+mn-lt"/>
                          <a:ea typeface="Times New Roman"/>
                          <a:cs typeface="Times New Roman"/>
                        </a:rPr>
                        <a:t>EAC – AC </a:t>
                      </a:r>
                      <a:endParaRPr lang="en-US"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r h="0">
                <a:tc>
                  <a:txBody>
                    <a:bodyPr/>
                    <a:lstStyle/>
                    <a:p>
                      <a:pPr marL="0" marR="0">
                        <a:spcBef>
                          <a:spcPts val="0"/>
                        </a:spcBef>
                        <a:spcAft>
                          <a:spcPts val="0"/>
                        </a:spcAft>
                      </a:pPr>
                      <a:r>
                        <a:rPr lang="en-US" sz="1800" b="1" dirty="0">
                          <a:latin typeface="+mn-lt"/>
                          <a:ea typeface="Times New Roman"/>
                          <a:cs typeface="Times New Roman"/>
                        </a:rPr>
                        <a:t>VAC: Variance at Completion</a:t>
                      </a:r>
                      <a:endParaRPr lang="en-US" sz="1200" b="1"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marL="0" marR="0">
                        <a:spcBef>
                          <a:spcPts val="0"/>
                        </a:spcBef>
                        <a:spcAft>
                          <a:spcPts val="0"/>
                        </a:spcAft>
                      </a:pPr>
                      <a:r>
                        <a:rPr lang="en-US" sz="1800" dirty="0">
                          <a:latin typeface="+mn-lt"/>
                          <a:ea typeface="Times New Roman"/>
                          <a:cs typeface="Times New Roman"/>
                        </a:rPr>
                        <a:t>Budget at Completion – </a:t>
                      </a:r>
                      <a:r>
                        <a:rPr lang="en-US" sz="1800" dirty="0" smtClean="0">
                          <a:latin typeface="+mn-lt"/>
                          <a:ea typeface="Times New Roman"/>
                          <a:cs typeface="Times New Roman"/>
                        </a:rPr>
                        <a:t>EAC</a:t>
                      </a:r>
                      <a:endParaRPr lang="en-US"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bl>
          </a:graphicData>
        </a:graphic>
      </p:graphicFrame>
    </p:spTree>
    <p:extLst>
      <p:ext uri="{BB962C8B-B14F-4D97-AF65-F5344CB8AC3E}">
        <p14:creationId xmlns:p14="http://schemas.microsoft.com/office/powerpoint/2010/main" val="42330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1903412" y="1143000"/>
            <a:ext cx="8458200" cy="5410200"/>
          </a:xfrm>
        </p:spPr>
        <p:txBody>
          <a:bodyPr/>
          <a:lstStyle/>
          <a:p>
            <a:pPr>
              <a:lnSpc>
                <a:spcPct val="90000"/>
              </a:lnSpc>
            </a:pPr>
            <a:r>
              <a:rPr lang="en-US" b="1" smtClean="0"/>
              <a:t>Rate of performance (RP)</a:t>
            </a:r>
            <a:r>
              <a:rPr lang="en-US" smtClean="0"/>
              <a:t> is the ratio of actual work completed to the percentage of work planned to have been completed at any given time during the life of the project or activity</a:t>
            </a:r>
          </a:p>
          <a:p>
            <a:pPr>
              <a:lnSpc>
                <a:spcPct val="90000"/>
              </a:lnSpc>
            </a:pPr>
            <a:r>
              <a:rPr lang="en-US" smtClean="0"/>
              <a:t>Brenda Taylor, Senior Project Manager in South Africa, suggests this term and approach for estimating earned value</a:t>
            </a:r>
          </a:p>
          <a:p>
            <a:pPr>
              <a:lnSpc>
                <a:spcPct val="90000"/>
              </a:lnSpc>
            </a:pPr>
            <a:r>
              <a:rPr lang="en-US" smtClean="0"/>
              <a:t>For example, suppose the server installation was halfway completed by the end of week 1. The rate of performance would be 50% because by the end of week 1, the planned schedule reflects that the task should be 100 percent complete and only 50 percent of that work has been completed</a:t>
            </a:r>
          </a:p>
        </p:txBody>
      </p:sp>
      <p:sp>
        <p:nvSpPr>
          <p:cNvPr id="48130" name="Rectangle 2"/>
          <p:cNvSpPr>
            <a:spLocks noGrp="1" noChangeArrowheads="1"/>
          </p:cNvSpPr>
          <p:nvPr>
            <p:ph type="title"/>
          </p:nvPr>
        </p:nvSpPr>
        <p:spPr>
          <a:xfrm>
            <a:off x="1903412" y="274638"/>
            <a:ext cx="8305800" cy="715962"/>
          </a:xfrm>
        </p:spPr>
        <p:txBody>
          <a:bodyPr>
            <a:normAutofit/>
          </a:bodyPr>
          <a:lstStyle/>
          <a:p>
            <a:r>
              <a:rPr lang="en-US" smtClean="0"/>
              <a:t>Rate of Performance</a:t>
            </a:r>
          </a:p>
        </p:txBody>
      </p:sp>
    </p:spTree>
    <p:extLst>
      <p:ext uri="{BB962C8B-B14F-4D97-AF65-F5344CB8AC3E}">
        <p14:creationId xmlns:p14="http://schemas.microsoft.com/office/powerpoint/2010/main" val="311750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PMBOK Mapping to Cost Management</a:t>
            </a:r>
            <a:endParaRPr lang="en-US" dirty="0"/>
          </a:p>
        </p:txBody>
      </p:sp>
      <p:pic>
        <p:nvPicPr>
          <p:cNvPr id="5" name="Picture 2"/>
          <p:cNvPicPr>
            <a:picLocks noChangeAspect="1" noChangeArrowheads="1"/>
          </p:cNvPicPr>
          <p:nvPr/>
        </p:nvPicPr>
        <p:blipFill>
          <a:blip r:embed="rId2"/>
          <a:srcRect/>
          <a:stretch>
            <a:fillRect/>
          </a:stretch>
        </p:blipFill>
        <p:spPr bwMode="auto">
          <a:xfrm>
            <a:off x="1903412" y="1512336"/>
            <a:ext cx="8040688" cy="5230812"/>
          </a:xfrm>
          <a:prstGeom prst="rect">
            <a:avLst/>
          </a:prstGeom>
          <a:noFill/>
          <a:ln w="9525">
            <a:noFill/>
            <a:miter lim="800000"/>
            <a:headEnd/>
            <a:tailEnd/>
          </a:ln>
        </p:spPr>
      </p:pic>
    </p:spTree>
    <p:extLst>
      <p:ext uri="{BB962C8B-B14F-4D97-AF65-F5344CB8AC3E}">
        <p14:creationId xmlns:p14="http://schemas.microsoft.com/office/powerpoint/2010/main" val="39256773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Placeholder 2"/>
          <p:cNvSpPr>
            <a:spLocks noGrp="1"/>
          </p:cNvSpPr>
          <p:nvPr>
            <p:ph type="body" sz="quarter" idx="13"/>
          </p:nvPr>
        </p:nvSpPr>
        <p:spPr>
          <a:xfrm>
            <a:off x="1903412" y="914400"/>
            <a:ext cx="3925887" cy="339725"/>
          </a:xfrm>
        </p:spPr>
        <p:txBody>
          <a:bodyPr/>
          <a:lstStyle/>
          <a:p>
            <a:r>
              <a:rPr lang="en-US" sz="3200" dirty="0" smtClean="0">
                <a:latin typeface="Calibri" panose="020F0502020204030204" pitchFamily="34" charset="0"/>
              </a:rPr>
              <a:t>Variances</a:t>
            </a:r>
            <a:endParaRPr lang="en-US" dirty="0" smtClean="0">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01773931"/>
              </p:ext>
            </p:extLst>
          </p:nvPr>
        </p:nvGraphicFramePr>
        <p:xfrm>
          <a:off x="1916112" y="1622426"/>
          <a:ext cx="8369300" cy="3905285"/>
        </p:xfrm>
        <a:graphic>
          <a:graphicData uri="http://schemas.openxmlformats.org/drawingml/2006/table">
            <a:tbl>
              <a:tblPr/>
              <a:tblGrid>
                <a:gridCol w="6034396"/>
                <a:gridCol w="2334904"/>
              </a:tblGrid>
              <a:tr h="453395">
                <a:tc>
                  <a:txBody>
                    <a:bodyPr/>
                    <a:lstStyle/>
                    <a:p>
                      <a:pPr marL="0" marR="0">
                        <a:spcBef>
                          <a:spcPts val="0"/>
                        </a:spcBef>
                        <a:spcAft>
                          <a:spcPts val="0"/>
                        </a:spcAft>
                      </a:pPr>
                      <a:r>
                        <a:rPr lang="en-US" sz="2400" b="1" dirty="0">
                          <a:solidFill>
                            <a:srgbClr val="FFFFFF"/>
                          </a:solidFill>
                          <a:latin typeface="Calibri"/>
                          <a:ea typeface="Times New Roman"/>
                          <a:cs typeface="Times New Roman"/>
                        </a:rPr>
                        <a:t>Question on project</a:t>
                      </a:r>
                      <a:endParaRPr lang="en-US" sz="24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spcBef>
                          <a:spcPts val="0"/>
                        </a:spcBef>
                        <a:spcAft>
                          <a:spcPts val="0"/>
                        </a:spcAft>
                      </a:pPr>
                      <a:r>
                        <a:rPr lang="en-US" sz="2400" b="1" dirty="0">
                          <a:solidFill>
                            <a:srgbClr val="FFFFFF"/>
                          </a:solidFill>
                          <a:latin typeface="Calibri"/>
                          <a:ea typeface="Times New Roman"/>
                          <a:cs typeface="Times New Roman"/>
                        </a:rPr>
                        <a:t>What should be used?</a:t>
                      </a:r>
                      <a:endParaRPr lang="en-US" sz="24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453395">
                <a:tc>
                  <a:txBody>
                    <a:bodyPr/>
                    <a:lstStyle/>
                    <a:p>
                      <a:pPr marL="0" marR="0">
                        <a:spcBef>
                          <a:spcPts val="0"/>
                        </a:spcBef>
                        <a:spcAft>
                          <a:spcPts val="0"/>
                        </a:spcAft>
                      </a:pPr>
                      <a:r>
                        <a:rPr lang="en-US" sz="2000" b="1">
                          <a:solidFill>
                            <a:srgbClr val="FFFFFF"/>
                          </a:solidFill>
                          <a:latin typeface="Calibri"/>
                          <a:ea typeface="Times New Roman"/>
                          <a:cs typeface="Times New Roman"/>
                        </a:rPr>
                        <a:t>How much work is planned?</a:t>
                      </a:r>
                      <a:endParaRPr lang="en-US" sz="20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marL="0" marR="0">
                        <a:spcBef>
                          <a:spcPts val="0"/>
                        </a:spcBef>
                        <a:spcAft>
                          <a:spcPts val="0"/>
                        </a:spcAft>
                      </a:pPr>
                      <a:r>
                        <a:rPr lang="en-US" sz="2400" dirty="0">
                          <a:latin typeface="Calibri"/>
                          <a:ea typeface="Times New Roman"/>
                          <a:cs typeface="Times New Roman"/>
                        </a:rPr>
                        <a:t>PV</a:t>
                      </a:r>
                      <a:endParaRPr lang="en-US" sz="24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solidFill>
                  </a:tcPr>
                </a:tc>
              </a:tr>
              <a:tr h="453395">
                <a:tc>
                  <a:txBody>
                    <a:bodyPr/>
                    <a:lstStyle/>
                    <a:p>
                      <a:pPr marL="0" marR="0">
                        <a:spcBef>
                          <a:spcPts val="0"/>
                        </a:spcBef>
                        <a:spcAft>
                          <a:spcPts val="0"/>
                        </a:spcAft>
                      </a:pPr>
                      <a:r>
                        <a:rPr lang="en-US" sz="2000" b="1">
                          <a:solidFill>
                            <a:srgbClr val="FFFFFF"/>
                          </a:solidFill>
                          <a:latin typeface="Calibri"/>
                          <a:ea typeface="Times New Roman"/>
                          <a:cs typeface="Times New Roman"/>
                        </a:rPr>
                        <a:t>How much work is done already?</a:t>
                      </a:r>
                      <a:endParaRPr lang="en-US" sz="2000">
                        <a:latin typeface="Times New Roman"/>
                        <a:ea typeface="Times New Roman"/>
                      </a:endParaRPr>
                    </a:p>
                  </a:txBody>
                  <a:tcPr marL="68580" marR="68580" marT="0" marB="0">
                    <a:lnL>
                      <a:noFill/>
                    </a:lnL>
                    <a:lnR>
                      <a:noFill/>
                    </a:lnR>
                    <a:lnT>
                      <a:noFill/>
                    </a:lnT>
                    <a:lnB>
                      <a:noFill/>
                    </a:lnB>
                    <a:solidFill>
                      <a:srgbClr val="4F81BD"/>
                    </a:solidFill>
                  </a:tcPr>
                </a:tc>
                <a:tc>
                  <a:txBody>
                    <a:bodyPr/>
                    <a:lstStyle/>
                    <a:p>
                      <a:pPr marL="0" marR="0">
                        <a:spcBef>
                          <a:spcPts val="0"/>
                        </a:spcBef>
                        <a:spcAft>
                          <a:spcPts val="0"/>
                        </a:spcAft>
                      </a:pPr>
                      <a:r>
                        <a:rPr lang="en-US" sz="2400" dirty="0">
                          <a:latin typeface="Calibri"/>
                          <a:ea typeface="Times New Roman"/>
                          <a:cs typeface="Times New Roman"/>
                        </a:rPr>
                        <a:t>EV</a:t>
                      </a:r>
                      <a:endParaRPr lang="en-US" sz="2400" dirty="0">
                        <a:latin typeface="Times New Roman"/>
                        <a:ea typeface="Times New Roman"/>
                      </a:endParaRPr>
                    </a:p>
                  </a:txBody>
                  <a:tcPr marL="68580" marR="68580" marT="0" marB="0">
                    <a:lnL>
                      <a:noFill/>
                    </a:lnL>
                    <a:lnR>
                      <a:noFill/>
                    </a:lnR>
                    <a:lnT>
                      <a:noFill/>
                    </a:lnT>
                    <a:lnB>
                      <a:noFill/>
                    </a:lnB>
                    <a:solidFill>
                      <a:schemeClr val="accent1"/>
                    </a:solidFill>
                  </a:tcPr>
                </a:tc>
              </a:tr>
              <a:tr h="453395">
                <a:tc>
                  <a:txBody>
                    <a:bodyPr/>
                    <a:lstStyle/>
                    <a:p>
                      <a:pPr marL="0" marR="0">
                        <a:spcBef>
                          <a:spcPts val="0"/>
                        </a:spcBef>
                        <a:spcAft>
                          <a:spcPts val="0"/>
                        </a:spcAft>
                      </a:pPr>
                      <a:r>
                        <a:rPr lang="en-US" sz="2000" b="1" dirty="0">
                          <a:solidFill>
                            <a:srgbClr val="FFFFFF"/>
                          </a:solidFill>
                          <a:latin typeface="Calibri"/>
                          <a:ea typeface="Times New Roman"/>
                          <a:cs typeface="Times New Roman"/>
                        </a:rPr>
                        <a:t>How much have we spent so far?</a:t>
                      </a:r>
                      <a:endParaRPr lang="en-US" sz="2000" dirty="0">
                        <a:latin typeface="Times New Roman"/>
                        <a:ea typeface="Times New Roman"/>
                      </a:endParaRPr>
                    </a:p>
                  </a:txBody>
                  <a:tcPr marL="68580" marR="68580" marT="0" marB="0">
                    <a:lnL>
                      <a:noFill/>
                    </a:lnL>
                    <a:lnR>
                      <a:noFill/>
                    </a:lnR>
                    <a:lnT>
                      <a:noFill/>
                    </a:lnT>
                    <a:lnB>
                      <a:noFill/>
                    </a:lnB>
                    <a:solidFill>
                      <a:srgbClr val="4F81BD"/>
                    </a:solidFill>
                  </a:tcPr>
                </a:tc>
                <a:tc>
                  <a:txBody>
                    <a:bodyPr/>
                    <a:lstStyle/>
                    <a:p>
                      <a:pPr marL="0" marR="0">
                        <a:spcBef>
                          <a:spcPts val="0"/>
                        </a:spcBef>
                        <a:spcAft>
                          <a:spcPts val="0"/>
                        </a:spcAft>
                      </a:pPr>
                      <a:r>
                        <a:rPr lang="en-US" sz="2400" dirty="0">
                          <a:latin typeface="Calibri"/>
                          <a:ea typeface="Times New Roman"/>
                          <a:cs typeface="Times New Roman"/>
                        </a:rPr>
                        <a:t>AC</a:t>
                      </a:r>
                      <a:endParaRPr lang="en-US" sz="2400" dirty="0">
                        <a:latin typeface="Times New Roman"/>
                        <a:ea typeface="Times New Roman"/>
                      </a:endParaRPr>
                    </a:p>
                  </a:txBody>
                  <a:tcPr marL="68580" marR="68580" marT="0" marB="0">
                    <a:lnL>
                      <a:noFill/>
                    </a:lnL>
                    <a:lnR>
                      <a:noFill/>
                    </a:lnR>
                    <a:lnT>
                      <a:noFill/>
                    </a:lnT>
                    <a:lnB>
                      <a:noFill/>
                    </a:lnB>
                    <a:solidFill>
                      <a:schemeClr val="accent2"/>
                    </a:solidFill>
                  </a:tcPr>
                </a:tc>
              </a:tr>
              <a:tr h="453395">
                <a:tc>
                  <a:txBody>
                    <a:bodyPr/>
                    <a:lstStyle/>
                    <a:p>
                      <a:pPr marL="0" marR="0">
                        <a:spcBef>
                          <a:spcPts val="0"/>
                        </a:spcBef>
                        <a:spcAft>
                          <a:spcPts val="0"/>
                        </a:spcAft>
                      </a:pPr>
                      <a:r>
                        <a:rPr lang="en-US" sz="2000" b="1">
                          <a:solidFill>
                            <a:srgbClr val="FFFFFF"/>
                          </a:solidFill>
                          <a:latin typeface="Calibri"/>
                          <a:ea typeface="Times New Roman"/>
                          <a:cs typeface="Times New Roman"/>
                        </a:rPr>
                        <a:t>What is the total cost of the project?</a:t>
                      </a:r>
                      <a:endParaRPr lang="en-US" sz="2000">
                        <a:latin typeface="Times New Roman"/>
                        <a:ea typeface="Times New Roman"/>
                      </a:endParaRPr>
                    </a:p>
                  </a:txBody>
                  <a:tcPr marL="68580" marR="68580" marT="0" marB="0">
                    <a:lnL>
                      <a:noFill/>
                    </a:lnL>
                    <a:lnR>
                      <a:noFill/>
                    </a:lnR>
                    <a:lnT>
                      <a:noFill/>
                    </a:lnT>
                    <a:lnB>
                      <a:noFill/>
                    </a:lnB>
                    <a:solidFill>
                      <a:srgbClr val="4F81BD"/>
                    </a:solidFill>
                  </a:tcPr>
                </a:tc>
                <a:tc>
                  <a:txBody>
                    <a:bodyPr/>
                    <a:lstStyle/>
                    <a:p>
                      <a:pPr marL="0" marR="0">
                        <a:spcBef>
                          <a:spcPts val="0"/>
                        </a:spcBef>
                        <a:spcAft>
                          <a:spcPts val="0"/>
                        </a:spcAft>
                      </a:pPr>
                      <a:r>
                        <a:rPr lang="en-US" sz="2400" dirty="0">
                          <a:latin typeface="Calibri"/>
                          <a:ea typeface="Times New Roman"/>
                          <a:cs typeface="Times New Roman"/>
                        </a:rPr>
                        <a:t>BAC</a:t>
                      </a:r>
                      <a:endParaRPr lang="en-US" sz="2400" dirty="0">
                        <a:latin typeface="Times New Roman"/>
                        <a:ea typeface="Times New Roman"/>
                      </a:endParaRPr>
                    </a:p>
                  </a:txBody>
                  <a:tcPr marL="68580" marR="68580" marT="0" marB="0">
                    <a:lnL>
                      <a:noFill/>
                    </a:lnL>
                    <a:lnR>
                      <a:noFill/>
                    </a:lnR>
                    <a:lnT>
                      <a:noFill/>
                    </a:lnT>
                    <a:lnB>
                      <a:noFill/>
                    </a:lnB>
                    <a:solidFill>
                      <a:schemeClr val="accent1"/>
                    </a:solidFill>
                  </a:tcPr>
                </a:tc>
              </a:tr>
              <a:tr h="453395">
                <a:tc>
                  <a:txBody>
                    <a:bodyPr/>
                    <a:lstStyle/>
                    <a:p>
                      <a:pPr marL="0" marR="0">
                        <a:spcBef>
                          <a:spcPts val="0"/>
                        </a:spcBef>
                        <a:spcAft>
                          <a:spcPts val="0"/>
                        </a:spcAft>
                      </a:pPr>
                      <a:r>
                        <a:rPr lang="en-US" sz="2000" b="1">
                          <a:solidFill>
                            <a:srgbClr val="FFFFFF"/>
                          </a:solidFill>
                          <a:latin typeface="Calibri"/>
                          <a:ea typeface="Times New Roman"/>
                          <a:cs typeface="Times New Roman"/>
                        </a:rPr>
                        <a:t>What do we expect project cost to be now?</a:t>
                      </a:r>
                      <a:endParaRPr lang="en-US" sz="2000">
                        <a:latin typeface="Times New Roman"/>
                        <a:ea typeface="Times New Roman"/>
                      </a:endParaRPr>
                    </a:p>
                  </a:txBody>
                  <a:tcPr marL="68580" marR="68580" marT="0" marB="0">
                    <a:lnL>
                      <a:noFill/>
                    </a:lnL>
                    <a:lnR>
                      <a:noFill/>
                    </a:lnR>
                    <a:lnT>
                      <a:noFill/>
                    </a:lnT>
                    <a:lnB>
                      <a:noFill/>
                    </a:lnB>
                    <a:solidFill>
                      <a:srgbClr val="4F81BD"/>
                    </a:solidFill>
                  </a:tcPr>
                </a:tc>
                <a:tc>
                  <a:txBody>
                    <a:bodyPr/>
                    <a:lstStyle/>
                    <a:p>
                      <a:pPr marL="0" marR="0">
                        <a:spcBef>
                          <a:spcPts val="0"/>
                        </a:spcBef>
                        <a:spcAft>
                          <a:spcPts val="0"/>
                        </a:spcAft>
                      </a:pPr>
                      <a:r>
                        <a:rPr lang="en-US" sz="2400" dirty="0">
                          <a:latin typeface="Calibri"/>
                          <a:ea typeface="Times New Roman"/>
                          <a:cs typeface="Times New Roman"/>
                        </a:rPr>
                        <a:t>EAC</a:t>
                      </a:r>
                      <a:endParaRPr lang="en-US" sz="2400" dirty="0">
                        <a:latin typeface="Times New Roman"/>
                        <a:ea typeface="Times New Roman"/>
                      </a:endParaRPr>
                    </a:p>
                  </a:txBody>
                  <a:tcPr marL="68580" marR="68580" marT="0" marB="0">
                    <a:lnL>
                      <a:noFill/>
                    </a:lnL>
                    <a:lnR>
                      <a:noFill/>
                    </a:lnR>
                    <a:lnT>
                      <a:noFill/>
                    </a:lnT>
                    <a:lnB>
                      <a:noFill/>
                    </a:lnB>
                    <a:solidFill>
                      <a:schemeClr val="accent2"/>
                    </a:solidFill>
                  </a:tcPr>
                </a:tc>
              </a:tr>
              <a:tr h="453395">
                <a:tc>
                  <a:txBody>
                    <a:bodyPr/>
                    <a:lstStyle/>
                    <a:p>
                      <a:pPr marL="0" marR="0">
                        <a:spcBef>
                          <a:spcPts val="0"/>
                        </a:spcBef>
                        <a:spcAft>
                          <a:spcPts val="0"/>
                        </a:spcAft>
                      </a:pPr>
                      <a:r>
                        <a:rPr lang="en-US" sz="2000" b="1" dirty="0">
                          <a:solidFill>
                            <a:srgbClr val="FFFFFF"/>
                          </a:solidFill>
                          <a:latin typeface="Calibri"/>
                          <a:ea typeface="Times New Roman"/>
                          <a:cs typeface="Times New Roman"/>
                        </a:rPr>
                        <a:t>What is the estimate to complete the project?</a:t>
                      </a:r>
                      <a:endParaRPr lang="en-US" sz="2000" dirty="0">
                        <a:latin typeface="Times New Roman"/>
                        <a:ea typeface="Times New Roman"/>
                      </a:endParaRPr>
                    </a:p>
                  </a:txBody>
                  <a:tcPr marL="68580" marR="68580" marT="0" marB="0">
                    <a:lnL>
                      <a:noFill/>
                    </a:lnL>
                    <a:lnR>
                      <a:noFill/>
                    </a:lnR>
                    <a:lnT>
                      <a:noFill/>
                    </a:lnT>
                    <a:lnB>
                      <a:noFill/>
                    </a:lnB>
                    <a:solidFill>
                      <a:srgbClr val="4F81BD"/>
                    </a:solidFill>
                  </a:tcPr>
                </a:tc>
                <a:tc>
                  <a:txBody>
                    <a:bodyPr/>
                    <a:lstStyle/>
                    <a:p>
                      <a:pPr marL="0" marR="0">
                        <a:spcBef>
                          <a:spcPts val="0"/>
                        </a:spcBef>
                        <a:spcAft>
                          <a:spcPts val="0"/>
                        </a:spcAft>
                      </a:pPr>
                      <a:r>
                        <a:rPr lang="en-US" sz="2400" dirty="0">
                          <a:latin typeface="Calibri"/>
                          <a:ea typeface="Times New Roman"/>
                          <a:cs typeface="Times New Roman"/>
                        </a:rPr>
                        <a:t>ETC</a:t>
                      </a:r>
                      <a:endParaRPr lang="en-US" sz="2400" dirty="0">
                        <a:latin typeface="Times New Roman"/>
                        <a:ea typeface="Times New Roman"/>
                      </a:endParaRPr>
                    </a:p>
                  </a:txBody>
                  <a:tcPr marL="68580" marR="68580" marT="0" marB="0">
                    <a:lnL>
                      <a:noFill/>
                    </a:lnL>
                    <a:lnR>
                      <a:noFill/>
                    </a:lnR>
                    <a:lnT>
                      <a:noFill/>
                    </a:lnT>
                    <a:lnB>
                      <a:noFill/>
                    </a:lnB>
                    <a:solidFill>
                      <a:schemeClr val="accent1"/>
                    </a:solidFill>
                  </a:tcPr>
                </a:tc>
              </a:tr>
              <a:tr h="453395">
                <a:tc>
                  <a:txBody>
                    <a:bodyPr/>
                    <a:lstStyle/>
                    <a:p>
                      <a:pPr marL="0" marR="0">
                        <a:spcBef>
                          <a:spcPts val="0"/>
                        </a:spcBef>
                        <a:spcAft>
                          <a:spcPts val="0"/>
                        </a:spcAft>
                      </a:pPr>
                      <a:r>
                        <a:rPr lang="en-US" sz="2000" b="1" dirty="0">
                          <a:solidFill>
                            <a:srgbClr val="FFFFFF"/>
                          </a:solidFill>
                          <a:latin typeface="Calibri"/>
                          <a:ea typeface="Times New Roman"/>
                          <a:cs typeface="Times New Roman"/>
                        </a:rPr>
                        <a:t>What is the future of this project?</a:t>
                      </a:r>
                      <a:endParaRPr lang="en-US" sz="2000" dirty="0">
                        <a:latin typeface="Times New Roman"/>
                        <a:ea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2400" dirty="0">
                          <a:latin typeface="Calibri"/>
                          <a:ea typeface="Times New Roman"/>
                          <a:cs typeface="Times New Roman"/>
                        </a:rPr>
                        <a:t>VAC</a:t>
                      </a:r>
                      <a:endParaRPr lang="en-US" sz="2400" dirty="0">
                        <a:latin typeface="Times New Roman"/>
                        <a:ea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chemeClr val="accent2"/>
                    </a:solidFill>
                  </a:tcPr>
                </a:tc>
              </a:tr>
            </a:tbl>
          </a:graphicData>
        </a:graphic>
      </p:graphicFrame>
    </p:spTree>
    <p:extLst>
      <p:ext uri="{BB962C8B-B14F-4D97-AF65-F5344CB8AC3E}">
        <p14:creationId xmlns:p14="http://schemas.microsoft.com/office/powerpoint/2010/main" val="19980180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r>
              <a:rPr lang="en-US" sz="3600" dirty="0" smtClean="0"/>
              <a:t>Earned </a:t>
            </a:r>
            <a:r>
              <a:rPr lang="en-US" sz="3600" dirty="0"/>
              <a:t>Value Calculations for One Activity After Week One</a:t>
            </a:r>
          </a:p>
        </p:txBody>
      </p:sp>
      <p:pic>
        <p:nvPicPr>
          <p:cNvPr id="49157" name="Picture 7" descr="Tbl07-04.bmp"/>
          <p:cNvPicPr>
            <a:picLocks noChangeAspect="1"/>
          </p:cNvPicPr>
          <p:nvPr/>
        </p:nvPicPr>
        <p:blipFill>
          <a:blip r:embed="rId2"/>
          <a:srcRect t="7692"/>
          <a:stretch>
            <a:fillRect/>
          </a:stretch>
        </p:blipFill>
        <p:spPr bwMode="auto">
          <a:xfrm>
            <a:off x="1979613" y="1981200"/>
            <a:ext cx="8170863" cy="2895600"/>
          </a:xfrm>
          <a:prstGeom prst="rect">
            <a:avLst/>
          </a:prstGeom>
          <a:noFill/>
          <a:ln w="9525">
            <a:noFill/>
            <a:miter lim="800000"/>
            <a:headEnd/>
            <a:tailEnd/>
          </a:ln>
        </p:spPr>
      </p:pic>
    </p:spTree>
    <p:extLst>
      <p:ext uri="{BB962C8B-B14F-4D97-AF65-F5344CB8AC3E}">
        <p14:creationId xmlns:p14="http://schemas.microsoft.com/office/powerpoint/2010/main" val="284946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r>
              <a:rPr lang="en-US" dirty="0" smtClean="0"/>
              <a:t> </a:t>
            </a:r>
            <a:r>
              <a:rPr lang="en-US" dirty="0" smtClean="0"/>
              <a:t>Earned Value Formulas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412" y="1935480"/>
            <a:ext cx="7909560" cy="3176790"/>
          </a:xfrm>
          <a:prstGeom prst="rect">
            <a:avLst/>
          </a:prstGeom>
        </p:spPr>
      </p:pic>
    </p:spTree>
    <p:extLst>
      <p:ext uri="{BB962C8B-B14F-4D97-AF65-F5344CB8AC3E}">
        <p14:creationId xmlns:p14="http://schemas.microsoft.com/office/powerpoint/2010/main" val="79512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1827212" y="1752600"/>
            <a:ext cx="8229600" cy="4525962"/>
          </a:xfrm>
        </p:spPr>
        <p:txBody>
          <a:bodyPr/>
          <a:lstStyle/>
          <a:p>
            <a:r>
              <a:rPr lang="en-US" dirty="0" smtClean="0"/>
              <a:t>Negative numbers for cost and schedule variance indicate problems in those areas</a:t>
            </a:r>
          </a:p>
          <a:p>
            <a:r>
              <a:rPr lang="en-US" dirty="0" smtClean="0"/>
              <a:t>CPI and SPI less than 100% indicate problems</a:t>
            </a:r>
          </a:p>
          <a:p>
            <a:r>
              <a:rPr lang="en-US" dirty="0" smtClean="0"/>
              <a:t>Problems mean the project is costing more than planned (over budget) or taking longer than planned (behind schedule)</a:t>
            </a:r>
          </a:p>
          <a:p>
            <a:r>
              <a:rPr lang="en-US" dirty="0" smtClean="0"/>
              <a:t>The CPI can be used to calculate the </a:t>
            </a:r>
            <a:r>
              <a:rPr lang="en-US" b="1" dirty="0" smtClean="0"/>
              <a:t>estimate at completion</a:t>
            </a:r>
            <a:r>
              <a:rPr lang="en-US" dirty="0" smtClean="0"/>
              <a:t> (EAC)—an estimate of what it will cost to complete the project based on performance to date. The </a:t>
            </a:r>
            <a:r>
              <a:rPr lang="en-US" b="1" dirty="0" smtClean="0"/>
              <a:t>budget at completion </a:t>
            </a:r>
            <a:r>
              <a:rPr lang="en-US" dirty="0" smtClean="0"/>
              <a:t>(BAC) is the original total budget for the project</a:t>
            </a:r>
          </a:p>
        </p:txBody>
      </p:sp>
      <p:sp>
        <p:nvSpPr>
          <p:cNvPr id="51202" name="Rectangle 2"/>
          <p:cNvSpPr>
            <a:spLocks noGrp="1" noChangeArrowheads="1"/>
          </p:cNvSpPr>
          <p:nvPr>
            <p:ph type="title"/>
          </p:nvPr>
        </p:nvSpPr>
        <p:spPr/>
        <p:txBody>
          <a:bodyPr>
            <a:normAutofit/>
          </a:bodyPr>
          <a:lstStyle/>
          <a:p>
            <a:r>
              <a:rPr lang="en-US" smtClean="0"/>
              <a:t>Rules of Thumb for Earned Value Numbers</a:t>
            </a:r>
          </a:p>
        </p:txBody>
      </p:sp>
    </p:spTree>
    <p:extLst>
      <p:ext uri="{BB962C8B-B14F-4D97-AF65-F5344CB8AC3E}">
        <p14:creationId xmlns:p14="http://schemas.microsoft.com/office/powerpoint/2010/main" val="288962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055812" y="0"/>
            <a:ext cx="8229600" cy="1143000"/>
          </a:xfrm>
        </p:spPr>
        <p:txBody>
          <a:bodyPr>
            <a:normAutofit/>
          </a:bodyPr>
          <a:lstStyle/>
          <a:p>
            <a:r>
              <a:rPr lang="en-US" sz="3600" dirty="0" smtClean="0"/>
              <a:t>Earned </a:t>
            </a:r>
            <a:r>
              <a:rPr lang="en-US" sz="3600" dirty="0"/>
              <a:t>Value Chart for Project after Five Months</a:t>
            </a:r>
            <a:endParaRPr lang="en-US" sz="4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450" y="1030395"/>
            <a:ext cx="8386763" cy="5398980"/>
          </a:xfrm>
          <a:prstGeom prst="rect">
            <a:avLst/>
          </a:prstGeom>
        </p:spPr>
      </p:pic>
    </p:spTree>
    <p:extLst>
      <p:ext uri="{BB962C8B-B14F-4D97-AF65-F5344CB8AC3E}">
        <p14:creationId xmlns:p14="http://schemas.microsoft.com/office/powerpoint/2010/main" val="243332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1012" y="1481138"/>
            <a:ext cx="8458200" cy="4525962"/>
          </a:xfrm>
        </p:spPr>
        <p:txBody>
          <a:bodyPr/>
          <a:lstStyle/>
          <a:p>
            <a:r>
              <a:rPr lang="en-US" dirty="0"/>
              <a:t>EVM is used worldwide, and it is particularly popular in the Middle East, </a:t>
            </a:r>
            <a:r>
              <a:rPr lang="en-US" dirty="0" smtClean="0"/>
              <a:t>South Asia</a:t>
            </a:r>
            <a:r>
              <a:rPr lang="en-US" dirty="0"/>
              <a:t>, Canada, and </a:t>
            </a:r>
            <a:r>
              <a:rPr lang="en-US" dirty="0" smtClean="0"/>
              <a:t>Europe</a:t>
            </a:r>
            <a:endParaRPr lang="en-US" dirty="0"/>
          </a:p>
          <a:p>
            <a:r>
              <a:rPr lang="en-US" dirty="0" smtClean="0"/>
              <a:t>Most </a:t>
            </a:r>
            <a:r>
              <a:rPr lang="en-US" dirty="0"/>
              <a:t>countries require EVM for large defense or government projects, as </a:t>
            </a:r>
            <a:r>
              <a:rPr lang="en-US" dirty="0" smtClean="0"/>
              <a:t>shown in </a:t>
            </a:r>
            <a:r>
              <a:rPr lang="en-US" dirty="0"/>
              <a:t>Figure </a:t>
            </a:r>
            <a:r>
              <a:rPr lang="en-US" dirty="0" smtClean="0"/>
              <a:t>7-6</a:t>
            </a:r>
            <a:endParaRPr lang="en-US" dirty="0"/>
          </a:p>
          <a:p>
            <a:r>
              <a:rPr lang="en-US" dirty="0" smtClean="0"/>
              <a:t>EVM </a:t>
            </a:r>
            <a:r>
              <a:rPr lang="en-US" dirty="0"/>
              <a:t>is also used in such private-industry sectors as IT, construction, </a:t>
            </a:r>
            <a:r>
              <a:rPr lang="en-US" dirty="0" smtClean="0"/>
              <a:t>energy, and </a:t>
            </a:r>
            <a:r>
              <a:rPr lang="en-US" dirty="0"/>
              <a:t>manufacturing. </a:t>
            </a:r>
            <a:endParaRPr lang="en-US" dirty="0" smtClean="0"/>
          </a:p>
          <a:p>
            <a:r>
              <a:rPr lang="en-US" dirty="0" smtClean="0"/>
              <a:t>However</a:t>
            </a:r>
            <a:r>
              <a:rPr lang="en-US" dirty="0"/>
              <a:t>, most private companies have not yet </a:t>
            </a:r>
            <a:r>
              <a:rPr lang="en-US" dirty="0" smtClean="0"/>
              <a:t>applied EVM </a:t>
            </a:r>
            <a:r>
              <a:rPr lang="en-US" dirty="0"/>
              <a:t>to their projects because management does not require it, feeling it is </a:t>
            </a:r>
            <a:r>
              <a:rPr lang="en-US" dirty="0" smtClean="0"/>
              <a:t>too complex </a:t>
            </a:r>
            <a:r>
              <a:rPr lang="en-US" dirty="0"/>
              <a:t>and not cost </a:t>
            </a:r>
            <a:r>
              <a:rPr lang="en-US" dirty="0" smtClean="0"/>
              <a:t>effective</a:t>
            </a:r>
            <a:endParaRPr lang="en-US" dirty="0"/>
          </a:p>
        </p:txBody>
      </p:sp>
      <p:sp>
        <p:nvSpPr>
          <p:cNvPr id="3" name="Title 2"/>
          <p:cNvSpPr>
            <a:spLocks noGrp="1"/>
          </p:cNvSpPr>
          <p:nvPr>
            <p:ph type="title"/>
          </p:nvPr>
        </p:nvSpPr>
        <p:spPr/>
        <p:txBody>
          <a:bodyPr/>
          <a:lstStyle/>
          <a:p>
            <a:r>
              <a:rPr lang="en-US" dirty="0" smtClean="0"/>
              <a:t>Global Issues</a:t>
            </a:r>
            <a:endParaRPr lang="en-US" dirty="0"/>
          </a:p>
        </p:txBody>
      </p:sp>
    </p:spTree>
    <p:extLst>
      <p:ext uri="{BB962C8B-B14F-4D97-AF65-F5344CB8AC3E}">
        <p14:creationId xmlns:p14="http://schemas.microsoft.com/office/powerpoint/2010/main" val="350562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Earned </a:t>
            </a:r>
            <a:r>
              <a:rPr lang="en-US" dirty="0" smtClean="0"/>
              <a:t>Value Usage</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A05F08-4D91-4DD3-AB44-190E2F0DE432}" type="slidenum">
              <a:rPr lang="en-US" smtClean="0"/>
              <a:pPr>
                <a:defRPr/>
              </a:pPr>
              <a:t>46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012" y="1515943"/>
            <a:ext cx="5791200" cy="4846412"/>
          </a:xfrm>
          <a:prstGeom prst="rect">
            <a:avLst/>
          </a:prstGeom>
        </p:spPr>
      </p:pic>
    </p:spTree>
    <p:extLst>
      <p:ext uri="{BB962C8B-B14F-4D97-AF65-F5344CB8AC3E}">
        <p14:creationId xmlns:p14="http://schemas.microsoft.com/office/powerpoint/2010/main" val="419152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Cost Management</a:t>
            </a:r>
            <a:endParaRPr lang="en-US" dirty="0"/>
          </a:p>
        </p:txBody>
      </p:sp>
      <p:sp>
        <p:nvSpPr>
          <p:cNvPr id="3" name="Content Placeholder 2"/>
          <p:cNvSpPr>
            <a:spLocks noGrp="1"/>
          </p:cNvSpPr>
          <p:nvPr>
            <p:ph idx="1"/>
          </p:nvPr>
        </p:nvSpPr>
        <p:spPr/>
        <p:txBody>
          <a:bodyPr/>
          <a:lstStyle/>
          <a:p>
            <a:r>
              <a:rPr lang="en-US" dirty="0"/>
              <a:t>IT projects have a poor track record for meeting budget goals</a:t>
            </a:r>
          </a:p>
          <a:p>
            <a:r>
              <a:rPr lang="en-US" dirty="0"/>
              <a:t>The CHAOS studies found the average cost </a:t>
            </a:r>
            <a:r>
              <a:rPr lang="en-US" b="1" dirty="0"/>
              <a:t>overrun</a:t>
            </a:r>
            <a:r>
              <a:rPr lang="en-US" dirty="0"/>
              <a:t> (the additional percentage or dollar amount by which actual costs exceed estimates) ranged from 180 percent in 1994 to 43 percent in 2010</a:t>
            </a:r>
          </a:p>
          <a:p>
            <a:r>
              <a:rPr lang="en-US" dirty="0"/>
              <a:t>A 2011 Harvard Business Review study reported an average cost overrun of 27 percent. The most important finding was the discovery of a large number of gigantic overages or “black swans”</a:t>
            </a:r>
          </a:p>
          <a:p>
            <a:endParaRPr lang="en-US" dirty="0"/>
          </a:p>
        </p:txBody>
      </p:sp>
    </p:spTree>
    <p:extLst>
      <p:ext uri="{BB962C8B-B14F-4D97-AF65-F5344CB8AC3E}">
        <p14:creationId xmlns:p14="http://schemas.microsoft.com/office/powerpoint/2010/main" val="25825144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7"/>
          <p:cNvSpPr>
            <a:spLocks noGrp="1"/>
          </p:cNvSpPr>
          <p:nvPr>
            <p:ph idx="1"/>
          </p:nvPr>
        </p:nvSpPr>
        <p:spPr>
          <a:xfrm>
            <a:off x="1751012" y="1066800"/>
            <a:ext cx="8763000" cy="4572000"/>
          </a:xfrm>
        </p:spPr>
        <p:txBody>
          <a:bodyPr/>
          <a:lstStyle/>
          <a:p>
            <a:r>
              <a:rPr lang="en-US" dirty="0"/>
              <a:t>The U.S. government, especially the IRS, continues to provide examples of how not to manage costs</a:t>
            </a:r>
          </a:p>
          <a:p>
            <a:pPr lvl="1"/>
            <a:r>
              <a:rPr lang="en-US" sz="2000" dirty="0"/>
              <a:t>A series of project failures by the IRS in the 1990s cost taxpayers more than $50 billion a year</a:t>
            </a:r>
          </a:p>
          <a:p>
            <a:pPr lvl="1"/>
            <a:r>
              <a:rPr lang="en-US" sz="2000" dirty="0"/>
              <a:t>In 2006, the IRS was in the news for a botched upgrade to its fraud-detection software, costing $318 million in fraudulent refunds that didn’t get caught</a:t>
            </a:r>
          </a:p>
          <a:p>
            <a:pPr lvl="1"/>
            <a:r>
              <a:rPr lang="en-US" sz="2000" dirty="0"/>
              <a:t>A 2008 Government Accountability Office (GAO) report stated that more than 400 U.S. government agency IT projects, worth an estimated $25 billion, suffer from poor planning and underperformance</a:t>
            </a:r>
          </a:p>
          <a:p>
            <a:r>
              <a:rPr lang="en-US" dirty="0"/>
              <a:t>The United Kingdom’s National Health Service IT modernization program was called the greatest IT disaster in history with an estimated </a:t>
            </a:r>
            <a:r>
              <a:rPr lang="en-US" b="1" dirty="0"/>
              <a:t>$26 billion overrun</a:t>
            </a:r>
            <a:r>
              <a:rPr lang="en-US" dirty="0"/>
              <a:t>. It was finally scrapped in 2011.</a:t>
            </a:r>
          </a:p>
        </p:txBody>
      </p:sp>
      <p:sp>
        <p:nvSpPr>
          <p:cNvPr id="23554" name="Rectangle 2"/>
          <p:cNvSpPr>
            <a:spLocks noGrp="1" noChangeArrowheads="1"/>
          </p:cNvSpPr>
          <p:nvPr>
            <p:ph type="title"/>
          </p:nvPr>
        </p:nvSpPr>
        <p:spPr>
          <a:xfrm>
            <a:off x="1903412" y="274638"/>
            <a:ext cx="8305800" cy="563562"/>
          </a:xfrm>
        </p:spPr>
        <p:txBody>
          <a:bodyPr>
            <a:normAutofit fontScale="90000"/>
          </a:bodyPr>
          <a:lstStyle/>
          <a:p>
            <a:r>
              <a:rPr lang="en-US" dirty="0" smtClean="0"/>
              <a:t>What Went Wrong?</a:t>
            </a:r>
          </a:p>
        </p:txBody>
      </p:sp>
    </p:spTree>
    <p:extLst>
      <p:ext uri="{BB962C8B-B14F-4D97-AF65-F5344CB8AC3E}">
        <p14:creationId xmlns:p14="http://schemas.microsoft.com/office/powerpoint/2010/main" val="298588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1979612" y="1447801"/>
            <a:ext cx="8458200" cy="4791075"/>
          </a:xfrm>
        </p:spPr>
        <p:txBody>
          <a:bodyPr/>
          <a:lstStyle/>
          <a:p>
            <a:r>
              <a:rPr lang="en-US" b="1" dirty="0" smtClean="0"/>
              <a:t>Cost</a:t>
            </a:r>
            <a:r>
              <a:rPr lang="en-US" dirty="0" smtClean="0"/>
              <a:t> is a resource sacrificed or foregone to achieve a specific objective or something given up in exchange</a:t>
            </a:r>
          </a:p>
          <a:p>
            <a:r>
              <a:rPr lang="en-US" dirty="0" smtClean="0"/>
              <a:t>Costs are usually measured in monetary units like dollars</a:t>
            </a:r>
          </a:p>
          <a:p>
            <a:r>
              <a:rPr lang="en-US" b="1" dirty="0" smtClean="0"/>
              <a:t>Project cost management </a:t>
            </a:r>
            <a:r>
              <a:rPr lang="en-US" dirty="0" smtClean="0"/>
              <a:t>includes the processes required to ensure that the project is completed within an </a:t>
            </a:r>
            <a:r>
              <a:rPr lang="en-US" dirty="0" smtClean="0"/>
              <a:t>approve </a:t>
            </a:r>
            <a:r>
              <a:rPr lang="en-US" dirty="0" smtClean="0"/>
              <a:t>budget</a:t>
            </a:r>
          </a:p>
        </p:txBody>
      </p:sp>
      <p:sp>
        <p:nvSpPr>
          <p:cNvPr id="24578" name="Rectangle 2"/>
          <p:cNvSpPr>
            <a:spLocks noGrp="1" noChangeArrowheads="1"/>
          </p:cNvSpPr>
          <p:nvPr>
            <p:ph type="title"/>
          </p:nvPr>
        </p:nvSpPr>
        <p:spPr/>
        <p:txBody>
          <a:bodyPr>
            <a:normAutofit/>
          </a:bodyPr>
          <a:lstStyle/>
          <a:p>
            <a:r>
              <a:rPr lang="en-US" smtClean="0"/>
              <a:t>What is Cost and Project Cost Management?</a:t>
            </a:r>
          </a:p>
        </p:txBody>
      </p:sp>
    </p:spTree>
    <p:extLst>
      <p:ext uri="{BB962C8B-B14F-4D97-AF65-F5344CB8AC3E}">
        <p14:creationId xmlns:p14="http://schemas.microsoft.com/office/powerpoint/2010/main" val="222255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1751012" y="1447800"/>
            <a:ext cx="8382000" cy="4257676"/>
          </a:xfrm>
        </p:spPr>
        <p:txBody>
          <a:bodyPr/>
          <a:lstStyle/>
          <a:p>
            <a:r>
              <a:rPr lang="en-US" b="1" dirty="0"/>
              <a:t>Planning cost management </a:t>
            </a:r>
            <a:r>
              <a:rPr lang="en-US" dirty="0" smtClean="0"/>
              <a:t>:determining </a:t>
            </a:r>
            <a:r>
              <a:rPr lang="en-US" dirty="0"/>
              <a:t>the policies, </a:t>
            </a:r>
            <a:r>
              <a:rPr lang="en-US" dirty="0" smtClean="0"/>
              <a:t>procedures, and </a:t>
            </a:r>
            <a:r>
              <a:rPr lang="en-US" dirty="0"/>
              <a:t>documentation that will be used for planning, executing, and </a:t>
            </a:r>
            <a:r>
              <a:rPr lang="en-US" dirty="0" smtClean="0"/>
              <a:t>controlling project </a:t>
            </a:r>
            <a:r>
              <a:rPr lang="en-US" dirty="0"/>
              <a:t>cost</a:t>
            </a:r>
            <a:r>
              <a:rPr lang="en-US" dirty="0" smtClean="0"/>
              <a:t>.</a:t>
            </a:r>
          </a:p>
          <a:p>
            <a:r>
              <a:rPr lang="en-US" b="1" dirty="0" smtClean="0"/>
              <a:t>Estimating costs:</a:t>
            </a:r>
            <a:r>
              <a:rPr lang="en-US" dirty="0" smtClean="0"/>
              <a:t> developing an approximation or estimate of the costs of the resources needed to complete a project</a:t>
            </a:r>
          </a:p>
          <a:p>
            <a:r>
              <a:rPr lang="en-US" b="1" dirty="0" smtClean="0"/>
              <a:t>Determining the budget:</a:t>
            </a:r>
            <a:r>
              <a:rPr lang="en-US" dirty="0" smtClean="0"/>
              <a:t> allocating the overall cost estimate to individual work items to establish a baseline for measuring performance</a:t>
            </a:r>
          </a:p>
          <a:p>
            <a:r>
              <a:rPr lang="en-US" b="1" dirty="0" smtClean="0"/>
              <a:t>Controlling costs:</a:t>
            </a:r>
            <a:r>
              <a:rPr lang="en-US" dirty="0" smtClean="0"/>
              <a:t> controlling changes to the project budget</a:t>
            </a:r>
          </a:p>
        </p:txBody>
      </p:sp>
      <p:sp>
        <p:nvSpPr>
          <p:cNvPr id="25602" name="Rectangle 2"/>
          <p:cNvSpPr>
            <a:spLocks noGrp="1" noChangeArrowheads="1"/>
          </p:cNvSpPr>
          <p:nvPr>
            <p:ph type="title"/>
          </p:nvPr>
        </p:nvSpPr>
        <p:spPr>
          <a:xfrm>
            <a:off x="1751012" y="0"/>
            <a:ext cx="8915400" cy="1066800"/>
          </a:xfrm>
        </p:spPr>
        <p:txBody>
          <a:bodyPr>
            <a:normAutofit/>
          </a:bodyPr>
          <a:lstStyle/>
          <a:p>
            <a:r>
              <a:rPr lang="en-US" smtClean="0"/>
              <a:t>Project Cost Management Processes</a:t>
            </a:r>
          </a:p>
        </p:txBody>
      </p:sp>
    </p:spTree>
    <p:extLst>
      <p:ext uri="{BB962C8B-B14F-4D97-AF65-F5344CB8AC3E}">
        <p14:creationId xmlns:p14="http://schemas.microsoft.com/office/powerpoint/2010/main" val="248574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2412" y="402276"/>
            <a:ext cx="9144000" cy="969324"/>
          </a:xfrm>
        </p:spPr>
        <p:txBody>
          <a:bodyPr>
            <a:normAutofit/>
          </a:bodyPr>
          <a:lstStyle/>
          <a:p>
            <a:r>
              <a:rPr lang="en-US" dirty="0" smtClean="0"/>
              <a:t>Project </a:t>
            </a:r>
            <a:r>
              <a:rPr lang="en-US" dirty="0" smtClean="0"/>
              <a:t>Cost Management Summary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412" y="1574240"/>
            <a:ext cx="8458199" cy="5029199"/>
          </a:xfrm>
          <a:prstGeom prst="rect">
            <a:avLst/>
          </a:prstGeom>
        </p:spPr>
      </p:pic>
    </p:spTree>
    <p:extLst>
      <p:ext uri="{BB962C8B-B14F-4D97-AF65-F5344CB8AC3E}">
        <p14:creationId xmlns:p14="http://schemas.microsoft.com/office/powerpoint/2010/main" val="254278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2.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A2A3AC6-1A45-42F7-8976-E15E36AD84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currency design (widescreen)</Template>
  <TotalTime>0</TotalTime>
  <Words>2872</Words>
  <Application>Microsoft Office PowerPoint</Application>
  <PresentationFormat>Custom</PresentationFormat>
  <Paragraphs>238</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Adobe Arabic</vt:lpstr>
      <vt:lpstr>Arial</vt:lpstr>
      <vt:lpstr>Calibri</vt:lpstr>
      <vt:lpstr>Constantia</vt:lpstr>
      <vt:lpstr>Times New Roman</vt:lpstr>
      <vt:lpstr>Wingdings</vt:lpstr>
      <vt:lpstr>Currency 16x9</vt:lpstr>
      <vt:lpstr>Project Cost Management</vt:lpstr>
      <vt:lpstr>Learning Objectives</vt:lpstr>
      <vt:lpstr>Learning Objectives</vt:lpstr>
      <vt:lpstr>PMBOK Mapping to Cost Management</vt:lpstr>
      <vt:lpstr>Importance of Cost Management</vt:lpstr>
      <vt:lpstr>What Went Wrong?</vt:lpstr>
      <vt:lpstr>What is Cost and Project Cost Management?</vt:lpstr>
      <vt:lpstr>Project Cost Management Processes</vt:lpstr>
      <vt:lpstr>Project Cost Management Summary</vt:lpstr>
      <vt:lpstr>Basic Principles of Cost Management</vt:lpstr>
      <vt:lpstr>Monitoring and Controlling Projects</vt:lpstr>
      <vt:lpstr>Monitoring and Controlling Projects Continued</vt:lpstr>
      <vt:lpstr>Monitoring and Controlling Projects Continued</vt:lpstr>
      <vt:lpstr>Integrated change control</vt:lpstr>
      <vt:lpstr>Integrated change control continued</vt:lpstr>
      <vt:lpstr>Benefits of Integrated change control</vt:lpstr>
      <vt:lpstr>Configuration Management</vt:lpstr>
      <vt:lpstr>Cost Managment</vt:lpstr>
      <vt:lpstr>Cost of Downtime for IT Applications</vt:lpstr>
      <vt:lpstr>What Went Right?</vt:lpstr>
      <vt:lpstr>Types of Costs and Benefits</vt:lpstr>
      <vt:lpstr>More Basic Principles of Cost Management</vt:lpstr>
      <vt:lpstr>Estimating Costs</vt:lpstr>
      <vt:lpstr>Types of Cost Estimates</vt:lpstr>
      <vt:lpstr>More on Cost Estimates</vt:lpstr>
      <vt:lpstr>Cost Estimation Tools and Techniques</vt:lpstr>
      <vt:lpstr>Typical Problems with IT Cost Estimates</vt:lpstr>
      <vt:lpstr>PowerPoint Presentation</vt:lpstr>
      <vt:lpstr>PowerPoint Presentation</vt:lpstr>
      <vt:lpstr>Surveyor Pro Project Cost Estimate</vt:lpstr>
      <vt:lpstr>PowerPoint Presentation</vt:lpstr>
      <vt:lpstr>Typical Problems with Cost Estimating</vt:lpstr>
      <vt:lpstr>Determining the Cost Budget</vt:lpstr>
      <vt:lpstr>Controlling Costs</vt:lpstr>
      <vt:lpstr>Earned Value Management (EVM)</vt:lpstr>
      <vt:lpstr>Earned Value Management Terms</vt:lpstr>
      <vt:lpstr>Earned Value Management Terms</vt:lpstr>
      <vt:lpstr>PowerPoint Presentation</vt:lpstr>
      <vt:lpstr>Rate of Performance</vt:lpstr>
      <vt:lpstr>PowerPoint Presentation</vt:lpstr>
      <vt:lpstr>Earned Value Calculations for One Activity After Week One</vt:lpstr>
      <vt:lpstr> Earned Value Formulas</vt:lpstr>
      <vt:lpstr>Rules of Thumb for Earned Value Numbers</vt:lpstr>
      <vt:lpstr>Earned Value Chart for Project after Five Months</vt:lpstr>
      <vt:lpstr>Global Issues</vt:lpstr>
      <vt:lpstr>Earned Value Usage</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2014-09-02T04:50:16Z</dcterms:created>
  <dcterms:modified xsi:type="dcterms:W3CDTF">2014-09-02T06:32:28Z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TC028952639991</vt:lpwstr>
  </property>
</Properties>
</file>