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508000" y="990600"/>
            <a:ext cx="1016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sp>
        <p:nvSpPr>
          <p:cNvPr id="39939" name="Rectangle 3"/>
          <p:cNvSpPr>
            <a:spLocks noGrp="1" noChangeArrowheads="1"/>
          </p:cNvSpPr>
          <p:nvPr>
            <p:ph type="ctrTitle"/>
          </p:nvPr>
        </p:nvSpPr>
        <p:spPr>
          <a:xfrm>
            <a:off x="1016000" y="1371600"/>
            <a:ext cx="10261600" cy="2057400"/>
          </a:xfrm>
        </p:spPr>
        <p:txBody>
          <a:bodyPr/>
          <a:lstStyle>
            <a:lvl1pPr>
              <a:defRPr sz="5400"/>
            </a:lvl1pPr>
          </a:lstStyle>
          <a:p>
            <a:pPr lvl="0"/>
            <a:r>
              <a:rPr lang="en-US" altLang="en-US" noProof="0" smtClean="0"/>
              <a:t>Click to edit Master title style</a:t>
            </a:r>
          </a:p>
        </p:txBody>
      </p:sp>
      <p:sp>
        <p:nvSpPr>
          <p:cNvPr id="39940" name="Rectangle 4"/>
          <p:cNvSpPr>
            <a:spLocks noGrp="1" noChangeArrowheads="1"/>
          </p:cNvSpPr>
          <p:nvPr>
            <p:ph type="subTitle" idx="1"/>
          </p:nvPr>
        </p:nvSpPr>
        <p:spPr>
          <a:xfrm>
            <a:off x="1016000" y="3765550"/>
            <a:ext cx="10261600" cy="2057400"/>
          </a:xfrm>
        </p:spPr>
        <p:txBody>
          <a:bodyPr/>
          <a:lstStyle>
            <a:lvl1pPr marL="0" indent="0">
              <a:buFont typeface="Wingdings" panose="05000000000000000000" pitchFamily="2" charset="2"/>
              <a:buNone/>
              <a:defRPr sz="2800">
                <a:latin typeface="Arial" panose="020B0604020202020204" pitchFamily="34" charset="0"/>
              </a:defRPr>
            </a:lvl1pPr>
          </a:lstStyle>
          <a:p>
            <a:pPr lvl="0"/>
            <a:r>
              <a:rPr lang="en-US" altLang="en-US" noProof="0" smtClean="0"/>
              <a:t>Click to edit Master subtitle style</a:t>
            </a:r>
          </a:p>
        </p:txBody>
      </p:sp>
      <p:sp>
        <p:nvSpPr>
          <p:cNvPr id="39941" name="Rectangle 5"/>
          <p:cNvSpPr>
            <a:spLocks noGrp="1" noChangeArrowheads="1"/>
          </p:cNvSpPr>
          <p:nvPr>
            <p:ph type="dt" sz="half" idx="2"/>
          </p:nvPr>
        </p:nvSpPr>
        <p:spPr>
          <a:xfrm>
            <a:off x="609600" y="6248400"/>
            <a:ext cx="2844800" cy="457200"/>
          </a:xfrm>
        </p:spPr>
        <p:txBody>
          <a:bodyPr/>
          <a:lstStyle>
            <a:lvl1pPr>
              <a:defRPr/>
            </a:lvl1pPr>
          </a:lstStyle>
          <a:p>
            <a:endParaRPr lang="en-US" altLang="en-US">
              <a:solidFill>
                <a:srgbClr val="000033"/>
              </a:solidFill>
            </a:endParaRPr>
          </a:p>
        </p:txBody>
      </p:sp>
      <p:sp>
        <p:nvSpPr>
          <p:cNvPr id="39942" name="Rectangle 6"/>
          <p:cNvSpPr>
            <a:spLocks noGrp="1" noChangeArrowheads="1"/>
          </p:cNvSpPr>
          <p:nvPr>
            <p:ph type="ftr" sz="quarter" idx="3"/>
          </p:nvPr>
        </p:nvSpPr>
        <p:spPr/>
        <p:txBody>
          <a:bodyPr/>
          <a:lstStyle>
            <a:lvl1pPr>
              <a:defRPr/>
            </a:lvl1pPr>
          </a:lstStyle>
          <a:p>
            <a:endParaRPr lang="en-US" altLang="en-US">
              <a:solidFill>
                <a:srgbClr val="000033"/>
              </a:solidFill>
            </a:endParaRPr>
          </a:p>
        </p:txBody>
      </p:sp>
      <p:sp>
        <p:nvSpPr>
          <p:cNvPr id="39943" name="Rectangle 7"/>
          <p:cNvSpPr>
            <a:spLocks noGrp="1" noChangeArrowheads="1"/>
          </p:cNvSpPr>
          <p:nvPr>
            <p:ph type="sldNum" sz="quarter" idx="4"/>
          </p:nvPr>
        </p:nvSpPr>
        <p:spPr>
          <a:xfrm>
            <a:off x="8737600" y="6248400"/>
            <a:ext cx="2844800" cy="457200"/>
          </a:xfrm>
        </p:spPr>
        <p:txBody>
          <a:bodyPr/>
          <a:lstStyle>
            <a:lvl1pPr>
              <a:defRPr b="1"/>
            </a:lvl1pPr>
          </a:lstStyle>
          <a:p>
            <a:fld id="{DEB8CD2B-560F-4589-B087-B4C07F9FA9F2}" type="slidenum">
              <a:rPr lang="en-US" altLang="en-US">
                <a:solidFill>
                  <a:srgbClr val="000033"/>
                </a:solidFill>
              </a:rPr>
              <a:pPr/>
              <a:t>‹#›</a:t>
            </a:fld>
            <a:endParaRPr lang="en-US" altLang="en-US">
              <a:solidFill>
                <a:srgbClr val="000033"/>
              </a:solidFill>
            </a:endParaRPr>
          </a:p>
        </p:txBody>
      </p:sp>
      <p:grpSp>
        <p:nvGrpSpPr>
          <p:cNvPr id="39944" name="Group 8"/>
          <p:cNvGrpSpPr>
            <a:grpSpLocks/>
          </p:cNvGrpSpPr>
          <p:nvPr/>
        </p:nvGrpSpPr>
        <p:grpSpPr bwMode="auto">
          <a:xfrm>
            <a:off x="508001" y="304800"/>
            <a:ext cx="11188700" cy="5791200"/>
            <a:chOff x="240" y="192"/>
            <a:chExt cx="5286" cy="3648"/>
          </a:xfrm>
        </p:grpSpPr>
        <p:sp>
          <p:nvSpPr>
            <p:cNvPr id="39945"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fontAlgn="base">
                <a:spcBef>
                  <a:spcPct val="0"/>
                </a:spcBef>
                <a:spcAft>
                  <a:spcPct val="0"/>
                </a:spcAft>
              </a:pPr>
              <a:endParaRPr lang="en-US" altLang="en-US" sz="2400">
                <a:solidFill>
                  <a:srgbClr val="000033"/>
                </a:solidFill>
              </a:endParaRPr>
            </a:p>
          </p:txBody>
        </p:sp>
        <p:sp>
          <p:nvSpPr>
            <p:cNvPr id="39946"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sp>
          <p:nvSpPr>
            <p:cNvPr id="39947"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fontAlgn="base">
                <a:spcBef>
                  <a:spcPct val="0"/>
                </a:spcBef>
                <a:spcAft>
                  <a:spcPct val="0"/>
                </a:spcAft>
              </a:pPr>
              <a:endParaRPr lang="en-US" altLang="en-US" sz="2400">
                <a:solidFill>
                  <a:srgbClr val="000033"/>
                </a:solidFill>
              </a:endParaRPr>
            </a:p>
          </p:txBody>
        </p:sp>
        <p:sp>
          <p:nvSpPr>
            <p:cNvPr id="39948"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sp>
          <p:nvSpPr>
            <p:cNvPr id="39949"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33"/>
                </a:solidFill>
              </a:endParaRPr>
            </a:p>
          </p:txBody>
        </p:sp>
        <p:sp>
          <p:nvSpPr>
            <p:cNvPr id="39950"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grpSp>
    </p:spTree>
    <p:extLst>
      <p:ext uri="{BB962C8B-B14F-4D97-AF65-F5344CB8AC3E}">
        <p14:creationId xmlns:p14="http://schemas.microsoft.com/office/powerpoint/2010/main" val="25667165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p:txBody>
          <a:bodyPr/>
          <a:lstStyle>
            <a:lvl1pPr>
              <a:defRPr/>
            </a:lvl1pPr>
          </a:lstStyle>
          <a:p>
            <a:fld id="{37958EFB-3A2F-46E4-9AC2-25BA164CE576}"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41617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533401"/>
            <a:ext cx="27432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533401"/>
            <a:ext cx="80264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p:txBody>
          <a:bodyPr/>
          <a:lstStyle>
            <a:lvl1pPr>
              <a:defRPr/>
            </a:lvl1pPr>
          </a:lstStyle>
          <a:p>
            <a:fld id="{88D60674-FAE1-49DC-A43B-48D95839CCB3}"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637006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09600" y="1828801"/>
            <a:ext cx="10972800" cy="4302125"/>
          </a:xfrm>
        </p:spPr>
        <p:txBody>
          <a:bodyPr/>
          <a:lstStyle/>
          <a:p>
            <a:endParaRPr lang="en-US"/>
          </a:p>
        </p:txBody>
      </p:sp>
      <p:sp>
        <p:nvSpPr>
          <p:cNvPr id="4" name="Date Placeholder 3"/>
          <p:cNvSpPr>
            <a:spLocks noGrp="1"/>
          </p:cNvSpPr>
          <p:nvPr>
            <p:ph type="dt" sz="half" idx="10"/>
          </p:nvPr>
        </p:nvSpPr>
        <p:spPr>
          <a:xfrm>
            <a:off x="609600" y="6248400"/>
            <a:ext cx="2235200" cy="457200"/>
          </a:xfrm>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a:xfrm>
            <a:off x="9042400" y="6248400"/>
            <a:ext cx="2540000" cy="457200"/>
          </a:xfrm>
        </p:spPr>
        <p:txBody>
          <a:bodyPr/>
          <a:lstStyle>
            <a:lvl1pPr>
              <a:defRPr/>
            </a:lvl1pPr>
          </a:lstStyle>
          <a:p>
            <a:fld id="{ABC0CF89-37B3-42CB-B5B7-D9D42A60306F}"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2266142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828801"/>
            <a:ext cx="10972800" cy="4302125"/>
          </a:xfrm>
        </p:spPr>
        <p:txBody>
          <a:bodyPr/>
          <a:lstStyle/>
          <a:p>
            <a:endParaRPr lang="en-US"/>
          </a:p>
        </p:txBody>
      </p:sp>
      <p:sp>
        <p:nvSpPr>
          <p:cNvPr id="4" name="Date Placeholder 3"/>
          <p:cNvSpPr>
            <a:spLocks noGrp="1"/>
          </p:cNvSpPr>
          <p:nvPr>
            <p:ph type="dt" sz="half" idx="10"/>
          </p:nvPr>
        </p:nvSpPr>
        <p:spPr>
          <a:xfrm>
            <a:off x="609600" y="6248400"/>
            <a:ext cx="2235200" cy="457200"/>
          </a:xfrm>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a:xfrm>
            <a:off x="9042400" y="6248400"/>
            <a:ext cx="2540000" cy="457200"/>
          </a:xfrm>
        </p:spPr>
        <p:txBody>
          <a:bodyPr/>
          <a:lstStyle>
            <a:lvl1pPr>
              <a:defRPr/>
            </a:lvl1pPr>
          </a:lstStyle>
          <a:p>
            <a:fld id="{DEF23A4E-50CF-416A-B34B-AE6CA9708FBA}"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1843449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mtClean="0"/>
              <a:t>Click to edit Master title style</a:t>
            </a:r>
            <a:endParaRPr lang="en-US"/>
          </a:p>
        </p:txBody>
      </p:sp>
      <p:sp>
        <p:nvSpPr>
          <p:cNvPr id="3" name="Online Image Placeholder 2"/>
          <p:cNvSpPr>
            <a:spLocks noGrp="1"/>
          </p:cNvSpPr>
          <p:nvPr>
            <p:ph type="clipArt" sz="half" idx="1"/>
          </p:nvPr>
        </p:nvSpPr>
        <p:spPr>
          <a:xfrm>
            <a:off x="609600" y="1828801"/>
            <a:ext cx="5384800" cy="4302125"/>
          </a:xfrm>
        </p:spPr>
        <p:txBody>
          <a:bodyPr/>
          <a:lstStyle/>
          <a:p>
            <a:endParaRPr lang="en-US"/>
          </a:p>
        </p:txBody>
      </p:sp>
      <p:sp>
        <p:nvSpPr>
          <p:cNvPr id="4" name="Text Placeholder 3"/>
          <p:cNvSpPr>
            <a:spLocks noGrp="1"/>
          </p:cNvSpPr>
          <p:nvPr>
            <p:ph type="body" sz="half" idx="2"/>
          </p:nvPr>
        </p:nvSpPr>
        <p:spPr>
          <a:xfrm>
            <a:off x="6197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8400"/>
            <a:ext cx="2235200" cy="457200"/>
          </a:xfrm>
        </p:spPr>
        <p:txBody>
          <a:bodyPr/>
          <a:lstStyle>
            <a:lvl1pPr>
              <a:defRPr/>
            </a:lvl1pPr>
          </a:lstStyle>
          <a:p>
            <a:endParaRPr lang="en-US" altLang="en-US">
              <a:solidFill>
                <a:srgbClr val="000033"/>
              </a:solidFill>
            </a:endParaRPr>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altLang="en-US">
              <a:solidFill>
                <a:srgbClr val="000033"/>
              </a:solidFill>
            </a:endParaRPr>
          </a:p>
        </p:txBody>
      </p:sp>
      <p:sp>
        <p:nvSpPr>
          <p:cNvPr id="7" name="Slide Number Placeholder 6"/>
          <p:cNvSpPr>
            <a:spLocks noGrp="1"/>
          </p:cNvSpPr>
          <p:nvPr>
            <p:ph type="sldNum" sz="quarter" idx="12"/>
          </p:nvPr>
        </p:nvSpPr>
        <p:spPr>
          <a:xfrm>
            <a:off x="9042400" y="6248400"/>
            <a:ext cx="2540000" cy="457200"/>
          </a:xfrm>
        </p:spPr>
        <p:txBody>
          <a:bodyPr/>
          <a:lstStyle>
            <a:lvl1pPr>
              <a:defRPr/>
            </a:lvl1pPr>
          </a:lstStyle>
          <a:p>
            <a:fld id="{78A7D9B1-54A5-487A-8F64-BDB63112DD70}"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42044532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2428618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1453571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10779227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8542966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276246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p:txBody>
          <a:bodyPr/>
          <a:lstStyle>
            <a:lvl1pPr>
              <a:defRPr/>
            </a:lvl1pPr>
          </a:lstStyle>
          <a:p>
            <a:fld id="{643E9229-E38A-4CCE-A5EC-91D0D9E0F172}"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21397282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630821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31992183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29696550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35063106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38232117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19636930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42804258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
        <p:nvSpPr>
          <p:cNvPr id="6" name="Footer Placeholder 4"/>
          <p:cNvSpPr>
            <a:spLocks noGrp="1"/>
          </p:cNvSpPr>
          <p:nvPr>
            <p:ph type="ftr" sz="quarter" idx="15"/>
          </p:nvPr>
        </p:nvSpPr>
        <p:spPr/>
        <p:txBody>
          <a:bodyPr/>
          <a:lstStyle>
            <a:lvl1pPr>
              <a:defRPr sz="1000" b="1"/>
            </a:lvl1pPr>
          </a:lstStyle>
          <a:p>
            <a:r>
              <a:rPr lang="en-US">
                <a:solidFill>
                  <a:srgbClr val="000033"/>
                </a:solidFill>
              </a:rPr>
              <a:t>Copyright © 2013 Pearson Education, Inc. Publishing as Prentice Hall</a:t>
            </a:r>
          </a:p>
        </p:txBody>
      </p:sp>
      <p:sp>
        <p:nvSpPr>
          <p:cNvPr id="7" name="Slide Number Placeholder 5"/>
          <p:cNvSpPr>
            <a:spLocks noGrp="1"/>
          </p:cNvSpPr>
          <p:nvPr>
            <p:ph type="sldNum" sz="quarter" idx="16"/>
          </p:nvPr>
        </p:nvSpPr>
        <p:spPr/>
        <p:txBody>
          <a:bodyPr/>
          <a:lstStyle>
            <a:lvl1pPr algn="r">
              <a:defRPr sz="1200" dirty="0" smtClean="0">
                <a:solidFill>
                  <a:schemeClr val="tx1">
                    <a:tint val="75000"/>
                  </a:schemeClr>
                </a:solidFill>
              </a:defRPr>
            </a:lvl1pPr>
          </a:lstStyle>
          <a:p>
            <a:pPr>
              <a:defRPr/>
            </a:pPr>
            <a:r>
              <a:rPr lang="en-US">
                <a:solidFill>
                  <a:srgbClr val="000033">
                    <a:tint val="75000"/>
                  </a:srgbClr>
                </a:solidFill>
              </a:rPr>
              <a:t>6-</a:t>
            </a:r>
            <a:fld id="{AC2D5166-8D48-4C90-84CB-A42E5C86B6CB}" type="slidenum">
              <a:rPr lang="en-US">
                <a:solidFill>
                  <a:srgbClr val="000033">
                    <a:tint val="75000"/>
                  </a:srgbClr>
                </a:solidFill>
              </a:rPr>
              <a:pPr>
                <a:defRPr/>
              </a:pPr>
              <a:t>‹#›</a:t>
            </a:fld>
            <a:endParaRPr lang="en-US">
              <a:solidFill>
                <a:srgbClr val="000033">
                  <a:tint val="75000"/>
                </a:srgbClr>
              </a:solidFill>
            </a:endParaRPr>
          </a:p>
        </p:txBody>
      </p:sp>
    </p:spTree>
    <p:extLst>
      <p:ext uri="{BB962C8B-B14F-4D97-AF65-F5344CB8AC3E}">
        <p14:creationId xmlns:p14="http://schemas.microsoft.com/office/powerpoint/2010/main" val="30604293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28465426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3836780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33"/>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33"/>
              </a:solidFill>
            </a:endParaRPr>
          </a:p>
        </p:txBody>
      </p:sp>
      <p:sp>
        <p:nvSpPr>
          <p:cNvPr id="6" name="Slide Number Placeholder 5"/>
          <p:cNvSpPr>
            <a:spLocks noGrp="1"/>
          </p:cNvSpPr>
          <p:nvPr>
            <p:ph type="sldNum" sz="quarter" idx="12"/>
          </p:nvPr>
        </p:nvSpPr>
        <p:spPr/>
        <p:txBody>
          <a:bodyPr/>
          <a:lstStyle>
            <a:lvl1pPr>
              <a:defRPr/>
            </a:lvl1pPr>
          </a:lstStyle>
          <a:p>
            <a:fld id="{25C8CF0E-E79D-4ED6-B31A-A1D82C81FC10}"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5102095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Date Placeholder 3"/>
          <p:cNvSpPr>
            <a:spLocks noGrp="1"/>
          </p:cNvSpPr>
          <p:nvPr>
            <p:ph type="dt" sz="half" idx="14"/>
          </p:nvPr>
        </p:nvSpPr>
        <p:spPr/>
        <p:txBody>
          <a:bodyPr/>
          <a:lstStyle>
            <a:lvl1pPr>
              <a:defRPr/>
            </a:lvl1pPr>
          </a:lstStyle>
          <a:p>
            <a:fld id="{B5C0CF8A-9F7B-4DB8-920B-E4F4B7F9948E}" type="datetime1">
              <a:rPr lang="en-US">
                <a:solidFill>
                  <a:srgbClr val="000033"/>
                </a:solidFill>
              </a:rPr>
              <a:pPr/>
              <a:t>9/1/2014</a:t>
            </a:fld>
            <a:endParaRPr lang="en-US">
              <a:solidFill>
                <a:srgbClr val="000033"/>
              </a:solidFill>
            </a:endParaRPr>
          </a:p>
        </p:txBody>
      </p:sp>
    </p:spTree>
    <p:extLst>
      <p:ext uri="{BB962C8B-B14F-4D97-AF65-F5344CB8AC3E}">
        <p14:creationId xmlns:p14="http://schemas.microsoft.com/office/powerpoint/2010/main" val="3735716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solidFill>
                <a:srgbClr val="000033"/>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33"/>
              </a:solidFill>
            </a:endParaRPr>
          </a:p>
        </p:txBody>
      </p:sp>
      <p:sp>
        <p:nvSpPr>
          <p:cNvPr id="7" name="Slide Number Placeholder 6"/>
          <p:cNvSpPr>
            <a:spLocks noGrp="1"/>
          </p:cNvSpPr>
          <p:nvPr>
            <p:ph type="sldNum" sz="quarter" idx="12"/>
          </p:nvPr>
        </p:nvSpPr>
        <p:spPr/>
        <p:txBody>
          <a:bodyPr/>
          <a:lstStyle>
            <a:lvl1pPr>
              <a:defRPr/>
            </a:lvl1pPr>
          </a:lstStyle>
          <a:p>
            <a:fld id="{4E74FAFE-F386-487C-B9AC-F6FBC6DED92E}"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1842131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solidFill>
                <a:srgbClr val="000033"/>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33"/>
              </a:solidFill>
            </a:endParaRPr>
          </a:p>
        </p:txBody>
      </p:sp>
      <p:sp>
        <p:nvSpPr>
          <p:cNvPr id="9" name="Slide Number Placeholder 8"/>
          <p:cNvSpPr>
            <a:spLocks noGrp="1"/>
          </p:cNvSpPr>
          <p:nvPr>
            <p:ph type="sldNum" sz="quarter" idx="12"/>
          </p:nvPr>
        </p:nvSpPr>
        <p:spPr/>
        <p:txBody>
          <a:bodyPr/>
          <a:lstStyle>
            <a:lvl1pPr>
              <a:defRPr/>
            </a:lvl1pPr>
          </a:lstStyle>
          <a:p>
            <a:fld id="{B847A451-AE3F-448A-9612-44F59FF10566}"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751196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solidFill>
                <a:srgbClr val="000033"/>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33"/>
              </a:solidFill>
            </a:endParaRPr>
          </a:p>
        </p:txBody>
      </p:sp>
      <p:sp>
        <p:nvSpPr>
          <p:cNvPr id="5" name="Slide Number Placeholder 4"/>
          <p:cNvSpPr>
            <a:spLocks noGrp="1"/>
          </p:cNvSpPr>
          <p:nvPr>
            <p:ph type="sldNum" sz="quarter" idx="12"/>
          </p:nvPr>
        </p:nvSpPr>
        <p:spPr/>
        <p:txBody>
          <a:bodyPr/>
          <a:lstStyle>
            <a:lvl1pPr>
              <a:defRPr/>
            </a:lvl1pPr>
          </a:lstStyle>
          <a:p>
            <a:fld id="{4A92D823-F398-46B3-B435-6A00BE9B7D30}"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2620278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33"/>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33"/>
              </a:solidFill>
            </a:endParaRPr>
          </a:p>
        </p:txBody>
      </p:sp>
      <p:sp>
        <p:nvSpPr>
          <p:cNvPr id="4" name="Slide Number Placeholder 3"/>
          <p:cNvSpPr>
            <a:spLocks noGrp="1"/>
          </p:cNvSpPr>
          <p:nvPr>
            <p:ph type="sldNum" sz="quarter" idx="12"/>
          </p:nvPr>
        </p:nvSpPr>
        <p:spPr/>
        <p:txBody>
          <a:bodyPr/>
          <a:lstStyle>
            <a:lvl1pPr>
              <a:defRPr/>
            </a:lvl1pPr>
          </a:lstStyle>
          <a:p>
            <a:fld id="{093B7807-D83D-4BD7-BE4E-0B4B17B34ED1}"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462606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33"/>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33"/>
              </a:solidFill>
            </a:endParaRPr>
          </a:p>
        </p:txBody>
      </p:sp>
      <p:sp>
        <p:nvSpPr>
          <p:cNvPr id="7" name="Slide Number Placeholder 6"/>
          <p:cNvSpPr>
            <a:spLocks noGrp="1"/>
          </p:cNvSpPr>
          <p:nvPr>
            <p:ph type="sldNum" sz="quarter" idx="12"/>
          </p:nvPr>
        </p:nvSpPr>
        <p:spPr/>
        <p:txBody>
          <a:bodyPr/>
          <a:lstStyle>
            <a:lvl1pPr>
              <a:defRPr/>
            </a:lvl1pPr>
          </a:lstStyle>
          <a:p>
            <a:fld id="{B8893350-BD26-4B49-B05A-B2DC9ED0D707}"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691311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33"/>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33"/>
              </a:solidFill>
            </a:endParaRPr>
          </a:p>
        </p:txBody>
      </p:sp>
      <p:sp>
        <p:nvSpPr>
          <p:cNvPr id="7" name="Slide Number Placeholder 6"/>
          <p:cNvSpPr>
            <a:spLocks noGrp="1"/>
          </p:cNvSpPr>
          <p:nvPr>
            <p:ph type="sldNum" sz="quarter" idx="12"/>
          </p:nvPr>
        </p:nvSpPr>
        <p:spPr/>
        <p:txBody>
          <a:bodyPr/>
          <a:lstStyle>
            <a:lvl1pPr>
              <a:defRPr/>
            </a:lvl1pPr>
          </a:lstStyle>
          <a:p>
            <a:fld id="{CB410E81-47B0-4264-9183-D0AA25861969}" type="slidenum">
              <a:rPr lang="en-US" altLang="en-US">
                <a:solidFill>
                  <a:srgbClr val="000033"/>
                </a:solidFill>
              </a:rPr>
              <a:pPr/>
              <a:t>‹#›</a:t>
            </a:fld>
            <a:endParaRPr lang="en-US" altLang="en-US">
              <a:solidFill>
                <a:srgbClr val="000033"/>
              </a:solidFill>
            </a:endParaRPr>
          </a:p>
        </p:txBody>
      </p:sp>
    </p:spTree>
    <p:extLst>
      <p:ext uri="{BB962C8B-B14F-4D97-AF65-F5344CB8AC3E}">
        <p14:creationId xmlns:p14="http://schemas.microsoft.com/office/powerpoint/2010/main" val="3344810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bwMode="auto">
          <a:xfrm>
            <a:off x="609600" y="53340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38915" name="Rectangle 3"/>
          <p:cNvSpPr>
            <a:spLocks noGrp="1" noChangeArrowheads="1"/>
          </p:cNvSpPr>
          <p:nvPr>
            <p:ph type="body" idx="1"/>
          </p:nvPr>
        </p:nvSpPr>
        <p:spPr bwMode="auto">
          <a:xfrm>
            <a:off x="609600" y="1828801"/>
            <a:ext cx="10972800" cy="430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8916" name="Rectangle 4"/>
          <p:cNvSpPr>
            <a:spLocks noGrp="1" noChangeArrowheads="1"/>
          </p:cNvSpPr>
          <p:nvPr>
            <p:ph type="dt" sz="half" idx="2"/>
          </p:nvPr>
        </p:nvSpPr>
        <p:spPr bwMode="auto">
          <a:xfrm>
            <a:off x="60960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panose="020B0604020202020204" pitchFamily="34" charset="0"/>
              </a:defRPr>
            </a:lvl1pPr>
          </a:lstStyle>
          <a:p>
            <a:pPr fontAlgn="base">
              <a:spcBef>
                <a:spcPct val="0"/>
              </a:spcBef>
              <a:spcAft>
                <a:spcPct val="0"/>
              </a:spcAft>
            </a:pPr>
            <a:endParaRPr lang="en-US" altLang="en-US">
              <a:solidFill>
                <a:srgbClr val="000033"/>
              </a:solidFill>
            </a:endParaRPr>
          </a:p>
        </p:txBody>
      </p:sp>
      <p:sp>
        <p:nvSpPr>
          <p:cNvPr id="38917"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panose="020B0604020202020204" pitchFamily="34" charset="0"/>
              </a:defRPr>
            </a:lvl1pPr>
          </a:lstStyle>
          <a:p>
            <a:pPr fontAlgn="base">
              <a:spcBef>
                <a:spcPct val="0"/>
              </a:spcBef>
              <a:spcAft>
                <a:spcPct val="0"/>
              </a:spcAft>
            </a:pPr>
            <a:endParaRPr lang="en-US" altLang="en-US">
              <a:solidFill>
                <a:srgbClr val="000033"/>
              </a:solidFill>
            </a:endParaRPr>
          </a:p>
        </p:txBody>
      </p:sp>
      <p:sp>
        <p:nvSpPr>
          <p:cNvPr id="38918" name="Rectangle 6"/>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Arial" panose="020B0604020202020204" pitchFamily="34" charset="0"/>
              </a:defRPr>
            </a:lvl1pPr>
          </a:lstStyle>
          <a:p>
            <a:pPr fontAlgn="base">
              <a:spcBef>
                <a:spcPct val="0"/>
              </a:spcBef>
              <a:spcAft>
                <a:spcPct val="0"/>
              </a:spcAft>
            </a:pPr>
            <a:fld id="{4F55E4D8-CF4A-4B57-97C1-54163330A5C9}" type="slidenum">
              <a:rPr lang="en-US" altLang="en-US">
                <a:solidFill>
                  <a:srgbClr val="000033"/>
                </a:solidFill>
              </a:rPr>
              <a:pPr fontAlgn="base">
                <a:spcBef>
                  <a:spcPct val="0"/>
                </a:spcBef>
                <a:spcAft>
                  <a:spcPct val="0"/>
                </a:spcAft>
              </a:pPr>
              <a:t>‹#›</a:t>
            </a:fld>
            <a:endParaRPr lang="en-US" altLang="en-US">
              <a:solidFill>
                <a:srgbClr val="000033"/>
              </a:solidFill>
            </a:endParaRPr>
          </a:p>
        </p:txBody>
      </p:sp>
      <p:grpSp>
        <p:nvGrpSpPr>
          <p:cNvPr id="38919" name="Group 7"/>
          <p:cNvGrpSpPr>
            <a:grpSpLocks/>
          </p:cNvGrpSpPr>
          <p:nvPr/>
        </p:nvGrpSpPr>
        <p:grpSpPr bwMode="auto">
          <a:xfrm>
            <a:off x="372533" y="152400"/>
            <a:ext cx="11582400" cy="1600200"/>
            <a:chOff x="176" y="96"/>
            <a:chExt cx="5472" cy="1008"/>
          </a:xfrm>
        </p:grpSpPr>
        <p:sp>
          <p:nvSpPr>
            <p:cNvPr id="38920"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33"/>
                </a:solidFill>
              </a:endParaRPr>
            </a:p>
          </p:txBody>
        </p:sp>
        <p:sp>
          <p:nvSpPr>
            <p:cNvPr id="38921"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sp>
          <p:nvSpPr>
            <p:cNvPr id="38922"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sp>
          <p:nvSpPr>
            <p:cNvPr id="38923"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sp>
          <p:nvSpPr>
            <p:cNvPr id="38924"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en-US" sz="2400">
                <a:solidFill>
                  <a:srgbClr val="000033"/>
                </a:solidFill>
              </a:endParaRPr>
            </a:p>
          </p:txBody>
        </p:sp>
      </p:grpSp>
    </p:spTree>
    <p:extLst>
      <p:ext uri="{BB962C8B-B14F-4D97-AF65-F5344CB8AC3E}">
        <p14:creationId xmlns:p14="http://schemas.microsoft.com/office/powerpoint/2010/main" val="19565553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p:timing>
    <p:tnLst>
      <p:par>
        <p:cTn id="1" dur="indefinite" restart="never" nodeType="tmRoot"/>
      </p:par>
    </p:tnLst>
  </p:timing>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anose="02020603050405020304" pitchFamily="18" charset="0"/>
        </a:defRPr>
      </a:lvl2pPr>
      <a:lvl3pPr algn="l" rtl="0" fontAlgn="base">
        <a:spcBef>
          <a:spcPct val="0"/>
        </a:spcBef>
        <a:spcAft>
          <a:spcPct val="0"/>
        </a:spcAft>
        <a:defRPr sz="4400">
          <a:solidFill>
            <a:schemeClr val="tx2"/>
          </a:solidFill>
          <a:latin typeface="Times New Roman" panose="02020603050405020304" pitchFamily="18" charset="0"/>
        </a:defRPr>
      </a:lvl3pPr>
      <a:lvl4pPr algn="l" rtl="0" fontAlgn="base">
        <a:spcBef>
          <a:spcPct val="0"/>
        </a:spcBef>
        <a:spcAft>
          <a:spcPct val="0"/>
        </a:spcAft>
        <a:defRPr sz="4400">
          <a:solidFill>
            <a:schemeClr val="tx2"/>
          </a:solidFill>
          <a:latin typeface="Times New Roman" panose="02020603050405020304" pitchFamily="18" charset="0"/>
        </a:defRPr>
      </a:lvl4pPr>
      <a:lvl5pPr algn="l" rtl="0" fontAlgn="base">
        <a:spcBef>
          <a:spcPct val="0"/>
        </a:spcBef>
        <a:spcAft>
          <a:spcPct val="0"/>
        </a:spcAft>
        <a:defRPr sz="4400">
          <a:solidFill>
            <a:schemeClr val="tx2"/>
          </a:solidFill>
          <a:latin typeface="Times New Roman" panose="02020603050405020304" pitchFamily="18" charset="0"/>
        </a:defRPr>
      </a:lvl5pPr>
      <a:lvl6pPr marL="457200" algn="l" rtl="0" fontAlgn="base">
        <a:spcBef>
          <a:spcPct val="0"/>
        </a:spcBef>
        <a:spcAft>
          <a:spcPct val="0"/>
        </a:spcAft>
        <a:defRPr sz="4400">
          <a:solidFill>
            <a:schemeClr val="tx2"/>
          </a:solidFill>
          <a:latin typeface="Times New Roman" panose="02020603050405020304" pitchFamily="18" charset="0"/>
        </a:defRPr>
      </a:lvl6pPr>
      <a:lvl7pPr marL="914400" algn="l" rtl="0" fontAlgn="base">
        <a:spcBef>
          <a:spcPct val="0"/>
        </a:spcBef>
        <a:spcAft>
          <a:spcPct val="0"/>
        </a:spcAft>
        <a:defRPr sz="4400">
          <a:solidFill>
            <a:schemeClr val="tx2"/>
          </a:solidFill>
          <a:latin typeface="Times New Roman" panose="02020603050405020304" pitchFamily="18" charset="0"/>
        </a:defRPr>
      </a:lvl7pPr>
      <a:lvl8pPr marL="1371600" algn="l" rtl="0" fontAlgn="base">
        <a:spcBef>
          <a:spcPct val="0"/>
        </a:spcBef>
        <a:spcAft>
          <a:spcPct val="0"/>
        </a:spcAft>
        <a:defRPr sz="4400">
          <a:solidFill>
            <a:schemeClr val="tx2"/>
          </a:solidFill>
          <a:latin typeface="Times New Roman" panose="02020603050405020304" pitchFamily="18" charset="0"/>
        </a:defRPr>
      </a:lvl8pPr>
      <a:lvl9pPr marL="1828800" algn="l" rtl="0" fontAlgn="base">
        <a:spcBef>
          <a:spcPct val="0"/>
        </a:spcBef>
        <a:spcAft>
          <a:spcPct val="0"/>
        </a:spcAft>
        <a:defRPr sz="4400">
          <a:solidFill>
            <a:schemeClr val="tx2"/>
          </a:solidFill>
          <a:latin typeface="Times New Roman" panose="02020603050405020304" pitchFamily="18" charset="0"/>
        </a:defRPr>
      </a:lvl9pPr>
    </p:titleStyle>
    <p:bodyStyle>
      <a:lvl1pPr marL="469900" indent="-469900" algn="l" rtl="0" fontAlgn="base">
        <a:spcBef>
          <a:spcPct val="20000"/>
        </a:spcBef>
        <a:spcAft>
          <a:spcPct val="0"/>
        </a:spcAft>
        <a:buClr>
          <a:schemeClr val="bg2"/>
        </a:buClr>
        <a:buSzPct val="70000"/>
        <a:buFont typeface="Wingdings" panose="05000000000000000000" pitchFamily="2" charset="2"/>
        <a:buChar char="o"/>
        <a:defRPr sz="3200" kern="1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panose="05000000000000000000" pitchFamily="2" charset="2"/>
        <a:buChar char="n"/>
        <a:defRPr sz="2800" kern="1200">
          <a:solidFill>
            <a:schemeClr val="tx1"/>
          </a:solidFill>
          <a:latin typeface="+mn-lt"/>
          <a:ea typeface="+mn-ea"/>
          <a:cs typeface="+mn-cs"/>
        </a:defRPr>
      </a:lvl2pPr>
      <a:lvl3pPr marL="1377950" indent="-468313" algn="l" rtl="0" fontAlgn="base">
        <a:spcBef>
          <a:spcPct val="20000"/>
        </a:spcBef>
        <a:spcAft>
          <a:spcPct val="0"/>
        </a:spcAft>
        <a:buClr>
          <a:schemeClr val="bg2"/>
        </a:buClr>
        <a:buSzPct val="65000"/>
        <a:buFont typeface="Wingdings" panose="05000000000000000000" pitchFamily="2" charset="2"/>
        <a:buChar char="o"/>
        <a:defRPr sz="2400" kern="1200">
          <a:solidFill>
            <a:schemeClr val="tx1"/>
          </a:solidFill>
          <a:latin typeface="+mn-lt"/>
          <a:ea typeface="+mn-ea"/>
          <a:cs typeface="+mn-cs"/>
        </a:defRPr>
      </a:lvl3pPr>
      <a:lvl4pPr marL="1827213" indent="-438150" algn="l" rtl="0" fontAlgn="base">
        <a:spcBef>
          <a:spcPct val="20000"/>
        </a:spcBef>
        <a:spcAft>
          <a:spcPct val="0"/>
        </a:spcAft>
        <a:buClr>
          <a:schemeClr val="accent2"/>
        </a:buClr>
        <a:buSzPct val="75000"/>
        <a:buFont typeface="Wingdings" panose="05000000000000000000" pitchFamily="2" charset="2"/>
        <a:buChar char="n"/>
        <a:defRPr sz="2000" kern="1200">
          <a:solidFill>
            <a:schemeClr val="tx1"/>
          </a:solidFill>
          <a:latin typeface="+mn-lt"/>
          <a:ea typeface="+mn-ea"/>
          <a:cs typeface="+mn-cs"/>
        </a:defRPr>
      </a:lvl4pPr>
      <a:lvl5pPr marL="2297113" indent="-468313" algn="l" rtl="0" fontAlgn="base">
        <a:spcBef>
          <a:spcPct val="20000"/>
        </a:spcBef>
        <a:spcAft>
          <a:spcPct val="0"/>
        </a:spcAft>
        <a:buClr>
          <a:schemeClr val="accent1"/>
        </a:buClr>
        <a:buSzPct val="50000"/>
        <a:buFont typeface="Wingdings" panose="05000000000000000000" pitchFamily="2" charset="2"/>
        <a:buChar char="o"/>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 Risk Management</a:t>
            </a:r>
            <a:endParaRPr lang="en-US" dirty="0"/>
          </a:p>
        </p:txBody>
      </p:sp>
      <p:sp>
        <p:nvSpPr>
          <p:cNvPr id="3" name="Subtitle 2"/>
          <p:cNvSpPr>
            <a:spLocks noGrp="1"/>
          </p:cNvSpPr>
          <p:nvPr>
            <p:ph type="subTitle" idx="1"/>
          </p:nvPr>
        </p:nvSpPr>
        <p:spPr/>
        <p:txBody>
          <a:bodyPr/>
          <a:lstStyle/>
          <a:p>
            <a:r>
              <a:rPr lang="en-US" smtClean="0"/>
              <a:t>Risk Mitigation</a:t>
            </a:r>
            <a:endParaRPr lang="en-US"/>
          </a:p>
        </p:txBody>
      </p:sp>
    </p:spTree>
    <p:extLst>
      <p:ext uri="{BB962C8B-B14F-4D97-AF65-F5344CB8AC3E}">
        <p14:creationId xmlns:p14="http://schemas.microsoft.com/office/powerpoint/2010/main" val="2943939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ltLang="en-US" sz="2800" dirty="0" smtClean="0"/>
              <a:t>General </a:t>
            </a:r>
            <a:r>
              <a:rPr lang="en-US" altLang="en-US" sz="2800" dirty="0"/>
              <a:t>Risk Mitigation Strategies for Technical, Cost, and Schedule Risks</a:t>
            </a:r>
            <a:endParaRPr lang="en-US" altLang="en-US" dirty="0"/>
          </a:p>
        </p:txBody>
      </p:sp>
      <p:pic>
        <p:nvPicPr>
          <p:cNvPr id="931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905001"/>
            <a:ext cx="8763000" cy="418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9312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altLang="en-US"/>
              <a:t>Residual and Secondary Risks</a:t>
            </a:r>
          </a:p>
        </p:txBody>
      </p:sp>
      <p:sp>
        <p:nvSpPr>
          <p:cNvPr id="95235" name="Rectangle 3"/>
          <p:cNvSpPr>
            <a:spLocks noGrp="1" noChangeArrowheads="1"/>
          </p:cNvSpPr>
          <p:nvPr>
            <p:ph type="body" idx="1"/>
          </p:nvPr>
        </p:nvSpPr>
        <p:spPr/>
        <p:txBody>
          <a:bodyPr/>
          <a:lstStyle/>
          <a:p>
            <a:r>
              <a:rPr lang="en-US" altLang="en-US"/>
              <a:t>It’s also important to identify residual and secondary risks.</a:t>
            </a:r>
          </a:p>
          <a:p>
            <a:r>
              <a:rPr lang="en-US" altLang="en-US" b="1"/>
              <a:t>Residual risks</a:t>
            </a:r>
            <a:r>
              <a:rPr lang="en-US" altLang="en-US"/>
              <a:t> are risks that remain after all of the response strategies have been implemented.</a:t>
            </a:r>
          </a:p>
          <a:p>
            <a:r>
              <a:rPr lang="en-US" altLang="en-US" b="1"/>
              <a:t>Secondary risks</a:t>
            </a:r>
            <a:r>
              <a:rPr lang="en-US" altLang="en-US"/>
              <a:t> are a direct result of implementing a risk response.</a:t>
            </a:r>
          </a:p>
        </p:txBody>
      </p:sp>
    </p:spTree>
    <p:extLst>
      <p:ext uri="{BB962C8B-B14F-4D97-AF65-F5344CB8AC3E}">
        <p14:creationId xmlns:p14="http://schemas.microsoft.com/office/powerpoint/2010/main" val="2145104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ltLang="en-US"/>
              <a:t>Risk Monitoring and Control</a:t>
            </a:r>
            <a:endParaRPr lang="en-US" altLang="en-US" sz="5400"/>
          </a:p>
        </p:txBody>
      </p:sp>
      <p:sp>
        <p:nvSpPr>
          <p:cNvPr id="97283" name="Rectangle 3"/>
          <p:cNvSpPr>
            <a:spLocks noGrp="1" noChangeArrowheads="1"/>
          </p:cNvSpPr>
          <p:nvPr>
            <p:ph type="body" idx="1"/>
          </p:nvPr>
        </p:nvSpPr>
        <p:spPr>
          <a:xfrm>
            <a:off x="609600" y="1981200"/>
            <a:ext cx="9753600" cy="4419600"/>
          </a:xfrm>
        </p:spPr>
        <p:txBody>
          <a:bodyPr/>
          <a:lstStyle/>
          <a:p>
            <a:r>
              <a:rPr lang="en-US" altLang="en-US" sz="2400" dirty="0"/>
              <a:t>Involves executing the risk management process to respond to risk events.</a:t>
            </a:r>
          </a:p>
          <a:p>
            <a:r>
              <a:rPr lang="en-US" altLang="en-US" sz="2400" b="1" dirty="0"/>
              <a:t>Workarounds </a:t>
            </a:r>
            <a:r>
              <a:rPr lang="en-US" altLang="en-US" sz="2400" dirty="0"/>
              <a:t>are unplanned responses to risk events that must be done when there are no contingency plans.</a:t>
            </a:r>
          </a:p>
          <a:p>
            <a:r>
              <a:rPr lang="en-US" altLang="en-US" sz="2400" dirty="0"/>
              <a:t>Main outputs of risk monitoring and control are:</a:t>
            </a:r>
          </a:p>
          <a:p>
            <a:pPr lvl="1"/>
            <a:r>
              <a:rPr lang="en-US" altLang="en-US" sz="2000" dirty="0"/>
              <a:t>Requested changes.</a:t>
            </a:r>
          </a:p>
          <a:p>
            <a:pPr lvl="1"/>
            <a:r>
              <a:rPr lang="en-US" altLang="en-US" sz="2000" dirty="0"/>
              <a:t>Recommended corrective and preventive actions.</a:t>
            </a:r>
          </a:p>
          <a:p>
            <a:pPr lvl="1"/>
            <a:r>
              <a:rPr lang="en-US" altLang="en-US" sz="2000" dirty="0"/>
              <a:t>Updates to the risk register, project management plan, and organizational process assets</a:t>
            </a:r>
            <a:r>
              <a:rPr lang="en-US" altLang="en-US" sz="2000" dirty="0" smtClean="0"/>
              <a:t>.</a:t>
            </a:r>
          </a:p>
          <a:p>
            <a:pPr marL="471487" lvl="1" indent="0">
              <a:buNone/>
            </a:pPr>
            <a:endParaRPr lang="en-US" altLang="en-US" sz="2400" dirty="0"/>
          </a:p>
        </p:txBody>
      </p:sp>
    </p:spTree>
    <p:extLst>
      <p:ext uri="{BB962C8B-B14F-4D97-AF65-F5344CB8AC3E}">
        <p14:creationId xmlns:p14="http://schemas.microsoft.com/office/powerpoint/2010/main" val="1219350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ext Placeholder 2"/>
          <p:cNvSpPr>
            <a:spLocks noGrp="1"/>
          </p:cNvSpPr>
          <p:nvPr>
            <p:ph type="body" sz="quarter" idx="13"/>
          </p:nvPr>
        </p:nvSpPr>
        <p:spPr>
          <a:xfrm>
            <a:off x="1524001" y="1071564"/>
            <a:ext cx="6858000" cy="339725"/>
          </a:xfrm>
        </p:spPr>
        <p:txBody>
          <a:bodyPr/>
          <a:lstStyle/>
          <a:p>
            <a:r>
              <a:rPr lang="en-US" sz="3200" cap="all" dirty="0" smtClean="0">
                <a:solidFill>
                  <a:srgbClr val="C00000"/>
                </a:solidFill>
                <a:latin typeface="Calibri" panose="020F0502020204030204" pitchFamily="34" charset="0"/>
              </a:rPr>
              <a:t>Risk Monitoring and Control</a:t>
            </a:r>
          </a:p>
        </p:txBody>
      </p:sp>
      <p:sp>
        <p:nvSpPr>
          <p:cNvPr id="7" name="TextBox 6"/>
          <p:cNvSpPr txBox="1"/>
          <p:nvPr/>
        </p:nvSpPr>
        <p:spPr>
          <a:xfrm>
            <a:off x="1919288" y="1765300"/>
            <a:ext cx="4513262" cy="1938338"/>
          </a:xfrm>
          <a:prstGeom prst="rect">
            <a:avLst/>
          </a:prstGeom>
          <a:noFill/>
        </p:spPr>
        <p:txBody>
          <a:bodyPr wrap="none">
            <a:spAutoFit/>
          </a:bodyPr>
          <a:lstStyle/>
          <a:p>
            <a:pPr eaLnBrk="0" hangingPunct="0">
              <a:defRPr/>
            </a:pPr>
            <a:r>
              <a:rPr lang="en-US" sz="2400" b="1" dirty="0">
                <a:solidFill>
                  <a:srgbClr val="000033"/>
                </a:solidFill>
              </a:rPr>
              <a:t>Inputs</a:t>
            </a:r>
          </a:p>
          <a:p>
            <a:pPr marL="342900" indent="-342900" eaLnBrk="0" hangingPunct="0">
              <a:buFont typeface="Arial" pitchFamily="34" charset="0"/>
              <a:buChar char="•"/>
              <a:defRPr/>
            </a:pPr>
            <a:r>
              <a:rPr lang="en-US" sz="2400" dirty="0">
                <a:solidFill>
                  <a:srgbClr val="000033"/>
                </a:solidFill>
              </a:rPr>
              <a:t>Risk management plan</a:t>
            </a:r>
          </a:p>
          <a:p>
            <a:pPr marL="342900" indent="-342900" eaLnBrk="0" hangingPunct="0">
              <a:buFont typeface="Arial" pitchFamily="34" charset="0"/>
              <a:buChar char="•"/>
              <a:defRPr/>
            </a:pPr>
            <a:r>
              <a:rPr lang="en-US" sz="2400" dirty="0">
                <a:solidFill>
                  <a:srgbClr val="000033"/>
                </a:solidFill>
              </a:rPr>
              <a:t>Risk register</a:t>
            </a:r>
          </a:p>
          <a:p>
            <a:pPr marL="342900" indent="-342900" eaLnBrk="0" hangingPunct="0">
              <a:buFont typeface="Arial" pitchFamily="34" charset="0"/>
              <a:buChar char="•"/>
              <a:defRPr/>
            </a:pPr>
            <a:r>
              <a:rPr lang="en-US" sz="2400" dirty="0">
                <a:solidFill>
                  <a:srgbClr val="000033"/>
                </a:solidFill>
              </a:rPr>
              <a:t>Work performance information</a:t>
            </a:r>
          </a:p>
          <a:p>
            <a:pPr marL="342900" indent="-342900" eaLnBrk="0" hangingPunct="0">
              <a:buFont typeface="Arial" pitchFamily="34" charset="0"/>
              <a:buChar char="•"/>
              <a:defRPr/>
            </a:pPr>
            <a:r>
              <a:rPr lang="en-US" sz="2400" dirty="0">
                <a:solidFill>
                  <a:srgbClr val="000033"/>
                </a:solidFill>
              </a:rPr>
              <a:t>Performance reports</a:t>
            </a:r>
          </a:p>
        </p:txBody>
      </p:sp>
      <p:sp>
        <p:nvSpPr>
          <p:cNvPr id="8" name="TextBox 7"/>
          <p:cNvSpPr txBox="1"/>
          <p:nvPr/>
        </p:nvSpPr>
        <p:spPr>
          <a:xfrm>
            <a:off x="6977064" y="2165350"/>
            <a:ext cx="3513137" cy="3416300"/>
          </a:xfrm>
          <a:prstGeom prst="rect">
            <a:avLst/>
          </a:prstGeom>
          <a:noFill/>
        </p:spPr>
        <p:txBody>
          <a:bodyPr>
            <a:spAutoFit/>
          </a:bodyPr>
          <a:lstStyle/>
          <a:p>
            <a:pPr eaLnBrk="0" hangingPunct="0">
              <a:defRPr/>
            </a:pPr>
            <a:r>
              <a:rPr lang="en-US" sz="2400" b="1" dirty="0">
                <a:solidFill>
                  <a:srgbClr val="000033"/>
                </a:solidFill>
              </a:rPr>
              <a:t>Tools and techniques</a:t>
            </a:r>
          </a:p>
          <a:p>
            <a:pPr marL="342900" indent="-342900" eaLnBrk="0" hangingPunct="0">
              <a:buFont typeface="Arial" pitchFamily="34" charset="0"/>
              <a:buChar char="•"/>
              <a:defRPr/>
            </a:pPr>
            <a:r>
              <a:rPr lang="en-US" sz="2400" dirty="0">
                <a:solidFill>
                  <a:srgbClr val="000033"/>
                </a:solidFill>
              </a:rPr>
              <a:t>Risk assessment</a:t>
            </a:r>
          </a:p>
          <a:p>
            <a:pPr marL="342900" indent="-342900" eaLnBrk="0" hangingPunct="0">
              <a:buFont typeface="Arial" pitchFamily="34" charset="0"/>
              <a:buChar char="•"/>
              <a:defRPr/>
            </a:pPr>
            <a:r>
              <a:rPr lang="en-US" sz="2400" dirty="0">
                <a:solidFill>
                  <a:srgbClr val="000033"/>
                </a:solidFill>
              </a:rPr>
              <a:t>Risk audits</a:t>
            </a:r>
          </a:p>
          <a:p>
            <a:pPr marL="342900" indent="-342900" eaLnBrk="0" hangingPunct="0">
              <a:buFont typeface="Arial" pitchFamily="34" charset="0"/>
              <a:buChar char="•"/>
              <a:defRPr/>
            </a:pPr>
            <a:r>
              <a:rPr lang="en-US" sz="2400" dirty="0">
                <a:solidFill>
                  <a:srgbClr val="000033"/>
                </a:solidFill>
              </a:rPr>
              <a:t>Variance and trend analysis</a:t>
            </a:r>
          </a:p>
          <a:p>
            <a:pPr marL="342900" indent="-342900" eaLnBrk="0" hangingPunct="0">
              <a:buFont typeface="Arial" pitchFamily="34" charset="0"/>
              <a:buChar char="•"/>
              <a:defRPr/>
            </a:pPr>
            <a:r>
              <a:rPr lang="en-US" sz="2400" dirty="0">
                <a:solidFill>
                  <a:srgbClr val="000033"/>
                </a:solidFill>
              </a:rPr>
              <a:t>Technical performance measurement</a:t>
            </a:r>
          </a:p>
          <a:p>
            <a:pPr marL="342900" indent="-342900" eaLnBrk="0" hangingPunct="0">
              <a:buFont typeface="Arial" pitchFamily="34" charset="0"/>
              <a:buChar char="•"/>
              <a:defRPr/>
            </a:pPr>
            <a:r>
              <a:rPr lang="en-US" sz="2400" dirty="0">
                <a:solidFill>
                  <a:srgbClr val="000033"/>
                </a:solidFill>
              </a:rPr>
              <a:t>Reserve analysis</a:t>
            </a:r>
          </a:p>
          <a:p>
            <a:pPr marL="342900" indent="-342900" eaLnBrk="0" hangingPunct="0">
              <a:buFont typeface="Arial" pitchFamily="34" charset="0"/>
              <a:buChar char="•"/>
              <a:defRPr/>
            </a:pPr>
            <a:r>
              <a:rPr lang="en-US" sz="2400" dirty="0">
                <a:solidFill>
                  <a:srgbClr val="000033"/>
                </a:solidFill>
              </a:rPr>
              <a:t>Status meetings</a:t>
            </a:r>
          </a:p>
        </p:txBody>
      </p:sp>
      <p:sp>
        <p:nvSpPr>
          <p:cNvPr id="9" name="TextBox 8"/>
          <p:cNvSpPr txBox="1"/>
          <p:nvPr/>
        </p:nvSpPr>
        <p:spPr>
          <a:xfrm>
            <a:off x="1905001" y="3770314"/>
            <a:ext cx="5122863" cy="2308225"/>
          </a:xfrm>
          <a:prstGeom prst="rect">
            <a:avLst/>
          </a:prstGeom>
          <a:noFill/>
        </p:spPr>
        <p:txBody>
          <a:bodyPr wrap="none">
            <a:spAutoFit/>
          </a:bodyPr>
          <a:lstStyle/>
          <a:p>
            <a:pPr eaLnBrk="0" hangingPunct="0">
              <a:defRPr/>
            </a:pPr>
            <a:r>
              <a:rPr lang="en-US" sz="2400" b="1" dirty="0">
                <a:solidFill>
                  <a:srgbClr val="000033"/>
                </a:solidFill>
              </a:rPr>
              <a:t>Outputs</a:t>
            </a:r>
          </a:p>
          <a:p>
            <a:pPr marL="342900" indent="-342900" eaLnBrk="0" hangingPunct="0">
              <a:buFont typeface="Arial" pitchFamily="34" charset="0"/>
              <a:buChar char="•"/>
              <a:defRPr/>
            </a:pPr>
            <a:r>
              <a:rPr lang="en-US" sz="2400" dirty="0">
                <a:solidFill>
                  <a:srgbClr val="000033"/>
                </a:solidFill>
              </a:rPr>
              <a:t>Risk register updates</a:t>
            </a:r>
          </a:p>
          <a:p>
            <a:pPr marL="342900" indent="-342900" eaLnBrk="0" hangingPunct="0">
              <a:buFont typeface="Arial" pitchFamily="34" charset="0"/>
              <a:buChar char="•"/>
              <a:defRPr/>
            </a:pPr>
            <a:r>
              <a:rPr lang="en-US" sz="2400" dirty="0">
                <a:solidFill>
                  <a:srgbClr val="000033"/>
                </a:solidFill>
              </a:rPr>
              <a:t>Organization process assets updates</a:t>
            </a:r>
          </a:p>
          <a:p>
            <a:pPr marL="342900" indent="-342900" eaLnBrk="0" hangingPunct="0">
              <a:buFont typeface="Arial" pitchFamily="34" charset="0"/>
              <a:buChar char="•"/>
              <a:defRPr/>
            </a:pPr>
            <a:r>
              <a:rPr lang="en-US" sz="2400" dirty="0">
                <a:solidFill>
                  <a:srgbClr val="000033"/>
                </a:solidFill>
              </a:rPr>
              <a:t>Change requests</a:t>
            </a:r>
          </a:p>
          <a:p>
            <a:pPr marL="342900" indent="-342900" eaLnBrk="0" hangingPunct="0">
              <a:buFont typeface="Arial" pitchFamily="34" charset="0"/>
              <a:buChar char="•"/>
              <a:defRPr/>
            </a:pPr>
            <a:r>
              <a:rPr lang="en-US" sz="2400" dirty="0">
                <a:solidFill>
                  <a:srgbClr val="000033"/>
                </a:solidFill>
              </a:rPr>
              <a:t>Project management plan updates</a:t>
            </a:r>
          </a:p>
          <a:p>
            <a:pPr marL="342900" indent="-342900" eaLnBrk="0" hangingPunct="0">
              <a:buFont typeface="Arial" pitchFamily="34" charset="0"/>
              <a:buChar char="•"/>
              <a:defRPr/>
            </a:pPr>
            <a:r>
              <a:rPr lang="en-US" sz="2400" dirty="0">
                <a:solidFill>
                  <a:srgbClr val="000033"/>
                </a:solidFill>
              </a:rPr>
              <a:t>Project document updates</a:t>
            </a:r>
          </a:p>
        </p:txBody>
      </p:sp>
    </p:spTree>
    <p:extLst>
      <p:ext uri="{BB962C8B-B14F-4D97-AF65-F5344CB8AC3E}">
        <p14:creationId xmlns:p14="http://schemas.microsoft.com/office/powerpoint/2010/main" val="2403451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Mitigation Techniques SCOPE</a:t>
            </a:r>
            <a:endParaRPr lang="en-US" dirty="0"/>
          </a:p>
        </p:txBody>
      </p:sp>
      <p:sp>
        <p:nvSpPr>
          <p:cNvPr id="3" name="Content Placeholder 2"/>
          <p:cNvSpPr>
            <a:spLocks noGrp="1"/>
          </p:cNvSpPr>
          <p:nvPr>
            <p:ph idx="1"/>
          </p:nvPr>
        </p:nvSpPr>
        <p:spPr/>
        <p:txBody>
          <a:bodyPr/>
          <a:lstStyle/>
          <a:p>
            <a:r>
              <a:rPr lang="en-US" sz="2400" dirty="0" smtClean="0"/>
              <a:t>Define the needs of each task clearly</a:t>
            </a:r>
          </a:p>
          <a:p>
            <a:r>
              <a:rPr lang="en-US" sz="2400" dirty="0" smtClean="0"/>
              <a:t>Specify customer or user acceptance requirements clearly</a:t>
            </a:r>
          </a:p>
          <a:p>
            <a:r>
              <a:rPr lang="en-US" sz="2400" dirty="0" smtClean="0"/>
              <a:t>Include the customer’s true requirements and eliminate wishes and needs</a:t>
            </a:r>
          </a:p>
          <a:p>
            <a:r>
              <a:rPr lang="en-US" sz="2400" dirty="0" smtClean="0"/>
              <a:t>Know the involved technology well before project commitment</a:t>
            </a:r>
          </a:p>
          <a:p>
            <a:r>
              <a:rPr lang="en-US" sz="2400" dirty="0" smtClean="0"/>
              <a:t>Define the deliverables clearly</a:t>
            </a:r>
          </a:p>
          <a:p>
            <a:r>
              <a:rPr lang="en-US" sz="2400" dirty="0" smtClean="0"/>
              <a:t>Anticipate defects in materials, service offerings, products, systems, software, or hardware during testing, integration, as well as with dependent tasks</a:t>
            </a:r>
          </a:p>
          <a:p>
            <a:r>
              <a:rPr lang="en-US" sz="2400" dirty="0" smtClean="0"/>
              <a:t>Establish a clear change management process including impact assessment of such changes</a:t>
            </a:r>
          </a:p>
          <a:p>
            <a:endParaRPr lang="en-US" sz="2400" dirty="0" smtClean="0"/>
          </a:p>
          <a:p>
            <a:endParaRPr lang="en-US" dirty="0"/>
          </a:p>
        </p:txBody>
      </p:sp>
    </p:spTree>
    <p:extLst>
      <p:ext uri="{BB962C8B-B14F-4D97-AF65-F5344CB8AC3E}">
        <p14:creationId xmlns:p14="http://schemas.microsoft.com/office/powerpoint/2010/main" val="1525741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Mitigation Techniques Scheduling/TIME</a:t>
            </a:r>
            <a:endParaRPr lang="en-US" dirty="0"/>
          </a:p>
        </p:txBody>
      </p:sp>
      <p:sp>
        <p:nvSpPr>
          <p:cNvPr id="3" name="Content Placeholder 2"/>
          <p:cNvSpPr>
            <a:spLocks noGrp="1"/>
          </p:cNvSpPr>
          <p:nvPr>
            <p:ph idx="1"/>
          </p:nvPr>
        </p:nvSpPr>
        <p:spPr/>
        <p:txBody>
          <a:bodyPr/>
          <a:lstStyle/>
          <a:p>
            <a:r>
              <a:rPr lang="en-US" sz="2800" dirty="0" smtClean="0"/>
              <a:t>Create a project schedule and strive to adhere to it</a:t>
            </a:r>
          </a:p>
          <a:p>
            <a:r>
              <a:rPr lang="en-US" sz="2800" dirty="0" smtClean="0"/>
              <a:t>Schedule the most risky tasks as early as possible to allow time to recover from failure</a:t>
            </a:r>
          </a:p>
          <a:p>
            <a:r>
              <a:rPr lang="en-US" sz="2800" dirty="0" smtClean="0"/>
              <a:t>Monitor critical and near-critical activities very closely</a:t>
            </a:r>
          </a:p>
          <a:p>
            <a:r>
              <a:rPr lang="en-US" sz="2800" dirty="0" smtClean="0"/>
              <a:t>Employ the best team members on critical tasks</a:t>
            </a:r>
          </a:p>
          <a:p>
            <a:r>
              <a:rPr lang="en-US" sz="2800" dirty="0" smtClean="0"/>
              <a:t>Allow and provide incentives for overtime work</a:t>
            </a:r>
          </a:p>
          <a:p>
            <a:r>
              <a:rPr lang="en-US" sz="2800" dirty="0" smtClean="0"/>
              <a:t>Schedule high-risk tasks and activities parallel to low-risk projects</a:t>
            </a:r>
          </a:p>
          <a:p>
            <a:r>
              <a:rPr lang="en-US" sz="2800" dirty="0" smtClean="0"/>
              <a:t>Allow enough planning time for the anticipated defects and problems</a:t>
            </a:r>
          </a:p>
          <a:p>
            <a:endParaRPr lang="en-US" dirty="0"/>
          </a:p>
        </p:txBody>
      </p:sp>
    </p:spTree>
    <p:extLst>
      <p:ext uri="{BB962C8B-B14F-4D97-AF65-F5344CB8AC3E}">
        <p14:creationId xmlns:p14="http://schemas.microsoft.com/office/powerpoint/2010/main" val="3906152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Risk Mitigation Techniques Scheduling/TIME </a:t>
            </a:r>
            <a:r>
              <a:rPr lang="en-US" sz="4000" dirty="0" err="1" smtClean="0"/>
              <a:t>Cont</a:t>
            </a:r>
            <a:endParaRPr lang="en-US" sz="4000" dirty="0"/>
          </a:p>
        </p:txBody>
      </p:sp>
      <p:sp>
        <p:nvSpPr>
          <p:cNvPr id="3" name="Content Placeholder 2"/>
          <p:cNvSpPr>
            <a:spLocks noGrp="1"/>
          </p:cNvSpPr>
          <p:nvPr>
            <p:ph idx="1"/>
          </p:nvPr>
        </p:nvSpPr>
        <p:spPr/>
        <p:txBody>
          <a:bodyPr/>
          <a:lstStyle/>
          <a:p>
            <a:r>
              <a:rPr lang="en-US" sz="2800" dirty="0" smtClean="0"/>
              <a:t>Communicate often to warn stakeholders much ahead of time about potential schedule problems</a:t>
            </a:r>
          </a:p>
          <a:p>
            <a:r>
              <a:rPr lang="en-US" sz="2800" dirty="0" smtClean="0"/>
              <a:t>Show urgency and make sure that others understand the urgency of the problem</a:t>
            </a:r>
          </a:p>
          <a:p>
            <a:r>
              <a:rPr lang="en-US" sz="2800" dirty="0" smtClean="0"/>
              <a:t>Set deadlines and make sure to achieve those deadlines</a:t>
            </a:r>
          </a:p>
          <a:p>
            <a:r>
              <a:rPr lang="en-US" sz="2800" dirty="0" smtClean="0"/>
              <a:t>Track project progress, collect measurements, analyze, and take action</a:t>
            </a:r>
          </a:p>
          <a:p>
            <a:r>
              <a:rPr lang="en-US" sz="2800" dirty="0" smtClean="0"/>
              <a:t>Be conservative and allow contingency reserve or buffer time for high-risk activities</a:t>
            </a:r>
          </a:p>
          <a:p>
            <a:endParaRPr lang="en-US" dirty="0"/>
          </a:p>
        </p:txBody>
      </p:sp>
    </p:spTree>
    <p:extLst>
      <p:ext uri="{BB962C8B-B14F-4D97-AF65-F5344CB8AC3E}">
        <p14:creationId xmlns:p14="http://schemas.microsoft.com/office/powerpoint/2010/main" val="4254991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Mitigation Techniques COST</a:t>
            </a:r>
            <a:endParaRPr lang="en-US" dirty="0"/>
          </a:p>
        </p:txBody>
      </p:sp>
      <p:sp>
        <p:nvSpPr>
          <p:cNvPr id="3" name="Content Placeholder 2"/>
          <p:cNvSpPr>
            <a:spLocks noGrp="1"/>
          </p:cNvSpPr>
          <p:nvPr>
            <p:ph idx="1"/>
          </p:nvPr>
        </p:nvSpPr>
        <p:spPr/>
        <p:txBody>
          <a:bodyPr/>
          <a:lstStyle/>
          <a:p>
            <a:r>
              <a:rPr lang="en-US" sz="2800" dirty="0" smtClean="0"/>
              <a:t>Consider many design alternatives before choosing the design</a:t>
            </a:r>
          </a:p>
          <a:p>
            <a:r>
              <a:rPr lang="en-US" sz="2800" dirty="0" smtClean="0"/>
              <a:t>Identify and monitor the key cost drivers</a:t>
            </a:r>
          </a:p>
          <a:p>
            <a:r>
              <a:rPr lang="en-US" sz="2800" dirty="0" smtClean="0"/>
              <a:t>Identify critical tasks and their interdependencies</a:t>
            </a:r>
          </a:p>
          <a:p>
            <a:r>
              <a:rPr lang="en-US" sz="2800" dirty="0" smtClean="0"/>
              <a:t>Redo all cost estimations when doing rework</a:t>
            </a:r>
          </a:p>
          <a:p>
            <a:r>
              <a:rPr lang="en-US" sz="2800" dirty="0" smtClean="0"/>
              <a:t>Choose low-risk technologies</a:t>
            </a:r>
          </a:p>
          <a:p>
            <a:r>
              <a:rPr lang="en-US" sz="2800" dirty="0" smtClean="0"/>
              <a:t>Use feasibility studies to understand the cost involved in a project</a:t>
            </a:r>
          </a:p>
          <a:p>
            <a:r>
              <a:rPr lang="en-US" sz="2800" dirty="0" smtClean="0"/>
              <a:t>Use a proven method for realistic basis for cost estimations</a:t>
            </a:r>
          </a:p>
          <a:p>
            <a:r>
              <a:rPr lang="en-US" sz="2800" dirty="0" smtClean="0"/>
              <a:t>Use proven technology and “commercial off-the-shelf” equipment, products, systems, or software</a:t>
            </a:r>
          </a:p>
          <a:p>
            <a:endParaRPr lang="en-US" dirty="0" smtClean="0"/>
          </a:p>
        </p:txBody>
      </p:sp>
    </p:spTree>
    <p:extLst>
      <p:ext uri="{BB962C8B-B14F-4D97-AF65-F5344CB8AC3E}">
        <p14:creationId xmlns:p14="http://schemas.microsoft.com/office/powerpoint/2010/main" val="1327516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Mitigation Techniques RESOURCES</a:t>
            </a:r>
            <a:endParaRPr lang="en-US" dirty="0"/>
          </a:p>
        </p:txBody>
      </p:sp>
      <p:sp>
        <p:nvSpPr>
          <p:cNvPr id="3" name="Content Placeholder 2"/>
          <p:cNvSpPr>
            <a:spLocks noGrp="1"/>
          </p:cNvSpPr>
          <p:nvPr>
            <p:ph idx="1"/>
          </p:nvPr>
        </p:nvSpPr>
        <p:spPr/>
        <p:txBody>
          <a:bodyPr/>
          <a:lstStyle/>
          <a:p>
            <a:r>
              <a:rPr lang="en-US" sz="2400" dirty="0" smtClean="0"/>
              <a:t>Align best individuals with the requirements to complete a task</a:t>
            </a:r>
          </a:p>
          <a:p>
            <a:r>
              <a:rPr lang="en-US" sz="2400" dirty="0" smtClean="0"/>
              <a:t>Assign staffing to all tasks and leaving no task unassigned</a:t>
            </a:r>
          </a:p>
          <a:p>
            <a:r>
              <a:rPr lang="en-US" sz="2400" dirty="0" smtClean="0"/>
              <a:t>Understand commitment levels of all resources</a:t>
            </a:r>
          </a:p>
          <a:p>
            <a:r>
              <a:rPr lang="en-US" sz="2400" dirty="0" smtClean="0"/>
              <a:t>Understand the role, responsibility, accountability, reliability, and authority of each project team member</a:t>
            </a:r>
          </a:p>
          <a:p>
            <a:r>
              <a:rPr lang="en-US" sz="2400" dirty="0" smtClean="0"/>
              <a:t>Establish teamwork and trust among team members</a:t>
            </a:r>
          </a:p>
          <a:p>
            <a:r>
              <a:rPr lang="en-US" sz="2400" dirty="0" smtClean="0"/>
              <a:t>Anticipate staff deficiencies long before they can cause delays</a:t>
            </a:r>
          </a:p>
          <a:p>
            <a:r>
              <a:rPr lang="en-US" sz="2400" dirty="0" smtClean="0"/>
              <a:t>Collect and analyze resource measurements to detect problems early</a:t>
            </a:r>
          </a:p>
          <a:p>
            <a:r>
              <a:rPr lang="en-US" sz="2400" dirty="0" smtClean="0"/>
              <a:t>Reward the right people</a:t>
            </a:r>
          </a:p>
          <a:p>
            <a:endParaRPr lang="en-US" sz="2400" dirty="0"/>
          </a:p>
        </p:txBody>
      </p:sp>
    </p:spTree>
    <p:extLst>
      <p:ext uri="{BB962C8B-B14F-4D97-AF65-F5344CB8AC3E}">
        <p14:creationId xmlns:p14="http://schemas.microsoft.com/office/powerpoint/2010/main" val="2981411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Mitigation Techniques PERFORMANCE</a:t>
            </a:r>
            <a:endParaRPr lang="en-US" dirty="0"/>
          </a:p>
        </p:txBody>
      </p:sp>
      <p:sp>
        <p:nvSpPr>
          <p:cNvPr id="3" name="Content Placeholder 2"/>
          <p:cNvSpPr>
            <a:spLocks noGrp="1"/>
          </p:cNvSpPr>
          <p:nvPr>
            <p:ph idx="1"/>
          </p:nvPr>
        </p:nvSpPr>
        <p:spPr/>
        <p:txBody>
          <a:bodyPr/>
          <a:lstStyle/>
          <a:p>
            <a:r>
              <a:rPr lang="en-US" dirty="0" smtClean="0"/>
              <a:t>Decide based on data, good decisions models, and technical parameters</a:t>
            </a:r>
          </a:p>
          <a:p>
            <a:r>
              <a:rPr lang="en-US" dirty="0" smtClean="0"/>
              <a:t>Provide the project with adequate training and incentives</a:t>
            </a:r>
          </a:p>
          <a:p>
            <a:r>
              <a:rPr lang="en-US" dirty="0" smtClean="0"/>
              <a:t>Use experts to assess project progress and performance</a:t>
            </a:r>
          </a:p>
          <a:p>
            <a:r>
              <a:rPr lang="en-US" dirty="0" smtClean="0"/>
              <a:t>Perform extensive tests, research, and evaluations</a:t>
            </a:r>
          </a:p>
          <a:p>
            <a:r>
              <a:rPr lang="en-US" dirty="0" smtClean="0"/>
              <a:t>Employ the best technical team</a:t>
            </a:r>
          </a:p>
          <a:p>
            <a:endParaRPr lang="en-US" dirty="0"/>
          </a:p>
        </p:txBody>
      </p:sp>
    </p:spTree>
    <p:extLst>
      <p:ext uri="{BB962C8B-B14F-4D97-AF65-F5344CB8AC3E}">
        <p14:creationId xmlns:p14="http://schemas.microsoft.com/office/powerpoint/2010/main" val="845375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Management</a:t>
            </a:r>
            <a:endParaRPr lang="en-US" dirty="0"/>
          </a:p>
        </p:txBody>
      </p:sp>
      <p:sp>
        <p:nvSpPr>
          <p:cNvPr id="3" name="Content Placeholder 2"/>
          <p:cNvSpPr>
            <a:spLocks noGrp="1"/>
          </p:cNvSpPr>
          <p:nvPr>
            <p:ph idx="1"/>
          </p:nvPr>
        </p:nvSpPr>
        <p:spPr/>
        <p:txBody>
          <a:bodyPr/>
          <a:lstStyle/>
          <a:p>
            <a:r>
              <a:rPr lang="en-US" sz="2000" dirty="0" smtClean="0"/>
              <a:t>The prime objective of risk management is to minimize the impact and probability of the occurrence of risks in organizations. </a:t>
            </a:r>
          </a:p>
          <a:p>
            <a:r>
              <a:rPr lang="en-US" sz="2000" dirty="0" smtClean="0"/>
              <a:t>Risk monitoring and control is a process in place to keep track of the identified risks, identify new risks, monitor both external and residual risks, ensure the execution of risk plans, and evaluate the effectiveness of the risk plans in reducing risk. </a:t>
            </a:r>
          </a:p>
          <a:p>
            <a:r>
              <a:rPr lang="en-US" sz="2000" dirty="0" smtClean="0"/>
              <a:t>It is also required in order to monitor trigger conditions for contingencies and update organizational process assets at regular periods. </a:t>
            </a:r>
          </a:p>
          <a:p>
            <a:pPr lvl="1">
              <a:buFont typeface="Arial" charset="0"/>
              <a:buChar char="•"/>
            </a:pPr>
            <a:r>
              <a:rPr lang="en-US" sz="1800" dirty="0" smtClean="0">
                <a:solidFill>
                  <a:schemeClr val="accent2"/>
                </a:solidFill>
              </a:rPr>
              <a:t>Triggers are indications that a risk has occurred or is about to occur.</a:t>
            </a:r>
          </a:p>
          <a:p>
            <a:pPr lvl="1">
              <a:buFont typeface="Arial" charset="0"/>
              <a:buChar char="•"/>
            </a:pPr>
            <a:r>
              <a:rPr lang="en-US" sz="1800" dirty="0" smtClean="0">
                <a:solidFill>
                  <a:schemeClr val="accent2"/>
                </a:solidFill>
              </a:rPr>
              <a:t>Triggers may be discovered either during the risk identification process or during the monitoring and controlling process. </a:t>
            </a:r>
          </a:p>
          <a:p>
            <a:endParaRPr lang="en-US" dirty="0" smtClean="0"/>
          </a:p>
          <a:p>
            <a:endParaRPr lang="en-US" dirty="0"/>
          </a:p>
        </p:txBody>
      </p:sp>
    </p:spTree>
    <p:extLst>
      <p:ext uri="{BB962C8B-B14F-4D97-AF65-F5344CB8AC3E}">
        <p14:creationId xmlns:p14="http://schemas.microsoft.com/office/powerpoint/2010/main" val="3488105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Mitigation Techniques VALUE</a:t>
            </a:r>
            <a:endParaRPr lang="en-US" dirty="0"/>
          </a:p>
        </p:txBody>
      </p:sp>
      <p:sp>
        <p:nvSpPr>
          <p:cNvPr id="3" name="Content Placeholder 2"/>
          <p:cNvSpPr>
            <a:spLocks noGrp="1"/>
          </p:cNvSpPr>
          <p:nvPr>
            <p:ph idx="1"/>
          </p:nvPr>
        </p:nvSpPr>
        <p:spPr/>
        <p:txBody>
          <a:bodyPr/>
          <a:lstStyle/>
          <a:p>
            <a:r>
              <a:rPr lang="en-US" dirty="0" smtClean="0"/>
              <a:t>Decide based on data, good decisions models, and technical parameters</a:t>
            </a:r>
          </a:p>
          <a:p>
            <a:r>
              <a:rPr lang="en-US" dirty="0" smtClean="0"/>
              <a:t>Provide the project with adequate training and incentives</a:t>
            </a:r>
          </a:p>
          <a:p>
            <a:r>
              <a:rPr lang="en-US" dirty="0" smtClean="0"/>
              <a:t>Use experts to assess project progress and performance</a:t>
            </a:r>
          </a:p>
          <a:p>
            <a:r>
              <a:rPr lang="en-US" dirty="0" smtClean="0"/>
              <a:t>Perform extensive tests, research, and evaluations</a:t>
            </a:r>
          </a:p>
          <a:p>
            <a:r>
              <a:rPr lang="en-US" dirty="0" smtClean="0"/>
              <a:t>Employ the best technical team</a:t>
            </a:r>
          </a:p>
          <a:p>
            <a:endParaRPr lang="en-US" dirty="0"/>
          </a:p>
        </p:txBody>
      </p:sp>
    </p:spTree>
    <p:extLst>
      <p:ext uri="{BB962C8B-B14F-4D97-AF65-F5344CB8AC3E}">
        <p14:creationId xmlns:p14="http://schemas.microsoft.com/office/powerpoint/2010/main" val="3481245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solidFill>
                  <a:srgbClr val="C00000"/>
                </a:solidFill>
                <a:latin typeface="Calibri" panose="020F0502020204030204" pitchFamily="34" charset="0"/>
              </a:rPr>
              <a:t>Contingency planning</a:t>
            </a:r>
            <a:endParaRPr lang="en-US" b="1" cap="all" dirty="0">
              <a:solidFill>
                <a:srgbClr val="C00000"/>
              </a:solidFill>
              <a:latin typeface="Calibri" panose="020F0502020204030204" pitchFamily="34" charset="0"/>
            </a:endParaRPr>
          </a:p>
        </p:txBody>
      </p:sp>
      <p:sp>
        <p:nvSpPr>
          <p:cNvPr id="3" name="Content Placeholder 2"/>
          <p:cNvSpPr>
            <a:spLocks noGrp="1"/>
          </p:cNvSpPr>
          <p:nvPr>
            <p:ph idx="1"/>
          </p:nvPr>
        </p:nvSpPr>
        <p:spPr/>
        <p:txBody>
          <a:bodyPr/>
          <a:lstStyle/>
          <a:p>
            <a:r>
              <a:rPr lang="en-US" sz="2400" dirty="0" smtClean="0"/>
              <a:t>Contingency planning is a systematic approach to identify what can go wrong in a project. </a:t>
            </a:r>
          </a:p>
          <a:p>
            <a:r>
              <a:rPr lang="en-US" sz="2400" dirty="0" smtClean="0"/>
              <a:t>A project manager can identify contingency events and be prepared with plans, strategies and approaches to mitigate and manage risks. </a:t>
            </a:r>
          </a:p>
          <a:p>
            <a:r>
              <a:rPr lang="en-US" sz="2400" dirty="0" smtClean="0"/>
              <a:t>The objective of contingency planning is not to identify and develop a plan for every possible contingency.</a:t>
            </a:r>
          </a:p>
          <a:p>
            <a:r>
              <a:rPr lang="en-US" sz="2400" dirty="0" smtClean="0"/>
              <a:t>The objective is to encourage a project manager to think about major contingencies and possible responses once the risks are identified and quantified. </a:t>
            </a:r>
          </a:p>
          <a:p>
            <a:endParaRPr lang="en-US" sz="2400" dirty="0"/>
          </a:p>
        </p:txBody>
      </p:sp>
    </p:spTree>
    <p:extLst>
      <p:ext uri="{BB962C8B-B14F-4D97-AF65-F5344CB8AC3E}">
        <p14:creationId xmlns:p14="http://schemas.microsoft.com/office/powerpoint/2010/main" val="719866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ltLang="en-US" sz="3600" dirty="0"/>
              <a:t>Using Software to Assist in Project Risk Management</a:t>
            </a:r>
          </a:p>
        </p:txBody>
      </p:sp>
      <p:sp>
        <p:nvSpPr>
          <p:cNvPr id="98307" name="Rectangle 3"/>
          <p:cNvSpPr>
            <a:spLocks noGrp="1" noChangeArrowheads="1"/>
          </p:cNvSpPr>
          <p:nvPr>
            <p:ph type="body" idx="1"/>
          </p:nvPr>
        </p:nvSpPr>
        <p:spPr>
          <a:xfrm>
            <a:off x="1905000" y="1981200"/>
            <a:ext cx="8458200" cy="4267200"/>
          </a:xfrm>
        </p:spPr>
        <p:txBody>
          <a:bodyPr/>
          <a:lstStyle/>
          <a:p>
            <a:r>
              <a:rPr lang="en-US" altLang="en-US" sz="2400" dirty="0"/>
              <a:t>Risk registers can be created in a simple Word or Excel file or as part of a database.</a:t>
            </a:r>
          </a:p>
          <a:p>
            <a:r>
              <a:rPr lang="en-US" altLang="en-US" sz="2400" dirty="0"/>
              <a:t>More sophisticated risk management software, such as Monte Carlo simulation tools, help in analyzing project risks.</a:t>
            </a:r>
          </a:p>
          <a:p>
            <a:r>
              <a:rPr lang="en-US" altLang="en-US" sz="2400" dirty="0"/>
              <a:t>The PMI Risk Specific Interest Group’s Web site at </a:t>
            </a:r>
            <a:r>
              <a:rPr lang="en-US" altLang="en-US" sz="2400" i="1" dirty="0"/>
              <a:t>www.risksig.com</a:t>
            </a:r>
            <a:r>
              <a:rPr lang="en-US" altLang="en-US" sz="2400" dirty="0"/>
              <a:t> has a detailed list of software products to assist in risk management.</a:t>
            </a:r>
          </a:p>
        </p:txBody>
      </p:sp>
    </p:spTree>
    <p:extLst>
      <p:ext uri="{BB962C8B-B14F-4D97-AF65-F5344CB8AC3E}">
        <p14:creationId xmlns:p14="http://schemas.microsoft.com/office/powerpoint/2010/main" val="1991041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1981200" y="685800"/>
            <a:ext cx="8229600" cy="1143000"/>
          </a:xfrm>
        </p:spPr>
        <p:txBody>
          <a:bodyPr/>
          <a:lstStyle/>
          <a:p>
            <a:r>
              <a:rPr lang="en-US" altLang="en-US"/>
              <a:t>Results of Good Project Risk Management</a:t>
            </a:r>
          </a:p>
        </p:txBody>
      </p:sp>
      <p:sp>
        <p:nvSpPr>
          <p:cNvPr id="99331" name="Rectangle 3"/>
          <p:cNvSpPr>
            <a:spLocks noGrp="1" noChangeArrowheads="1"/>
          </p:cNvSpPr>
          <p:nvPr>
            <p:ph type="body" idx="1"/>
          </p:nvPr>
        </p:nvSpPr>
        <p:spPr>
          <a:xfrm>
            <a:off x="1828800" y="2133600"/>
            <a:ext cx="8458200" cy="4038600"/>
          </a:xfrm>
        </p:spPr>
        <p:txBody>
          <a:bodyPr/>
          <a:lstStyle/>
          <a:p>
            <a:r>
              <a:rPr lang="en-US" altLang="en-US" sz="2400"/>
              <a:t>Unlike crisis management, good project risk management often goes unnoticed.</a:t>
            </a:r>
          </a:p>
          <a:p>
            <a:r>
              <a:rPr lang="en-US" altLang="en-US" sz="2400"/>
              <a:t>Well-run projects appear to be almost effortless, but a lot of work goes into running a project well.</a:t>
            </a:r>
          </a:p>
          <a:p>
            <a:r>
              <a:rPr lang="en-US" altLang="en-US" sz="2400"/>
              <a:t>Project managers should strive to make their jobs look easy to reflect the results of well-run projects.</a:t>
            </a:r>
          </a:p>
        </p:txBody>
      </p:sp>
    </p:spTree>
    <p:extLst>
      <p:ext uri="{BB962C8B-B14F-4D97-AF65-F5344CB8AC3E}">
        <p14:creationId xmlns:p14="http://schemas.microsoft.com/office/powerpoint/2010/main" val="335363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1"/>
          <p:cNvSpPr>
            <a:spLocks noGrp="1"/>
          </p:cNvSpPr>
          <p:nvPr>
            <p:ph idx="1"/>
          </p:nvPr>
        </p:nvSpPr>
        <p:spPr>
          <a:xfrm>
            <a:off x="1905000" y="1905000"/>
            <a:ext cx="8305800" cy="4221164"/>
          </a:xfrm>
        </p:spPr>
        <p:txBody>
          <a:bodyPr/>
          <a:lstStyle/>
          <a:p>
            <a:pPr lvl="1">
              <a:buFont typeface="Arial" charset="0"/>
              <a:buChar char="•"/>
            </a:pPr>
            <a:r>
              <a:rPr lang="en-US" sz="2400" dirty="0"/>
              <a:t>Triggers are risk symptoms or warning signs. The purpose of risk monitoring is to determine if:</a:t>
            </a:r>
          </a:p>
          <a:p>
            <a:pPr lvl="2"/>
            <a:r>
              <a:rPr lang="en-US" sz="2400" dirty="0"/>
              <a:t>Risk responses have been executed as per plans.</a:t>
            </a:r>
          </a:p>
          <a:p>
            <a:pPr lvl="2"/>
            <a:r>
              <a:rPr lang="en-US" sz="2400" dirty="0"/>
              <a:t>Risk responses are effective as expected.</a:t>
            </a:r>
          </a:p>
          <a:p>
            <a:pPr lvl="2"/>
            <a:r>
              <a:rPr lang="en-US" sz="2400" dirty="0"/>
              <a:t>New risks have occurred.</a:t>
            </a:r>
          </a:p>
          <a:p>
            <a:pPr lvl="2"/>
            <a:r>
              <a:rPr lang="en-US" sz="2400" dirty="0"/>
              <a:t>New risk responses should be identified and developed.</a:t>
            </a:r>
          </a:p>
          <a:p>
            <a:pPr lvl="2"/>
            <a:r>
              <a:rPr lang="en-US" sz="2400" dirty="0"/>
              <a:t>All policies are followed.</a:t>
            </a:r>
          </a:p>
          <a:p>
            <a:endParaRPr lang="en-US" sz="3200" dirty="0"/>
          </a:p>
        </p:txBody>
      </p:sp>
      <p:sp>
        <p:nvSpPr>
          <p:cNvPr id="87042" name="Text Placeholder 2"/>
          <p:cNvSpPr>
            <a:spLocks noGrp="1"/>
          </p:cNvSpPr>
          <p:nvPr>
            <p:ph type="body" sz="quarter" idx="13"/>
          </p:nvPr>
        </p:nvSpPr>
        <p:spPr>
          <a:xfrm>
            <a:off x="1905000" y="1071564"/>
            <a:ext cx="6172199" cy="339725"/>
          </a:xfrm>
        </p:spPr>
        <p:txBody>
          <a:bodyPr/>
          <a:lstStyle/>
          <a:p>
            <a:r>
              <a:rPr lang="en-US" sz="3200" cap="all" dirty="0" smtClean="0">
                <a:solidFill>
                  <a:srgbClr val="C00000"/>
                </a:solidFill>
              </a:rPr>
              <a:t>Risk </a:t>
            </a:r>
            <a:r>
              <a:rPr lang="en-US" sz="3200" cap="all" dirty="0" smtClean="0">
                <a:solidFill>
                  <a:srgbClr val="C00000"/>
                </a:solidFill>
              </a:rPr>
              <a:t>Management CONT</a:t>
            </a:r>
            <a:endParaRPr lang="en-US" sz="3200" cap="all" dirty="0" smtClean="0">
              <a:solidFill>
                <a:srgbClr val="C00000"/>
              </a:solidFill>
            </a:endParaRPr>
          </a:p>
        </p:txBody>
      </p:sp>
    </p:spTree>
    <p:extLst>
      <p:ext uri="{BB962C8B-B14F-4D97-AF65-F5344CB8AC3E}">
        <p14:creationId xmlns:p14="http://schemas.microsoft.com/office/powerpoint/2010/main" val="4079548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Response Planning</a:t>
            </a:r>
            <a:endParaRPr lang="en-US" dirty="0"/>
          </a:p>
        </p:txBody>
      </p:sp>
      <p:sp>
        <p:nvSpPr>
          <p:cNvPr id="3" name="Content Placeholder 2"/>
          <p:cNvSpPr>
            <a:spLocks noGrp="1"/>
          </p:cNvSpPr>
          <p:nvPr>
            <p:ph idx="1"/>
          </p:nvPr>
        </p:nvSpPr>
        <p:spPr/>
        <p:txBody>
          <a:bodyPr/>
          <a:lstStyle/>
          <a:p>
            <a:r>
              <a:rPr lang="en-US" dirty="0" smtClean="0"/>
              <a:t>Transfer the risk</a:t>
            </a:r>
          </a:p>
          <a:p>
            <a:r>
              <a:rPr lang="en-US" dirty="0" smtClean="0"/>
              <a:t>Avoid the risk</a:t>
            </a:r>
          </a:p>
          <a:p>
            <a:r>
              <a:rPr lang="en-US" dirty="0" smtClean="0"/>
              <a:t>Reduce the risk</a:t>
            </a:r>
          </a:p>
          <a:p>
            <a:r>
              <a:rPr lang="en-US" dirty="0" smtClean="0"/>
              <a:t>Have contingency plan</a:t>
            </a:r>
          </a:p>
          <a:p>
            <a:r>
              <a:rPr lang="en-US" dirty="0" smtClean="0"/>
              <a:t>Accept risk</a:t>
            </a:r>
          </a:p>
          <a:p>
            <a:endParaRPr lang="en-US" dirty="0"/>
          </a:p>
        </p:txBody>
      </p:sp>
    </p:spTree>
    <p:extLst>
      <p:ext uri="{BB962C8B-B14F-4D97-AF65-F5344CB8AC3E}">
        <p14:creationId xmlns:p14="http://schemas.microsoft.com/office/powerpoint/2010/main" val="638189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ltLang="en-US"/>
              <a:t>Risk Register</a:t>
            </a:r>
          </a:p>
        </p:txBody>
      </p:sp>
      <p:sp>
        <p:nvSpPr>
          <p:cNvPr id="70659" name="Rectangle 3"/>
          <p:cNvSpPr>
            <a:spLocks noGrp="1" noChangeArrowheads="1"/>
          </p:cNvSpPr>
          <p:nvPr>
            <p:ph type="body" idx="1"/>
          </p:nvPr>
        </p:nvSpPr>
        <p:spPr/>
        <p:txBody>
          <a:bodyPr/>
          <a:lstStyle/>
          <a:p>
            <a:r>
              <a:rPr lang="en-US" altLang="en-US" sz="2000"/>
              <a:t>The main output of the risk identification process is a list of identified risks and other information needed to begin creating a risk register.</a:t>
            </a:r>
          </a:p>
          <a:p>
            <a:r>
              <a:rPr lang="en-US" altLang="en-US" sz="2000"/>
              <a:t>A </a:t>
            </a:r>
            <a:r>
              <a:rPr lang="en-US" altLang="en-US" sz="2000" b="1"/>
              <a:t>risk register</a:t>
            </a:r>
            <a:r>
              <a:rPr lang="en-US" altLang="en-US" sz="2000"/>
              <a:t> is:</a:t>
            </a:r>
            <a:endParaRPr lang="en-US" altLang="en-US" sz="2000" b="1"/>
          </a:p>
          <a:p>
            <a:pPr lvl="1"/>
            <a:r>
              <a:rPr lang="en-US" altLang="en-US" sz="1800"/>
              <a:t>A document that contains the results of various risk management processes and that is often displayed in a table or spreadsheet format.</a:t>
            </a:r>
          </a:p>
          <a:p>
            <a:pPr lvl="1"/>
            <a:r>
              <a:rPr lang="en-US" altLang="en-US" sz="1800"/>
              <a:t>A tool for documenting potential risk events and related information.</a:t>
            </a:r>
          </a:p>
          <a:p>
            <a:r>
              <a:rPr lang="en-US" altLang="en-US" sz="2000" b="1"/>
              <a:t>Risk events </a:t>
            </a:r>
            <a:r>
              <a:rPr lang="en-US" altLang="en-US" sz="2000"/>
              <a:t>refer to specific, uncertain events that may occur to the detriment or enhancement of the project. </a:t>
            </a:r>
          </a:p>
        </p:txBody>
      </p:sp>
    </p:spTree>
    <p:extLst>
      <p:ext uri="{BB962C8B-B14F-4D97-AF65-F5344CB8AC3E}">
        <p14:creationId xmlns:p14="http://schemas.microsoft.com/office/powerpoint/2010/main" val="2592788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ltLang="en-US"/>
              <a:t>Risk Register Contents</a:t>
            </a:r>
          </a:p>
        </p:txBody>
      </p:sp>
      <p:sp>
        <p:nvSpPr>
          <p:cNvPr id="71683" name="Rectangle 3"/>
          <p:cNvSpPr>
            <a:spLocks noGrp="1" noChangeArrowheads="1"/>
          </p:cNvSpPr>
          <p:nvPr>
            <p:ph type="body" idx="1"/>
          </p:nvPr>
        </p:nvSpPr>
        <p:spPr/>
        <p:txBody>
          <a:bodyPr/>
          <a:lstStyle/>
          <a:p>
            <a:r>
              <a:rPr lang="en-US" altLang="en-US"/>
              <a:t>An identification number for each risk event.</a:t>
            </a:r>
          </a:p>
          <a:p>
            <a:r>
              <a:rPr lang="en-US" altLang="en-US"/>
              <a:t>A rank for each risk event.</a:t>
            </a:r>
          </a:p>
          <a:p>
            <a:r>
              <a:rPr lang="en-US" altLang="en-US"/>
              <a:t>The name of each risk event.</a:t>
            </a:r>
          </a:p>
          <a:p>
            <a:r>
              <a:rPr lang="en-US" altLang="en-US"/>
              <a:t>A description of each risk event.</a:t>
            </a:r>
          </a:p>
          <a:p>
            <a:r>
              <a:rPr lang="en-US" altLang="en-US"/>
              <a:t>The category under which each risk event falls.</a:t>
            </a:r>
          </a:p>
          <a:p>
            <a:r>
              <a:rPr lang="en-US" altLang="en-US"/>
              <a:t>The root cause of each risk.</a:t>
            </a:r>
          </a:p>
        </p:txBody>
      </p:sp>
    </p:spTree>
    <p:extLst>
      <p:ext uri="{BB962C8B-B14F-4D97-AF65-F5344CB8AC3E}">
        <p14:creationId xmlns:p14="http://schemas.microsoft.com/office/powerpoint/2010/main" val="292661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ltLang="en-US"/>
              <a:t>Risk Register Contents (cont’d)</a:t>
            </a:r>
          </a:p>
        </p:txBody>
      </p:sp>
      <p:sp>
        <p:nvSpPr>
          <p:cNvPr id="72707" name="Rectangle 3"/>
          <p:cNvSpPr>
            <a:spLocks noGrp="1" noChangeArrowheads="1"/>
          </p:cNvSpPr>
          <p:nvPr>
            <p:ph type="body" idx="1"/>
          </p:nvPr>
        </p:nvSpPr>
        <p:spPr/>
        <p:txBody>
          <a:bodyPr/>
          <a:lstStyle/>
          <a:p>
            <a:r>
              <a:rPr lang="en-US" altLang="en-US"/>
              <a:t>Triggers for each risk; </a:t>
            </a:r>
            <a:r>
              <a:rPr lang="en-US" altLang="en-US" b="1"/>
              <a:t>triggers</a:t>
            </a:r>
            <a:r>
              <a:rPr lang="en-US" altLang="en-US"/>
              <a:t> are indicators or symptoms of actual risk events.</a:t>
            </a:r>
          </a:p>
          <a:p>
            <a:r>
              <a:rPr lang="en-US" altLang="en-US"/>
              <a:t>Potential responses to each risk.</a:t>
            </a:r>
          </a:p>
          <a:p>
            <a:r>
              <a:rPr lang="en-US" altLang="en-US"/>
              <a:t>The </a:t>
            </a:r>
            <a:r>
              <a:rPr lang="en-US" altLang="en-US" b="1"/>
              <a:t>risk owner</a:t>
            </a:r>
            <a:r>
              <a:rPr lang="en-US" altLang="en-US"/>
              <a:t> or person who will own or take responsibility for each risk.</a:t>
            </a:r>
          </a:p>
          <a:p>
            <a:r>
              <a:rPr lang="en-US" altLang="en-US"/>
              <a:t>The probability and impact of each risk occurring.</a:t>
            </a:r>
          </a:p>
          <a:p>
            <a:r>
              <a:rPr lang="en-US" altLang="en-US"/>
              <a:t>The status of each risk.</a:t>
            </a:r>
          </a:p>
        </p:txBody>
      </p:sp>
    </p:spTree>
    <p:extLst>
      <p:ext uri="{BB962C8B-B14F-4D97-AF65-F5344CB8AC3E}">
        <p14:creationId xmlns:p14="http://schemas.microsoft.com/office/powerpoint/2010/main" val="3676387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ext Placeholder 2"/>
          <p:cNvSpPr>
            <a:spLocks noGrp="1"/>
          </p:cNvSpPr>
          <p:nvPr>
            <p:ph type="body" sz="quarter" idx="13"/>
          </p:nvPr>
        </p:nvSpPr>
        <p:spPr>
          <a:xfrm>
            <a:off x="2840039" y="1071564"/>
            <a:ext cx="3925887" cy="339725"/>
          </a:xfrm>
        </p:spPr>
        <p:txBody>
          <a:bodyPr/>
          <a:lstStyle/>
          <a:p>
            <a:r>
              <a:rPr lang="en-US" smtClean="0"/>
              <a:t>Risk Register or Logs</a:t>
            </a:r>
          </a:p>
        </p:txBody>
      </p:sp>
      <p:graphicFrame>
        <p:nvGraphicFramePr>
          <p:cNvPr id="6" name="Table 5"/>
          <p:cNvGraphicFramePr>
            <a:graphicFrameLocks noGrp="1"/>
          </p:cNvGraphicFramePr>
          <p:nvPr/>
        </p:nvGraphicFramePr>
        <p:xfrm>
          <a:off x="838200" y="2286000"/>
          <a:ext cx="10744200" cy="2179272"/>
        </p:xfrm>
        <a:graphic>
          <a:graphicData uri="http://schemas.openxmlformats.org/drawingml/2006/table">
            <a:tbl>
              <a:tblPr firstRow="1" firstCol="1" bandRow="1" bandCol="1">
                <a:tableStyleId>{5C22544A-7EE6-4342-B048-85BDC9FD1C3A}</a:tableStyleId>
              </a:tblPr>
              <a:tblGrid>
                <a:gridCol w="990600"/>
                <a:gridCol w="990600"/>
                <a:gridCol w="1295400"/>
                <a:gridCol w="914400"/>
                <a:gridCol w="1064055"/>
                <a:gridCol w="688545"/>
                <a:gridCol w="660564"/>
                <a:gridCol w="1625436"/>
                <a:gridCol w="1537885"/>
                <a:gridCol w="976715"/>
              </a:tblGrid>
              <a:tr h="685752">
                <a:tc>
                  <a:txBody>
                    <a:bodyPr/>
                    <a:lstStyle/>
                    <a:p>
                      <a:pPr marL="0" marR="0">
                        <a:spcBef>
                          <a:spcPts val="0"/>
                        </a:spcBef>
                        <a:spcAft>
                          <a:spcPts val="0"/>
                        </a:spcAft>
                      </a:pPr>
                      <a:r>
                        <a:rPr lang="en-US" sz="1600" dirty="0" smtClean="0">
                          <a:effectLst/>
                        </a:rPr>
                        <a:t>Risk </a:t>
                      </a:r>
                      <a:r>
                        <a:rPr lang="en-US" sz="1600" dirty="0">
                          <a:effectLst/>
                        </a:rPr>
                        <a:t>Category</a:t>
                      </a:r>
                      <a:endParaRPr lang="en-US" sz="1600" dirty="0">
                        <a:effectLst/>
                        <a:latin typeface="Times New Roman"/>
                        <a:ea typeface="Times New Roman"/>
                        <a:cs typeface="Times New Roman"/>
                      </a:endParaRPr>
                    </a:p>
                  </a:txBody>
                  <a:tcPr marL="51431" marR="51431" marT="0" marB="0"/>
                </a:tc>
                <a:tc>
                  <a:txBody>
                    <a:bodyPr/>
                    <a:lstStyle/>
                    <a:p>
                      <a:pPr marL="0" marR="0">
                        <a:spcBef>
                          <a:spcPts val="0"/>
                        </a:spcBef>
                        <a:spcAft>
                          <a:spcPts val="0"/>
                        </a:spcAft>
                      </a:pPr>
                      <a:r>
                        <a:rPr lang="en-US" sz="1600" dirty="0">
                          <a:effectLst/>
                        </a:rPr>
                        <a:t>Risk</a:t>
                      </a:r>
                      <a:endParaRPr lang="en-US" sz="1600" dirty="0">
                        <a:effectLst/>
                        <a:latin typeface="Times New Roman"/>
                        <a:ea typeface="Times New Roman"/>
                        <a:cs typeface="Times New Roman"/>
                      </a:endParaRPr>
                    </a:p>
                  </a:txBody>
                  <a:tcPr marL="51431" marR="51431" marT="0" marB="0"/>
                </a:tc>
                <a:tc>
                  <a:txBody>
                    <a:bodyPr/>
                    <a:lstStyle/>
                    <a:p>
                      <a:pPr marL="0" marR="0">
                        <a:spcBef>
                          <a:spcPts val="0"/>
                        </a:spcBef>
                        <a:spcAft>
                          <a:spcPts val="0"/>
                        </a:spcAft>
                      </a:pPr>
                      <a:r>
                        <a:rPr lang="en-US" sz="1600" dirty="0" smtClean="0">
                          <a:effectLst/>
                        </a:rPr>
                        <a:t>Occurrence</a:t>
                      </a:r>
                      <a:endParaRPr lang="en-US" sz="1600" dirty="0">
                        <a:effectLst/>
                        <a:latin typeface="Times New Roman"/>
                        <a:ea typeface="Times New Roman"/>
                        <a:cs typeface="Times New Roman"/>
                      </a:endParaRPr>
                    </a:p>
                  </a:txBody>
                  <a:tcPr marL="51431" marR="51431" marT="0" marB="0"/>
                </a:tc>
                <a:tc>
                  <a:txBody>
                    <a:bodyPr/>
                    <a:lstStyle/>
                    <a:p>
                      <a:pPr marL="0" marR="0">
                        <a:spcBef>
                          <a:spcPts val="0"/>
                        </a:spcBef>
                        <a:spcAft>
                          <a:spcPts val="0"/>
                        </a:spcAft>
                      </a:pPr>
                      <a:r>
                        <a:rPr lang="en-US" sz="1600" dirty="0" smtClean="0">
                          <a:effectLst/>
                        </a:rPr>
                        <a:t>Outcome</a:t>
                      </a:r>
                      <a:endParaRPr lang="en-US" sz="1600" dirty="0">
                        <a:effectLst/>
                        <a:latin typeface="Times New Roman"/>
                        <a:ea typeface="Times New Roman"/>
                        <a:cs typeface="Times New Roman"/>
                      </a:endParaRPr>
                    </a:p>
                  </a:txBody>
                  <a:tcPr marL="51431" marR="51431" marT="0" marB="0"/>
                </a:tc>
                <a:tc>
                  <a:txBody>
                    <a:bodyPr/>
                    <a:lstStyle/>
                    <a:p>
                      <a:pPr marL="0" marR="0">
                        <a:spcBef>
                          <a:spcPts val="0"/>
                        </a:spcBef>
                        <a:spcAft>
                          <a:spcPts val="0"/>
                        </a:spcAft>
                      </a:pPr>
                      <a:r>
                        <a:rPr lang="en-US" sz="1600" dirty="0">
                          <a:effectLst/>
                        </a:rPr>
                        <a:t>Detection</a:t>
                      </a:r>
                      <a:endParaRPr lang="en-US" sz="1600" dirty="0">
                        <a:effectLst/>
                        <a:latin typeface="Times New Roman"/>
                        <a:ea typeface="Times New Roman"/>
                        <a:cs typeface="Times New Roman"/>
                      </a:endParaRPr>
                    </a:p>
                  </a:txBody>
                  <a:tcPr marL="51431" marR="51431" marT="0" marB="0"/>
                </a:tc>
                <a:tc>
                  <a:txBody>
                    <a:bodyPr/>
                    <a:lstStyle/>
                    <a:p>
                      <a:pPr marL="0" marR="0">
                        <a:spcBef>
                          <a:spcPts val="0"/>
                        </a:spcBef>
                        <a:spcAft>
                          <a:spcPts val="0"/>
                        </a:spcAft>
                      </a:pPr>
                      <a:r>
                        <a:rPr lang="en-US" sz="1600" dirty="0" smtClean="0">
                          <a:effectLst/>
                        </a:rPr>
                        <a:t>Risk Score</a:t>
                      </a:r>
                      <a:endParaRPr lang="en-US" sz="1600" dirty="0">
                        <a:effectLst/>
                        <a:latin typeface="Times New Roman"/>
                        <a:ea typeface="Times New Roman"/>
                        <a:cs typeface="Times New Roman"/>
                      </a:endParaRPr>
                    </a:p>
                  </a:txBody>
                  <a:tcPr marL="51431" marR="51431" marT="0" marB="0"/>
                </a:tc>
                <a:tc>
                  <a:txBody>
                    <a:bodyPr/>
                    <a:lstStyle/>
                    <a:p>
                      <a:pPr marL="0" marR="0">
                        <a:spcBef>
                          <a:spcPts val="0"/>
                        </a:spcBef>
                        <a:spcAft>
                          <a:spcPts val="0"/>
                        </a:spcAft>
                      </a:pPr>
                      <a:r>
                        <a:rPr lang="en-US" sz="1600">
                          <a:effectLst/>
                        </a:rPr>
                        <a:t>RPN</a:t>
                      </a:r>
                      <a:endParaRPr lang="en-US" sz="1600">
                        <a:effectLst/>
                        <a:latin typeface="Times New Roman"/>
                        <a:ea typeface="Times New Roman"/>
                        <a:cs typeface="Times New Roman"/>
                      </a:endParaRPr>
                    </a:p>
                  </a:txBody>
                  <a:tcPr marL="51431" marR="51431" marT="0" marB="0"/>
                </a:tc>
                <a:tc>
                  <a:txBody>
                    <a:bodyPr/>
                    <a:lstStyle/>
                    <a:p>
                      <a:pPr marL="0" marR="0">
                        <a:spcBef>
                          <a:spcPts val="0"/>
                        </a:spcBef>
                        <a:spcAft>
                          <a:spcPts val="0"/>
                        </a:spcAft>
                      </a:pPr>
                      <a:r>
                        <a:rPr lang="en-US" sz="1600">
                          <a:effectLst/>
                        </a:rPr>
                        <a:t>Mitigation</a:t>
                      </a:r>
                      <a:endParaRPr lang="en-US" sz="1600">
                        <a:effectLst/>
                        <a:latin typeface="Times New Roman"/>
                        <a:ea typeface="Times New Roman"/>
                        <a:cs typeface="Times New Roman"/>
                      </a:endParaRPr>
                    </a:p>
                  </a:txBody>
                  <a:tcPr marL="51431" marR="51431" marT="0" marB="0"/>
                </a:tc>
                <a:tc>
                  <a:txBody>
                    <a:bodyPr/>
                    <a:lstStyle/>
                    <a:p>
                      <a:pPr marL="0" marR="0">
                        <a:spcBef>
                          <a:spcPts val="0"/>
                        </a:spcBef>
                        <a:spcAft>
                          <a:spcPts val="0"/>
                        </a:spcAft>
                      </a:pPr>
                      <a:r>
                        <a:rPr lang="en-US" sz="1600">
                          <a:effectLst/>
                        </a:rPr>
                        <a:t>Contingency</a:t>
                      </a:r>
                      <a:endParaRPr lang="en-US" sz="1600">
                        <a:effectLst/>
                        <a:latin typeface="Times New Roman"/>
                        <a:ea typeface="Times New Roman"/>
                        <a:cs typeface="Times New Roman"/>
                      </a:endParaRPr>
                    </a:p>
                  </a:txBody>
                  <a:tcPr marL="51431" marR="51431" marT="0" marB="0"/>
                </a:tc>
                <a:tc>
                  <a:txBody>
                    <a:bodyPr/>
                    <a:lstStyle/>
                    <a:p>
                      <a:pPr marL="0" marR="0">
                        <a:spcBef>
                          <a:spcPts val="0"/>
                        </a:spcBef>
                        <a:spcAft>
                          <a:spcPts val="0"/>
                        </a:spcAft>
                      </a:pPr>
                      <a:r>
                        <a:rPr lang="en-US" sz="1600" dirty="0">
                          <a:effectLst/>
                        </a:rPr>
                        <a:t>Action </a:t>
                      </a:r>
                      <a:r>
                        <a:rPr lang="en-US" sz="1600" dirty="0" smtClean="0">
                          <a:effectLst/>
                        </a:rPr>
                        <a:t>By</a:t>
                      </a:r>
                      <a:endParaRPr lang="en-US" sz="1600" dirty="0">
                        <a:effectLst/>
                        <a:latin typeface="Times New Roman"/>
                        <a:ea typeface="Times New Roman"/>
                        <a:cs typeface="Times New Roman"/>
                      </a:endParaRPr>
                    </a:p>
                  </a:txBody>
                  <a:tcPr marL="51431" marR="51431" marT="0" marB="0"/>
                </a:tc>
              </a:tr>
              <a:tr h="609648">
                <a:tc>
                  <a:txBody>
                    <a:bodyPr/>
                    <a:lstStyle/>
                    <a:p>
                      <a:pPr marL="0" marR="0">
                        <a:spcBef>
                          <a:spcPts val="0"/>
                        </a:spcBef>
                        <a:spcAft>
                          <a:spcPts val="0"/>
                        </a:spcAft>
                      </a:pPr>
                      <a:r>
                        <a:rPr lang="en-US" sz="1600">
                          <a:effectLst/>
                        </a:rPr>
                        <a:t>Delivery</a:t>
                      </a:r>
                      <a:endParaRPr lang="en-US" sz="1600">
                        <a:effectLst/>
                        <a:latin typeface="Times New Roman"/>
                        <a:ea typeface="Times New Roman"/>
                        <a:cs typeface="Times New Roman"/>
                      </a:endParaRPr>
                    </a:p>
                  </a:txBody>
                  <a:tcPr marL="51431" marR="51431" marT="0" marB="0"/>
                </a:tc>
                <a:tc>
                  <a:txBody>
                    <a:bodyPr/>
                    <a:lstStyle/>
                    <a:p>
                      <a:pPr marL="0" marR="0">
                        <a:spcBef>
                          <a:spcPts val="0"/>
                        </a:spcBef>
                        <a:spcAft>
                          <a:spcPts val="0"/>
                        </a:spcAft>
                      </a:pPr>
                      <a:r>
                        <a:rPr lang="en-US" sz="1400" dirty="0">
                          <a:effectLst/>
                          <a:latin typeface="Calibri" panose="020F0502020204030204" pitchFamily="34" charset="0"/>
                        </a:rPr>
                        <a:t>Will the products be delivered?</a:t>
                      </a:r>
                      <a:endParaRPr lang="en-US" sz="1400" dirty="0">
                        <a:effectLst/>
                        <a:latin typeface="Calibri" panose="020F0502020204030204" pitchFamily="34" charset="0"/>
                        <a:ea typeface="Times New Roman"/>
                        <a:cs typeface="Times New Roman"/>
                      </a:endParaRPr>
                    </a:p>
                  </a:txBody>
                  <a:tcPr marL="51431" marR="51431" marT="0" marB="0"/>
                </a:tc>
                <a:tc>
                  <a:txBody>
                    <a:bodyPr/>
                    <a:lstStyle/>
                    <a:p>
                      <a:pPr marL="0" marR="0" algn="ctr">
                        <a:spcBef>
                          <a:spcPts val="0"/>
                        </a:spcBef>
                        <a:spcAft>
                          <a:spcPts val="0"/>
                        </a:spcAft>
                      </a:pPr>
                      <a:r>
                        <a:rPr lang="en-US" sz="1400" dirty="0">
                          <a:effectLst/>
                          <a:latin typeface="Calibri" panose="020F0502020204030204" pitchFamily="34" charset="0"/>
                        </a:rPr>
                        <a:t>6</a:t>
                      </a:r>
                      <a:endParaRPr lang="en-US" sz="1400" dirty="0">
                        <a:effectLst/>
                        <a:latin typeface="Calibri" panose="020F0502020204030204" pitchFamily="34" charset="0"/>
                        <a:ea typeface="Times New Roman"/>
                        <a:cs typeface="Times New Roman"/>
                      </a:endParaRPr>
                    </a:p>
                  </a:txBody>
                  <a:tcPr marL="51431" marR="51431" marT="0" marB="0"/>
                </a:tc>
                <a:tc>
                  <a:txBody>
                    <a:bodyPr/>
                    <a:lstStyle/>
                    <a:p>
                      <a:pPr marL="0" marR="0" algn="ctr">
                        <a:spcBef>
                          <a:spcPts val="0"/>
                        </a:spcBef>
                        <a:spcAft>
                          <a:spcPts val="0"/>
                        </a:spcAft>
                      </a:pPr>
                      <a:r>
                        <a:rPr lang="en-US" sz="1400" dirty="0">
                          <a:effectLst/>
                          <a:latin typeface="Calibri" panose="020F0502020204030204" pitchFamily="34" charset="0"/>
                        </a:rPr>
                        <a:t>6</a:t>
                      </a:r>
                      <a:endParaRPr lang="en-US" sz="1400" dirty="0">
                        <a:effectLst/>
                        <a:latin typeface="Calibri" panose="020F0502020204030204" pitchFamily="34" charset="0"/>
                        <a:ea typeface="Times New Roman"/>
                        <a:cs typeface="Times New Roman"/>
                      </a:endParaRPr>
                    </a:p>
                  </a:txBody>
                  <a:tcPr marL="51431" marR="51431" marT="0" marB="0"/>
                </a:tc>
                <a:tc>
                  <a:txBody>
                    <a:bodyPr/>
                    <a:lstStyle/>
                    <a:p>
                      <a:pPr marL="0" marR="0" algn="ctr">
                        <a:spcBef>
                          <a:spcPts val="0"/>
                        </a:spcBef>
                        <a:spcAft>
                          <a:spcPts val="0"/>
                        </a:spcAft>
                      </a:pPr>
                      <a:r>
                        <a:rPr lang="en-US" sz="1400">
                          <a:effectLst/>
                          <a:latin typeface="Calibri" panose="020F0502020204030204" pitchFamily="34" charset="0"/>
                        </a:rPr>
                        <a:t>2</a:t>
                      </a:r>
                      <a:endParaRPr lang="en-US" sz="1400">
                        <a:effectLst/>
                        <a:latin typeface="Calibri" panose="020F0502020204030204" pitchFamily="34" charset="0"/>
                        <a:ea typeface="Times New Roman"/>
                        <a:cs typeface="Times New Roman"/>
                      </a:endParaRPr>
                    </a:p>
                  </a:txBody>
                  <a:tcPr marL="51431" marR="51431" marT="0" marB="0"/>
                </a:tc>
                <a:tc>
                  <a:txBody>
                    <a:bodyPr/>
                    <a:lstStyle/>
                    <a:p>
                      <a:pPr marL="0" marR="0" algn="ctr">
                        <a:spcBef>
                          <a:spcPts val="0"/>
                        </a:spcBef>
                        <a:spcAft>
                          <a:spcPts val="0"/>
                        </a:spcAft>
                      </a:pPr>
                      <a:r>
                        <a:rPr lang="en-US" sz="1400">
                          <a:effectLst/>
                          <a:latin typeface="Calibri" panose="020F0502020204030204" pitchFamily="34" charset="0"/>
                        </a:rPr>
                        <a:t>36</a:t>
                      </a:r>
                      <a:endParaRPr lang="en-US" sz="1400">
                        <a:effectLst/>
                        <a:latin typeface="Calibri" panose="020F0502020204030204" pitchFamily="34" charset="0"/>
                        <a:ea typeface="Times New Roman"/>
                        <a:cs typeface="Times New Roman"/>
                      </a:endParaRPr>
                    </a:p>
                  </a:txBody>
                  <a:tcPr marL="51431" marR="51431" marT="0" marB="0"/>
                </a:tc>
                <a:tc>
                  <a:txBody>
                    <a:bodyPr/>
                    <a:lstStyle/>
                    <a:p>
                      <a:pPr marL="0" marR="0" algn="ctr">
                        <a:spcBef>
                          <a:spcPts val="0"/>
                        </a:spcBef>
                        <a:spcAft>
                          <a:spcPts val="0"/>
                        </a:spcAft>
                      </a:pPr>
                      <a:r>
                        <a:rPr lang="en-US" sz="1400">
                          <a:effectLst/>
                          <a:latin typeface="Calibri" panose="020F0502020204030204" pitchFamily="34" charset="0"/>
                        </a:rPr>
                        <a:t>72</a:t>
                      </a:r>
                      <a:endParaRPr lang="en-US" sz="1400">
                        <a:effectLst/>
                        <a:latin typeface="Calibri" panose="020F0502020204030204" pitchFamily="34" charset="0"/>
                        <a:ea typeface="Times New Roman"/>
                        <a:cs typeface="Times New Roman"/>
                      </a:endParaRPr>
                    </a:p>
                  </a:txBody>
                  <a:tcPr marL="51431" marR="51431" marT="0" marB="0"/>
                </a:tc>
                <a:tc>
                  <a:txBody>
                    <a:bodyPr/>
                    <a:lstStyle/>
                    <a:p>
                      <a:pPr marL="0" marR="0">
                        <a:spcBef>
                          <a:spcPts val="0"/>
                        </a:spcBef>
                        <a:spcAft>
                          <a:spcPts val="0"/>
                        </a:spcAft>
                      </a:pPr>
                      <a:r>
                        <a:rPr lang="en-US" sz="1400">
                          <a:effectLst/>
                          <a:latin typeface="Calibri" panose="020F0502020204030204" pitchFamily="34" charset="0"/>
                        </a:rPr>
                        <a:t>Effective communications</a:t>
                      </a:r>
                      <a:endParaRPr lang="en-US" sz="1400">
                        <a:effectLst/>
                        <a:latin typeface="Calibri" panose="020F0502020204030204" pitchFamily="34" charset="0"/>
                        <a:ea typeface="Times New Roman"/>
                        <a:cs typeface="Times New Roman"/>
                      </a:endParaRPr>
                    </a:p>
                  </a:txBody>
                  <a:tcPr marL="51431" marR="51431" marT="0" marB="0"/>
                </a:tc>
                <a:tc>
                  <a:txBody>
                    <a:bodyPr/>
                    <a:lstStyle/>
                    <a:p>
                      <a:pPr marL="0" marR="0">
                        <a:spcBef>
                          <a:spcPts val="0"/>
                        </a:spcBef>
                        <a:spcAft>
                          <a:spcPts val="0"/>
                        </a:spcAft>
                      </a:pPr>
                      <a:r>
                        <a:rPr lang="en-US" sz="1400">
                          <a:effectLst/>
                          <a:latin typeface="Calibri" panose="020F0502020204030204" pitchFamily="34" charset="0"/>
                        </a:rPr>
                        <a:t>Plan visits to supplier</a:t>
                      </a:r>
                      <a:endParaRPr lang="en-US" sz="1400">
                        <a:effectLst/>
                        <a:latin typeface="Calibri" panose="020F0502020204030204" pitchFamily="34" charset="0"/>
                        <a:ea typeface="Times New Roman"/>
                        <a:cs typeface="Times New Roman"/>
                      </a:endParaRPr>
                    </a:p>
                  </a:txBody>
                  <a:tcPr marL="51431" marR="51431" marT="0" marB="0"/>
                </a:tc>
                <a:tc>
                  <a:txBody>
                    <a:bodyPr/>
                    <a:lstStyle/>
                    <a:p>
                      <a:pPr marL="0" marR="0" algn="ctr">
                        <a:spcBef>
                          <a:spcPts val="0"/>
                        </a:spcBef>
                        <a:spcAft>
                          <a:spcPts val="0"/>
                        </a:spcAft>
                      </a:pPr>
                      <a:r>
                        <a:rPr lang="en-US" sz="1400">
                          <a:effectLst/>
                          <a:latin typeface="Calibri" panose="020F0502020204030204" pitchFamily="34" charset="0"/>
                        </a:rPr>
                        <a:t>Ron </a:t>
                      </a:r>
                      <a:endParaRPr lang="en-US" sz="1400">
                        <a:effectLst/>
                        <a:latin typeface="Calibri" panose="020F0502020204030204" pitchFamily="34" charset="0"/>
                        <a:ea typeface="Times New Roman"/>
                        <a:cs typeface="Times New Roman"/>
                      </a:endParaRPr>
                    </a:p>
                  </a:txBody>
                  <a:tcPr marL="51431" marR="51431" marT="0" marB="0"/>
                </a:tc>
              </a:tr>
              <a:tr h="685752">
                <a:tc>
                  <a:txBody>
                    <a:bodyPr/>
                    <a:lstStyle/>
                    <a:p>
                      <a:pPr marL="0" marR="0">
                        <a:spcBef>
                          <a:spcPts val="0"/>
                        </a:spcBef>
                        <a:spcAft>
                          <a:spcPts val="0"/>
                        </a:spcAft>
                      </a:pPr>
                      <a:r>
                        <a:rPr lang="en-US" sz="1600" dirty="0">
                          <a:effectLst/>
                        </a:rPr>
                        <a:t>Quality</a:t>
                      </a:r>
                      <a:endParaRPr lang="en-US" sz="1600" dirty="0">
                        <a:effectLst/>
                        <a:latin typeface="Times New Roman"/>
                        <a:ea typeface="Times New Roman"/>
                        <a:cs typeface="Times New Roman"/>
                      </a:endParaRPr>
                    </a:p>
                  </a:txBody>
                  <a:tcPr marL="51431" marR="51431" marT="0" marB="0"/>
                </a:tc>
                <a:tc>
                  <a:txBody>
                    <a:bodyPr/>
                    <a:lstStyle/>
                    <a:p>
                      <a:pPr marL="0" marR="0">
                        <a:spcBef>
                          <a:spcPts val="0"/>
                        </a:spcBef>
                        <a:spcAft>
                          <a:spcPts val="0"/>
                        </a:spcAft>
                      </a:pPr>
                      <a:r>
                        <a:rPr lang="en-US" sz="1400">
                          <a:effectLst/>
                          <a:latin typeface="Calibri" panose="020F0502020204030204" pitchFamily="34" charset="0"/>
                        </a:rPr>
                        <a:t>How will the quality of products be?</a:t>
                      </a:r>
                      <a:endParaRPr lang="en-US" sz="1400">
                        <a:effectLst/>
                        <a:latin typeface="Calibri" panose="020F0502020204030204" pitchFamily="34" charset="0"/>
                        <a:ea typeface="Times New Roman"/>
                        <a:cs typeface="Times New Roman"/>
                      </a:endParaRPr>
                    </a:p>
                  </a:txBody>
                  <a:tcPr marL="51431" marR="51431" marT="0" marB="0"/>
                </a:tc>
                <a:tc>
                  <a:txBody>
                    <a:bodyPr/>
                    <a:lstStyle/>
                    <a:p>
                      <a:pPr marL="0" marR="0" algn="ctr">
                        <a:spcBef>
                          <a:spcPts val="0"/>
                        </a:spcBef>
                        <a:spcAft>
                          <a:spcPts val="0"/>
                        </a:spcAft>
                      </a:pPr>
                      <a:r>
                        <a:rPr lang="en-US" sz="1400" dirty="0">
                          <a:effectLst/>
                          <a:latin typeface="Calibri" panose="020F0502020204030204" pitchFamily="34" charset="0"/>
                        </a:rPr>
                        <a:t>6</a:t>
                      </a:r>
                      <a:endParaRPr lang="en-US" sz="1400" dirty="0">
                        <a:effectLst/>
                        <a:latin typeface="Calibri" panose="020F0502020204030204" pitchFamily="34" charset="0"/>
                        <a:ea typeface="Times New Roman"/>
                        <a:cs typeface="Times New Roman"/>
                      </a:endParaRPr>
                    </a:p>
                  </a:txBody>
                  <a:tcPr marL="51431" marR="51431" marT="0" marB="0"/>
                </a:tc>
                <a:tc>
                  <a:txBody>
                    <a:bodyPr/>
                    <a:lstStyle/>
                    <a:p>
                      <a:pPr marL="0" marR="0" algn="ctr">
                        <a:spcBef>
                          <a:spcPts val="0"/>
                        </a:spcBef>
                        <a:spcAft>
                          <a:spcPts val="0"/>
                        </a:spcAft>
                      </a:pPr>
                      <a:r>
                        <a:rPr lang="en-US" sz="1400">
                          <a:effectLst/>
                          <a:latin typeface="Calibri" panose="020F0502020204030204" pitchFamily="34" charset="0"/>
                        </a:rPr>
                        <a:t>8</a:t>
                      </a:r>
                      <a:endParaRPr lang="en-US" sz="1400">
                        <a:effectLst/>
                        <a:latin typeface="Calibri" panose="020F0502020204030204" pitchFamily="34" charset="0"/>
                        <a:ea typeface="Times New Roman"/>
                        <a:cs typeface="Times New Roman"/>
                      </a:endParaRPr>
                    </a:p>
                  </a:txBody>
                  <a:tcPr marL="51431" marR="51431" marT="0" marB="0"/>
                </a:tc>
                <a:tc>
                  <a:txBody>
                    <a:bodyPr/>
                    <a:lstStyle/>
                    <a:p>
                      <a:pPr marL="0" marR="0" algn="ctr">
                        <a:spcBef>
                          <a:spcPts val="0"/>
                        </a:spcBef>
                        <a:spcAft>
                          <a:spcPts val="0"/>
                        </a:spcAft>
                      </a:pPr>
                      <a:r>
                        <a:rPr lang="en-US" sz="1400">
                          <a:effectLst/>
                          <a:latin typeface="Calibri" panose="020F0502020204030204" pitchFamily="34" charset="0"/>
                        </a:rPr>
                        <a:t>6</a:t>
                      </a:r>
                      <a:endParaRPr lang="en-US" sz="1400">
                        <a:effectLst/>
                        <a:latin typeface="Calibri" panose="020F0502020204030204" pitchFamily="34" charset="0"/>
                        <a:ea typeface="Times New Roman"/>
                        <a:cs typeface="Times New Roman"/>
                      </a:endParaRPr>
                    </a:p>
                  </a:txBody>
                  <a:tcPr marL="51431" marR="51431" marT="0" marB="0"/>
                </a:tc>
                <a:tc>
                  <a:txBody>
                    <a:bodyPr/>
                    <a:lstStyle/>
                    <a:p>
                      <a:pPr marL="0" marR="0" algn="ctr">
                        <a:spcBef>
                          <a:spcPts val="0"/>
                        </a:spcBef>
                        <a:spcAft>
                          <a:spcPts val="0"/>
                        </a:spcAft>
                      </a:pPr>
                      <a:r>
                        <a:rPr lang="en-US" sz="1400" dirty="0">
                          <a:effectLst/>
                          <a:latin typeface="Calibri" panose="020F0502020204030204" pitchFamily="34" charset="0"/>
                        </a:rPr>
                        <a:t>48</a:t>
                      </a:r>
                      <a:endParaRPr lang="en-US" sz="1400" dirty="0">
                        <a:effectLst/>
                        <a:latin typeface="Calibri" panose="020F0502020204030204" pitchFamily="34" charset="0"/>
                        <a:ea typeface="Times New Roman"/>
                        <a:cs typeface="Times New Roman"/>
                      </a:endParaRPr>
                    </a:p>
                  </a:txBody>
                  <a:tcPr marL="51431" marR="51431" marT="0" marB="0"/>
                </a:tc>
                <a:tc>
                  <a:txBody>
                    <a:bodyPr/>
                    <a:lstStyle/>
                    <a:p>
                      <a:pPr marL="0" marR="0" algn="ctr">
                        <a:spcBef>
                          <a:spcPts val="0"/>
                        </a:spcBef>
                        <a:spcAft>
                          <a:spcPts val="0"/>
                        </a:spcAft>
                      </a:pPr>
                      <a:r>
                        <a:rPr lang="en-US" sz="1400" dirty="0">
                          <a:effectLst/>
                          <a:latin typeface="Calibri" panose="020F0502020204030204" pitchFamily="34" charset="0"/>
                        </a:rPr>
                        <a:t>288</a:t>
                      </a:r>
                      <a:endParaRPr lang="en-US" sz="1400" dirty="0">
                        <a:effectLst/>
                        <a:latin typeface="Calibri" panose="020F0502020204030204" pitchFamily="34" charset="0"/>
                        <a:ea typeface="Times New Roman"/>
                        <a:cs typeface="Times New Roman"/>
                      </a:endParaRPr>
                    </a:p>
                  </a:txBody>
                  <a:tcPr marL="51431" marR="51431" marT="0" marB="0"/>
                </a:tc>
                <a:tc>
                  <a:txBody>
                    <a:bodyPr/>
                    <a:lstStyle/>
                    <a:p>
                      <a:pPr marL="0" marR="0">
                        <a:spcBef>
                          <a:spcPts val="0"/>
                        </a:spcBef>
                        <a:spcAft>
                          <a:spcPts val="0"/>
                        </a:spcAft>
                      </a:pPr>
                      <a:r>
                        <a:rPr lang="en-US" sz="1400" dirty="0">
                          <a:effectLst/>
                          <a:latin typeface="Calibri" panose="020F0502020204030204" pitchFamily="34" charset="0"/>
                        </a:rPr>
                        <a:t>Help suppliers with good quality programs</a:t>
                      </a:r>
                      <a:endParaRPr lang="en-US" sz="1400" dirty="0">
                        <a:effectLst/>
                        <a:latin typeface="Calibri" panose="020F0502020204030204" pitchFamily="34" charset="0"/>
                        <a:ea typeface="Times New Roman"/>
                        <a:cs typeface="Times New Roman"/>
                      </a:endParaRPr>
                    </a:p>
                  </a:txBody>
                  <a:tcPr marL="51431" marR="51431" marT="0" marB="0"/>
                </a:tc>
                <a:tc>
                  <a:txBody>
                    <a:bodyPr/>
                    <a:lstStyle/>
                    <a:p>
                      <a:pPr marL="0" marR="0">
                        <a:spcBef>
                          <a:spcPts val="0"/>
                        </a:spcBef>
                        <a:spcAft>
                          <a:spcPts val="0"/>
                        </a:spcAft>
                      </a:pPr>
                      <a:r>
                        <a:rPr lang="en-US" sz="1400" dirty="0">
                          <a:effectLst/>
                          <a:latin typeface="Calibri" panose="020F0502020204030204" pitchFamily="34" charset="0"/>
                        </a:rPr>
                        <a:t>Send a quality expert to help supplier</a:t>
                      </a:r>
                      <a:endParaRPr lang="en-US" sz="1400" dirty="0">
                        <a:effectLst/>
                        <a:latin typeface="Calibri" panose="020F0502020204030204" pitchFamily="34" charset="0"/>
                        <a:ea typeface="Times New Roman"/>
                        <a:cs typeface="Times New Roman"/>
                      </a:endParaRPr>
                    </a:p>
                  </a:txBody>
                  <a:tcPr marL="51431" marR="51431" marT="0" marB="0"/>
                </a:tc>
                <a:tc>
                  <a:txBody>
                    <a:bodyPr/>
                    <a:lstStyle/>
                    <a:p>
                      <a:pPr marL="0" marR="0" algn="ctr">
                        <a:spcBef>
                          <a:spcPts val="0"/>
                        </a:spcBef>
                        <a:spcAft>
                          <a:spcPts val="0"/>
                        </a:spcAft>
                      </a:pPr>
                      <a:r>
                        <a:rPr lang="en-US" sz="1400" dirty="0">
                          <a:effectLst/>
                          <a:latin typeface="Calibri" panose="020F0502020204030204" pitchFamily="34" charset="0"/>
                        </a:rPr>
                        <a:t>Jane</a:t>
                      </a:r>
                      <a:endParaRPr lang="en-US" sz="1400" dirty="0">
                        <a:effectLst/>
                        <a:latin typeface="Calibri" panose="020F0502020204030204" pitchFamily="34" charset="0"/>
                        <a:ea typeface="Times New Roman"/>
                        <a:cs typeface="Times New Roman"/>
                      </a:endParaRPr>
                    </a:p>
                  </a:txBody>
                  <a:tcPr marL="51431" marR="51431" marT="0" marB="0"/>
                </a:tc>
              </a:tr>
            </a:tbl>
          </a:graphicData>
        </a:graphic>
      </p:graphicFrame>
    </p:spTree>
    <p:extLst>
      <p:ext uri="{BB962C8B-B14F-4D97-AF65-F5344CB8AC3E}">
        <p14:creationId xmlns:p14="http://schemas.microsoft.com/office/powerpoint/2010/main" val="1007925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514" y="347494"/>
            <a:ext cx="10515600" cy="1325563"/>
          </a:xfrm>
        </p:spPr>
        <p:txBody>
          <a:bodyPr/>
          <a:lstStyle/>
          <a:p>
            <a:r>
              <a:rPr lang="en-US" altLang="en-US" sz="4000" dirty="0" smtClean="0"/>
              <a:t>Risk Response Planning (four methods/two types)</a:t>
            </a:r>
            <a:endParaRPr lang="en-US" sz="4000" dirty="0"/>
          </a:p>
        </p:txBody>
      </p:sp>
      <p:sp>
        <p:nvSpPr>
          <p:cNvPr id="3" name="Text Placeholder 2"/>
          <p:cNvSpPr>
            <a:spLocks noGrp="1"/>
          </p:cNvSpPr>
          <p:nvPr>
            <p:ph type="body" idx="1"/>
          </p:nvPr>
        </p:nvSpPr>
        <p:spPr/>
        <p:txBody>
          <a:bodyPr/>
          <a:lstStyle/>
          <a:p>
            <a:r>
              <a:rPr lang="en-US" altLang="en-US" cap="all" dirty="0" smtClean="0">
                <a:solidFill>
                  <a:srgbClr val="C00000"/>
                </a:solidFill>
              </a:rPr>
              <a:t>for negative risks</a:t>
            </a:r>
            <a:endParaRPr lang="en-US" cap="all" dirty="0">
              <a:solidFill>
                <a:srgbClr val="C00000"/>
              </a:solidFill>
            </a:endParaRPr>
          </a:p>
        </p:txBody>
      </p:sp>
      <p:sp>
        <p:nvSpPr>
          <p:cNvPr id="4" name="Content Placeholder 3"/>
          <p:cNvSpPr>
            <a:spLocks noGrp="1"/>
          </p:cNvSpPr>
          <p:nvPr>
            <p:ph sz="half" idx="2"/>
          </p:nvPr>
        </p:nvSpPr>
        <p:spPr/>
        <p:txBody>
          <a:bodyPr/>
          <a:lstStyle/>
          <a:p>
            <a:pPr lvl="1"/>
            <a:r>
              <a:rPr lang="en-US" altLang="en-US" sz="3200" dirty="0" smtClean="0"/>
              <a:t>Risk avoidance</a:t>
            </a:r>
          </a:p>
          <a:p>
            <a:pPr lvl="1"/>
            <a:r>
              <a:rPr lang="en-US" altLang="en-US" sz="3200" dirty="0" smtClean="0"/>
              <a:t>Risk acceptance</a:t>
            </a:r>
          </a:p>
          <a:p>
            <a:pPr lvl="1"/>
            <a:r>
              <a:rPr lang="en-US" altLang="en-US" sz="3200" dirty="0" smtClean="0"/>
              <a:t>Risk transference</a:t>
            </a:r>
          </a:p>
          <a:p>
            <a:pPr lvl="1"/>
            <a:r>
              <a:rPr lang="en-US" altLang="en-US" sz="3200" dirty="0" smtClean="0"/>
              <a:t>Risk mitigation</a:t>
            </a:r>
          </a:p>
          <a:p>
            <a:endParaRPr lang="en-US" dirty="0"/>
          </a:p>
        </p:txBody>
      </p:sp>
      <p:sp>
        <p:nvSpPr>
          <p:cNvPr id="5" name="Text Placeholder 4"/>
          <p:cNvSpPr>
            <a:spLocks noGrp="1"/>
          </p:cNvSpPr>
          <p:nvPr>
            <p:ph type="body" sz="quarter" idx="3"/>
          </p:nvPr>
        </p:nvSpPr>
        <p:spPr/>
        <p:txBody>
          <a:bodyPr/>
          <a:lstStyle/>
          <a:p>
            <a:r>
              <a:rPr lang="en-US" altLang="en-US" cap="all" dirty="0" smtClean="0">
                <a:solidFill>
                  <a:srgbClr val="C00000"/>
                </a:solidFill>
              </a:rPr>
              <a:t>for POSITIVE risks</a:t>
            </a:r>
            <a:endParaRPr lang="en-US" cap="all" dirty="0" smtClean="0">
              <a:solidFill>
                <a:srgbClr val="C00000"/>
              </a:solidFill>
            </a:endParaRPr>
          </a:p>
        </p:txBody>
      </p:sp>
      <p:sp>
        <p:nvSpPr>
          <p:cNvPr id="6" name="Content Placeholder 5"/>
          <p:cNvSpPr>
            <a:spLocks noGrp="1"/>
          </p:cNvSpPr>
          <p:nvPr>
            <p:ph sz="quarter" idx="4"/>
          </p:nvPr>
        </p:nvSpPr>
        <p:spPr/>
        <p:txBody>
          <a:bodyPr/>
          <a:lstStyle/>
          <a:p>
            <a:r>
              <a:rPr lang="en-US" altLang="en-US" dirty="0" smtClean="0"/>
              <a:t>Risk exploitation</a:t>
            </a:r>
          </a:p>
          <a:p>
            <a:r>
              <a:rPr lang="en-US" altLang="en-US" dirty="0" smtClean="0"/>
              <a:t>Risk sharing</a:t>
            </a:r>
          </a:p>
          <a:p>
            <a:r>
              <a:rPr lang="en-US" altLang="en-US" dirty="0" smtClean="0"/>
              <a:t>Risk enhancement</a:t>
            </a:r>
          </a:p>
          <a:p>
            <a:r>
              <a:rPr lang="en-US" altLang="en-US" dirty="0" smtClean="0"/>
              <a:t>Risk acceptance</a:t>
            </a:r>
          </a:p>
          <a:p>
            <a:endParaRPr lang="en-US" dirty="0"/>
          </a:p>
        </p:txBody>
      </p:sp>
    </p:spTree>
    <p:extLst>
      <p:ext uri="{BB962C8B-B14F-4D97-AF65-F5344CB8AC3E}">
        <p14:creationId xmlns:p14="http://schemas.microsoft.com/office/powerpoint/2010/main" val="375540581"/>
      </p:ext>
    </p:extLst>
  </p:cSld>
  <p:clrMapOvr>
    <a:masterClrMapping/>
  </p:clrMapOvr>
</p:sld>
</file>

<file path=ppt/theme/theme1.xml><?xml version="1.0" encoding="utf-8"?>
<a:theme xmlns:a="http://schemas.openxmlformats.org/drawingml/2006/main" name="Quadrant">
  <a:themeElements>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1316</Words>
  <Application>Microsoft Office PowerPoint</Application>
  <PresentationFormat>Widescreen</PresentationFormat>
  <Paragraphs>178</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Times New Roman</vt:lpstr>
      <vt:lpstr>Wingdings</vt:lpstr>
      <vt:lpstr>Quadrant</vt:lpstr>
      <vt:lpstr>Project Risk Management</vt:lpstr>
      <vt:lpstr>Risk Management</vt:lpstr>
      <vt:lpstr>PowerPoint Presentation</vt:lpstr>
      <vt:lpstr>Risk Response Planning</vt:lpstr>
      <vt:lpstr>Risk Register</vt:lpstr>
      <vt:lpstr>Risk Register Contents</vt:lpstr>
      <vt:lpstr>Risk Register Contents (cont’d)</vt:lpstr>
      <vt:lpstr>PowerPoint Presentation</vt:lpstr>
      <vt:lpstr>Risk Response Planning (four methods/two types)</vt:lpstr>
      <vt:lpstr>General Risk Mitigation Strategies for Technical, Cost, and Schedule Risks</vt:lpstr>
      <vt:lpstr>Residual and Secondary Risks</vt:lpstr>
      <vt:lpstr>Risk Monitoring and Control</vt:lpstr>
      <vt:lpstr>PowerPoint Presentation</vt:lpstr>
      <vt:lpstr>Risk Mitigation Techniques SCOPE</vt:lpstr>
      <vt:lpstr>Risk Mitigation Techniques Scheduling/TIME</vt:lpstr>
      <vt:lpstr>Risk Mitigation Techniques Scheduling/TIME Cont</vt:lpstr>
      <vt:lpstr>Risk Mitigation Techniques COST</vt:lpstr>
      <vt:lpstr>Risk Mitigation Techniques RESOURCES</vt:lpstr>
      <vt:lpstr>Risk Mitigation Techniques PERFORMANCE</vt:lpstr>
      <vt:lpstr>Risk Mitigation Techniques VALUE</vt:lpstr>
      <vt:lpstr>Contingency planning</vt:lpstr>
      <vt:lpstr>Using Software to Assist in Project Risk Management</vt:lpstr>
      <vt:lpstr>Results of Good Project Risk Management</vt:lpstr>
    </vt:vector>
  </TitlesOfParts>
  <Company>University of San Diego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Risk Management</dc:title>
  <dc:creator>Carl M. Rebman Jr.</dc:creator>
  <cp:lastModifiedBy>Carl M. Rebman Jr.</cp:lastModifiedBy>
  <cp:revision>1</cp:revision>
  <dcterms:created xsi:type="dcterms:W3CDTF">2014-09-02T00:31:07Z</dcterms:created>
  <dcterms:modified xsi:type="dcterms:W3CDTF">2014-09-02T00:33:35Z</dcterms:modified>
</cp:coreProperties>
</file>