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1184" name="Freeform 175"/>
          <p:cNvSpPr>
            <a:spLocks/>
          </p:cNvSpPr>
          <p:nvPr/>
        </p:nvSpPr>
        <p:spPr bwMode="auto">
          <a:xfrm>
            <a:off x="0" y="5027613"/>
            <a:ext cx="4047592"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85" name="Freeform 176"/>
          <p:cNvSpPr>
            <a:spLocks/>
          </p:cNvSpPr>
          <p:nvPr/>
        </p:nvSpPr>
        <p:spPr bwMode="auto">
          <a:xfrm>
            <a:off x="0" y="5138739"/>
            <a:ext cx="3688724"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grpSp>
        <p:nvGrpSpPr>
          <p:cNvPr id="1353" name="Group 1352"/>
          <p:cNvGrpSpPr/>
          <p:nvPr/>
        </p:nvGrpSpPr>
        <p:grpSpPr>
          <a:xfrm>
            <a:off x="-7622" y="5268913"/>
            <a:ext cx="2499376" cy="1612900"/>
            <a:chOff x="0" y="5268913"/>
            <a:chExt cx="2498725" cy="1612900"/>
          </a:xfrm>
        </p:grpSpPr>
        <p:sp>
          <p:nvSpPr>
            <p:cNvPr id="1220" name="Freeform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1" name="Freeform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2" name="Freeform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3" name="Freeform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4" name="Freeform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5" name="Freeform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6" name="Freeform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8" name="Freeform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29" name="Freeform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0" name="Freeform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1" name="Freeform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2" name="Freeform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3" name="Freeform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4" name="Freeform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5" name="Freeform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6" name="Freeform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7" name="Freeform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8" name="Freeform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39" name="Freeform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0" name="Freeform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1" name="Freeform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2" name="Freeform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3" name="Freeform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4" name="Freeform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5" name="Freeform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6" name="Freeform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7" name="Freeform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8" name="Freeform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49" name="Freeform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0" name="Freeform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1" name="Freeform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2" name="Freeform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3" name="Freeform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4" name="Freeform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5" name="Freeform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6" name="Freeform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7" name="Freeform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8" name="Freeform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59" name="Freeform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0" name="Freeform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1" name="Freeform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2" name="Freeform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3" name="Freeform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4" name="Freeform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5" name="Freeform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6" name="Freeform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7" name="Freeform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8" name="Freeform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69" name="Freeform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0" name="Freeform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1" name="Freeform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2" name="Freeform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3" name="Freeform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4" name="Freeform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5" name="Freeform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6" name="Freeform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7" name="Freeform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8" name="Freeform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79" name="Freeform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0" name="Freeform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1" name="Freeform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2" name="Freeform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3" name="Freeform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4" name="Freeform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5" name="Freeform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6" name="Freeform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7" name="Freeform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8" name="Freeform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89" name="Freeform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0" name="Freeform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1" name="Freeform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2" name="Freeform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3" name="Freeform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4" name="Freeform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5" name="Freeform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6" name="Freeform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7" name="Freeform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8" name="Freeform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99" name="Freeform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0" name="Freeform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1" name="Freeform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2" name="Freeform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3" name="Freeform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4" name="Freeform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5" name="Freeform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6" name="Freeform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7" name="Freeform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8" name="Freeform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09" name="Freeform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0" name="Freeform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1" name="Freeform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2" name="Freeform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3" name="Freeform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4" name="Freeform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5" name="Freeform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6" name="Freeform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7" name="Freeform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8" name="Freeform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19" name="Freeform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0" name="Freeform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1" name="Freeform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2" name="Freeform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3" name="Freeform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4" name="Freeform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5" name="Freeform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6" name="Freeform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7" name="Freeform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8" name="Freeform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29" name="Freeform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0" name="Freeform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1" name="Freeform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2" name="Freeform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3" name="Freeform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4" name="Freeform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5" name="Freeform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6" name="Freeform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7" name="Freeform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8" name="Freeform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39" name="Freeform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45" name="Freeform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46" name="Freeform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grpSp>
      <p:sp>
        <p:nvSpPr>
          <p:cNvPr id="1151" name="Freeform 174"/>
          <p:cNvSpPr>
            <a:spLocks/>
          </p:cNvSpPr>
          <p:nvPr/>
        </p:nvSpPr>
        <p:spPr bwMode="auto">
          <a:xfrm>
            <a:off x="7588639" y="5129214"/>
            <a:ext cx="4606538"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86" name="Freeform 177"/>
          <p:cNvSpPr>
            <a:spLocks/>
          </p:cNvSpPr>
          <p:nvPr/>
        </p:nvSpPr>
        <p:spPr bwMode="auto">
          <a:xfrm>
            <a:off x="8061838" y="5243514"/>
            <a:ext cx="4133339"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grpSp>
        <p:nvGrpSpPr>
          <p:cNvPr id="1348" name="Group 1347"/>
          <p:cNvGrpSpPr/>
          <p:nvPr/>
        </p:nvGrpSpPr>
        <p:grpSpPr>
          <a:xfrm>
            <a:off x="9068575" y="5339715"/>
            <a:ext cx="3126601"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Freeform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88" name="Freeform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89" name="Freeform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0" name="Freeform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1" name="Freeform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2" name="Freeform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3" name="Freeform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4" name="Freeform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5" name="Freeform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6" name="Freeform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8" name="Freeform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199" name="Freeform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0" name="Freeform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1" name="Freeform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2" name="Freeform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3" name="Freeform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4" name="Freeform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5" name="Freeform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6" name="Freeform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7" name="Freeform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8" name="Freeform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09" name="Freeform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0" name="Freeform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1" name="Freeform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2" name="Freeform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3" name="Freeform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4" name="Freeform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5" name="Freeform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6" name="Freeform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8" name="Freeform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219" name="Freeform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grpSp>
      <p:sp>
        <p:nvSpPr>
          <p:cNvPr id="1341" name="Freeform 331"/>
          <p:cNvSpPr>
            <a:spLocks/>
          </p:cNvSpPr>
          <p:nvPr/>
        </p:nvSpPr>
        <p:spPr bwMode="auto">
          <a:xfrm>
            <a:off x="6826441" y="4976813"/>
            <a:ext cx="5368736"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43" name="Freeform 333"/>
          <p:cNvSpPr>
            <a:spLocks/>
          </p:cNvSpPr>
          <p:nvPr/>
        </p:nvSpPr>
        <p:spPr bwMode="auto">
          <a:xfrm>
            <a:off x="7477486" y="5110164"/>
            <a:ext cx="4717692"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grpSp>
        <p:nvGrpSpPr>
          <p:cNvPr id="1351" name="Group 1350"/>
          <p:cNvGrpSpPr/>
          <p:nvPr/>
        </p:nvGrpSpPr>
        <p:grpSpPr>
          <a:xfrm>
            <a:off x="1587" y="3359150"/>
            <a:ext cx="12188824" cy="3976688"/>
            <a:chOff x="6350" y="3359150"/>
            <a:chExt cx="12185650" cy="3976688"/>
          </a:xfrm>
          <a:solidFill>
            <a:schemeClr val="bg2">
              <a:lumMod val="75000"/>
            </a:schemeClr>
          </a:solidFill>
        </p:grpSpPr>
        <p:sp>
          <p:nvSpPr>
            <p:cNvPr id="1217" name="Freeform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40" name="Freeform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1342" name="Freeform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sz="1800">
                <a:solidFill>
                  <a:prstClr val="white"/>
                </a:solidFill>
              </a:endParaRPr>
            </a:p>
          </p:txBody>
        </p:sp>
      </p:grpSp>
      <p:sp>
        <p:nvSpPr>
          <p:cNvPr id="2" name="Title 1"/>
          <p:cNvSpPr>
            <a:spLocks noGrp="1"/>
          </p:cNvSpPr>
          <p:nvPr>
            <p:ph type="ctrTitle"/>
          </p:nvPr>
        </p:nvSpPr>
        <p:spPr>
          <a:xfrm>
            <a:off x="1522808" y="685800"/>
            <a:ext cx="9146382"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1522808" y="3657599"/>
            <a:ext cx="9146382" cy="1319214"/>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29479199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a:solidFill>
                  <a:prstClr val="white"/>
                </a:solidFill>
              </a:rPr>
              <a:pPr/>
              <a:t>9/1/2014</a:t>
            </a:fld>
            <a:endParaRPr>
              <a:solidFill>
                <a:prstClr val="white"/>
              </a:solidFill>
            </a:endParaRPr>
          </a:p>
        </p:txBody>
      </p:sp>
      <p:sp>
        <p:nvSpPr>
          <p:cNvPr id="5" name="Footer Placeholder 4"/>
          <p:cNvSpPr>
            <a:spLocks noGrp="1"/>
          </p:cNvSpPr>
          <p:nvPr>
            <p:ph type="ftr" sz="quarter" idx="11"/>
          </p:nvPr>
        </p:nvSpPr>
        <p:spPr/>
        <p:txBody>
          <a:bodyPr/>
          <a:lstStyle/>
          <a:p>
            <a:endParaRPr>
              <a:solidFill>
                <a:prstClr val="white"/>
              </a:solidFill>
            </a:endParaRPr>
          </a:p>
        </p:txBody>
      </p:sp>
      <p:sp>
        <p:nvSpPr>
          <p:cNvPr id="6" name="Slide Number Placeholder 5"/>
          <p:cNvSpPr>
            <a:spLocks noGrp="1"/>
          </p:cNvSpPr>
          <p:nvPr>
            <p:ph type="sldNum" sz="quarter" idx="12"/>
          </p:nvPr>
        </p:nvSpPr>
        <p:spPr/>
        <p:txBody>
          <a:bodyPr/>
          <a:lstStyle/>
          <a:p>
            <a:fld id="{4FAB73BC-B049-4115-A692-8D63A059BFB8}"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2936645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a:solidFill>
                  <a:prstClr val="white"/>
                </a:solidFill>
              </a:rPr>
              <a:pPr/>
              <a:t>9/1/2014</a:t>
            </a:fld>
            <a:endParaRPr>
              <a:solidFill>
                <a:prstClr val="white"/>
              </a:solidFill>
            </a:endParaRPr>
          </a:p>
        </p:txBody>
      </p:sp>
      <p:sp>
        <p:nvSpPr>
          <p:cNvPr id="5" name="Footer Placeholder 4"/>
          <p:cNvSpPr>
            <a:spLocks noGrp="1"/>
          </p:cNvSpPr>
          <p:nvPr>
            <p:ph type="ftr" sz="quarter" idx="11"/>
          </p:nvPr>
        </p:nvSpPr>
        <p:spPr/>
        <p:txBody>
          <a:bodyPr/>
          <a:lstStyle/>
          <a:p>
            <a:endParaRPr>
              <a:solidFill>
                <a:prstClr val="white"/>
              </a:solidFill>
            </a:endParaRPr>
          </a:p>
        </p:txBody>
      </p:sp>
      <p:sp>
        <p:nvSpPr>
          <p:cNvPr id="6" name="Slide Number Placeholder 5"/>
          <p:cNvSpPr>
            <a:spLocks noGrp="1"/>
          </p:cNvSpPr>
          <p:nvPr>
            <p:ph type="sldNum" sz="quarter" idx="12"/>
          </p:nvPr>
        </p:nvSpPr>
        <p:spPr/>
        <p:txBody>
          <a:bodyPr/>
          <a:lstStyle/>
          <a:p>
            <a:fld id="{4FAB73BC-B049-4115-A692-8D63A059BFB8}"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2301534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Tree>
    <p:extLst>
      <p:ext uri="{BB962C8B-B14F-4D97-AF65-F5344CB8AC3E}">
        <p14:creationId xmlns:p14="http://schemas.microsoft.com/office/powerpoint/2010/main" val="1239652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4005541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369108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330145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898136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3440667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589337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96172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Adobe Arabic" panose="02040503050201020203" pitchFamily="18" charset="-78"/>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24ABB9F7-FE8F-4CB7-B90F-B7A115B006F6}" type="datetimeFigureOut">
              <a:rPr lang="en-US">
                <a:solidFill>
                  <a:prstClr val="white"/>
                </a:solidFill>
              </a:rPr>
              <a:pPr/>
              <a:t>9/1/2014</a:t>
            </a:fld>
            <a:endParaRPr>
              <a:solidFill>
                <a:prstClr val="white"/>
              </a:solidFill>
            </a:endParaRPr>
          </a:p>
        </p:txBody>
      </p:sp>
      <p:sp>
        <p:nvSpPr>
          <p:cNvPr id="5" name="Footer Placeholder 4"/>
          <p:cNvSpPr>
            <a:spLocks noGrp="1"/>
          </p:cNvSpPr>
          <p:nvPr>
            <p:ph type="ftr" sz="quarter" idx="11"/>
          </p:nvPr>
        </p:nvSpPr>
        <p:spPr/>
        <p:txBody>
          <a:bodyPr/>
          <a:lstStyle/>
          <a:p>
            <a:endParaRPr>
              <a:solidFill>
                <a:prstClr val="white"/>
              </a:solidFill>
            </a:endParaRPr>
          </a:p>
        </p:txBody>
      </p:sp>
      <p:sp>
        <p:nvSpPr>
          <p:cNvPr id="6" name="Slide Number Placeholder 5"/>
          <p:cNvSpPr>
            <a:spLocks noGrp="1"/>
          </p:cNvSpPr>
          <p:nvPr>
            <p:ph type="sldNum" sz="quarter" idx="12"/>
          </p:nvPr>
        </p:nvSpPr>
        <p:spPr/>
        <p:txBody>
          <a:bodyPr/>
          <a:lstStyle/>
          <a:p>
            <a:fld id="{DC2E8EBC-E876-4F75-A8E2-294E580032CD}"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21268445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277776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913750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536412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627425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173376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139320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1" y="1600202"/>
            <a:ext cx="9852298"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6" y="1071565"/>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r>
              <a:rPr lang="en-US">
                <a:solidFill>
                  <a:prstClr val="white"/>
                </a:solidFill>
              </a:rPr>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dirty="0" smtClean="0">
                <a:solidFill>
                  <a:schemeClr val="tx1">
                    <a:tint val="75000"/>
                  </a:schemeClr>
                </a:solidFill>
              </a:defRPr>
            </a:lvl1pPr>
          </a:lstStyle>
          <a:p>
            <a:pPr>
              <a:defRPr/>
            </a:pPr>
            <a:r>
              <a:rPr lang="en-US">
                <a:solidFill>
                  <a:prstClr val="white">
                    <a:tint val="75000"/>
                  </a:prstClr>
                </a:solidFill>
              </a:rPr>
              <a:t>9-</a:t>
            </a:r>
            <a:fld id="{58AC5215-BB82-4178-8433-8625E6515622}"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97448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2808" y="1676400"/>
            <a:ext cx="9146382"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latin typeface="Calibri" panose="020F0502020204030204" pitchFamily="34" charset="0"/>
              </a:defRPr>
            </a:lvl1pPr>
          </a:lstStyle>
          <a:p>
            <a:r>
              <a:rPr lang="en-US" dirty="0" smtClean="0"/>
              <a:t>Click to edit Master title style</a:t>
            </a:r>
            <a:endParaRPr dirty="0"/>
          </a:p>
        </p:txBody>
      </p:sp>
      <p:sp>
        <p:nvSpPr>
          <p:cNvPr id="3" name="Text Placeholder 2"/>
          <p:cNvSpPr>
            <a:spLocks noGrp="1"/>
          </p:cNvSpPr>
          <p:nvPr>
            <p:ph type="body" idx="1"/>
          </p:nvPr>
        </p:nvSpPr>
        <p:spPr>
          <a:xfrm>
            <a:off x="1522808" y="5029200"/>
            <a:ext cx="9146382"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a:solidFill>
                  <a:prstClr val="white"/>
                </a:solidFill>
              </a:rPr>
              <a:pPr/>
              <a:t>9/1/2014</a:t>
            </a:fld>
            <a:endParaRPr>
              <a:solidFill>
                <a:prstClr val="white"/>
              </a:solidFill>
            </a:endParaRPr>
          </a:p>
        </p:txBody>
      </p:sp>
      <p:sp>
        <p:nvSpPr>
          <p:cNvPr id="5" name="Footer Placeholder 4"/>
          <p:cNvSpPr>
            <a:spLocks noGrp="1"/>
          </p:cNvSpPr>
          <p:nvPr>
            <p:ph type="ftr" sz="quarter" idx="11"/>
          </p:nvPr>
        </p:nvSpPr>
        <p:spPr/>
        <p:txBody>
          <a:bodyPr/>
          <a:lstStyle/>
          <a:p>
            <a:endParaRPr>
              <a:solidFill>
                <a:prstClr val="white"/>
              </a:solidFill>
            </a:endParaRPr>
          </a:p>
        </p:txBody>
      </p:sp>
      <p:sp>
        <p:nvSpPr>
          <p:cNvPr id="6" name="Slide Number Placeholder 5"/>
          <p:cNvSpPr>
            <a:spLocks noGrp="1"/>
          </p:cNvSpPr>
          <p:nvPr>
            <p:ph type="sldNum" sz="quarter" idx="12"/>
          </p:nvPr>
        </p:nvSpPr>
        <p:spPr/>
        <p:txBody>
          <a:bodyPr/>
          <a:lstStyle/>
          <a:p>
            <a:fld id="{6BBE7942-5B1B-4E74-B3CD-25BF9B0ABE25}"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11259592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smtClean="0"/>
              <a:t>Click to edit Master title style</a:t>
            </a:r>
            <a:endParaRPr dirty="0"/>
          </a:p>
        </p:txBody>
      </p:sp>
      <p:sp>
        <p:nvSpPr>
          <p:cNvPr id="3" name="Content Placeholder 2"/>
          <p:cNvSpPr>
            <a:spLocks noGrp="1"/>
          </p:cNvSpPr>
          <p:nvPr>
            <p:ph sz="half" idx="1"/>
          </p:nvPr>
        </p:nvSpPr>
        <p:spPr>
          <a:xfrm>
            <a:off x="1522810" y="1828800"/>
            <a:ext cx="4481727" cy="4191000"/>
          </a:xfrm>
        </p:spPr>
        <p:txBody>
          <a:bodyPr/>
          <a:lstStyle>
            <a:lvl1pPr>
              <a:defRPr sz="2399">
                <a:latin typeface="Calibri" panose="020F0502020204030204" pitchFamily="34" charset="0"/>
              </a:defRPr>
            </a:lvl1pPr>
            <a:lvl2pPr>
              <a:defRPr sz="2200">
                <a:latin typeface="Calibri" panose="020F0502020204030204" pitchFamily="34" charset="0"/>
              </a:defRPr>
            </a:lvl2pPr>
            <a:lvl3pPr>
              <a:defRPr sz="1799">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799"/>
            </a:lvl6pPr>
            <a:lvl7pPr>
              <a:defRPr sz="1799"/>
            </a:lvl7pPr>
            <a:lvl8pPr>
              <a:defRPr sz="1799"/>
            </a:lvl8pPr>
            <a:lvl9pPr>
              <a:defRPr sz="1799"/>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6187464" y="1828800"/>
            <a:ext cx="4481727" cy="4191000"/>
          </a:xfrm>
        </p:spPr>
        <p:txBody>
          <a:bodyPr/>
          <a:lstStyle>
            <a:lvl1pPr>
              <a:defRPr sz="2399">
                <a:latin typeface="Calibri" panose="020F0502020204030204" pitchFamily="34" charset="0"/>
              </a:defRPr>
            </a:lvl1pPr>
            <a:lvl2pPr>
              <a:defRPr sz="2200">
                <a:latin typeface="Calibri" panose="020F0502020204030204" pitchFamily="34" charset="0"/>
              </a:defRPr>
            </a:lvl2pPr>
            <a:lvl3pPr>
              <a:defRPr sz="1799">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799"/>
            </a:lvl6pPr>
            <a:lvl7pPr>
              <a:defRPr sz="1799"/>
            </a:lvl7pPr>
            <a:lvl8pPr>
              <a:defRPr sz="1799"/>
            </a:lvl8pPr>
            <a:lvl9pPr>
              <a:defRPr sz="1799"/>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F12952B5-7A2F-4CC8-B7CE-9234E21C2837}" type="datetime1">
              <a:rPr lang="en-US">
                <a:solidFill>
                  <a:prstClr val="white"/>
                </a:solidFill>
              </a:rPr>
              <a:pPr/>
              <a:t>9/1/2014</a:t>
            </a:fld>
            <a:endParaRPr>
              <a:solidFill>
                <a:prstClr val="white"/>
              </a:solidFill>
            </a:endParaRPr>
          </a:p>
        </p:txBody>
      </p:sp>
      <p:sp>
        <p:nvSpPr>
          <p:cNvPr id="6" name="Footer Placeholder 5"/>
          <p:cNvSpPr>
            <a:spLocks noGrp="1"/>
          </p:cNvSpPr>
          <p:nvPr>
            <p:ph type="ftr" sz="quarter" idx="11"/>
          </p:nvPr>
        </p:nvSpPr>
        <p:spPr/>
        <p:txBody>
          <a:bodyPr/>
          <a:lstStyle/>
          <a:p>
            <a:endParaRPr>
              <a:solidFill>
                <a:prstClr val="white"/>
              </a:solidFill>
            </a:endParaRPr>
          </a:p>
        </p:txBody>
      </p:sp>
      <p:sp>
        <p:nvSpPr>
          <p:cNvPr id="7" name="Slide Number Placeholder 6"/>
          <p:cNvSpPr>
            <a:spLocks noGrp="1"/>
          </p:cNvSpPr>
          <p:nvPr>
            <p:ph type="sldNum" sz="quarter" idx="12"/>
          </p:nvPr>
        </p:nvSpPr>
        <p:spPr/>
        <p:txBody>
          <a:bodyPr/>
          <a:lstStyle/>
          <a:p>
            <a:fld id="{4FAB73BC-B049-4115-A692-8D63A059BFB8}"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2114519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810" y="1828800"/>
            <a:ext cx="4481727"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810" y="2743200"/>
            <a:ext cx="4481727"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87464" y="1828800"/>
            <a:ext cx="4481727"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64" y="2743200"/>
            <a:ext cx="4481727"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a:solidFill>
                  <a:prstClr val="white"/>
                </a:solidFill>
              </a:rPr>
              <a:pPr/>
              <a:t>9/1/2014</a:t>
            </a:fld>
            <a:endParaRPr>
              <a:solidFill>
                <a:prstClr val="white"/>
              </a:solidFill>
            </a:endParaRPr>
          </a:p>
        </p:txBody>
      </p:sp>
      <p:sp>
        <p:nvSpPr>
          <p:cNvPr id="8" name="Footer Placeholder 7"/>
          <p:cNvSpPr>
            <a:spLocks noGrp="1"/>
          </p:cNvSpPr>
          <p:nvPr>
            <p:ph type="ftr" sz="quarter" idx="11"/>
          </p:nvPr>
        </p:nvSpPr>
        <p:spPr/>
        <p:txBody>
          <a:bodyPr/>
          <a:lstStyle/>
          <a:p>
            <a:endParaRPr>
              <a:solidFill>
                <a:prstClr val="white"/>
              </a:solidFill>
            </a:endParaRPr>
          </a:p>
        </p:txBody>
      </p:sp>
      <p:sp>
        <p:nvSpPr>
          <p:cNvPr id="9" name="Slide Number Placeholder 8"/>
          <p:cNvSpPr>
            <a:spLocks noGrp="1"/>
          </p:cNvSpPr>
          <p:nvPr>
            <p:ph type="sldNum" sz="quarter" idx="12"/>
          </p:nvPr>
        </p:nvSpPr>
        <p:spPr/>
        <p:txBody>
          <a:bodyPr/>
          <a:lstStyle/>
          <a:p>
            <a:fld id="{4FAB73BC-B049-4115-A692-8D63A059BFB8}" type="slidenum">
              <a:rPr>
                <a:solidFill>
                  <a:prstClr val="white"/>
                </a:solidFill>
              </a:rPr>
              <a:pPr/>
              <a:t>‹#›</a:t>
            </a:fld>
            <a:endParaRPr>
              <a:solidFill>
                <a:prstClr val="white"/>
              </a:solidFill>
            </a:endParaRPr>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790837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2810" y="402276"/>
            <a:ext cx="9146382" cy="1160462"/>
          </a:xfrm>
        </p:spPr>
        <p:txBody>
          <a:bodyPr/>
          <a:lstStyle>
            <a:lvl1pPr>
              <a:defRPr>
                <a:latin typeface="Calibri" panose="020F0502020204030204" pitchFamily="34" charset="0"/>
              </a:defRPr>
            </a:lvl1pPr>
          </a:lstStyle>
          <a:p>
            <a:r>
              <a:rPr lang="en-US" dirty="0" smtClean="0"/>
              <a:t>Click to edit Master title style</a:t>
            </a:r>
            <a:endParaRPr dirty="0"/>
          </a:p>
        </p:txBody>
      </p:sp>
      <p:sp>
        <p:nvSpPr>
          <p:cNvPr id="240" name="Date Placeholder 239"/>
          <p:cNvSpPr>
            <a:spLocks noGrp="1"/>
          </p:cNvSpPr>
          <p:nvPr>
            <p:ph type="dt" sz="half" idx="10"/>
          </p:nvPr>
        </p:nvSpPr>
        <p:spPr/>
        <p:txBody>
          <a:bodyPr/>
          <a:lstStyle/>
          <a:p>
            <a:fld id="{C101A9C7-C274-4F50-89C9-83BDB06EDB81}" type="datetime1">
              <a:rPr lang="en-US">
                <a:solidFill>
                  <a:prstClr val="white"/>
                </a:solidFill>
              </a:rPr>
              <a:pPr/>
              <a:t>9/1/2014</a:t>
            </a:fld>
            <a:endParaRPr>
              <a:solidFill>
                <a:prstClr val="white"/>
              </a:solidFill>
            </a:endParaRPr>
          </a:p>
        </p:txBody>
      </p:sp>
      <p:sp>
        <p:nvSpPr>
          <p:cNvPr id="241" name="Footer Placeholder 240"/>
          <p:cNvSpPr>
            <a:spLocks noGrp="1"/>
          </p:cNvSpPr>
          <p:nvPr>
            <p:ph type="ftr" sz="quarter" idx="11"/>
          </p:nvPr>
        </p:nvSpPr>
        <p:spPr/>
        <p:txBody>
          <a:bodyPr/>
          <a:lstStyle/>
          <a:p>
            <a:endParaRPr>
              <a:solidFill>
                <a:prstClr val="white"/>
              </a:solidFill>
            </a:endParaRPr>
          </a:p>
        </p:txBody>
      </p:sp>
      <p:sp>
        <p:nvSpPr>
          <p:cNvPr id="242" name="Slide Number Placeholder 241"/>
          <p:cNvSpPr>
            <a:spLocks noGrp="1"/>
          </p:cNvSpPr>
          <p:nvPr>
            <p:ph type="sldNum" sz="quarter" idx="12"/>
          </p:nvPr>
        </p:nvSpPr>
        <p:spPr/>
        <p:txBody>
          <a:bodyPr/>
          <a:lstStyle/>
          <a:p>
            <a:fld id="{6BBE7942-5B1B-4E74-B3CD-25BF9B0ABE25}"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1256922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a:solidFill>
                  <a:prstClr val="white"/>
                </a:solidFill>
              </a:rPr>
              <a:pPr/>
              <a:t>9/1/2014</a:t>
            </a:fld>
            <a:endParaRPr>
              <a:solidFill>
                <a:prstClr val="white"/>
              </a:solidFill>
            </a:endParaRPr>
          </a:p>
        </p:txBody>
      </p:sp>
      <p:sp>
        <p:nvSpPr>
          <p:cNvPr id="3" name="Footer Placeholder 2"/>
          <p:cNvSpPr>
            <a:spLocks noGrp="1"/>
          </p:cNvSpPr>
          <p:nvPr>
            <p:ph type="ftr" sz="quarter" idx="11"/>
          </p:nvPr>
        </p:nvSpPr>
        <p:spPr/>
        <p:txBody>
          <a:bodyPr/>
          <a:lstStyle/>
          <a:p>
            <a:endParaRPr>
              <a:solidFill>
                <a:prstClr val="white"/>
              </a:solidFill>
            </a:endParaRPr>
          </a:p>
        </p:txBody>
      </p:sp>
      <p:sp>
        <p:nvSpPr>
          <p:cNvPr id="4" name="Slide Number Placeholder 3"/>
          <p:cNvSpPr>
            <a:spLocks noGrp="1"/>
          </p:cNvSpPr>
          <p:nvPr>
            <p:ph type="sldNum" sz="quarter" idx="12"/>
          </p:nvPr>
        </p:nvSpPr>
        <p:spPr/>
        <p:txBody>
          <a:bodyPr/>
          <a:lstStyle/>
          <a:p>
            <a:fld id="{6BBE7942-5B1B-4E74-B3CD-25BF9B0ABE25}"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2597480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491" y="741872"/>
            <a:ext cx="4192090" cy="2687128"/>
          </a:xfrm>
        </p:spPr>
        <p:txBody>
          <a:bodyPr anchor="b">
            <a:normAutofit/>
          </a:bodyPr>
          <a:lstStyle>
            <a:lvl1pPr algn="l">
              <a:defRPr sz="4000" b="1">
                <a:latin typeface="Calibri" panose="020F0502020204030204" pitchFamily="34" charset="0"/>
              </a:defRPr>
            </a:lvl1pPr>
          </a:lstStyle>
          <a:p>
            <a:r>
              <a:rPr lang="en-US" dirty="0" smtClean="0"/>
              <a:t>Click to edit Master title style</a:t>
            </a:r>
            <a:endParaRPr dirty="0"/>
          </a:p>
        </p:txBody>
      </p:sp>
      <p:sp>
        <p:nvSpPr>
          <p:cNvPr id="3" name="Content Placeholder 2"/>
          <p:cNvSpPr>
            <a:spLocks noGrp="1"/>
          </p:cNvSpPr>
          <p:nvPr>
            <p:ph idx="1"/>
          </p:nvPr>
        </p:nvSpPr>
        <p:spPr>
          <a:xfrm>
            <a:off x="5562461" y="762000"/>
            <a:ext cx="5564050" cy="5257801"/>
          </a:xfrm>
        </p:spPr>
        <p:txBody>
          <a:bodyPr>
            <a:normAutofit/>
          </a:bodyPr>
          <a:lstStyle>
            <a:lvl1pPr>
              <a:defRPr sz="2400">
                <a:latin typeface="Calibri" panose="020F0502020204030204" pitchFamily="34" charset="0"/>
              </a:defRPr>
            </a:lvl1pPr>
            <a:lvl2pPr>
              <a:defRPr sz="22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1065491" y="3581400"/>
            <a:ext cx="4192090" cy="2438400"/>
          </a:xfrm>
        </p:spPr>
        <p:txBody>
          <a:bodyPr>
            <a:normAutofit/>
          </a:bodyPr>
          <a:lstStyle>
            <a:lvl1pPr marL="0" indent="0">
              <a:spcBef>
                <a:spcPts val="1800"/>
              </a:spcBef>
              <a:buNone/>
              <a:defRPr sz="2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F13884F-698C-4153-AB67-9A0F214F106F}" type="datetimeFigureOut">
              <a:rPr lang="en-US">
                <a:solidFill>
                  <a:prstClr val="white"/>
                </a:solidFill>
              </a:rPr>
              <a:pPr/>
              <a:t>9/1/2014</a:t>
            </a:fld>
            <a:endParaRPr>
              <a:solidFill>
                <a:prstClr val="white"/>
              </a:solidFill>
            </a:endParaRPr>
          </a:p>
        </p:txBody>
      </p:sp>
      <p:sp>
        <p:nvSpPr>
          <p:cNvPr id="6" name="Footer Placeholder 5"/>
          <p:cNvSpPr>
            <a:spLocks noGrp="1"/>
          </p:cNvSpPr>
          <p:nvPr>
            <p:ph type="ftr" sz="quarter" idx="11"/>
          </p:nvPr>
        </p:nvSpPr>
        <p:spPr/>
        <p:txBody>
          <a:bodyPr/>
          <a:lstStyle/>
          <a:p>
            <a:endParaRPr>
              <a:solidFill>
                <a:prstClr val="white"/>
              </a:solidFill>
            </a:endParaRPr>
          </a:p>
        </p:txBody>
      </p:sp>
      <p:sp>
        <p:nvSpPr>
          <p:cNvPr id="7" name="Slide Number Placeholder 6"/>
          <p:cNvSpPr>
            <a:spLocks noGrp="1"/>
          </p:cNvSpPr>
          <p:nvPr>
            <p:ph type="sldNum" sz="quarter" idx="12"/>
          </p:nvPr>
        </p:nvSpPr>
        <p:spPr/>
        <p:txBody>
          <a:bodyPr/>
          <a:lstStyle/>
          <a:p>
            <a:fld id="{3B7FEA86-1680-48AE-B31F-3E3431F3A323}"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349436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490" y="741872"/>
            <a:ext cx="4192091" cy="2687128"/>
          </a:xfrm>
        </p:spPr>
        <p:txBody>
          <a:bodyPr anchor="b">
            <a:normAutofit/>
          </a:bodyPr>
          <a:lstStyle>
            <a:lvl1pPr algn="l">
              <a:defRPr sz="4000" b="1"/>
            </a:lvl1pPr>
          </a:lstStyle>
          <a:p>
            <a:r>
              <a:rPr lang="en-US" smtClean="0"/>
              <a:t>Click to edit Master title style</a:t>
            </a:r>
            <a:endParaRPr/>
          </a:p>
        </p:txBody>
      </p:sp>
      <p:sp>
        <p:nvSpPr>
          <p:cNvPr id="3" name="Picture Placeholder 2"/>
          <p:cNvSpPr>
            <a:spLocks noGrp="1"/>
          </p:cNvSpPr>
          <p:nvPr>
            <p:ph type="pic" idx="1"/>
          </p:nvPr>
        </p:nvSpPr>
        <p:spPr>
          <a:xfrm>
            <a:off x="5562462" y="762000"/>
            <a:ext cx="5564049"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490" y="3581400"/>
            <a:ext cx="4192091"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6" name="Date Placeholder 85"/>
          <p:cNvSpPr>
            <a:spLocks noGrp="1"/>
          </p:cNvSpPr>
          <p:nvPr>
            <p:ph type="dt" sz="half" idx="10"/>
          </p:nvPr>
        </p:nvSpPr>
        <p:spPr/>
        <p:txBody>
          <a:bodyPr/>
          <a:lstStyle/>
          <a:p>
            <a:fld id="{C101A9C7-C274-4F50-89C9-83BDB06EDB81}" type="datetime1">
              <a:rPr lang="en-US">
                <a:solidFill>
                  <a:prstClr val="white"/>
                </a:solidFill>
              </a:rPr>
              <a:pPr/>
              <a:t>9/1/2014</a:t>
            </a:fld>
            <a:endParaRPr>
              <a:solidFill>
                <a:prstClr val="white"/>
              </a:solidFill>
            </a:endParaRPr>
          </a:p>
        </p:txBody>
      </p:sp>
      <p:sp>
        <p:nvSpPr>
          <p:cNvPr id="87" name="Footer Placeholder 86"/>
          <p:cNvSpPr>
            <a:spLocks noGrp="1"/>
          </p:cNvSpPr>
          <p:nvPr>
            <p:ph type="ftr" sz="quarter" idx="11"/>
          </p:nvPr>
        </p:nvSpPr>
        <p:spPr/>
        <p:txBody>
          <a:bodyPr/>
          <a:lstStyle/>
          <a:p>
            <a:endParaRPr>
              <a:solidFill>
                <a:prstClr val="white"/>
              </a:solidFill>
            </a:endParaRPr>
          </a:p>
        </p:txBody>
      </p:sp>
      <p:sp>
        <p:nvSpPr>
          <p:cNvPr id="90" name="Slide Number Placeholder 89"/>
          <p:cNvSpPr>
            <a:spLocks noGrp="1"/>
          </p:cNvSpPr>
          <p:nvPr>
            <p:ph type="sldNum" sz="quarter" idx="12"/>
          </p:nvPr>
        </p:nvSpPr>
        <p:spPr/>
        <p:txBody>
          <a:bodyPr/>
          <a:lstStyle/>
          <a:p>
            <a:fld id="{6BBE7942-5B1B-4E74-B3CD-25BF9B0ABE25}"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1359639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05" name="Freeform 330"/>
          <p:cNvSpPr>
            <a:spLocks/>
          </p:cNvSpPr>
          <p:nvPr/>
        </p:nvSpPr>
        <p:spPr bwMode="auto">
          <a:xfrm>
            <a:off x="1" y="5525051"/>
            <a:ext cx="12201210"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sz="1800">
              <a:solidFill>
                <a:prstClr val="white"/>
              </a:solidFill>
            </a:endParaRPr>
          </a:p>
        </p:txBody>
      </p:sp>
      <p:sp>
        <p:nvSpPr>
          <p:cNvPr id="2" name="Title Placeholder 1"/>
          <p:cNvSpPr>
            <a:spLocks noGrp="1"/>
          </p:cNvSpPr>
          <p:nvPr>
            <p:ph type="title"/>
          </p:nvPr>
        </p:nvSpPr>
        <p:spPr>
          <a:xfrm>
            <a:off x="1522808" y="402276"/>
            <a:ext cx="9146382" cy="11604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08" y="1828800"/>
            <a:ext cx="9146382"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435832" y="6413501"/>
            <a:ext cx="1242501" cy="250826"/>
          </a:xfrm>
          <a:prstGeom prst="rect">
            <a:avLst/>
          </a:prstGeom>
        </p:spPr>
        <p:txBody>
          <a:bodyPr vert="horz" lIns="91440" tIns="45720" rIns="91440" bIns="45720" rtlCol="0" anchor="ctr"/>
          <a:lstStyle>
            <a:lvl1pPr algn="r">
              <a:defRPr sz="1000">
                <a:solidFill>
                  <a:schemeClr val="tx1"/>
                </a:solidFill>
              </a:defRPr>
            </a:lvl1pPr>
          </a:lstStyle>
          <a:p>
            <a:fld id="{C101A9C7-C274-4F50-89C9-83BDB06EDB81}" type="datetime1">
              <a:rPr lang="en-US">
                <a:solidFill>
                  <a:prstClr val="white"/>
                </a:solidFill>
              </a:rPr>
              <a:pPr/>
              <a:t>9/1/2014</a:t>
            </a:fld>
            <a:endParaRPr>
              <a:solidFill>
                <a:prstClr val="white"/>
              </a:solidFill>
            </a:endParaRPr>
          </a:p>
        </p:txBody>
      </p:sp>
      <p:sp>
        <p:nvSpPr>
          <p:cNvPr id="5" name="Footer Placeholder 4"/>
          <p:cNvSpPr>
            <a:spLocks noGrp="1"/>
          </p:cNvSpPr>
          <p:nvPr>
            <p:ph type="ftr" sz="quarter" idx="3"/>
          </p:nvPr>
        </p:nvSpPr>
        <p:spPr>
          <a:xfrm>
            <a:off x="1526974" y="6413501"/>
            <a:ext cx="6779401" cy="250826"/>
          </a:xfrm>
          <a:prstGeom prst="rect">
            <a:avLst/>
          </a:prstGeom>
        </p:spPr>
        <p:txBody>
          <a:bodyPr vert="horz" lIns="91440" tIns="45720" rIns="91440" bIns="45720" rtlCol="0" anchor="ctr"/>
          <a:lstStyle>
            <a:lvl1pPr algn="l">
              <a:defRPr sz="1000">
                <a:solidFill>
                  <a:schemeClr val="tx1"/>
                </a:solidFill>
              </a:defRPr>
            </a:lvl1pPr>
          </a:lstStyle>
          <a:p>
            <a:endParaRPr>
              <a:solidFill>
                <a:prstClr val="white"/>
              </a:solidFill>
            </a:endParaRPr>
          </a:p>
        </p:txBody>
      </p:sp>
      <p:sp>
        <p:nvSpPr>
          <p:cNvPr id="6" name="Slide Number Placeholder 5"/>
          <p:cNvSpPr>
            <a:spLocks noGrp="1"/>
          </p:cNvSpPr>
          <p:nvPr>
            <p:ph type="sldNum" sz="quarter" idx="4"/>
          </p:nvPr>
        </p:nvSpPr>
        <p:spPr>
          <a:xfrm>
            <a:off x="9830772" y="6413501"/>
            <a:ext cx="855163" cy="250826"/>
          </a:xfrm>
          <a:prstGeom prst="rect">
            <a:avLst/>
          </a:prstGeom>
        </p:spPr>
        <p:txBody>
          <a:bodyPr vert="horz" lIns="91440" tIns="45720" rIns="91440" bIns="45720" rtlCol="0" anchor="ctr"/>
          <a:lstStyle>
            <a:lvl1pPr algn="r">
              <a:defRPr sz="1000">
                <a:solidFill>
                  <a:schemeClr val="tx1"/>
                </a:solidFill>
              </a:defRPr>
            </a:lvl1pPr>
          </a:lstStyle>
          <a:p>
            <a:fld id="{6BBE7942-5B1B-4E74-B3CD-25BF9B0ABE25}" type="slidenum">
              <a:rPr>
                <a:solidFill>
                  <a:prstClr val="white"/>
                </a:solidFill>
              </a:rPr>
              <a:pPr/>
              <a:t>‹#›</a:t>
            </a:fld>
            <a:endParaRPr>
              <a:solidFill>
                <a:prstClr val="white"/>
              </a:solidFill>
            </a:endParaRPr>
          </a:p>
        </p:txBody>
      </p:sp>
    </p:spTree>
    <p:extLst>
      <p:ext uri="{BB962C8B-B14F-4D97-AF65-F5344CB8AC3E}">
        <p14:creationId xmlns:p14="http://schemas.microsoft.com/office/powerpoint/2010/main" val="18704891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294967295" pos="3839">
          <p15:clr>
            <a:srgbClr val="F26B43"/>
          </p15:clr>
        </p15:guide>
        <p15:guide id="4294967295"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Portfolio Management and Resource Leveling</a:t>
            </a:r>
            <a:endParaRPr lang="en-US" dirty="0"/>
          </a:p>
        </p:txBody>
      </p:sp>
      <p:sp>
        <p:nvSpPr>
          <p:cNvPr id="3" name="Subtitle 2"/>
          <p:cNvSpPr>
            <a:spLocks noGrp="1"/>
          </p:cNvSpPr>
          <p:nvPr>
            <p:ph type="subTitle" idx="1"/>
          </p:nvPr>
        </p:nvSpPr>
        <p:spPr/>
        <p:txBody>
          <a:bodyPr/>
          <a:lstStyle/>
          <a:p>
            <a:r>
              <a:rPr lang="en-US" smtClean="0"/>
              <a:t>Chapter nine</a:t>
            </a:r>
            <a:endParaRPr lang="en-US"/>
          </a:p>
        </p:txBody>
      </p:sp>
    </p:spTree>
    <p:extLst>
      <p:ext uri="{BB962C8B-B14F-4D97-AF65-F5344CB8AC3E}">
        <p14:creationId xmlns:p14="http://schemas.microsoft.com/office/powerpoint/2010/main" val="3012618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Schedule</a:t>
            </a:r>
            <a:br>
              <a:rPr lang="en-US" dirty="0"/>
            </a:br>
            <a:endParaRPr lang="en-US" dirty="0"/>
          </a:p>
        </p:txBody>
      </p:sp>
      <p:graphicFrame>
        <p:nvGraphicFramePr>
          <p:cNvPr id="4" name="Table 3"/>
          <p:cNvGraphicFramePr>
            <a:graphicFrameLocks noGrp="1"/>
          </p:cNvGraphicFramePr>
          <p:nvPr/>
        </p:nvGraphicFramePr>
        <p:xfrm>
          <a:off x="1486470" y="1143000"/>
          <a:ext cx="8495818" cy="5078732"/>
        </p:xfrm>
        <a:graphic>
          <a:graphicData uri="http://schemas.openxmlformats.org/drawingml/2006/table">
            <a:tbl>
              <a:tblPr/>
              <a:tblGrid>
                <a:gridCol w="1039063"/>
                <a:gridCol w="1290703"/>
                <a:gridCol w="1283206"/>
                <a:gridCol w="1283206"/>
                <a:gridCol w="1199880"/>
                <a:gridCol w="1199880"/>
                <a:gridCol w="1199880"/>
              </a:tblGrid>
              <a:tr h="137705">
                <a:tc gridSpan="7">
                  <a:txBody>
                    <a:bodyPr/>
                    <a:lstStyle/>
                    <a:p>
                      <a:pPr marL="0" marR="0">
                        <a:spcBef>
                          <a:spcPts val="0"/>
                        </a:spcBef>
                        <a:spcAft>
                          <a:spcPts val="0"/>
                        </a:spcAft>
                      </a:pPr>
                      <a:r>
                        <a:rPr lang="en-US" sz="1000" b="1" dirty="0">
                          <a:solidFill>
                            <a:srgbClr val="FFFFFF"/>
                          </a:solidFill>
                          <a:latin typeface="Calibri"/>
                          <a:ea typeface="Times New Roman"/>
                          <a:cs typeface="Times New Roman"/>
                        </a:rPr>
                        <a:t>Table 12-2. Equipment and Materials Resource Schedule</a:t>
                      </a:r>
                      <a:endParaRPr lang="en-US" sz="1000" dirty="0">
                        <a:latin typeface="Times New Roman"/>
                        <a:ea typeface="Times New Roman"/>
                      </a:endParaRPr>
                    </a:p>
                  </a:txBody>
                  <a:tcPr marL="45720" marR="4572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3114">
                <a:tc>
                  <a:txBody>
                    <a:bodyPr/>
                    <a:lstStyle/>
                    <a:p>
                      <a:pPr marL="0" marR="0">
                        <a:spcBef>
                          <a:spcPts val="0"/>
                        </a:spcBef>
                        <a:spcAft>
                          <a:spcPts val="0"/>
                        </a:spcAft>
                      </a:pPr>
                      <a:r>
                        <a:rPr lang="en-US" sz="1000" b="1" dirty="0">
                          <a:solidFill>
                            <a:srgbClr val="FFFFFF"/>
                          </a:solidFill>
                          <a:latin typeface="Calibri"/>
                          <a:ea typeface="Times New Roman"/>
                          <a:cs typeface="Times New Roman"/>
                        </a:rPr>
                        <a:t>Activity</a:t>
                      </a:r>
                      <a:endParaRPr lang="en-US" sz="1000" dirty="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b="1">
                          <a:solidFill>
                            <a:srgbClr val="FFFFFF"/>
                          </a:solidFill>
                          <a:latin typeface="Calibri"/>
                          <a:ea typeface="Times New Roman"/>
                          <a:cs typeface="Times New Roman"/>
                        </a:rPr>
                        <a:t>Description</a:t>
                      </a:r>
                      <a:endParaRPr lang="en-US" sz="100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b="1" dirty="0">
                          <a:solidFill>
                            <a:srgbClr val="FFFFFF"/>
                          </a:solidFill>
                          <a:latin typeface="Calibri"/>
                          <a:ea typeface="Times New Roman"/>
                          <a:cs typeface="Times New Roman"/>
                        </a:rPr>
                        <a:t>Required resources</a:t>
                      </a:r>
                      <a:endParaRPr lang="en-US" sz="1000" dirty="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b="1">
                          <a:solidFill>
                            <a:srgbClr val="FFFFFF"/>
                          </a:solidFill>
                          <a:latin typeface="Calibri"/>
                          <a:ea typeface="Times New Roman"/>
                          <a:cs typeface="Times New Roman"/>
                        </a:rPr>
                        <a:t>Required resources</a:t>
                      </a:r>
                      <a:endParaRPr lang="en-US" sz="100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b="1" dirty="0">
                          <a:solidFill>
                            <a:srgbClr val="FFFFFF"/>
                          </a:solidFill>
                          <a:latin typeface="Calibri"/>
                          <a:ea typeface="Times New Roman"/>
                          <a:cs typeface="Times New Roman"/>
                        </a:rPr>
                        <a:t>Timeframe </a:t>
                      </a:r>
                      <a:endParaRPr lang="en-US" sz="1000" dirty="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b="1">
                          <a:solidFill>
                            <a:srgbClr val="FFFFFF"/>
                          </a:solidFill>
                          <a:latin typeface="Calibri"/>
                          <a:ea typeface="Times New Roman"/>
                          <a:cs typeface="Times New Roman"/>
                        </a:rPr>
                        <a:t>Requirements per week</a:t>
                      </a:r>
                      <a:endParaRPr lang="en-US" sz="100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b="1" dirty="0">
                          <a:solidFill>
                            <a:srgbClr val="FFFFFF"/>
                          </a:solidFill>
                          <a:latin typeface="Calibri"/>
                          <a:ea typeface="Times New Roman"/>
                          <a:cs typeface="Times New Roman"/>
                        </a:rPr>
                        <a:t>Quantity consumed per week</a:t>
                      </a:r>
                      <a:endParaRPr lang="en-US" sz="1000" dirty="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275409">
                <a:tc rowSpan="2">
                  <a:txBody>
                    <a:bodyPr/>
                    <a:lstStyle/>
                    <a:p>
                      <a:pPr marL="0" marR="0" algn="ctr">
                        <a:spcBef>
                          <a:spcPts val="0"/>
                        </a:spcBef>
                        <a:spcAft>
                          <a:spcPts val="0"/>
                        </a:spcAft>
                      </a:pPr>
                      <a:r>
                        <a:rPr lang="en-US" sz="1000" b="1" dirty="0">
                          <a:solidFill>
                            <a:srgbClr val="FFFFFF"/>
                          </a:solidFill>
                          <a:latin typeface="Calibri"/>
                          <a:ea typeface="Times New Roman"/>
                          <a:cs typeface="Times New Roman"/>
                        </a:rPr>
                        <a:t>A</a:t>
                      </a:r>
                      <a:endParaRPr lang="en-US" sz="1000" dirty="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rgbClr val="002060"/>
                    </a:solidFill>
                  </a:tcPr>
                </a:tc>
                <a:tc rowSpan="2">
                  <a:txBody>
                    <a:bodyPr/>
                    <a:lstStyle/>
                    <a:p>
                      <a:pPr marL="0" marR="0">
                        <a:spcBef>
                          <a:spcPts val="0"/>
                        </a:spcBef>
                        <a:spcAft>
                          <a:spcPts val="0"/>
                        </a:spcAft>
                      </a:pPr>
                      <a:r>
                        <a:rPr lang="en-US" sz="1000" dirty="0">
                          <a:latin typeface="Calibri"/>
                          <a:ea typeface="Times New Roman"/>
                          <a:cs typeface="Times New Roman"/>
                        </a:rPr>
                        <a:t>Scope documentation</a:t>
                      </a:r>
                      <a:endParaRPr lang="en-US" sz="1000" dirty="0">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Bob</a:t>
                      </a:r>
                      <a:endParaRPr lang="en-US" sz="1000" dirty="0">
                        <a:solidFill>
                          <a:schemeClr val="bg1"/>
                        </a:solidFill>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chemeClr val="accent2"/>
                    </a:solidFill>
                  </a:tcPr>
                </a:tc>
                <a:tc>
                  <a:txBody>
                    <a:bodyPr/>
                    <a:lstStyle/>
                    <a:p>
                      <a:pPr marL="0" marR="0">
                        <a:spcBef>
                          <a:spcPts val="0"/>
                        </a:spcBef>
                        <a:spcAft>
                          <a:spcPts val="0"/>
                        </a:spcAft>
                      </a:pPr>
                      <a:r>
                        <a:rPr lang="en-US" sz="1000">
                          <a:solidFill>
                            <a:schemeClr val="bg1"/>
                          </a:solidFill>
                          <a:latin typeface="Calibri"/>
                          <a:ea typeface="Times New Roman"/>
                          <a:cs typeface="Times New Roman"/>
                        </a:rPr>
                        <a:t>PC, MS Office, Printer</a:t>
                      </a:r>
                      <a:endParaRPr lang="en-US" sz="1000">
                        <a:solidFill>
                          <a:schemeClr val="bg1"/>
                        </a:solidFill>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11/10/10 to 11/15/10</a:t>
                      </a:r>
                      <a:endParaRPr lang="en-US" sz="1000" dirty="0">
                        <a:solidFill>
                          <a:schemeClr val="bg1"/>
                        </a:solidFill>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chemeClr val="accent2"/>
                    </a:solidFill>
                  </a:tcPr>
                </a:tc>
                <a:tc>
                  <a:txBody>
                    <a:bodyPr/>
                    <a:lstStyle/>
                    <a:p>
                      <a:pPr marL="0" marR="0" algn="ctr">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solidFill>
                      <a:schemeClr val="accent2"/>
                    </a:solidFill>
                  </a:tcPr>
                </a:tc>
              </a:tr>
              <a:tr h="27540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Dan</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PC, MS Office, Printer</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11/12/10 to 11/23/10</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40 hrs</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endParaRPr lang="en-US" sz="1000">
                        <a:solidFill>
                          <a:schemeClr val="bg1"/>
                        </a:solidFill>
                        <a:latin typeface="Calibri"/>
                        <a:ea typeface="Times New Roman"/>
                        <a:cs typeface="Times New Roman"/>
                      </a:endParaRPr>
                    </a:p>
                  </a:txBody>
                  <a:tcPr marL="45720" marR="45720" marT="0" marB="0">
                    <a:lnL>
                      <a:noFill/>
                    </a:lnL>
                    <a:lnR>
                      <a:noFill/>
                    </a:lnR>
                    <a:lnT>
                      <a:noFill/>
                    </a:lnT>
                    <a:lnB>
                      <a:noFill/>
                    </a:lnB>
                    <a:solidFill>
                      <a:srgbClr val="D8D8D8"/>
                    </a:solidFill>
                  </a:tcPr>
                </a:tc>
              </a:tr>
              <a:tr h="368126">
                <a:tc rowSpan="2">
                  <a:txBody>
                    <a:bodyPr/>
                    <a:lstStyle/>
                    <a:p>
                      <a:pPr marL="0" marR="0" algn="ctr">
                        <a:spcBef>
                          <a:spcPts val="0"/>
                        </a:spcBef>
                        <a:spcAft>
                          <a:spcPts val="0"/>
                        </a:spcAft>
                      </a:pPr>
                      <a:r>
                        <a:rPr lang="en-US" sz="1000" b="1" dirty="0">
                          <a:solidFill>
                            <a:srgbClr val="FFFFFF"/>
                          </a:solidFill>
                          <a:latin typeface="Calibri"/>
                          <a:ea typeface="Times New Roman"/>
                          <a:cs typeface="Times New Roman"/>
                        </a:rPr>
                        <a:t>B</a:t>
                      </a:r>
                      <a:endParaRPr lang="en-US" sz="1000" dirty="0">
                        <a:latin typeface="Times New Roman"/>
                        <a:ea typeface="Times New Roman"/>
                      </a:endParaRPr>
                    </a:p>
                  </a:txBody>
                  <a:tcPr marL="45720" marR="45720" marT="0" marB="0">
                    <a:lnL>
                      <a:noFill/>
                    </a:lnL>
                    <a:lnR>
                      <a:noFill/>
                    </a:lnR>
                    <a:lnT>
                      <a:noFill/>
                    </a:lnT>
                    <a:lnB>
                      <a:noFill/>
                    </a:lnB>
                    <a:solidFill>
                      <a:srgbClr val="002060"/>
                    </a:solidFill>
                  </a:tcPr>
                </a:tc>
                <a:tc rowSpan="2">
                  <a:txBody>
                    <a:bodyPr/>
                    <a:lstStyle/>
                    <a:p>
                      <a:pPr marL="0" marR="0">
                        <a:spcBef>
                          <a:spcPts val="0"/>
                        </a:spcBef>
                        <a:spcAft>
                          <a:spcPts val="0"/>
                        </a:spcAft>
                      </a:pPr>
                      <a:r>
                        <a:rPr lang="en-US" sz="1000" dirty="0">
                          <a:latin typeface="Calibri"/>
                          <a:ea typeface="Times New Roman"/>
                          <a:cs typeface="Times New Roman"/>
                        </a:rPr>
                        <a:t>Project planning</a:t>
                      </a:r>
                      <a:endParaRPr lang="en-US" sz="1000" dirty="0">
                        <a:latin typeface="Times New Roman"/>
                        <a:ea typeface="Times New Roman"/>
                      </a:endParaRPr>
                    </a:p>
                  </a:txBody>
                  <a:tcPr marL="45720" marR="45720" marT="0" marB="0">
                    <a:lnL>
                      <a:noFill/>
                    </a:lnL>
                    <a:lnR>
                      <a:noFill/>
                    </a:lnR>
                    <a:lnT>
                      <a:noFill/>
                    </a:lnT>
                    <a:lnB>
                      <a:noFill/>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Ed</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PC, MS Office, MS Project, Printer</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11/24/10 to 12/14/10</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chemeClr val="accent2"/>
                    </a:solidFill>
                  </a:tcPr>
                </a:tc>
              </a:tr>
              <a:tr h="36812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Frank</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a:solidFill>
                            <a:schemeClr val="bg1"/>
                          </a:solidFill>
                          <a:latin typeface="Calibri"/>
                          <a:ea typeface="Times New Roman"/>
                          <a:cs typeface="Times New Roman"/>
                        </a:rPr>
                        <a:t>PC, MS Office, MS Project, Printer</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11/24/10 to 12/14/10</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rgbClr val="D8D8D8"/>
                    </a:solidFill>
                  </a:tcPr>
                </a:tc>
              </a:tr>
              <a:tr h="276096">
                <a:tc>
                  <a:txBody>
                    <a:bodyPr/>
                    <a:lstStyle/>
                    <a:p>
                      <a:pPr marL="0" marR="0" algn="ctr">
                        <a:spcBef>
                          <a:spcPts val="0"/>
                        </a:spcBef>
                        <a:spcAft>
                          <a:spcPts val="0"/>
                        </a:spcAft>
                      </a:pPr>
                      <a:r>
                        <a:rPr lang="en-US" sz="1000" b="1" dirty="0">
                          <a:solidFill>
                            <a:srgbClr val="FFFFFF"/>
                          </a:solidFill>
                          <a:latin typeface="Calibri"/>
                          <a:ea typeface="Times New Roman"/>
                          <a:cs typeface="Times New Roman"/>
                        </a:rPr>
                        <a:t>C</a:t>
                      </a:r>
                      <a:endParaRPr lang="en-US" sz="1000" dirty="0">
                        <a:latin typeface="Times New Roman"/>
                        <a:ea typeface="Times New Roman"/>
                      </a:endParaRPr>
                    </a:p>
                  </a:txBody>
                  <a:tcPr marL="45720" marR="45720" marT="0" marB="0">
                    <a:lnL>
                      <a:noFill/>
                    </a:lnL>
                    <a:lnR>
                      <a:noFill/>
                    </a:lnR>
                    <a:lnT>
                      <a:noFill/>
                    </a:lnT>
                    <a:lnB>
                      <a:noFill/>
                    </a:lnB>
                    <a:solidFill>
                      <a:srgbClr val="002060"/>
                    </a:solidFill>
                  </a:tcPr>
                </a:tc>
                <a:tc>
                  <a:txBody>
                    <a:bodyPr/>
                    <a:lstStyle/>
                    <a:p>
                      <a:pPr marL="0" marR="0">
                        <a:spcBef>
                          <a:spcPts val="0"/>
                        </a:spcBef>
                        <a:spcAft>
                          <a:spcPts val="0"/>
                        </a:spcAft>
                      </a:pPr>
                      <a:r>
                        <a:rPr lang="en-US" sz="1000" dirty="0">
                          <a:latin typeface="Calibri"/>
                          <a:ea typeface="Times New Roman"/>
                          <a:cs typeface="Times New Roman"/>
                        </a:rPr>
                        <a:t>Buy materials</a:t>
                      </a:r>
                      <a:endParaRPr lang="en-US" sz="1000" dirty="0">
                        <a:latin typeface="Times New Roman"/>
                        <a:ea typeface="Times New Roman"/>
                      </a:endParaRPr>
                    </a:p>
                  </a:txBody>
                  <a:tcPr marL="45720" marR="45720" marT="0" marB="0">
                    <a:lnL>
                      <a:noFill/>
                    </a:lnL>
                    <a:lnR>
                      <a:noFill/>
                    </a:lnR>
                    <a:lnT>
                      <a:noFill/>
                    </a:lnT>
                    <a:lnB>
                      <a:noFill/>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Gary</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Wood, </a:t>
                      </a:r>
                      <a:endParaRPr lang="en-US" sz="1000" dirty="0">
                        <a:solidFill>
                          <a:schemeClr val="bg1"/>
                        </a:solidFill>
                        <a:latin typeface="Times New Roman"/>
                        <a:ea typeface="Times New Roman"/>
                      </a:endParaRPr>
                    </a:p>
                    <a:p>
                      <a:pPr marL="0" marR="0">
                        <a:spcBef>
                          <a:spcPts val="0"/>
                        </a:spcBef>
                        <a:spcAft>
                          <a:spcPts val="0"/>
                        </a:spcAft>
                      </a:pPr>
                      <a:r>
                        <a:rPr lang="en-US" sz="1000" dirty="0">
                          <a:solidFill>
                            <a:schemeClr val="bg1"/>
                          </a:solidFill>
                          <a:latin typeface="Calibri"/>
                          <a:ea typeface="Times New Roman"/>
                          <a:cs typeface="Times New Roman"/>
                        </a:rPr>
                        <a:t>Nails &amp; Screws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12/15/10 to 2/8/11</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chemeClr val="accent2"/>
                    </a:solidFill>
                  </a:tcPr>
                </a:tc>
              </a:tr>
              <a:tr h="184063">
                <a:tc rowSpan="3">
                  <a:txBody>
                    <a:bodyPr/>
                    <a:lstStyle/>
                    <a:p>
                      <a:pPr marL="0" marR="0" algn="ctr">
                        <a:spcBef>
                          <a:spcPts val="0"/>
                        </a:spcBef>
                        <a:spcAft>
                          <a:spcPts val="0"/>
                        </a:spcAft>
                      </a:pPr>
                      <a:r>
                        <a:rPr lang="en-US" sz="1000" b="1" dirty="0">
                          <a:solidFill>
                            <a:srgbClr val="FFFFFF"/>
                          </a:solidFill>
                          <a:latin typeface="Calibri"/>
                          <a:ea typeface="Times New Roman"/>
                          <a:cs typeface="Times New Roman"/>
                        </a:rPr>
                        <a:t>D</a:t>
                      </a:r>
                      <a:endParaRPr lang="en-US" sz="1000" dirty="0">
                        <a:latin typeface="Times New Roman"/>
                        <a:ea typeface="Times New Roman"/>
                      </a:endParaRPr>
                    </a:p>
                  </a:txBody>
                  <a:tcPr marL="45720" marR="45720" marT="0" marB="0">
                    <a:lnL>
                      <a:noFill/>
                    </a:lnL>
                    <a:lnR>
                      <a:noFill/>
                    </a:lnR>
                    <a:lnT>
                      <a:noFill/>
                    </a:lnT>
                    <a:lnB>
                      <a:noFill/>
                    </a:lnB>
                    <a:solidFill>
                      <a:srgbClr val="002060"/>
                    </a:solidFill>
                  </a:tcPr>
                </a:tc>
                <a:tc rowSpan="3">
                  <a:txBody>
                    <a:bodyPr/>
                    <a:lstStyle/>
                    <a:p>
                      <a:pPr marL="0" marR="0">
                        <a:spcBef>
                          <a:spcPts val="0"/>
                        </a:spcBef>
                        <a:spcAft>
                          <a:spcPts val="0"/>
                        </a:spcAft>
                      </a:pPr>
                      <a:r>
                        <a:rPr lang="en-US" sz="1000" dirty="0">
                          <a:latin typeface="Calibri"/>
                          <a:ea typeface="Times New Roman"/>
                          <a:cs typeface="Times New Roman"/>
                        </a:rPr>
                        <a:t>Prototype design</a:t>
                      </a:r>
                      <a:endParaRPr lang="en-US" sz="1000" dirty="0">
                        <a:latin typeface="Times New Roman"/>
                        <a:ea typeface="Times New Roman"/>
                      </a:endParaRPr>
                    </a:p>
                  </a:txBody>
                  <a:tcPr marL="45720" marR="45720" marT="0" marB="0">
                    <a:lnL>
                      <a:noFill/>
                    </a:lnL>
                    <a:lnR>
                      <a:noFill/>
                    </a:lnR>
                    <a:lnT>
                      <a:noFill/>
                    </a:lnT>
                    <a:lnB>
                      <a:noFill/>
                    </a:lnB>
                    <a:solidFill>
                      <a:schemeClr val="accent1">
                        <a:lumMod val="50000"/>
                      </a:schemeClr>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Ian</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a:solidFill>
                            <a:schemeClr val="bg1"/>
                          </a:solidFill>
                          <a:latin typeface="Calibri"/>
                          <a:ea typeface="Times New Roman"/>
                          <a:cs typeface="Times New Roman"/>
                        </a:rPr>
                        <a:t>PC, AutoCad</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12/15/10 to ¼/11</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40 hrs</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rgbClr val="D8D8D8"/>
                    </a:solidFill>
                  </a:tcPr>
                </a:tc>
              </a:tr>
              <a:tr h="184063">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Jake </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PC, </a:t>
                      </a:r>
                      <a:r>
                        <a:rPr lang="en-US" sz="1000" dirty="0" err="1">
                          <a:solidFill>
                            <a:schemeClr val="bg1"/>
                          </a:solidFill>
                          <a:latin typeface="Calibri"/>
                          <a:ea typeface="Times New Roman"/>
                          <a:cs typeface="Times New Roman"/>
                        </a:rPr>
                        <a:t>AutoCad</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12/15/10 to ¼/11</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chemeClr val="accent2"/>
                    </a:solidFill>
                  </a:tcPr>
                </a:tc>
              </a:tr>
              <a:tr h="235108">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Katie</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a:solidFill>
                            <a:schemeClr val="bg1"/>
                          </a:solidFill>
                          <a:latin typeface="Calibri"/>
                          <a:ea typeface="Times New Roman"/>
                          <a:cs typeface="Times New Roman"/>
                        </a:rPr>
                        <a:t>PC, AutoCad</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12/15/10 to ¼/11</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40 hrs</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rgbClr val="D8D8D8"/>
                    </a:solidFill>
                  </a:tcPr>
                </a:tc>
              </a:tr>
              <a:tr h="184063">
                <a:tc rowSpan="2">
                  <a:txBody>
                    <a:bodyPr/>
                    <a:lstStyle/>
                    <a:p>
                      <a:pPr marL="0" marR="0" algn="ctr">
                        <a:spcBef>
                          <a:spcPts val="0"/>
                        </a:spcBef>
                        <a:spcAft>
                          <a:spcPts val="0"/>
                        </a:spcAft>
                      </a:pPr>
                      <a:r>
                        <a:rPr lang="en-US" sz="1000" b="1" dirty="0">
                          <a:solidFill>
                            <a:srgbClr val="FFFFFF"/>
                          </a:solidFill>
                          <a:latin typeface="Calibri"/>
                          <a:ea typeface="Times New Roman"/>
                          <a:cs typeface="Times New Roman"/>
                        </a:rPr>
                        <a:t>E</a:t>
                      </a:r>
                      <a:endParaRPr lang="en-US" sz="1000" dirty="0">
                        <a:latin typeface="Times New Roman"/>
                        <a:ea typeface="Times New Roman"/>
                      </a:endParaRPr>
                    </a:p>
                  </a:txBody>
                  <a:tcPr marL="45720" marR="45720" marT="0" marB="0">
                    <a:lnL>
                      <a:noFill/>
                    </a:lnL>
                    <a:lnR>
                      <a:noFill/>
                    </a:lnR>
                    <a:lnT>
                      <a:noFill/>
                    </a:lnT>
                    <a:lnB>
                      <a:noFill/>
                    </a:lnB>
                    <a:solidFill>
                      <a:srgbClr val="002060"/>
                    </a:solidFill>
                  </a:tcPr>
                </a:tc>
                <a:tc rowSpan="2">
                  <a:txBody>
                    <a:bodyPr/>
                    <a:lstStyle/>
                    <a:p>
                      <a:pPr marL="0" marR="0">
                        <a:spcBef>
                          <a:spcPts val="0"/>
                        </a:spcBef>
                        <a:spcAft>
                          <a:spcPts val="0"/>
                        </a:spcAft>
                      </a:pPr>
                      <a:r>
                        <a:rPr lang="en-US" sz="1000" dirty="0">
                          <a:latin typeface="Calibri"/>
                          <a:ea typeface="Times New Roman"/>
                          <a:cs typeface="Times New Roman"/>
                        </a:rPr>
                        <a:t>Prototype analysis</a:t>
                      </a:r>
                      <a:endParaRPr lang="en-US" sz="1000" dirty="0">
                        <a:latin typeface="Times New Roman"/>
                        <a:ea typeface="Times New Roman"/>
                      </a:endParaRPr>
                    </a:p>
                  </a:txBody>
                  <a:tcPr marL="45720" marR="45720" marT="0" marB="0">
                    <a:lnL>
                      <a:noFill/>
                    </a:lnL>
                    <a:lnR>
                      <a:noFill/>
                    </a:lnR>
                    <a:lnT>
                      <a:noFill/>
                    </a:lnT>
                    <a:lnB>
                      <a:noFill/>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Linda</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PC, FEA software</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1/5/11 to 2/15/11</a:t>
                      </a:r>
                      <a:endParaRPr lang="en-US" sz="100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chemeClr val="accent2"/>
                    </a:solidFill>
                  </a:tcPr>
                </a:tc>
              </a:tr>
              <a:tr h="184063">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Mary</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PC, FEA software</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1/5/11 to 2/15/11</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rgbClr val="D8D8D8"/>
                    </a:solidFill>
                  </a:tcPr>
                </a:tc>
              </a:tr>
              <a:tr h="460158">
                <a:tc rowSpan="2">
                  <a:txBody>
                    <a:bodyPr/>
                    <a:lstStyle/>
                    <a:p>
                      <a:pPr marL="0" marR="0" algn="ctr">
                        <a:spcBef>
                          <a:spcPts val="0"/>
                        </a:spcBef>
                        <a:spcAft>
                          <a:spcPts val="0"/>
                        </a:spcAft>
                      </a:pPr>
                      <a:r>
                        <a:rPr lang="en-US" sz="1000" b="1" dirty="0">
                          <a:solidFill>
                            <a:srgbClr val="FFFFFF"/>
                          </a:solidFill>
                          <a:latin typeface="Calibri"/>
                          <a:ea typeface="Times New Roman"/>
                          <a:cs typeface="Times New Roman"/>
                        </a:rPr>
                        <a:t>F</a:t>
                      </a:r>
                      <a:endParaRPr lang="en-US" sz="1000" dirty="0">
                        <a:latin typeface="Times New Roman"/>
                        <a:ea typeface="Times New Roman"/>
                      </a:endParaRPr>
                    </a:p>
                  </a:txBody>
                  <a:tcPr marL="45720" marR="45720" marT="0" marB="0">
                    <a:lnL>
                      <a:noFill/>
                    </a:lnL>
                    <a:lnR>
                      <a:noFill/>
                    </a:lnR>
                    <a:lnT>
                      <a:noFill/>
                    </a:lnT>
                    <a:lnB>
                      <a:noFill/>
                    </a:lnB>
                    <a:solidFill>
                      <a:srgbClr val="002060"/>
                    </a:solidFill>
                  </a:tcPr>
                </a:tc>
                <a:tc rowSpan="2">
                  <a:txBody>
                    <a:bodyPr/>
                    <a:lstStyle/>
                    <a:p>
                      <a:pPr marL="0" marR="0">
                        <a:spcBef>
                          <a:spcPts val="0"/>
                        </a:spcBef>
                        <a:spcAft>
                          <a:spcPts val="0"/>
                        </a:spcAft>
                      </a:pPr>
                      <a:r>
                        <a:rPr lang="en-US" sz="1000" dirty="0">
                          <a:latin typeface="Calibri"/>
                          <a:ea typeface="Times New Roman"/>
                          <a:cs typeface="Times New Roman"/>
                        </a:rPr>
                        <a:t>Prototype implementation</a:t>
                      </a:r>
                      <a:endParaRPr lang="en-US" sz="1000" dirty="0">
                        <a:latin typeface="Times New Roman"/>
                        <a:ea typeface="Times New Roman"/>
                      </a:endParaRPr>
                    </a:p>
                  </a:txBody>
                  <a:tcPr marL="45720" marR="45720" marT="0" marB="0">
                    <a:lnL>
                      <a:noFill/>
                    </a:lnL>
                    <a:lnR>
                      <a:noFill/>
                    </a:lnR>
                    <a:lnT>
                      <a:noFill/>
                    </a:lnT>
                    <a:lnB>
                      <a:noFill/>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Linda</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Wood, Nails &amp; Screws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2/16/11 to 3/22/11</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Wood: 300 </a:t>
                      </a:r>
                      <a:r>
                        <a:rPr lang="en-US" sz="1000" dirty="0" err="1">
                          <a:solidFill>
                            <a:schemeClr val="bg1"/>
                          </a:solidFill>
                          <a:latin typeface="Calibri"/>
                          <a:ea typeface="Times New Roman"/>
                          <a:cs typeface="Times New Roman"/>
                        </a:rPr>
                        <a:t>ft</a:t>
                      </a:r>
                      <a:endParaRPr lang="en-US" sz="1000" dirty="0">
                        <a:solidFill>
                          <a:schemeClr val="bg1"/>
                        </a:solidFill>
                        <a:latin typeface="Times New Roman"/>
                        <a:ea typeface="Times New Roman"/>
                      </a:endParaRPr>
                    </a:p>
                    <a:p>
                      <a:pPr marL="0" marR="0">
                        <a:spcBef>
                          <a:spcPts val="0"/>
                        </a:spcBef>
                        <a:spcAft>
                          <a:spcPts val="0"/>
                        </a:spcAft>
                      </a:pPr>
                      <a:r>
                        <a:rPr lang="en-US" sz="1000" dirty="0">
                          <a:solidFill>
                            <a:schemeClr val="bg1"/>
                          </a:solidFill>
                          <a:latin typeface="Calibri"/>
                          <a:ea typeface="Times New Roman"/>
                          <a:cs typeface="Times New Roman"/>
                        </a:rPr>
                        <a:t>Fasteners: 100</a:t>
                      </a:r>
                      <a:endParaRPr lang="en-US" sz="1000" dirty="0">
                        <a:solidFill>
                          <a:schemeClr val="bg1"/>
                        </a:solidFill>
                        <a:latin typeface="Times New Roman"/>
                        <a:ea typeface="Times New Roman"/>
                      </a:endParaRPr>
                    </a:p>
                    <a:p>
                      <a:pPr marL="0" marR="0">
                        <a:spcBef>
                          <a:spcPts val="0"/>
                        </a:spcBef>
                        <a:spcAft>
                          <a:spcPts val="0"/>
                        </a:spcAft>
                      </a:pPr>
                      <a:r>
                        <a:rPr lang="en-US" sz="1000" dirty="0">
                          <a:solidFill>
                            <a:schemeClr val="bg1"/>
                          </a:solidFill>
                          <a:latin typeface="Calibri"/>
                          <a:ea typeface="Times New Roman"/>
                          <a:cs typeface="Times New Roman"/>
                        </a:rPr>
                        <a:t>Glue: 5 lbs.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r>
              <a:tr h="46711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Mary</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a:solidFill>
                            <a:schemeClr val="bg1"/>
                          </a:solidFill>
                          <a:latin typeface="Calibri"/>
                          <a:ea typeface="Times New Roman"/>
                          <a:cs typeface="Times New Roman"/>
                        </a:rPr>
                        <a:t>Wood, Nails &amp; Screws</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2/16/11 to 3/22/11</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40 hrs</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Wood: 300 </a:t>
                      </a:r>
                      <a:r>
                        <a:rPr lang="en-US" sz="1000" dirty="0" err="1">
                          <a:solidFill>
                            <a:schemeClr val="bg1"/>
                          </a:solidFill>
                          <a:latin typeface="Calibri"/>
                          <a:ea typeface="Times New Roman"/>
                          <a:cs typeface="Times New Roman"/>
                        </a:rPr>
                        <a:t>ft</a:t>
                      </a:r>
                      <a:endParaRPr lang="en-US" sz="1000" dirty="0">
                        <a:solidFill>
                          <a:schemeClr val="bg1"/>
                        </a:solidFill>
                        <a:latin typeface="Times New Roman"/>
                        <a:ea typeface="Times New Roman"/>
                      </a:endParaRPr>
                    </a:p>
                    <a:p>
                      <a:pPr marL="0" marR="0">
                        <a:spcBef>
                          <a:spcPts val="0"/>
                        </a:spcBef>
                        <a:spcAft>
                          <a:spcPts val="0"/>
                        </a:spcAft>
                      </a:pPr>
                      <a:r>
                        <a:rPr lang="en-US" sz="1000" dirty="0">
                          <a:solidFill>
                            <a:schemeClr val="bg1"/>
                          </a:solidFill>
                          <a:latin typeface="Calibri"/>
                          <a:ea typeface="Times New Roman"/>
                          <a:cs typeface="Times New Roman"/>
                        </a:rPr>
                        <a:t>Fasteners: 100</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r>
              <a:tr h="275409">
                <a:tc rowSpan="2">
                  <a:txBody>
                    <a:bodyPr/>
                    <a:lstStyle/>
                    <a:p>
                      <a:pPr marL="0" marR="0" algn="ctr">
                        <a:spcBef>
                          <a:spcPts val="0"/>
                        </a:spcBef>
                        <a:spcAft>
                          <a:spcPts val="0"/>
                        </a:spcAft>
                      </a:pPr>
                      <a:r>
                        <a:rPr lang="en-US" sz="1000" b="1" dirty="0">
                          <a:solidFill>
                            <a:srgbClr val="FFFFFF"/>
                          </a:solidFill>
                          <a:latin typeface="Calibri"/>
                          <a:ea typeface="Times New Roman"/>
                          <a:cs typeface="Times New Roman"/>
                        </a:rPr>
                        <a:t>G</a:t>
                      </a:r>
                      <a:endParaRPr lang="en-US" sz="1000" dirty="0">
                        <a:latin typeface="Times New Roman"/>
                        <a:ea typeface="Times New Roman"/>
                      </a:endParaRPr>
                    </a:p>
                  </a:txBody>
                  <a:tcPr marL="45720" marR="45720" marT="0" marB="0">
                    <a:lnL>
                      <a:noFill/>
                    </a:lnL>
                    <a:lnR>
                      <a:noFill/>
                    </a:lnR>
                    <a:lnT>
                      <a:noFill/>
                    </a:lnT>
                    <a:lnB>
                      <a:noFill/>
                    </a:lnB>
                    <a:solidFill>
                      <a:srgbClr val="002060"/>
                    </a:solidFill>
                  </a:tcPr>
                </a:tc>
                <a:tc rowSpan="2">
                  <a:txBody>
                    <a:bodyPr/>
                    <a:lstStyle/>
                    <a:p>
                      <a:pPr marL="0" marR="0">
                        <a:spcBef>
                          <a:spcPts val="0"/>
                        </a:spcBef>
                        <a:spcAft>
                          <a:spcPts val="0"/>
                        </a:spcAft>
                      </a:pPr>
                      <a:r>
                        <a:rPr lang="en-US" sz="1000" dirty="0">
                          <a:latin typeface="Calibri"/>
                          <a:ea typeface="Times New Roman"/>
                          <a:cs typeface="Times New Roman"/>
                        </a:rPr>
                        <a:t>Testing of prototype</a:t>
                      </a:r>
                      <a:endParaRPr lang="en-US" sz="1000" dirty="0">
                        <a:latin typeface="Times New Roman"/>
                        <a:ea typeface="Times New Roman"/>
                      </a:endParaRPr>
                    </a:p>
                  </a:txBody>
                  <a:tcPr marL="45720" marR="45720" marT="0" marB="0">
                    <a:lnL>
                      <a:noFill/>
                    </a:lnL>
                    <a:lnR>
                      <a:noFill/>
                    </a:lnR>
                    <a:lnT>
                      <a:noFill/>
                    </a:lnT>
                    <a:lnB>
                      <a:noFill/>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Nancy</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Tester</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3/23/11 to 4/19/11</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a:noFill/>
                    </a:lnB>
                    <a:solidFill>
                      <a:schemeClr val="accent2"/>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chemeClr val="accent2"/>
                    </a:solidFill>
                  </a:tcPr>
                </a:tc>
              </a:tr>
              <a:tr h="27540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Oliver</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r>
                        <a:rPr lang="en-US" sz="1000">
                          <a:solidFill>
                            <a:schemeClr val="bg1"/>
                          </a:solidFill>
                          <a:latin typeface="Calibri"/>
                          <a:ea typeface="Times New Roman"/>
                          <a:cs typeface="Times New Roman"/>
                        </a:rPr>
                        <a:t>Tester</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3/23/11 to 4/19/11</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lgn="ctr">
                        <a:spcBef>
                          <a:spcPts val="0"/>
                        </a:spcBef>
                        <a:spcAft>
                          <a:spcPts val="0"/>
                        </a:spcAft>
                      </a:pPr>
                      <a:r>
                        <a:rPr lang="en-US" sz="1000">
                          <a:solidFill>
                            <a:schemeClr val="bg1"/>
                          </a:solidFill>
                          <a:latin typeface="Calibri"/>
                          <a:ea typeface="Times New Roman"/>
                          <a:cs typeface="Times New Roman"/>
                        </a:rPr>
                        <a:t>40 hrs</a:t>
                      </a:r>
                      <a:endParaRPr lang="en-US" sz="1000">
                        <a:solidFill>
                          <a:schemeClr val="bg1"/>
                        </a:solidFill>
                        <a:latin typeface="Times New Roman"/>
                        <a:ea typeface="Times New Roman"/>
                      </a:endParaRPr>
                    </a:p>
                  </a:txBody>
                  <a:tcPr marL="45720" marR="45720" marT="0" marB="0">
                    <a:lnL>
                      <a:noFill/>
                    </a:lnL>
                    <a:lnR>
                      <a:noFill/>
                    </a:lnR>
                    <a:lnT>
                      <a:noFill/>
                    </a:lnT>
                    <a:lnB>
                      <a:noFill/>
                    </a:lnB>
                    <a:solidFill>
                      <a:srgbClr val="D8D8D8"/>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a:noFill/>
                    </a:lnB>
                    <a:solidFill>
                      <a:srgbClr val="D8D8D8"/>
                    </a:solidFill>
                  </a:tcPr>
                </a:tc>
              </a:tr>
              <a:tr h="413114">
                <a:tc>
                  <a:txBody>
                    <a:bodyPr/>
                    <a:lstStyle/>
                    <a:p>
                      <a:pPr marL="0" marR="0" algn="ctr">
                        <a:spcBef>
                          <a:spcPts val="0"/>
                        </a:spcBef>
                        <a:spcAft>
                          <a:spcPts val="0"/>
                        </a:spcAft>
                      </a:pPr>
                      <a:r>
                        <a:rPr lang="en-US" sz="1000" b="1" dirty="0">
                          <a:solidFill>
                            <a:srgbClr val="FFFFFF"/>
                          </a:solidFill>
                          <a:latin typeface="Calibri"/>
                          <a:ea typeface="Times New Roman"/>
                          <a:cs typeface="Times New Roman"/>
                        </a:rPr>
                        <a:t>H</a:t>
                      </a:r>
                      <a:endParaRPr lang="en-US" sz="1000" dirty="0">
                        <a:latin typeface="Times New Roman"/>
                        <a:ea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000" dirty="0">
                          <a:latin typeface="Calibri"/>
                          <a:ea typeface="Times New Roman"/>
                          <a:cs typeface="Times New Roman"/>
                        </a:rPr>
                        <a:t>Presenting prototype to customer</a:t>
                      </a:r>
                      <a:endParaRPr lang="en-US" sz="1000" dirty="0">
                        <a:latin typeface="Times New Roman"/>
                        <a:ea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Pam</a:t>
                      </a:r>
                      <a:endParaRPr lang="en-US" sz="1000" dirty="0">
                        <a:solidFill>
                          <a:schemeClr val="bg1"/>
                        </a:solidFill>
                        <a:latin typeface="Times New Roman"/>
                        <a:ea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chemeClr val="accent2"/>
                    </a:solidFill>
                  </a:tcPr>
                </a:tc>
                <a:tc>
                  <a:txBody>
                    <a:bodyPr/>
                    <a:lstStyle/>
                    <a:p>
                      <a:pPr marL="0" marR="0">
                        <a:spcBef>
                          <a:spcPts val="0"/>
                        </a:spcBef>
                        <a:spcAft>
                          <a:spcPts val="0"/>
                        </a:spcAft>
                      </a:pPr>
                      <a:r>
                        <a:rPr lang="en-US" sz="1000" dirty="0">
                          <a:solidFill>
                            <a:schemeClr val="bg1"/>
                          </a:solidFill>
                          <a:latin typeface="Calibri"/>
                          <a:ea typeface="Times New Roman"/>
                          <a:cs typeface="Times New Roman"/>
                        </a:rPr>
                        <a:t>PC, MS PowerPoint</a:t>
                      </a:r>
                      <a:endParaRPr lang="en-US" sz="1000" dirty="0">
                        <a:solidFill>
                          <a:schemeClr val="bg1"/>
                        </a:solidFill>
                        <a:latin typeface="Times New Roman"/>
                        <a:ea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4/20/11 to 5/3/11</a:t>
                      </a:r>
                      <a:endParaRPr lang="en-US" sz="1000" dirty="0">
                        <a:solidFill>
                          <a:schemeClr val="bg1"/>
                        </a:solidFill>
                        <a:latin typeface="Times New Roman"/>
                        <a:ea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chemeClr val="accent2"/>
                    </a:solidFill>
                  </a:tcPr>
                </a:tc>
                <a:tc>
                  <a:txBody>
                    <a:bodyPr/>
                    <a:lstStyle/>
                    <a:p>
                      <a:pPr marL="0" marR="0" algn="ctr">
                        <a:spcBef>
                          <a:spcPts val="0"/>
                        </a:spcBef>
                        <a:spcAft>
                          <a:spcPts val="0"/>
                        </a:spcAft>
                      </a:pPr>
                      <a:r>
                        <a:rPr lang="en-US" sz="1000" dirty="0">
                          <a:solidFill>
                            <a:schemeClr val="bg1"/>
                          </a:solidFill>
                          <a:latin typeface="Calibri"/>
                          <a:ea typeface="Times New Roman"/>
                          <a:cs typeface="Times New Roman"/>
                        </a:rPr>
                        <a:t>40 </a:t>
                      </a:r>
                      <a:r>
                        <a:rPr lang="en-US" sz="1000" dirty="0" err="1">
                          <a:solidFill>
                            <a:schemeClr val="bg1"/>
                          </a:solidFill>
                          <a:latin typeface="Calibri"/>
                          <a:ea typeface="Times New Roman"/>
                          <a:cs typeface="Times New Roman"/>
                        </a:rPr>
                        <a:t>hrs</a:t>
                      </a:r>
                      <a:endParaRPr lang="en-US" sz="1000" dirty="0">
                        <a:solidFill>
                          <a:schemeClr val="bg1"/>
                        </a:solidFill>
                        <a:latin typeface="Times New Roman"/>
                        <a:ea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chemeClr val="accent2"/>
                    </a:solidFill>
                  </a:tcPr>
                </a:tc>
                <a:tc>
                  <a:txBody>
                    <a:bodyPr/>
                    <a:lstStyle/>
                    <a:p>
                      <a:pPr marL="0" marR="0">
                        <a:spcBef>
                          <a:spcPts val="0"/>
                        </a:spcBef>
                        <a:spcAft>
                          <a:spcPts val="0"/>
                        </a:spcAft>
                      </a:pPr>
                      <a:endParaRPr lang="en-US" sz="1000" dirty="0">
                        <a:solidFill>
                          <a:schemeClr val="bg1"/>
                        </a:solidFill>
                        <a:latin typeface="Calibri"/>
                        <a:ea typeface="Times New Roman"/>
                        <a:cs typeface="Times New Roman"/>
                      </a:endParaRPr>
                    </a:p>
                  </a:txBody>
                  <a:tcPr marL="45720" marR="45720" marT="0" marB="0">
                    <a:lnL>
                      <a:noFill/>
                    </a:lnL>
                    <a:lnR>
                      <a:noFill/>
                    </a:lnR>
                    <a:lnT>
                      <a:noFill/>
                    </a:lnT>
                    <a:lnB w="28575" cap="flat" cmpd="sng" algn="ctr">
                      <a:solidFill>
                        <a:srgbClr val="000000"/>
                      </a:solidFill>
                      <a:prstDash val="solid"/>
                      <a:round/>
                      <a:headEnd type="none" w="med" len="med"/>
                      <a:tailEnd type="none" w="med" len="med"/>
                    </a:lnB>
                    <a:solidFill>
                      <a:schemeClr val="accent2"/>
                    </a:solidFill>
                  </a:tcPr>
                </a:tc>
              </a:tr>
            </a:tbl>
          </a:graphicData>
        </a:graphic>
      </p:graphicFrame>
    </p:spTree>
    <p:extLst>
      <p:ext uri="{BB962C8B-B14F-4D97-AF65-F5344CB8AC3E}">
        <p14:creationId xmlns:p14="http://schemas.microsoft.com/office/powerpoint/2010/main" val="2827644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Resource Leveling</a:t>
            </a:r>
            <a:br>
              <a:rPr lang="en-US" dirty="0"/>
            </a:br>
            <a:endParaRPr lang="en-US" dirty="0"/>
          </a:p>
        </p:txBody>
      </p:sp>
      <p:sp>
        <p:nvSpPr>
          <p:cNvPr id="77825" name="Content Placeholder 1"/>
          <p:cNvSpPr>
            <a:spLocks noGrp="1"/>
          </p:cNvSpPr>
          <p:nvPr>
            <p:ph idx="1"/>
          </p:nvPr>
        </p:nvSpPr>
        <p:spPr>
          <a:xfrm>
            <a:off x="1219200" y="1447800"/>
            <a:ext cx="9144000" cy="4191000"/>
          </a:xfrm>
        </p:spPr>
        <p:txBody>
          <a:bodyPr>
            <a:normAutofit fontScale="92500" lnSpcReduction="10000"/>
          </a:bodyPr>
          <a:lstStyle/>
          <a:p>
            <a:r>
              <a:rPr lang="en-US" dirty="0"/>
              <a:t>When the project is large and contains many resource over-allocations, resource leveling must be accomplished.</a:t>
            </a:r>
          </a:p>
          <a:p>
            <a:r>
              <a:rPr lang="en-US" dirty="0"/>
              <a:t>Purpose is to create a smoother distribution of resource usage.</a:t>
            </a:r>
          </a:p>
          <a:p>
            <a:r>
              <a:rPr lang="en-US" dirty="0"/>
              <a:t>Leveling is done by delaying or splitting tasks until the resources assigned to them are no longer over-allocated. </a:t>
            </a:r>
          </a:p>
          <a:p>
            <a:r>
              <a:rPr lang="en-US" dirty="0"/>
              <a:t>Before the leveling is attempted, schedule must be refined </a:t>
            </a:r>
          </a:p>
          <a:p>
            <a:pPr lvl="1">
              <a:buFont typeface="Arial" charset="0"/>
              <a:buChar char="•"/>
            </a:pPr>
            <a:r>
              <a:rPr lang="en-US" sz="2400" dirty="0">
                <a:solidFill>
                  <a:schemeClr val="accent2"/>
                </a:solidFill>
              </a:rPr>
              <a:t>by adding more resources</a:t>
            </a:r>
          </a:p>
          <a:p>
            <a:pPr lvl="1">
              <a:buFont typeface="Arial" charset="0"/>
              <a:buChar char="•"/>
            </a:pPr>
            <a:r>
              <a:rPr lang="en-US" sz="2400" dirty="0">
                <a:solidFill>
                  <a:schemeClr val="accent2"/>
                </a:solidFill>
              </a:rPr>
              <a:t>by deciding and allocating over-time policies for certain individuals</a:t>
            </a:r>
          </a:p>
          <a:p>
            <a:pPr lvl="1">
              <a:buFont typeface="Arial" charset="0"/>
              <a:buChar char="•"/>
            </a:pPr>
            <a:r>
              <a:rPr lang="en-US" sz="2400" dirty="0">
                <a:solidFill>
                  <a:schemeClr val="accent2"/>
                </a:solidFill>
              </a:rPr>
              <a:t>by splitting the tasks with others who are under-allocated</a:t>
            </a:r>
          </a:p>
          <a:p>
            <a:r>
              <a:rPr lang="en-US" dirty="0"/>
              <a:t>Leveling extends the project time.</a:t>
            </a:r>
          </a:p>
          <a:p>
            <a:endParaRPr lang="en-US" dirty="0"/>
          </a:p>
        </p:txBody>
      </p:sp>
    </p:spTree>
    <p:extLst>
      <p:ext uri="{BB962C8B-B14F-4D97-AF65-F5344CB8AC3E}">
        <p14:creationId xmlns:p14="http://schemas.microsoft.com/office/powerpoint/2010/main" val="58623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Leveling</a:t>
            </a:r>
            <a:br>
              <a:rPr lang="en-US" dirty="0"/>
            </a:br>
            <a:endParaRPr lang="en-US" dirty="0"/>
          </a:p>
        </p:txBody>
      </p:sp>
      <p:sp>
        <p:nvSpPr>
          <p:cNvPr id="78849" name="Content Placeholder 1"/>
          <p:cNvSpPr>
            <a:spLocks noGrp="1"/>
          </p:cNvSpPr>
          <p:nvPr>
            <p:ph idx="1"/>
          </p:nvPr>
        </p:nvSpPr>
        <p:spPr/>
        <p:txBody>
          <a:bodyPr/>
          <a:lstStyle/>
          <a:p>
            <a:r>
              <a:rPr lang="en-US"/>
              <a:t>Resource leveling aims to minimize the period-by-period variations in resource loading by shifting tasks within their slack allowances.</a:t>
            </a:r>
          </a:p>
          <a:p>
            <a:r>
              <a:rPr lang="en-US"/>
              <a:t>Resource leveling is accomplished by heuristics or “rule of thumb”.</a:t>
            </a:r>
          </a:p>
          <a:p>
            <a:r>
              <a:rPr lang="en-US"/>
              <a:t> A resource-leveling heuristic is a method to flatten the schedule when resources are over-allocated. The general idea is to prevent team members not overextended on activities.</a:t>
            </a:r>
          </a:p>
          <a:p>
            <a:endParaRPr lang="en-US"/>
          </a:p>
        </p:txBody>
      </p:sp>
    </p:spTree>
    <p:extLst>
      <p:ext uri="{BB962C8B-B14F-4D97-AF65-F5344CB8AC3E}">
        <p14:creationId xmlns:p14="http://schemas.microsoft.com/office/powerpoint/2010/main" val="4064620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Leveling</a:t>
            </a:r>
            <a:endParaRPr lang="en-US" dirty="0"/>
          </a:p>
        </p:txBody>
      </p:sp>
      <p:sp>
        <p:nvSpPr>
          <p:cNvPr id="79873" name="Text Placeholder 2"/>
          <p:cNvSpPr>
            <a:spLocks noGrp="1"/>
          </p:cNvSpPr>
          <p:nvPr>
            <p:ph idx="1"/>
          </p:nvPr>
        </p:nvSpPr>
        <p:spPr/>
        <p:txBody>
          <a:bodyPr/>
          <a:lstStyle/>
          <a:p>
            <a:r>
              <a:rPr lang="en-US" smtClean="0"/>
              <a:t>Resource Leveling</a:t>
            </a:r>
          </a:p>
        </p:txBody>
      </p:sp>
      <p:pic>
        <p:nvPicPr>
          <p:cNvPr id="79874" name="Picture 3"/>
          <p:cNvPicPr>
            <a:picLocks noChangeAspect="1" noChangeArrowheads="1"/>
          </p:cNvPicPr>
          <p:nvPr/>
        </p:nvPicPr>
        <p:blipFill>
          <a:blip r:embed="rId2"/>
          <a:srcRect/>
          <a:stretch>
            <a:fillRect/>
          </a:stretch>
        </p:blipFill>
        <p:spPr bwMode="auto">
          <a:xfrm>
            <a:off x="1765300" y="1547815"/>
            <a:ext cx="8305800" cy="4662487"/>
          </a:xfrm>
          <a:prstGeom prst="rect">
            <a:avLst/>
          </a:prstGeom>
          <a:noFill/>
          <a:ln w="9525">
            <a:noFill/>
            <a:miter lim="800000"/>
            <a:headEnd/>
            <a:tailEnd/>
          </a:ln>
        </p:spPr>
      </p:pic>
    </p:spTree>
    <p:extLst>
      <p:ext uri="{BB962C8B-B14F-4D97-AF65-F5344CB8AC3E}">
        <p14:creationId xmlns:p14="http://schemas.microsoft.com/office/powerpoint/2010/main" val="2258140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Leveling</a:t>
            </a:r>
          </a:p>
        </p:txBody>
      </p:sp>
      <p:sp>
        <p:nvSpPr>
          <p:cNvPr id="80897" name="Text Placeholder 2"/>
          <p:cNvSpPr>
            <a:spLocks noGrp="1"/>
          </p:cNvSpPr>
          <p:nvPr>
            <p:ph idx="1"/>
          </p:nvPr>
        </p:nvSpPr>
        <p:spPr/>
        <p:txBody>
          <a:bodyPr/>
          <a:lstStyle/>
          <a:p>
            <a:r>
              <a:rPr lang="en-US" smtClean="0"/>
              <a:t>Resource Leveling</a:t>
            </a:r>
          </a:p>
        </p:txBody>
      </p:sp>
      <p:pic>
        <p:nvPicPr>
          <p:cNvPr id="80898" name="Picture 4"/>
          <p:cNvPicPr>
            <a:picLocks noChangeAspect="1" noChangeArrowheads="1"/>
          </p:cNvPicPr>
          <p:nvPr/>
        </p:nvPicPr>
        <p:blipFill>
          <a:blip r:embed="rId2"/>
          <a:srcRect/>
          <a:stretch>
            <a:fillRect/>
          </a:stretch>
        </p:blipFill>
        <p:spPr bwMode="auto">
          <a:xfrm>
            <a:off x="1865315" y="1609727"/>
            <a:ext cx="8358187" cy="4752975"/>
          </a:xfrm>
          <a:prstGeom prst="rect">
            <a:avLst/>
          </a:prstGeom>
          <a:noFill/>
          <a:ln w="9525">
            <a:noFill/>
            <a:miter lim="800000"/>
            <a:headEnd/>
            <a:tailEnd/>
          </a:ln>
        </p:spPr>
      </p:pic>
    </p:spTree>
    <p:extLst>
      <p:ext uri="{BB962C8B-B14F-4D97-AF65-F5344CB8AC3E}">
        <p14:creationId xmlns:p14="http://schemas.microsoft.com/office/powerpoint/2010/main" val="17831995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Leveling</a:t>
            </a:r>
          </a:p>
        </p:txBody>
      </p:sp>
      <p:sp>
        <p:nvSpPr>
          <p:cNvPr id="81921" name="Text Placeholder 2"/>
          <p:cNvSpPr>
            <a:spLocks noGrp="1"/>
          </p:cNvSpPr>
          <p:nvPr>
            <p:ph idx="1"/>
          </p:nvPr>
        </p:nvSpPr>
        <p:spPr/>
        <p:txBody>
          <a:bodyPr/>
          <a:lstStyle/>
          <a:p>
            <a:r>
              <a:rPr lang="en-US" smtClean="0"/>
              <a:t>Resource Leveling</a:t>
            </a:r>
          </a:p>
        </p:txBody>
      </p:sp>
      <p:pic>
        <p:nvPicPr>
          <p:cNvPr id="81922" name="Picture 5"/>
          <p:cNvPicPr>
            <a:picLocks noChangeAspect="1" noChangeArrowheads="1"/>
          </p:cNvPicPr>
          <p:nvPr/>
        </p:nvPicPr>
        <p:blipFill>
          <a:blip r:embed="rId2"/>
          <a:srcRect/>
          <a:stretch>
            <a:fillRect/>
          </a:stretch>
        </p:blipFill>
        <p:spPr bwMode="auto">
          <a:xfrm>
            <a:off x="1881188" y="1644650"/>
            <a:ext cx="8304212" cy="4730750"/>
          </a:xfrm>
          <a:prstGeom prst="rect">
            <a:avLst/>
          </a:prstGeom>
          <a:noFill/>
          <a:ln w="9525">
            <a:noFill/>
            <a:miter lim="800000"/>
            <a:headEnd/>
            <a:tailEnd/>
          </a:ln>
        </p:spPr>
      </p:pic>
    </p:spTree>
    <p:extLst>
      <p:ext uri="{BB962C8B-B14F-4D97-AF65-F5344CB8AC3E}">
        <p14:creationId xmlns:p14="http://schemas.microsoft.com/office/powerpoint/2010/main" val="1680366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828800" y="1143000"/>
            <a:ext cx="8458200" cy="4572000"/>
          </a:xfrm>
        </p:spPr>
        <p:txBody>
          <a:bodyPr/>
          <a:lstStyle/>
          <a:p>
            <a:pPr>
              <a:lnSpc>
                <a:spcPct val="90000"/>
              </a:lnSpc>
            </a:pPr>
            <a:r>
              <a:rPr lang="en-US" smtClean="0"/>
              <a:t>Many organizations collect and control an entire suite of projects or investments as one set of interrelated activities in a portfolio</a:t>
            </a:r>
          </a:p>
          <a:p>
            <a:pPr>
              <a:lnSpc>
                <a:spcPct val="90000"/>
              </a:lnSpc>
            </a:pPr>
            <a:r>
              <a:rPr lang="en-US" smtClean="0"/>
              <a:t>Five levels for project portfolio management</a:t>
            </a:r>
          </a:p>
          <a:p>
            <a:pPr marL="776288" lvl="1" indent="-457200">
              <a:buFont typeface="Arial" charset="0"/>
              <a:buAutoNum type="arabicPeriod"/>
            </a:pPr>
            <a:r>
              <a:rPr lang="en-US" smtClean="0"/>
              <a:t>Put all your projects in one database</a:t>
            </a:r>
          </a:p>
          <a:p>
            <a:pPr marL="776288" lvl="1" indent="-457200">
              <a:buFont typeface="Arial" charset="0"/>
              <a:buAutoNum type="arabicPeriod"/>
            </a:pPr>
            <a:r>
              <a:rPr lang="en-US" smtClean="0"/>
              <a:t>Prioritize the projects in your database</a:t>
            </a:r>
          </a:p>
          <a:p>
            <a:pPr marL="776288" lvl="1" indent="-457200">
              <a:buFont typeface="Arial" charset="0"/>
              <a:buAutoNum type="arabicPeriod"/>
            </a:pPr>
            <a:r>
              <a:rPr lang="en-US" smtClean="0"/>
              <a:t>Divide your projects into two or three budgets based on type of investment</a:t>
            </a:r>
          </a:p>
          <a:p>
            <a:pPr marL="776288" lvl="1" indent="-457200">
              <a:buFont typeface="Arial" charset="0"/>
              <a:buAutoNum type="arabicPeriod"/>
            </a:pPr>
            <a:r>
              <a:rPr lang="en-US" smtClean="0"/>
              <a:t>Automate the repository</a:t>
            </a:r>
          </a:p>
          <a:p>
            <a:pPr marL="776288" lvl="1" indent="-457200">
              <a:buFont typeface="Arial" charset="0"/>
              <a:buAutoNum type="arabicPeriod"/>
            </a:pPr>
            <a:r>
              <a:rPr lang="en-US" smtClean="0"/>
              <a:t>Apply modern portfolio theory, including risk-return tools that map project risk on a curve</a:t>
            </a:r>
          </a:p>
        </p:txBody>
      </p:sp>
      <p:sp>
        <p:nvSpPr>
          <p:cNvPr id="53250" name="Rectangle 2"/>
          <p:cNvSpPr>
            <a:spLocks noGrp="1" noChangeArrowheads="1"/>
          </p:cNvSpPr>
          <p:nvPr>
            <p:ph type="title"/>
          </p:nvPr>
        </p:nvSpPr>
        <p:spPr>
          <a:xfrm>
            <a:off x="1905000" y="274638"/>
            <a:ext cx="8305800" cy="792162"/>
          </a:xfrm>
        </p:spPr>
        <p:txBody>
          <a:bodyPr/>
          <a:lstStyle/>
          <a:p>
            <a:r>
              <a:rPr lang="en-US" smtClean="0"/>
              <a:t>Project Portfolio Management</a:t>
            </a:r>
          </a:p>
        </p:txBody>
      </p:sp>
    </p:spTree>
    <p:extLst>
      <p:ext uri="{BB962C8B-B14F-4D97-AF65-F5344CB8AC3E}">
        <p14:creationId xmlns:p14="http://schemas.microsoft.com/office/powerpoint/2010/main" val="1474400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1905000" y="1143000"/>
            <a:ext cx="8763000" cy="5334000"/>
          </a:xfrm>
        </p:spPr>
        <p:txBody>
          <a:bodyPr/>
          <a:lstStyle/>
          <a:p>
            <a:pPr>
              <a:lnSpc>
                <a:spcPct val="80000"/>
              </a:lnSpc>
            </a:pPr>
            <a:r>
              <a:rPr lang="en-US" dirty="0" smtClean="0"/>
              <a:t>Schlumberger saved $3 million in one year by organizing 120 information technology projects into a portfolio </a:t>
            </a:r>
          </a:p>
          <a:p>
            <a:r>
              <a:rPr lang="en-US" dirty="0" smtClean="0"/>
              <a:t>ROI of implementing portfolio management software by IT departments:</a:t>
            </a:r>
          </a:p>
          <a:p>
            <a:pPr lvl="1"/>
            <a:r>
              <a:rPr lang="en-US" dirty="0" smtClean="0"/>
              <a:t>Savings of 6.5 percent of the average annual IT budget by the end of year one</a:t>
            </a:r>
          </a:p>
          <a:p>
            <a:pPr lvl="1"/>
            <a:r>
              <a:rPr lang="en-US" dirty="0" smtClean="0"/>
              <a:t>Improved annual average project timeliness by 45.2 percent</a:t>
            </a:r>
          </a:p>
          <a:p>
            <a:pPr lvl="1"/>
            <a:r>
              <a:rPr lang="en-US" dirty="0" smtClean="0"/>
              <a:t>Reduced IT management time spent on project status reporting by 43 percent and IT labor capitalization reporting by 55 percent</a:t>
            </a:r>
          </a:p>
          <a:p>
            <a:pPr lvl="1"/>
            <a:r>
              <a:rPr lang="en-US" dirty="0" smtClean="0"/>
              <a:t>Decreased the time to achieve financial sign-off for new IT projects by 20.4 percent, or 8.4 days</a:t>
            </a:r>
          </a:p>
        </p:txBody>
      </p:sp>
      <p:sp>
        <p:nvSpPr>
          <p:cNvPr id="54274" name="Rectangle 2"/>
          <p:cNvSpPr>
            <a:spLocks noGrp="1" noChangeArrowheads="1"/>
          </p:cNvSpPr>
          <p:nvPr>
            <p:ph type="title"/>
          </p:nvPr>
        </p:nvSpPr>
        <p:spPr>
          <a:xfrm>
            <a:off x="1905000" y="274638"/>
            <a:ext cx="8305800" cy="868362"/>
          </a:xfrm>
        </p:spPr>
        <p:txBody>
          <a:bodyPr>
            <a:normAutofit/>
          </a:bodyPr>
          <a:lstStyle/>
          <a:p>
            <a:r>
              <a:rPr lang="en-US" smtClean="0"/>
              <a:t>Benefits of Portfolio Management</a:t>
            </a:r>
          </a:p>
        </p:txBody>
      </p:sp>
    </p:spTree>
    <p:extLst>
      <p:ext uri="{BB962C8B-B14F-4D97-AF65-F5344CB8AC3E}">
        <p14:creationId xmlns:p14="http://schemas.microsoft.com/office/powerpoint/2010/main" val="1346700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1905000" y="1143000"/>
            <a:ext cx="8458200" cy="4572000"/>
          </a:xfrm>
        </p:spPr>
        <p:txBody>
          <a:bodyPr/>
          <a:lstStyle/>
          <a:p>
            <a:r>
              <a:rPr lang="en-US" dirty="0"/>
              <a:t>A global survey released by Borland Software in 2006 suggests that many organizations are still at a low-level of maturity in terms of how they define project goals, allocate resources, and measure overall success of their information technology portfolios. Some of the findings include the following:</a:t>
            </a:r>
          </a:p>
          <a:p>
            <a:pPr lvl="1"/>
            <a:r>
              <a:rPr lang="en-US" sz="2000" dirty="0">
                <a:solidFill>
                  <a:schemeClr val="accent2"/>
                </a:solidFill>
              </a:rPr>
              <a:t>Only 22 percent of survey respondents reported that their organization either effectively or very effectively uses a project plan for managing projects</a:t>
            </a:r>
          </a:p>
          <a:p>
            <a:pPr lvl="1"/>
            <a:r>
              <a:rPr lang="en-US" sz="2000" dirty="0">
                <a:solidFill>
                  <a:schemeClr val="accent2"/>
                </a:solidFill>
              </a:rPr>
              <a:t>Only 17 percent have either rigorous or very rigorous processes for project plans, which include developing a baseline and estimating schedule, cost, and business impact of projects</a:t>
            </a:r>
          </a:p>
          <a:p>
            <a:pPr lvl="1"/>
            <a:r>
              <a:rPr lang="en-US" sz="2000" dirty="0">
                <a:solidFill>
                  <a:schemeClr val="accent2"/>
                </a:solidFill>
              </a:rPr>
              <a:t>Only 20 percent agreed their organizations monitor portfolio progress and coordinate across inter-dependent projects</a:t>
            </a:r>
            <a:endParaRPr lang="en-US" sz="3200" dirty="0">
              <a:solidFill>
                <a:schemeClr val="accent2"/>
              </a:solidFill>
            </a:endParaRPr>
          </a:p>
        </p:txBody>
      </p:sp>
      <p:sp>
        <p:nvSpPr>
          <p:cNvPr id="55298" name="Title 1"/>
          <p:cNvSpPr>
            <a:spLocks noGrp="1"/>
          </p:cNvSpPr>
          <p:nvPr>
            <p:ph type="title"/>
          </p:nvPr>
        </p:nvSpPr>
        <p:spPr>
          <a:xfrm>
            <a:off x="1905000" y="274638"/>
            <a:ext cx="8305800" cy="715962"/>
          </a:xfrm>
        </p:spPr>
        <p:txBody>
          <a:bodyPr>
            <a:normAutofit/>
          </a:bodyPr>
          <a:lstStyle/>
          <a:p>
            <a:r>
              <a:rPr lang="en-US" smtClean="0"/>
              <a:t>Best Practice</a:t>
            </a:r>
          </a:p>
        </p:txBody>
      </p:sp>
    </p:spTree>
    <p:extLst>
      <p:ext uri="{BB962C8B-B14F-4D97-AF65-F5344CB8AC3E}">
        <p14:creationId xmlns:p14="http://schemas.microsoft.com/office/powerpoint/2010/main" val="34568327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051"/>
          <p:cNvSpPr>
            <a:spLocks noGrp="1" noChangeArrowheads="1"/>
          </p:cNvSpPr>
          <p:nvPr>
            <p:ph idx="1"/>
          </p:nvPr>
        </p:nvSpPr>
        <p:spPr/>
        <p:txBody>
          <a:bodyPr/>
          <a:lstStyle/>
          <a:p>
            <a:pPr>
              <a:lnSpc>
                <a:spcPct val="90000"/>
              </a:lnSpc>
            </a:pPr>
            <a:r>
              <a:rPr lang="en-US" dirty="0" smtClean="0"/>
              <a:t>Spreadsheets are a common tool for resource planning, cost estimating, cost budgeting, and cost control</a:t>
            </a:r>
          </a:p>
          <a:p>
            <a:pPr>
              <a:lnSpc>
                <a:spcPct val="90000"/>
              </a:lnSpc>
            </a:pPr>
            <a:r>
              <a:rPr lang="en-US" dirty="0" smtClean="0"/>
              <a:t>Many companies use more sophisticated and centralized financial applications software for cost information</a:t>
            </a:r>
          </a:p>
          <a:p>
            <a:pPr>
              <a:lnSpc>
                <a:spcPct val="90000"/>
              </a:lnSpc>
            </a:pPr>
            <a:r>
              <a:rPr lang="en-US" dirty="0" smtClean="0"/>
              <a:t>Project management software has many cost-related features, especially enterprise PM software</a:t>
            </a:r>
          </a:p>
          <a:p>
            <a:pPr>
              <a:lnSpc>
                <a:spcPct val="90000"/>
              </a:lnSpc>
            </a:pPr>
            <a:r>
              <a:rPr lang="en-US" dirty="0" smtClean="0"/>
              <a:t>Portfolio management software can help reduce costs</a:t>
            </a:r>
          </a:p>
        </p:txBody>
      </p:sp>
      <p:sp>
        <p:nvSpPr>
          <p:cNvPr id="56322" name="Rectangle 2050"/>
          <p:cNvSpPr>
            <a:spLocks noGrp="1" noChangeArrowheads="1"/>
          </p:cNvSpPr>
          <p:nvPr>
            <p:ph type="title"/>
          </p:nvPr>
        </p:nvSpPr>
        <p:spPr/>
        <p:txBody>
          <a:bodyPr>
            <a:normAutofit/>
          </a:bodyPr>
          <a:lstStyle/>
          <a:p>
            <a:r>
              <a:rPr lang="en-US" smtClean="0"/>
              <a:t>Using Software to Assist in Cost Management</a:t>
            </a:r>
          </a:p>
        </p:txBody>
      </p:sp>
    </p:spTree>
    <p:extLst>
      <p:ext uri="{BB962C8B-B14F-4D97-AF65-F5344CB8AC3E}">
        <p14:creationId xmlns:p14="http://schemas.microsoft.com/office/powerpoint/2010/main" val="28216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Planning</a:t>
            </a:r>
            <a:br>
              <a:rPr lang="en-US" dirty="0"/>
            </a:br>
            <a:endParaRPr lang="en-US" dirty="0"/>
          </a:p>
        </p:txBody>
      </p:sp>
      <p:sp>
        <p:nvSpPr>
          <p:cNvPr id="72705" name="Content Placeholder 1"/>
          <p:cNvSpPr>
            <a:spLocks noGrp="1"/>
          </p:cNvSpPr>
          <p:nvPr>
            <p:ph idx="1"/>
          </p:nvPr>
        </p:nvSpPr>
        <p:spPr/>
        <p:txBody>
          <a:bodyPr/>
          <a:lstStyle/>
          <a:p>
            <a:r>
              <a:rPr lang="en-US"/>
              <a:t>The planning of the resources used to execute the project </a:t>
            </a:r>
          </a:p>
          <a:p>
            <a:r>
              <a:rPr lang="en-US"/>
              <a:t>To accomplish resource planning:</a:t>
            </a:r>
          </a:p>
          <a:p>
            <a:pPr lvl="1">
              <a:buFont typeface="Arial" charset="0"/>
              <a:buChar char="•"/>
            </a:pPr>
            <a:r>
              <a:rPr lang="en-US" sz="2400"/>
              <a:t>List the required resource</a:t>
            </a:r>
          </a:p>
          <a:p>
            <a:pPr lvl="1">
              <a:buFont typeface="Arial" charset="0"/>
              <a:buChar char="•"/>
            </a:pPr>
            <a:r>
              <a:rPr lang="en-US" sz="2400"/>
              <a:t>Quantify the required resource</a:t>
            </a:r>
          </a:p>
          <a:p>
            <a:pPr lvl="1">
              <a:buFont typeface="Arial" charset="0"/>
              <a:buChar char="•"/>
            </a:pPr>
            <a:r>
              <a:rPr lang="en-US" sz="2400"/>
              <a:t>Construct a resource schedule, and </a:t>
            </a:r>
          </a:p>
          <a:p>
            <a:pPr lvl="1">
              <a:buFont typeface="Arial" charset="0"/>
              <a:buChar char="•"/>
            </a:pPr>
            <a:r>
              <a:rPr lang="en-US" sz="2400"/>
              <a:t>Level the resources</a:t>
            </a:r>
          </a:p>
        </p:txBody>
      </p:sp>
    </p:spTree>
    <p:extLst>
      <p:ext uri="{BB962C8B-B14F-4D97-AF65-F5344CB8AC3E}">
        <p14:creationId xmlns:p14="http://schemas.microsoft.com/office/powerpoint/2010/main" val="3502054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Resources</a:t>
            </a:r>
            <a:endParaRPr lang="en-US" dirty="0"/>
          </a:p>
        </p:txBody>
      </p:sp>
      <p:sp>
        <p:nvSpPr>
          <p:cNvPr id="73729" name="Content Placeholder 1"/>
          <p:cNvSpPr>
            <a:spLocks noGrp="1"/>
          </p:cNvSpPr>
          <p:nvPr>
            <p:ph idx="1"/>
          </p:nvPr>
        </p:nvSpPr>
        <p:spPr/>
        <p:txBody>
          <a:bodyPr>
            <a:normAutofit fontScale="92500" lnSpcReduction="10000"/>
          </a:bodyPr>
          <a:lstStyle/>
          <a:p>
            <a:r>
              <a:rPr lang="en-US" dirty="0"/>
              <a:t>List all required resources based on WBS. Each task listed in WBS demands particular skills or knowledge. Based on this information, resources can be identified and listed.</a:t>
            </a:r>
          </a:p>
          <a:p>
            <a:r>
              <a:rPr lang="en-US" dirty="0"/>
              <a:t>Labor: Identify all the roles involved in undertaking the project, including all full-time, part-time and contracting roles.</a:t>
            </a:r>
          </a:p>
          <a:p>
            <a:r>
              <a:rPr lang="en-US" dirty="0"/>
              <a:t>Equipment: Identify all of the equipment involved in undertaking the project. For example, equipment may include personal computers, photocopiers, mobile phones, telecommunications equipment such as switches, routers and machinery, for example, heavy and light machinery.</a:t>
            </a:r>
          </a:p>
          <a:p>
            <a:r>
              <a:rPr lang="en-US" dirty="0"/>
              <a:t>Materials: Identify all non-consumable materials to complete project activities such as office materials and materials required for construction including lumber, steel and concrete.</a:t>
            </a:r>
          </a:p>
          <a:p>
            <a:endParaRPr lang="en-US" dirty="0"/>
          </a:p>
        </p:txBody>
      </p:sp>
    </p:spTree>
    <p:extLst>
      <p:ext uri="{BB962C8B-B14F-4D97-AF65-F5344CB8AC3E}">
        <p14:creationId xmlns:p14="http://schemas.microsoft.com/office/powerpoint/2010/main" val="3039299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Quantify Resources</a:t>
            </a:r>
            <a:br>
              <a:rPr lang="en-US" dirty="0"/>
            </a:br>
            <a:endParaRPr lang="en-US" b="0" dirty="0"/>
          </a:p>
        </p:txBody>
      </p:sp>
      <p:sp>
        <p:nvSpPr>
          <p:cNvPr id="74753" name="Content Placeholder 1"/>
          <p:cNvSpPr>
            <a:spLocks noGrp="1"/>
          </p:cNvSpPr>
          <p:nvPr>
            <p:ph idx="1"/>
          </p:nvPr>
        </p:nvSpPr>
        <p:spPr/>
        <p:txBody>
          <a:bodyPr/>
          <a:lstStyle/>
          <a:p>
            <a:r>
              <a:rPr lang="en-US" dirty="0"/>
              <a:t>All identified resources are subject to some specification. This next step is to describe such specifications of each resource.</a:t>
            </a:r>
          </a:p>
          <a:p>
            <a:r>
              <a:rPr lang="en-US" b="1" dirty="0">
                <a:solidFill>
                  <a:schemeClr val="accent2"/>
                </a:solidFill>
              </a:rPr>
              <a:t>Labor</a:t>
            </a:r>
            <a:r>
              <a:rPr lang="en-US" dirty="0"/>
              <a:t>: List skills and experiences required by all roles and quantify how many of such resources are needed.</a:t>
            </a:r>
          </a:p>
          <a:p>
            <a:r>
              <a:rPr lang="en-US" b="1" dirty="0">
                <a:solidFill>
                  <a:schemeClr val="accent2"/>
                </a:solidFill>
              </a:rPr>
              <a:t>Equipment</a:t>
            </a:r>
            <a:r>
              <a:rPr lang="en-US" dirty="0"/>
              <a:t>: List the specification of all equipment, the total quantity needed, and dates of requirement.</a:t>
            </a:r>
          </a:p>
          <a:p>
            <a:r>
              <a:rPr lang="en-US" b="1" dirty="0"/>
              <a:t>Materials</a:t>
            </a:r>
            <a:r>
              <a:rPr lang="en-US" dirty="0"/>
              <a:t>: List the specification of all required materials and the total quantity.</a:t>
            </a:r>
          </a:p>
          <a:p>
            <a:endParaRPr lang="en-US" dirty="0"/>
          </a:p>
        </p:txBody>
      </p:sp>
    </p:spTree>
    <p:extLst>
      <p:ext uri="{BB962C8B-B14F-4D97-AF65-F5344CB8AC3E}">
        <p14:creationId xmlns:p14="http://schemas.microsoft.com/office/powerpoint/2010/main" val="1750409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4"/>
          </p:nvPr>
        </p:nvSpPr>
        <p:spPr/>
        <p:txBody>
          <a:bodyPr/>
          <a:lstStyle/>
          <a:p>
            <a:r>
              <a:rPr lang="en-US">
                <a:solidFill>
                  <a:prstClr val="white"/>
                </a:solidFill>
              </a:rPr>
              <a:t>Copyright © 2013 Pearson Education, Inc. Publishing as Prentice Hall</a:t>
            </a:r>
          </a:p>
        </p:txBody>
      </p:sp>
      <p:sp>
        <p:nvSpPr>
          <p:cNvPr id="75777" name="Content Placeholder 1"/>
          <p:cNvSpPr>
            <a:spLocks noGrp="1"/>
          </p:cNvSpPr>
          <p:nvPr>
            <p:ph idx="1"/>
          </p:nvPr>
        </p:nvSpPr>
        <p:spPr>
          <a:xfrm>
            <a:off x="2197100" y="1600202"/>
            <a:ext cx="8013700" cy="4525963"/>
          </a:xfrm>
        </p:spPr>
        <p:txBody>
          <a:bodyPr/>
          <a:lstStyle/>
          <a:p>
            <a:r>
              <a:rPr lang="en-US" sz="2400"/>
              <a:t>Resources required to complete the project</a:t>
            </a:r>
          </a:p>
          <a:p>
            <a:r>
              <a:rPr lang="en-US" sz="2400"/>
              <a:t>Timeframes for the consumption of each resource</a:t>
            </a:r>
          </a:p>
          <a:p>
            <a:r>
              <a:rPr lang="en-US" sz="2400"/>
              <a:t>Quantity of each resource required per week</a:t>
            </a:r>
          </a:p>
          <a:p>
            <a:r>
              <a:rPr lang="en-US" sz="2400"/>
              <a:t>Total quantity of resource consumed per week</a:t>
            </a:r>
          </a:p>
          <a:p>
            <a:endParaRPr lang="en-US" sz="2400"/>
          </a:p>
        </p:txBody>
      </p:sp>
      <p:sp>
        <p:nvSpPr>
          <p:cNvPr id="75778" name="Text Placeholder 2"/>
          <p:cNvSpPr>
            <a:spLocks noGrp="1"/>
          </p:cNvSpPr>
          <p:nvPr>
            <p:ph type="body" sz="quarter" idx="13"/>
          </p:nvPr>
        </p:nvSpPr>
        <p:spPr>
          <a:xfrm>
            <a:off x="2840040" y="1071565"/>
            <a:ext cx="3925887" cy="339725"/>
          </a:xfrm>
        </p:spPr>
        <p:txBody>
          <a:bodyPr/>
          <a:lstStyle/>
          <a:p>
            <a:r>
              <a:rPr lang="en-US" smtClean="0"/>
              <a:t>Construct schedule</a:t>
            </a:r>
          </a:p>
        </p:txBody>
      </p:sp>
      <p:sp>
        <p:nvSpPr>
          <p:cNvPr id="7" name="Slide Number Placeholder 6"/>
          <p:cNvSpPr>
            <a:spLocks noGrp="1"/>
          </p:cNvSpPr>
          <p:nvPr>
            <p:ph type="sldNum" sz="quarter" idx="15"/>
          </p:nvPr>
        </p:nvSpPr>
        <p:spPr/>
        <p:txBody>
          <a:bodyPr/>
          <a:lstStyle/>
          <a:p>
            <a:pPr>
              <a:defRPr/>
            </a:pPr>
            <a:r>
              <a:rPr lang="en-US">
                <a:solidFill>
                  <a:prstClr val="white">
                    <a:tint val="75000"/>
                  </a:prstClr>
                </a:solidFill>
              </a:rPr>
              <a:t>9-</a:t>
            </a:r>
            <a:fld id="{E9538AD9-3274-452F-80E5-D5E13B277453}" type="slidenum">
              <a:rPr lang="en-US">
                <a:solidFill>
                  <a:prstClr val="white">
                    <a:tint val="75000"/>
                  </a:prstClr>
                </a:solidFill>
              </a:rPr>
              <a:pPr>
                <a:defRPr/>
              </a:pPr>
              <a:t>9</a:t>
            </a:fld>
            <a:endParaRPr lang="en-US">
              <a:solidFill>
                <a:prstClr val="white">
                  <a:tint val="75000"/>
                </a:prstClr>
              </a:solidFill>
            </a:endParaRPr>
          </a:p>
        </p:txBody>
      </p:sp>
    </p:spTree>
    <p:extLst>
      <p:ext uri="{BB962C8B-B14F-4D97-AF65-F5344CB8AC3E}">
        <p14:creationId xmlns:p14="http://schemas.microsoft.com/office/powerpoint/2010/main" val="3658848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rrency 16x9">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dirty="0" err="1" smtClean="0">
            <a:effectLst>
              <a:outerShdw blurRad="50800" dist="38100" dir="2700000" algn="tl">
                <a:schemeClr val="bg2">
                  <a:lumMod val="50000"/>
                  <a:alpha val="43000"/>
                </a:schemeClr>
              </a:outerShdw>
            </a:effectLst>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1018</Words>
  <Application>Microsoft Office PowerPoint</Application>
  <PresentationFormat>Widescreen</PresentationFormat>
  <Paragraphs>161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Adobe Arabic</vt:lpstr>
      <vt:lpstr>Arial</vt:lpstr>
      <vt:lpstr>Calibri</vt:lpstr>
      <vt:lpstr>Constantia</vt:lpstr>
      <vt:lpstr>Times New Roman</vt:lpstr>
      <vt:lpstr>Wingdings</vt:lpstr>
      <vt:lpstr>Currency 16x9</vt:lpstr>
      <vt:lpstr>Portfolio Management and Resource Leveling</vt:lpstr>
      <vt:lpstr>Project Portfolio Management</vt:lpstr>
      <vt:lpstr>Benefits of Portfolio Management</vt:lpstr>
      <vt:lpstr>Best Practice</vt:lpstr>
      <vt:lpstr>Using Software to Assist in Cost Management</vt:lpstr>
      <vt:lpstr>Resource Planning </vt:lpstr>
      <vt:lpstr>List Resources</vt:lpstr>
      <vt:lpstr>Quantify Resources </vt:lpstr>
      <vt:lpstr>PowerPoint Presentation</vt:lpstr>
      <vt:lpstr>Resource Schedule </vt:lpstr>
      <vt:lpstr>Resource Leveling </vt:lpstr>
      <vt:lpstr>Resource Leveling </vt:lpstr>
      <vt:lpstr>Resource Leveling</vt:lpstr>
      <vt:lpstr>Resource Leveling</vt:lpstr>
      <vt:lpstr>Resource Leveling</vt:lpstr>
    </vt:vector>
  </TitlesOfParts>
  <Company>University of San Diego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 and Resource Leveling</dc:title>
  <dc:creator>Carl M. Rebman Jr.</dc:creator>
  <cp:lastModifiedBy>Carl M. Rebman Jr.</cp:lastModifiedBy>
  <cp:revision>1</cp:revision>
  <dcterms:created xsi:type="dcterms:W3CDTF">2014-09-02T06:30:41Z</dcterms:created>
  <dcterms:modified xsi:type="dcterms:W3CDTF">2014-09-02T06:32:06Z</dcterms:modified>
</cp:coreProperties>
</file>