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96" r:id="rId2"/>
  </p:sldMasterIdLst>
  <p:notesMasterIdLst>
    <p:notesMasterId r:id="rId53"/>
  </p:notesMasterIdLst>
  <p:handoutMasterIdLst>
    <p:handoutMasterId r:id="rId54"/>
  </p:handoutMasterIdLst>
  <p:sldIdLst>
    <p:sldId id="257" r:id="rId3"/>
    <p:sldId id="262" r:id="rId4"/>
    <p:sldId id="263" r:id="rId5"/>
    <p:sldId id="264" r:id="rId6"/>
    <p:sldId id="265" r:id="rId7"/>
    <p:sldId id="266" r:id="rId8"/>
    <p:sldId id="267" r:id="rId9"/>
    <p:sldId id="268" r:id="rId10"/>
    <p:sldId id="272" r:id="rId11"/>
    <p:sldId id="273" r:id="rId12"/>
    <p:sldId id="271" r:id="rId13"/>
    <p:sldId id="269" r:id="rId14"/>
    <p:sldId id="270" r:id="rId15"/>
    <p:sldId id="274" r:id="rId16"/>
    <p:sldId id="275" r:id="rId17"/>
    <p:sldId id="276" r:id="rId18"/>
    <p:sldId id="277" r:id="rId19"/>
    <p:sldId id="278" r:id="rId20"/>
    <p:sldId id="279" r:id="rId21"/>
    <p:sldId id="280" r:id="rId22"/>
    <p:sldId id="281" r:id="rId23"/>
    <p:sldId id="282" r:id="rId24"/>
    <p:sldId id="283" r:id="rId25"/>
    <p:sldId id="284" r:id="rId26"/>
    <p:sldId id="285" r:id="rId27"/>
    <p:sldId id="286" r:id="rId28"/>
    <p:sldId id="287" r:id="rId29"/>
    <p:sldId id="288" r:id="rId30"/>
    <p:sldId id="289" r:id="rId31"/>
    <p:sldId id="290" r:id="rId32"/>
    <p:sldId id="291" r:id="rId33"/>
    <p:sldId id="294" r:id="rId34"/>
    <p:sldId id="292" r:id="rId35"/>
    <p:sldId id="317" r:id="rId36"/>
    <p:sldId id="316" r:id="rId37"/>
    <p:sldId id="293" r:id="rId38"/>
    <p:sldId id="318" r:id="rId39"/>
    <p:sldId id="319" r:id="rId40"/>
    <p:sldId id="320" r:id="rId41"/>
    <p:sldId id="321" r:id="rId42"/>
    <p:sldId id="322" r:id="rId43"/>
    <p:sldId id="323" r:id="rId44"/>
    <p:sldId id="324" r:id="rId45"/>
    <p:sldId id="325" r:id="rId46"/>
    <p:sldId id="326" r:id="rId47"/>
    <p:sldId id="327" r:id="rId48"/>
    <p:sldId id="328" r:id="rId49"/>
    <p:sldId id="330" r:id="rId50"/>
    <p:sldId id="331" r:id="rId51"/>
    <p:sldId id="332" r:id="rId5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59BAED0E-8B9A-4F3B-8C0E-BD891471BA6C}">
          <p14:sldIdLst>
            <p14:sldId id="257"/>
            <p14:sldId id="262"/>
            <p14:sldId id="263"/>
            <p14:sldId id="264"/>
            <p14:sldId id="265"/>
            <p14:sldId id="266"/>
            <p14:sldId id="267"/>
            <p14:sldId id="268"/>
            <p14:sldId id="272"/>
            <p14:sldId id="273"/>
            <p14:sldId id="271"/>
            <p14:sldId id="269"/>
            <p14:sldId id="270"/>
            <p14:sldId id="274"/>
            <p14:sldId id="275"/>
            <p14:sldId id="276"/>
            <p14:sldId id="277"/>
            <p14:sldId id="278"/>
            <p14:sldId id="279"/>
            <p14:sldId id="280"/>
            <p14:sldId id="281"/>
            <p14:sldId id="282"/>
            <p14:sldId id="283"/>
            <p14:sldId id="284"/>
            <p14:sldId id="285"/>
            <p14:sldId id="286"/>
            <p14:sldId id="287"/>
            <p14:sldId id="288"/>
            <p14:sldId id="289"/>
            <p14:sldId id="290"/>
            <p14:sldId id="291"/>
            <p14:sldId id="294"/>
            <p14:sldId id="292"/>
            <p14:sldId id="317"/>
            <p14:sldId id="316"/>
            <p14:sldId id="293"/>
            <p14:sldId id="318"/>
            <p14:sldId id="319"/>
            <p14:sldId id="320"/>
            <p14:sldId id="321"/>
            <p14:sldId id="322"/>
            <p14:sldId id="323"/>
            <p14:sldId id="324"/>
          </p14:sldIdLst>
        </p14:section>
        <p14:section name="Schedule Control" id="{C79A326B-7C65-4122-9911-2BC48CBD70BA}">
          <p14:sldIdLst>
            <p14:sldId id="325"/>
            <p14:sldId id="326"/>
            <p14:sldId id="327"/>
            <p14:sldId id="328"/>
            <p14:sldId id="330"/>
            <p14:sldId id="331"/>
            <p14:sldId id="332"/>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9" d="100"/>
          <a:sy n="89" d="100"/>
        </p:scale>
        <p:origin x="466" y="82"/>
      </p:cViewPr>
      <p:guideLst/>
    </p:cSldViewPr>
  </p:slideViewPr>
  <p:notesTextViewPr>
    <p:cViewPr>
      <p:scale>
        <a:sx n="1" d="1"/>
        <a:sy n="1" d="1"/>
      </p:scale>
      <p:origin x="0" y="0"/>
    </p:cViewPr>
  </p:notesTextViewPr>
  <p:sorterViewPr>
    <p:cViewPr>
      <p:scale>
        <a:sx n="100" d="100"/>
        <a:sy n="100" d="100"/>
      </p:scale>
      <p:origin x="0" y="-9163"/>
    </p:cViewPr>
  </p:sorterViewPr>
  <p:notesViewPr>
    <p:cSldViewPr snapToGrid="0" showGuides="1">
      <p:cViewPr varScale="1">
        <p:scale>
          <a:sx n="76" d="100"/>
          <a:sy n="76" d="100"/>
        </p:scale>
        <p:origin x="1770" y="96"/>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notesMaster" Target="notesMasters/notesMaster1.xml"/><Relationship Id="rId58"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viewProps" Target="viewProps.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F8C66D5-35F2-4B2B-B66A-28018F619124}" type="datetimeFigureOut">
              <a:rPr lang="en-US" smtClean="0"/>
              <a:t>9/1/2014</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C6073D5-63C2-4933-B970-D96552757D44}" type="slidenum">
              <a:rPr lang="en-US" smtClean="0"/>
              <a:t>‹#›</a:t>
            </a:fld>
            <a:endParaRPr lang="en-US"/>
          </a:p>
        </p:txBody>
      </p:sp>
    </p:spTree>
    <p:extLst>
      <p:ext uri="{BB962C8B-B14F-4D97-AF65-F5344CB8AC3E}">
        <p14:creationId xmlns:p14="http://schemas.microsoft.com/office/powerpoint/2010/main" val="10004818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54B7E8A-1102-47A1-B1C3-36AE88809383}" type="datetimeFigureOut">
              <a:rPr lang="en-US" smtClean="0"/>
              <a:t>9/1/2014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5A11EAB-687D-4AE4-B775-678A923E9436}" type="slidenum">
              <a:rPr lang="en-US" smtClean="0"/>
              <a:t>‹#›</a:t>
            </a:fld>
            <a:endParaRPr lang="en-US"/>
          </a:p>
        </p:txBody>
      </p:sp>
    </p:spTree>
    <p:extLst>
      <p:ext uri="{BB962C8B-B14F-4D97-AF65-F5344CB8AC3E}">
        <p14:creationId xmlns:p14="http://schemas.microsoft.com/office/powerpoint/2010/main" val="4301035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5A11EAB-687D-4AE4-B775-678A923E9436}" type="slidenum">
              <a:rPr lang="en-US" smtClean="0"/>
              <a:t>1</a:t>
            </a:fld>
            <a:endParaRPr lang="en-US"/>
          </a:p>
        </p:txBody>
      </p:sp>
    </p:spTree>
    <p:extLst>
      <p:ext uri="{BB962C8B-B14F-4D97-AF65-F5344CB8AC3E}">
        <p14:creationId xmlns:p14="http://schemas.microsoft.com/office/powerpoint/2010/main" val="798332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p>
            <a:fld id="{0F4D64B7-11BE-4AAB-A1A2-20471B7113C1}" type="slidenum">
              <a:rPr lang="en-US" smtClean="0"/>
              <a:pPr/>
              <a:t>21</a:t>
            </a:fld>
            <a:endParaRPr lang="en-US" dirty="0" smtClean="0"/>
          </a:p>
        </p:txBody>
      </p:sp>
      <p:sp>
        <p:nvSpPr>
          <p:cNvPr id="66563" name="Rectangle 2"/>
          <p:cNvSpPr>
            <a:spLocks noGrp="1" noRot="1" noChangeAspect="1" noChangeArrowheads="1" noTextEdit="1"/>
          </p:cNvSpPr>
          <p:nvPr>
            <p:ph type="sldImg"/>
          </p:nvPr>
        </p:nvSpPr>
        <p:spPr>
          <a:solidFill>
            <a:srgbClr val="FFFFFF"/>
          </a:solidFill>
          <a:ln/>
        </p:spPr>
      </p:sp>
      <p:sp>
        <p:nvSpPr>
          <p:cNvPr id="66564" name="Rectangle 3"/>
          <p:cNvSpPr>
            <a:spLocks noGrp="1" noChangeArrowheads="1"/>
          </p:cNvSpPr>
          <p:nvPr>
            <p:ph type="body" idx="1"/>
          </p:nvPr>
        </p:nvSpPr>
        <p:spPr>
          <a:solidFill>
            <a:srgbClr val="FFFFFF"/>
          </a:solidFill>
          <a:ln>
            <a:solidFill>
              <a:srgbClr val="000000"/>
            </a:solidFill>
          </a:ln>
        </p:spPr>
        <p:txBody>
          <a:bodyPr/>
          <a:lstStyle/>
          <a:p>
            <a:endParaRPr lang="en-US" dirty="0" smtClean="0"/>
          </a:p>
        </p:txBody>
      </p:sp>
    </p:spTree>
    <p:extLst>
      <p:ext uri="{BB962C8B-B14F-4D97-AF65-F5344CB8AC3E}">
        <p14:creationId xmlns:p14="http://schemas.microsoft.com/office/powerpoint/2010/main" val="27233438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5" name="Group 4"/>
          <p:cNvGrpSpPr/>
          <p:nvPr/>
        </p:nvGrpSpPr>
        <p:grpSpPr>
          <a:xfrm>
            <a:off x="3048" y="0"/>
            <a:ext cx="12188952" cy="6858000"/>
            <a:chOff x="3048" y="0"/>
            <a:chExt cx="12188952" cy="6858000"/>
          </a:xfrm>
        </p:grpSpPr>
        <p:sp>
          <p:nvSpPr>
            <p:cNvPr id="4" name="Rectangle 3"/>
            <p:cNvSpPr/>
            <p:nvPr/>
          </p:nvSpPr>
          <p:spPr>
            <a:xfrm>
              <a:off x="3048" y="0"/>
              <a:ext cx="12188952" cy="6858000"/>
            </a:xfrm>
            <a:prstGeom prst="rect">
              <a:avLst/>
            </a:prstGeom>
            <a:solidFill>
              <a:schemeClr val="bg1"/>
            </a:solidFill>
            <a:ln>
              <a:noFill/>
            </a:ln>
            <a:effectLst/>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grpSp>
          <p:nvGrpSpPr>
            <p:cNvPr id="18" name="Group 17"/>
            <p:cNvGrpSpPr/>
            <p:nvPr/>
          </p:nvGrpSpPr>
          <p:grpSpPr>
            <a:xfrm>
              <a:off x="1574798" y="3537161"/>
              <a:ext cx="9144001" cy="196717"/>
              <a:chOff x="1523999" y="4379129"/>
              <a:chExt cx="9144001" cy="196717"/>
            </a:xfrm>
          </p:grpSpPr>
          <p:sp>
            <p:nvSpPr>
              <p:cNvPr id="19" name="Rectangle 18" descr="Gold bar"/>
              <p:cNvSpPr>
                <a:spLocks noChangeArrowheads="1"/>
              </p:cNvSpPr>
              <p:nvPr/>
            </p:nvSpPr>
            <p:spPr bwMode="auto">
              <a:xfrm rot="16200000" flipH="1">
                <a:off x="2949872" y="2953256"/>
                <a:ext cx="196717" cy="3048463"/>
              </a:xfrm>
              <a:prstGeom prst="rect">
                <a:avLst/>
              </a:prstGeom>
              <a:solidFill>
                <a:schemeClr val="accent1"/>
              </a:solidFill>
              <a:ln w="9525">
                <a:noFill/>
                <a:miter lim="800000"/>
                <a:headEnd/>
                <a:tailEnd/>
              </a:ln>
              <a:effectLst>
                <a:reflection blurRad="6350" stA="50000" endA="300" endPos="38500" dist="50800" dir="5400000" sy="-100000" algn="bl" rotWithShape="0"/>
              </a:effectLst>
              <a:extLst/>
            </p:spPr>
            <p:txBody>
              <a:bodyPr wrap="none" anchor="ctr"/>
              <a:lstStyle/>
              <a:p>
                <a:pPr algn="ctr" eaLnBrk="1" hangingPunct="1"/>
                <a:endParaRPr lang="en-US" sz="2400">
                  <a:latin typeface="Times New Roman" panose="02020603050405020304" pitchFamily="18" charset="0"/>
                </a:endParaRPr>
              </a:p>
            </p:txBody>
          </p:sp>
          <p:sp>
            <p:nvSpPr>
              <p:cNvPr id="20" name="Rectangle 19" descr="Orange bar"/>
              <p:cNvSpPr>
                <a:spLocks noChangeArrowheads="1"/>
              </p:cNvSpPr>
              <p:nvPr/>
            </p:nvSpPr>
            <p:spPr bwMode="auto">
              <a:xfrm rot="16200000" flipH="1">
                <a:off x="5998335" y="2953256"/>
                <a:ext cx="196717" cy="3048463"/>
              </a:xfrm>
              <a:prstGeom prst="rect">
                <a:avLst/>
              </a:prstGeom>
              <a:solidFill>
                <a:schemeClr val="accent4"/>
              </a:solidFill>
              <a:ln w="9525">
                <a:noFill/>
                <a:miter lim="800000"/>
                <a:headEnd/>
                <a:tailEnd/>
              </a:ln>
              <a:effectLst>
                <a:reflection blurRad="6350" stA="50000" endA="300" endPos="38500" dist="50800" dir="5400000" sy="-100000" algn="bl" rotWithShape="0"/>
              </a:effectLst>
              <a:extLst/>
            </p:spPr>
            <p:txBody>
              <a:bodyPr wrap="none" anchor="ctr"/>
              <a:lstStyle/>
              <a:p>
                <a:pPr algn="ctr" eaLnBrk="1" hangingPunct="1"/>
                <a:endParaRPr lang="en-US" sz="2400">
                  <a:latin typeface="Times New Roman" panose="02020603050405020304" pitchFamily="18" charset="0"/>
                </a:endParaRPr>
              </a:p>
            </p:txBody>
          </p:sp>
          <p:sp>
            <p:nvSpPr>
              <p:cNvPr id="21" name="Rectangle 20" descr="Slate bar"/>
              <p:cNvSpPr>
                <a:spLocks noChangeArrowheads="1"/>
              </p:cNvSpPr>
              <p:nvPr/>
            </p:nvSpPr>
            <p:spPr bwMode="auto">
              <a:xfrm rot="16200000" flipH="1">
                <a:off x="9045410" y="2953256"/>
                <a:ext cx="196717" cy="3048463"/>
              </a:xfrm>
              <a:prstGeom prst="rect">
                <a:avLst/>
              </a:prstGeom>
              <a:solidFill>
                <a:schemeClr val="accent6"/>
              </a:solidFill>
              <a:ln w="9525">
                <a:noFill/>
                <a:miter lim="800000"/>
                <a:headEnd/>
                <a:tailEnd/>
              </a:ln>
              <a:effectLst>
                <a:reflection blurRad="6350" stA="50000" endA="300" endPos="38500" dist="50800" dir="5400000" sy="-100000" algn="bl" rotWithShape="0"/>
              </a:effectLst>
              <a:extLst/>
            </p:spPr>
            <p:txBody>
              <a:bodyPr wrap="none" anchor="ctr"/>
              <a:lstStyle/>
              <a:p>
                <a:pPr algn="ctr" eaLnBrk="1" hangingPunct="1"/>
                <a:endParaRPr lang="en-US" sz="2400">
                  <a:latin typeface="Times New Roman" panose="02020603050405020304" pitchFamily="18" charset="0"/>
                </a:endParaRPr>
              </a:p>
            </p:txBody>
          </p:sp>
        </p:grpSp>
      </p:grpSp>
      <p:sp>
        <p:nvSpPr>
          <p:cNvPr id="3" name="Subtitle 2"/>
          <p:cNvSpPr>
            <a:spLocks noGrp="1"/>
          </p:cNvSpPr>
          <p:nvPr>
            <p:ph type="subTitle" idx="1"/>
          </p:nvPr>
        </p:nvSpPr>
        <p:spPr>
          <a:xfrm>
            <a:off x="1524000" y="4056115"/>
            <a:ext cx="9144000" cy="1655762"/>
          </a:xfrm>
          <a:prstGeom prst="rect">
            <a:avLst/>
          </a:prstGeom>
        </p:spPr>
        <p:txBody>
          <a:bodyPr/>
          <a:lstStyle>
            <a:lvl1pPr marL="0" indent="0" algn="ctr">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 name="Title 1"/>
          <p:cNvSpPr>
            <a:spLocks noGrp="1"/>
          </p:cNvSpPr>
          <p:nvPr>
            <p:ph type="ctrTitle"/>
          </p:nvPr>
        </p:nvSpPr>
        <p:spPr>
          <a:xfrm>
            <a:off x="1524000" y="912610"/>
            <a:ext cx="9144000" cy="2387600"/>
          </a:xfrm>
          <a:prstGeom prst="rect">
            <a:avLst/>
          </a:prstGeom>
        </p:spPr>
        <p:txBody>
          <a:bodyPr anchor="b"/>
          <a:lstStyle>
            <a:lvl1pPr algn="ctr">
              <a:defRPr sz="6000">
                <a:solidFill>
                  <a:schemeClr val="tx2"/>
                </a:solidFill>
              </a:defRPr>
            </a:lvl1pPr>
          </a:lstStyle>
          <a:p>
            <a:r>
              <a:rPr lang="en-US" smtClean="0"/>
              <a:t>Click to edit Master title style</a:t>
            </a:r>
            <a:endParaRPr lang="en-US"/>
          </a:p>
        </p:txBody>
      </p:sp>
      <p:sp>
        <p:nvSpPr>
          <p:cNvPr id="11" name="Date Placeholder 3"/>
          <p:cNvSpPr>
            <a:spLocks noGrp="1"/>
          </p:cNvSpPr>
          <p:nvPr>
            <p:ph type="dt" sz="half" idx="2"/>
          </p:nvPr>
        </p:nvSpPr>
        <p:spPr>
          <a:xfrm>
            <a:off x="838200" y="6356350"/>
            <a:ext cx="3276600" cy="365125"/>
          </a:xfrm>
          <a:prstGeom prst="rect">
            <a:avLst/>
          </a:prstGeom>
        </p:spPr>
        <p:txBody>
          <a:bodyPr vert="horz" lIns="91440" tIns="45720" rIns="91440" bIns="45720" rtlCol="0" anchor="ctr"/>
          <a:lstStyle>
            <a:lvl1pPr algn="l">
              <a:defRPr sz="1200">
                <a:solidFill>
                  <a:schemeClr val="accent3"/>
                </a:solidFill>
              </a:defRPr>
            </a:lvl1pPr>
          </a:lstStyle>
          <a:p>
            <a:fld id="{5DE3B5DE-687E-4601-9C25-48F7ABE0D7C5}" type="datetime1">
              <a:rPr lang="en-US" smtClean="0"/>
              <a:t>9/1/2014</a:t>
            </a:fld>
            <a:endParaRPr lang="en-US"/>
          </a:p>
        </p:txBody>
      </p:sp>
      <p:sp>
        <p:nvSpPr>
          <p:cNvPr id="12" name="Footer Placeholder 4"/>
          <p:cNvSpPr>
            <a:spLocks noGrp="1"/>
          </p:cNvSpPr>
          <p:nvPr>
            <p:ph type="ftr" sz="quarter" idx="3"/>
          </p:nvPr>
        </p:nvSpPr>
        <p:spPr>
          <a:xfrm>
            <a:off x="4648200" y="6356350"/>
            <a:ext cx="2895600" cy="365125"/>
          </a:xfrm>
          <a:prstGeom prst="rect">
            <a:avLst/>
          </a:prstGeom>
        </p:spPr>
        <p:txBody>
          <a:bodyPr vert="horz" lIns="91440" tIns="45720" rIns="91440" bIns="45720" rtlCol="0" anchor="ctr"/>
          <a:lstStyle>
            <a:lvl1pPr algn="ctr">
              <a:defRPr sz="1200">
                <a:solidFill>
                  <a:schemeClr val="accent3"/>
                </a:solidFill>
              </a:defRPr>
            </a:lvl1pPr>
          </a:lstStyle>
          <a:p>
            <a:endParaRPr lang="en-US"/>
          </a:p>
        </p:txBody>
      </p:sp>
      <p:sp>
        <p:nvSpPr>
          <p:cNvPr id="13" name="Slide Number Placeholder 5"/>
          <p:cNvSpPr>
            <a:spLocks noGrp="1"/>
          </p:cNvSpPr>
          <p:nvPr>
            <p:ph type="sldNum" sz="quarter" idx="4"/>
          </p:nvPr>
        </p:nvSpPr>
        <p:spPr>
          <a:xfrm>
            <a:off x="8077200" y="6356350"/>
            <a:ext cx="3276600" cy="365125"/>
          </a:xfrm>
          <a:prstGeom prst="rect">
            <a:avLst/>
          </a:prstGeom>
        </p:spPr>
        <p:txBody>
          <a:bodyPr vert="horz" lIns="91440" tIns="45720" rIns="91440" bIns="45720" rtlCol="0" anchor="ctr"/>
          <a:lstStyle>
            <a:lvl1pPr algn="r">
              <a:defRPr sz="1200">
                <a:solidFill>
                  <a:schemeClr val="accent3"/>
                </a:solidFill>
              </a:defRPr>
            </a:lvl1pPr>
          </a:lstStyle>
          <a:p>
            <a:fld id="{10E4A4DB-036F-4816-A98C-42C4167E83C5}" type="slidenum">
              <a:rPr lang="en-US" smtClean="0"/>
              <a:pPr/>
              <a:t>‹#›</a:t>
            </a:fld>
            <a:endParaRPr lang="en-US"/>
          </a:p>
        </p:txBody>
      </p:sp>
    </p:spTree>
    <p:extLst>
      <p:ext uri="{BB962C8B-B14F-4D97-AF65-F5344CB8AC3E}">
        <p14:creationId xmlns:p14="http://schemas.microsoft.com/office/powerpoint/2010/main" val="28108080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838200" y="1825625"/>
            <a:ext cx="10515600" cy="4351338"/>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 name="Title 1"/>
          <p:cNvSpPr>
            <a:spLocks noGrp="1"/>
          </p:cNvSpPr>
          <p:nvPr>
            <p:ph type="title"/>
          </p:nvPr>
        </p:nvSpPr>
        <p:spPr>
          <a:xfrm>
            <a:off x="838200" y="365125"/>
            <a:ext cx="10515600" cy="1325563"/>
          </a:xfrm>
          <a:prstGeom prst="rect">
            <a:avLst/>
          </a:prstGeom>
        </p:spPr>
        <p:txBody>
          <a:bodyPr/>
          <a:lstStyle/>
          <a:p>
            <a:r>
              <a:rPr lang="en-US" smtClean="0"/>
              <a:t>Click to edit Master title style</a:t>
            </a:r>
            <a:endParaRPr lang="en-US"/>
          </a:p>
        </p:txBody>
      </p:sp>
      <p:sp>
        <p:nvSpPr>
          <p:cNvPr id="7" name="Date Placeholder 3"/>
          <p:cNvSpPr>
            <a:spLocks noGrp="1"/>
          </p:cNvSpPr>
          <p:nvPr>
            <p:ph type="dt" sz="half" idx="2"/>
          </p:nvPr>
        </p:nvSpPr>
        <p:spPr>
          <a:xfrm>
            <a:off x="838200" y="6356350"/>
            <a:ext cx="3276600" cy="365125"/>
          </a:xfrm>
          <a:prstGeom prst="rect">
            <a:avLst/>
          </a:prstGeom>
        </p:spPr>
        <p:txBody>
          <a:bodyPr vert="horz" lIns="91440" tIns="45720" rIns="91440" bIns="45720" rtlCol="0" anchor="ctr"/>
          <a:lstStyle>
            <a:lvl1pPr algn="l">
              <a:defRPr sz="1200">
                <a:solidFill>
                  <a:schemeClr val="accent3"/>
                </a:solidFill>
              </a:defRPr>
            </a:lvl1pPr>
          </a:lstStyle>
          <a:p>
            <a:fld id="{BFD467DE-D084-42AA-B27F-22F6084CB8BB}" type="datetime1">
              <a:rPr lang="en-US" smtClean="0"/>
              <a:t>9/1/2014</a:t>
            </a:fld>
            <a:endParaRPr lang="en-US"/>
          </a:p>
        </p:txBody>
      </p:sp>
      <p:sp>
        <p:nvSpPr>
          <p:cNvPr id="8" name="Footer Placeholder 4"/>
          <p:cNvSpPr>
            <a:spLocks noGrp="1"/>
          </p:cNvSpPr>
          <p:nvPr>
            <p:ph type="ftr" sz="quarter" idx="3"/>
          </p:nvPr>
        </p:nvSpPr>
        <p:spPr>
          <a:xfrm>
            <a:off x="4648200" y="6356350"/>
            <a:ext cx="2895600" cy="365125"/>
          </a:xfrm>
          <a:prstGeom prst="rect">
            <a:avLst/>
          </a:prstGeom>
        </p:spPr>
        <p:txBody>
          <a:bodyPr vert="horz" lIns="91440" tIns="45720" rIns="91440" bIns="45720" rtlCol="0" anchor="ctr"/>
          <a:lstStyle>
            <a:lvl1pPr algn="ctr">
              <a:defRPr sz="1200">
                <a:solidFill>
                  <a:schemeClr val="accent3"/>
                </a:solidFill>
              </a:defRPr>
            </a:lvl1pPr>
          </a:lstStyle>
          <a:p>
            <a:endParaRPr lang="en-US"/>
          </a:p>
        </p:txBody>
      </p:sp>
      <p:sp>
        <p:nvSpPr>
          <p:cNvPr id="9" name="Slide Number Placeholder 5"/>
          <p:cNvSpPr>
            <a:spLocks noGrp="1"/>
          </p:cNvSpPr>
          <p:nvPr>
            <p:ph type="sldNum" sz="quarter" idx="4"/>
          </p:nvPr>
        </p:nvSpPr>
        <p:spPr>
          <a:xfrm>
            <a:off x="8077200" y="6356350"/>
            <a:ext cx="3276600" cy="365125"/>
          </a:xfrm>
          <a:prstGeom prst="rect">
            <a:avLst/>
          </a:prstGeom>
        </p:spPr>
        <p:txBody>
          <a:bodyPr vert="horz" lIns="91440" tIns="45720" rIns="91440" bIns="45720" rtlCol="0" anchor="ctr"/>
          <a:lstStyle>
            <a:lvl1pPr algn="r">
              <a:defRPr sz="1200">
                <a:solidFill>
                  <a:schemeClr val="accent3"/>
                </a:solidFill>
              </a:defRPr>
            </a:lvl1pPr>
          </a:lstStyle>
          <a:p>
            <a:fld id="{10E4A4DB-036F-4816-A98C-42C4167E83C5}" type="slidenum">
              <a:rPr lang="en-US" smtClean="0"/>
              <a:pPr/>
              <a:t>‹#›</a:t>
            </a:fld>
            <a:endParaRPr lang="en-US"/>
          </a:p>
        </p:txBody>
      </p:sp>
    </p:spTree>
    <p:extLst>
      <p:ext uri="{BB962C8B-B14F-4D97-AF65-F5344CB8AC3E}">
        <p14:creationId xmlns:p14="http://schemas.microsoft.com/office/powerpoint/2010/main" val="24392933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838200" y="365125"/>
            <a:ext cx="7734300" cy="5811838"/>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 name="Vertical Title 1"/>
          <p:cNvSpPr>
            <a:spLocks noGrp="1"/>
          </p:cNvSpPr>
          <p:nvPr>
            <p:ph type="title" orient="vert"/>
          </p:nvPr>
        </p:nvSpPr>
        <p:spPr>
          <a:xfrm>
            <a:off x="8724900" y="365125"/>
            <a:ext cx="2628900" cy="5811838"/>
          </a:xfrm>
          <a:prstGeom prst="rect">
            <a:avLst/>
          </a:prstGeom>
        </p:spPr>
        <p:txBody>
          <a:bodyPr vert="eaVert"/>
          <a:lstStyle/>
          <a:p>
            <a:r>
              <a:rPr lang="en-US" smtClean="0"/>
              <a:t>Click to edit Master title style</a:t>
            </a:r>
            <a:endParaRPr lang="en-US"/>
          </a:p>
        </p:txBody>
      </p:sp>
      <p:sp>
        <p:nvSpPr>
          <p:cNvPr id="7" name="Date Placeholder 3"/>
          <p:cNvSpPr>
            <a:spLocks noGrp="1"/>
          </p:cNvSpPr>
          <p:nvPr>
            <p:ph type="dt" sz="half" idx="2"/>
          </p:nvPr>
        </p:nvSpPr>
        <p:spPr>
          <a:xfrm>
            <a:off x="838200" y="6356350"/>
            <a:ext cx="3276600" cy="365125"/>
          </a:xfrm>
          <a:prstGeom prst="rect">
            <a:avLst/>
          </a:prstGeom>
        </p:spPr>
        <p:txBody>
          <a:bodyPr vert="horz" lIns="91440" tIns="45720" rIns="91440" bIns="45720" rtlCol="0" anchor="ctr"/>
          <a:lstStyle>
            <a:lvl1pPr algn="l">
              <a:defRPr sz="1200">
                <a:solidFill>
                  <a:schemeClr val="accent3"/>
                </a:solidFill>
              </a:defRPr>
            </a:lvl1pPr>
          </a:lstStyle>
          <a:p>
            <a:fld id="{3782E027-C2A0-4932-A761-986BAD82B671}" type="datetime1">
              <a:rPr lang="en-US" smtClean="0"/>
              <a:t>9/1/2014</a:t>
            </a:fld>
            <a:endParaRPr lang="en-US"/>
          </a:p>
        </p:txBody>
      </p:sp>
      <p:sp>
        <p:nvSpPr>
          <p:cNvPr id="8" name="Footer Placeholder 4"/>
          <p:cNvSpPr>
            <a:spLocks noGrp="1"/>
          </p:cNvSpPr>
          <p:nvPr>
            <p:ph type="ftr" sz="quarter" idx="3"/>
          </p:nvPr>
        </p:nvSpPr>
        <p:spPr>
          <a:xfrm>
            <a:off x="4648200" y="6356350"/>
            <a:ext cx="2895600" cy="365125"/>
          </a:xfrm>
          <a:prstGeom prst="rect">
            <a:avLst/>
          </a:prstGeom>
        </p:spPr>
        <p:txBody>
          <a:bodyPr vert="horz" lIns="91440" tIns="45720" rIns="91440" bIns="45720" rtlCol="0" anchor="ctr"/>
          <a:lstStyle>
            <a:lvl1pPr algn="ctr">
              <a:defRPr sz="1200">
                <a:solidFill>
                  <a:schemeClr val="accent3"/>
                </a:solidFill>
              </a:defRPr>
            </a:lvl1pPr>
          </a:lstStyle>
          <a:p>
            <a:endParaRPr lang="en-US"/>
          </a:p>
        </p:txBody>
      </p:sp>
      <p:sp>
        <p:nvSpPr>
          <p:cNvPr id="9" name="Slide Number Placeholder 5"/>
          <p:cNvSpPr>
            <a:spLocks noGrp="1"/>
          </p:cNvSpPr>
          <p:nvPr>
            <p:ph type="sldNum" sz="quarter" idx="4"/>
          </p:nvPr>
        </p:nvSpPr>
        <p:spPr>
          <a:xfrm>
            <a:off x="8077200" y="6356350"/>
            <a:ext cx="3276600" cy="365125"/>
          </a:xfrm>
          <a:prstGeom prst="rect">
            <a:avLst/>
          </a:prstGeom>
        </p:spPr>
        <p:txBody>
          <a:bodyPr vert="horz" lIns="91440" tIns="45720" rIns="91440" bIns="45720" rtlCol="0" anchor="ctr"/>
          <a:lstStyle>
            <a:lvl1pPr algn="r">
              <a:defRPr sz="1200">
                <a:solidFill>
                  <a:schemeClr val="accent3"/>
                </a:solidFill>
              </a:defRPr>
            </a:lvl1pPr>
          </a:lstStyle>
          <a:p>
            <a:fld id="{10E4A4DB-036F-4816-A98C-42C4167E83C5}" type="slidenum">
              <a:rPr lang="en-US" smtClean="0"/>
              <a:pPr/>
              <a:t>‹#›</a:t>
            </a:fld>
            <a:endParaRPr lang="en-US"/>
          </a:p>
        </p:txBody>
      </p:sp>
    </p:spTree>
    <p:extLst>
      <p:ext uri="{BB962C8B-B14F-4D97-AF65-F5344CB8AC3E}">
        <p14:creationId xmlns:p14="http://schemas.microsoft.com/office/powerpoint/2010/main" val="12971269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1730102" y="1600201"/>
            <a:ext cx="9852297" cy="4525963"/>
          </a:xfrm>
        </p:spPr>
        <p:txBody>
          <a:bodyPr/>
          <a:lstStyle>
            <a:lvl1pPr>
              <a:buFont typeface="Wingdings" pitchFamily="2" charset="2"/>
              <a:buChar char="§"/>
              <a:defRPr sz="2000"/>
            </a:lvl1pPr>
            <a:lvl2pPr>
              <a:buFont typeface="Arial" pitchFamily="34" charset="0"/>
              <a:buChar char="•"/>
              <a:defRPr sz="1800"/>
            </a:lvl2pPr>
            <a:lvl3pPr>
              <a:buFont typeface="Wingdings" pitchFamily="2" charset="2"/>
              <a:buChar char="Ø"/>
              <a:defRPr sz="16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Text Placeholder 10"/>
          <p:cNvSpPr>
            <a:spLocks noGrp="1"/>
          </p:cNvSpPr>
          <p:nvPr>
            <p:ph type="body" sz="quarter" idx="13"/>
          </p:nvPr>
        </p:nvSpPr>
        <p:spPr>
          <a:xfrm>
            <a:off x="1753985" y="1071564"/>
            <a:ext cx="5236088" cy="339725"/>
          </a:xfrm>
        </p:spPr>
        <p:txBody>
          <a:bodyPr>
            <a:noAutofit/>
          </a:bodyPr>
          <a:lstStyle>
            <a:lvl1pPr>
              <a:buNone/>
              <a:defRPr sz="2400" b="1"/>
            </a:lvl1pPr>
            <a:lvl2pPr>
              <a:defRPr sz="2000" b="1"/>
            </a:lvl2pPr>
            <a:lvl3pPr>
              <a:defRPr sz="1800" b="1"/>
            </a:lvl3pPr>
            <a:lvl4pPr>
              <a:defRPr sz="1600" b="1"/>
            </a:lvl4pPr>
            <a:lvl5pPr>
              <a:defRPr sz="1600" b="1"/>
            </a:lvl5pPr>
          </a:lstStyle>
          <a:p>
            <a:pPr lvl="0"/>
            <a:r>
              <a:rPr lang="en-US" dirty="0" smtClean="0"/>
              <a:t>Click to edit Master text</a:t>
            </a:r>
            <a:endParaRPr lang="en-US" dirty="0"/>
          </a:p>
        </p:txBody>
      </p:sp>
    </p:spTree>
    <p:extLst>
      <p:ext uri="{BB962C8B-B14F-4D97-AF65-F5344CB8AC3E}">
        <p14:creationId xmlns:p14="http://schemas.microsoft.com/office/powerpoint/2010/main" val="30242821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1730102" y="1600201"/>
            <a:ext cx="9852297" cy="4525963"/>
          </a:xfrm>
        </p:spPr>
        <p:txBody>
          <a:bodyPr/>
          <a:lstStyle>
            <a:lvl1pPr>
              <a:buFont typeface="Wingdings" pitchFamily="2" charset="2"/>
              <a:buChar char="§"/>
              <a:defRPr sz="2000"/>
            </a:lvl1pPr>
            <a:lvl2pPr>
              <a:buFont typeface="Arial" pitchFamily="34" charset="0"/>
              <a:buChar char="•"/>
              <a:defRPr sz="1800"/>
            </a:lvl2pPr>
            <a:lvl3pPr>
              <a:buFont typeface="Wingdings" pitchFamily="2" charset="2"/>
              <a:buChar char="Ø"/>
              <a:defRPr sz="16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Text Placeholder 10"/>
          <p:cNvSpPr>
            <a:spLocks noGrp="1"/>
          </p:cNvSpPr>
          <p:nvPr>
            <p:ph type="body" sz="quarter" idx="13"/>
          </p:nvPr>
        </p:nvSpPr>
        <p:spPr>
          <a:xfrm>
            <a:off x="1753985" y="1071564"/>
            <a:ext cx="5236088" cy="339725"/>
          </a:xfrm>
        </p:spPr>
        <p:txBody>
          <a:bodyPr>
            <a:noAutofit/>
          </a:bodyPr>
          <a:lstStyle>
            <a:lvl1pPr>
              <a:buNone/>
              <a:defRPr sz="2400" b="1"/>
            </a:lvl1pPr>
            <a:lvl2pPr>
              <a:defRPr sz="2000" b="1"/>
            </a:lvl2pPr>
            <a:lvl3pPr>
              <a:defRPr sz="1800" b="1"/>
            </a:lvl3pPr>
            <a:lvl4pPr>
              <a:defRPr sz="1600" b="1"/>
            </a:lvl4pPr>
            <a:lvl5pPr>
              <a:defRPr sz="1600" b="1"/>
            </a:lvl5pPr>
          </a:lstStyle>
          <a:p>
            <a:pPr lvl="0"/>
            <a:r>
              <a:rPr lang="en-US" dirty="0" smtClean="0"/>
              <a:t>Click to edit Master text</a:t>
            </a:r>
            <a:endParaRPr lang="en-US" dirty="0"/>
          </a:p>
        </p:txBody>
      </p:sp>
      <p:sp>
        <p:nvSpPr>
          <p:cNvPr id="5" name="Footer Placeholder 4"/>
          <p:cNvSpPr>
            <a:spLocks noGrp="1"/>
          </p:cNvSpPr>
          <p:nvPr>
            <p:ph type="ftr" sz="quarter" idx="14"/>
          </p:nvPr>
        </p:nvSpPr>
        <p:spPr/>
        <p:txBody>
          <a:bodyPr/>
          <a:lstStyle>
            <a:lvl1pPr>
              <a:defRPr sz="1000" b="1"/>
            </a:lvl1pPr>
          </a:lstStyle>
          <a:p>
            <a:pPr>
              <a:defRPr/>
            </a:pPr>
            <a:r>
              <a:rPr lang="en-US"/>
              <a:t>Copyright © 2013 Pearson Education, Inc. Publishing as Prentice Hall</a:t>
            </a:r>
          </a:p>
        </p:txBody>
      </p:sp>
      <p:sp>
        <p:nvSpPr>
          <p:cNvPr id="6" name="Slide Number Placeholder 5"/>
          <p:cNvSpPr>
            <a:spLocks noGrp="1"/>
          </p:cNvSpPr>
          <p:nvPr>
            <p:ph type="sldNum" sz="quarter" idx="15"/>
          </p:nvPr>
        </p:nvSpPr>
        <p:spPr/>
        <p:txBody>
          <a:bodyPr/>
          <a:lstStyle>
            <a:lvl1pPr algn="r">
              <a:defRPr sz="1200">
                <a:solidFill>
                  <a:schemeClr val="tx1">
                    <a:tint val="75000"/>
                  </a:schemeClr>
                </a:solidFill>
              </a:defRPr>
            </a:lvl1pPr>
          </a:lstStyle>
          <a:p>
            <a:pPr>
              <a:defRPr/>
            </a:pPr>
            <a:r>
              <a:rPr lang="en-US"/>
              <a:t>8-</a:t>
            </a:r>
            <a:fld id="{D37E3711-A816-406E-A4D8-13E14E3F1C5F}" type="slidenum">
              <a:rPr lang="en-US"/>
              <a:pPr>
                <a:defRPr/>
              </a:pPr>
              <a:t>‹#›</a:t>
            </a:fld>
            <a:endParaRPr lang="en-US"/>
          </a:p>
        </p:txBody>
      </p:sp>
    </p:spTree>
    <p:extLst>
      <p:ext uri="{BB962C8B-B14F-4D97-AF65-F5344CB8AC3E}">
        <p14:creationId xmlns:p14="http://schemas.microsoft.com/office/powerpoint/2010/main" val="1994889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1730102" y="1600201"/>
            <a:ext cx="9852297" cy="4525963"/>
          </a:xfrm>
        </p:spPr>
        <p:txBody>
          <a:bodyPr/>
          <a:lstStyle>
            <a:lvl1pPr>
              <a:buFont typeface="Wingdings" pitchFamily="2" charset="2"/>
              <a:buChar char="§"/>
              <a:defRPr sz="2000"/>
            </a:lvl1pPr>
            <a:lvl2pPr>
              <a:buFont typeface="Arial" pitchFamily="34" charset="0"/>
              <a:buChar char="•"/>
              <a:defRPr sz="1800"/>
            </a:lvl2pPr>
            <a:lvl3pPr>
              <a:buFont typeface="Wingdings" pitchFamily="2" charset="2"/>
              <a:buChar char="Ø"/>
              <a:defRPr sz="16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Text Placeholder 10"/>
          <p:cNvSpPr>
            <a:spLocks noGrp="1"/>
          </p:cNvSpPr>
          <p:nvPr>
            <p:ph type="body" sz="quarter" idx="13"/>
          </p:nvPr>
        </p:nvSpPr>
        <p:spPr>
          <a:xfrm>
            <a:off x="1753985" y="1071564"/>
            <a:ext cx="5236088" cy="339725"/>
          </a:xfrm>
        </p:spPr>
        <p:txBody>
          <a:bodyPr>
            <a:noAutofit/>
          </a:bodyPr>
          <a:lstStyle>
            <a:lvl1pPr>
              <a:buNone/>
              <a:defRPr sz="2400" b="1"/>
            </a:lvl1pPr>
            <a:lvl2pPr>
              <a:defRPr sz="2000" b="1"/>
            </a:lvl2pPr>
            <a:lvl3pPr>
              <a:defRPr sz="1800" b="1"/>
            </a:lvl3pPr>
            <a:lvl4pPr>
              <a:defRPr sz="1600" b="1"/>
            </a:lvl4pPr>
            <a:lvl5pPr>
              <a:defRPr sz="1600" b="1"/>
            </a:lvl5pPr>
          </a:lstStyle>
          <a:p>
            <a:pPr lvl="0"/>
            <a:r>
              <a:rPr lang="en-US" dirty="0" smtClean="0"/>
              <a:t>Click to edit Master text</a:t>
            </a:r>
            <a:endParaRPr lang="en-US" dirty="0"/>
          </a:p>
        </p:txBody>
      </p:sp>
      <p:sp>
        <p:nvSpPr>
          <p:cNvPr id="5" name="Footer Placeholder 4"/>
          <p:cNvSpPr>
            <a:spLocks noGrp="1"/>
          </p:cNvSpPr>
          <p:nvPr>
            <p:ph type="ftr" sz="quarter" idx="14"/>
          </p:nvPr>
        </p:nvSpPr>
        <p:spPr/>
        <p:txBody>
          <a:bodyPr/>
          <a:lstStyle>
            <a:lvl1pPr>
              <a:defRPr sz="1000" b="1"/>
            </a:lvl1pPr>
          </a:lstStyle>
          <a:p>
            <a:pPr>
              <a:defRPr/>
            </a:pPr>
            <a:r>
              <a:rPr lang="en-US"/>
              <a:t>Copyright © 2013 Pearson Education, Inc. Publishing as Prentice Hall</a:t>
            </a:r>
          </a:p>
        </p:txBody>
      </p:sp>
      <p:sp>
        <p:nvSpPr>
          <p:cNvPr id="6" name="Slide Number Placeholder 5"/>
          <p:cNvSpPr>
            <a:spLocks noGrp="1"/>
          </p:cNvSpPr>
          <p:nvPr>
            <p:ph type="sldNum" sz="quarter" idx="15"/>
          </p:nvPr>
        </p:nvSpPr>
        <p:spPr/>
        <p:txBody>
          <a:bodyPr/>
          <a:lstStyle>
            <a:lvl1pPr algn="r">
              <a:defRPr sz="1200">
                <a:solidFill>
                  <a:schemeClr val="tx1">
                    <a:tint val="75000"/>
                  </a:schemeClr>
                </a:solidFill>
              </a:defRPr>
            </a:lvl1pPr>
          </a:lstStyle>
          <a:p>
            <a:pPr>
              <a:defRPr/>
            </a:pPr>
            <a:r>
              <a:rPr lang="en-US"/>
              <a:t>8-</a:t>
            </a:r>
            <a:fld id="{D37E3711-A816-406E-A4D8-13E14E3F1C5F}" type="slidenum">
              <a:rPr lang="en-US"/>
              <a:pPr>
                <a:defRPr/>
              </a:pPr>
              <a:t>‹#›</a:t>
            </a:fld>
            <a:endParaRPr lang="en-US"/>
          </a:p>
        </p:txBody>
      </p:sp>
    </p:spTree>
    <p:extLst>
      <p:ext uri="{BB962C8B-B14F-4D97-AF65-F5344CB8AC3E}">
        <p14:creationId xmlns:p14="http://schemas.microsoft.com/office/powerpoint/2010/main" val="40606094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1730102" y="1600201"/>
            <a:ext cx="9852297" cy="4525963"/>
          </a:xfrm>
        </p:spPr>
        <p:txBody>
          <a:bodyPr/>
          <a:lstStyle>
            <a:lvl1pPr>
              <a:buFont typeface="Wingdings" pitchFamily="2" charset="2"/>
              <a:buChar char="§"/>
              <a:defRPr sz="2000"/>
            </a:lvl1pPr>
            <a:lvl2pPr>
              <a:buFont typeface="Arial" pitchFamily="34" charset="0"/>
              <a:buChar char="•"/>
              <a:defRPr sz="1800"/>
            </a:lvl2pPr>
            <a:lvl3pPr>
              <a:buFont typeface="Wingdings" pitchFamily="2" charset="2"/>
              <a:buChar char="Ø"/>
              <a:defRPr sz="16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Text Placeholder 10"/>
          <p:cNvSpPr>
            <a:spLocks noGrp="1"/>
          </p:cNvSpPr>
          <p:nvPr>
            <p:ph type="body" sz="quarter" idx="13"/>
          </p:nvPr>
        </p:nvSpPr>
        <p:spPr>
          <a:xfrm>
            <a:off x="1753985" y="1071564"/>
            <a:ext cx="5236088" cy="339725"/>
          </a:xfrm>
        </p:spPr>
        <p:txBody>
          <a:bodyPr>
            <a:noAutofit/>
          </a:bodyPr>
          <a:lstStyle>
            <a:lvl1pPr>
              <a:buNone/>
              <a:defRPr sz="2400" b="1"/>
            </a:lvl1pPr>
            <a:lvl2pPr>
              <a:defRPr sz="2000" b="1"/>
            </a:lvl2pPr>
            <a:lvl3pPr>
              <a:defRPr sz="1800" b="1"/>
            </a:lvl3pPr>
            <a:lvl4pPr>
              <a:defRPr sz="1600" b="1"/>
            </a:lvl4pPr>
            <a:lvl5pPr>
              <a:defRPr sz="1600" b="1"/>
            </a:lvl5pPr>
          </a:lstStyle>
          <a:p>
            <a:pPr lvl="0"/>
            <a:r>
              <a:rPr lang="en-US" dirty="0" smtClean="0"/>
              <a:t>Click to edit Master text</a:t>
            </a:r>
            <a:endParaRPr lang="en-US" dirty="0"/>
          </a:p>
        </p:txBody>
      </p:sp>
      <p:sp>
        <p:nvSpPr>
          <p:cNvPr id="5" name="Footer Placeholder 4"/>
          <p:cNvSpPr>
            <a:spLocks noGrp="1"/>
          </p:cNvSpPr>
          <p:nvPr>
            <p:ph type="ftr" sz="quarter" idx="14"/>
          </p:nvPr>
        </p:nvSpPr>
        <p:spPr/>
        <p:txBody>
          <a:bodyPr/>
          <a:lstStyle>
            <a:lvl1pPr>
              <a:defRPr sz="1000" b="1"/>
            </a:lvl1pPr>
          </a:lstStyle>
          <a:p>
            <a:pPr>
              <a:defRPr/>
            </a:pPr>
            <a:r>
              <a:rPr lang="en-US"/>
              <a:t>Copyright © 2013 Pearson Education, Inc. Publishing as Prentice Hall</a:t>
            </a:r>
          </a:p>
        </p:txBody>
      </p:sp>
      <p:sp>
        <p:nvSpPr>
          <p:cNvPr id="6" name="Slide Number Placeholder 5"/>
          <p:cNvSpPr>
            <a:spLocks noGrp="1"/>
          </p:cNvSpPr>
          <p:nvPr>
            <p:ph type="sldNum" sz="quarter" idx="15"/>
          </p:nvPr>
        </p:nvSpPr>
        <p:spPr/>
        <p:txBody>
          <a:bodyPr/>
          <a:lstStyle>
            <a:lvl1pPr algn="r">
              <a:defRPr sz="1200">
                <a:solidFill>
                  <a:schemeClr val="tx1">
                    <a:tint val="75000"/>
                  </a:schemeClr>
                </a:solidFill>
              </a:defRPr>
            </a:lvl1pPr>
          </a:lstStyle>
          <a:p>
            <a:pPr>
              <a:defRPr/>
            </a:pPr>
            <a:r>
              <a:rPr lang="en-US"/>
              <a:t>8-</a:t>
            </a:r>
            <a:fld id="{D37E3711-A816-406E-A4D8-13E14E3F1C5F}" type="slidenum">
              <a:rPr lang="en-US"/>
              <a:pPr>
                <a:defRPr/>
              </a:pPr>
              <a:t>‹#›</a:t>
            </a:fld>
            <a:endParaRPr lang="en-US"/>
          </a:p>
        </p:txBody>
      </p:sp>
    </p:spTree>
    <p:extLst>
      <p:ext uri="{BB962C8B-B14F-4D97-AF65-F5344CB8AC3E}">
        <p14:creationId xmlns:p14="http://schemas.microsoft.com/office/powerpoint/2010/main" val="647004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5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1730102" y="1600201"/>
            <a:ext cx="9852297" cy="4525963"/>
          </a:xfrm>
        </p:spPr>
        <p:txBody>
          <a:bodyPr/>
          <a:lstStyle>
            <a:lvl1pPr>
              <a:buFont typeface="Wingdings" pitchFamily="2" charset="2"/>
              <a:buChar char="§"/>
              <a:defRPr sz="2000"/>
            </a:lvl1pPr>
            <a:lvl2pPr>
              <a:buFont typeface="Arial" pitchFamily="34" charset="0"/>
              <a:buChar char="•"/>
              <a:defRPr sz="1800"/>
            </a:lvl2pPr>
            <a:lvl3pPr>
              <a:buFont typeface="Wingdings" pitchFamily="2" charset="2"/>
              <a:buChar char="Ø"/>
              <a:defRPr sz="16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Text Placeholder 10"/>
          <p:cNvSpPr>
            <a:spLocks noGrp="1"/>
          </p:cNvSpPr>
          <p:nvPr>
            <p:ph type="body" sz="quarter" idx="13"/>
          </p:nvPr>
        </p:nvSpPr>
        <p:spPr>
          <a:xfrm>
            <a:off x="1753985" y="1071564"/>
            <a:ext cx="5236088" cy="339725"/>
          </a:xfrm>
        </p:spPr>
        <p:txBody>
          <a:bodyPr>
            <a:noAutofit/>
          </a:bodyPr>
          <a:lstStyle>
            <a:lvl1pPr>
              <a:buNone/>
              <a:defRPr sz="2400" b="1"/>
            </a:lvl1pPr>
            <a:lvl2pPr>
              <a:defRPr sz="2000" b="1"/>
            </a:lvl2pPr>
            <a:lvl3pPr>
              <a:defRPr sz="1800" b="1"/>
            </a:lvl3pPr>
            <a:lvl4pPr>
              <a:defRPr sz="1600" b="1"/>
            </a:lvl4pPr>
            <a:lvl5pPr>
              <a:defRPr sz="1600" b="1"/>
            </a:lvl5pPr>
          </a:lstStyle>
          <a:p>
            <a:pPr lvl="0"/>
            <a:r>
              <a:rPr lang="en-US" dirty="0" smtClean="0"/>
              <a:t>Click to edit Master text</a:t>
            </a:r>
            <a:endParaRPr lang="en-US" dirty="0"/>
          </a:p>
        </p:txBody>
      </p:sp>
      <p:sp>
        <p:nvSpPr>
          <p:cNvPr id="5" name="Footer Placeholder 4"/>
          <p:cNvSpPr>
            <a:spLocks noGrp="1"/>
          </p:cNvSpPr>
          <p:nvPr>
            <p:ph type="ftr" sz="quarter" idx="14"/>
          </p:nvPr>
        </p:nvSpPr>
        <p:spPr/>
        <p:txBody>
          <a:bodyPr/>
          <a:lstStyle>
            <a:lvl1pPr>
              <a:defRPr sz="1000" b="1"/>
            </a:lvl1pPr>
          </a:lstStyle>
          <a:p>
            <a:pPr>
              <a:defRPr/>
            </a:pPr>
            <a:r>
              <a:rPr lang="en-US"/>
              <a:t>Copyright © 2013 Pearson Education, Inc. Publishing as Prentice Hall</a:t>
            </a:r>
          </a:p>
        </p:txBody>
      </p:sp>
      <p:sp>
        <p:nvSpPr>
          <p:cNvPr id="6" name="Slide Number Placeholder 5"/>
          <p:cNvSpPr>
            <a:spLocks noGrp="1"/>
          </p:cNvSpPr>
          <p:nvPr>
            <p:ph type="sldNum" sz="quarter" idx="15"/>
          </p:nvPr>
        </p:nvSpPr>
        <p:spPr/>
        <p:txBody>
          <a:bodyPr/>
          <a:lstStyle>
            <a:lvl1pPr algn="r">
              <a:defRPr sz="1200">
                <a:solidFill>
                  <a:schemeClr val="tx1">
                    <a:tint val="75000"/>
                  </a:schemeClr>
                </a:solidFill>
              </a:defRPr>
            </a:lvl1pPr>
          </a:lstStyle>
          <a:p>
            <a:pPr>
              <a:defRPr/>
            </a:pPr>
            <a:r>
              <a:rPr lang="en-US"/>
              <a:t>8-</a:t>
            </a:r>
            <a:fld id="{D37E3711-A816-406E-A4D8-13E14E3F1C5F}" type="slidenum">
              <a:rPr lang="en-US"/>
              <a:pPr>
                <a:defRPr/>
              </a:pPr>
              <a:t>‹#›</a:t>
            </a:fld>
            <a:endParaRPr lang="en-US"/>
          </a:p>
        </p:txBody>
      </p:sp>
    </p:spTree>
    <p:extLst>
      <p:ext uri="{BB962C8B-B14F-4D97-AF65-F5344CB8AC3E}">
        <p14:creationId xmlns:p14="http://schemas.microsoft.com/office/powerpoint/2010/main" val="217316712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6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1730102" y="1600201"/>
            <a:ext cx="9852297" cy="4525963"/>
          </a:xfrm>
        </p:spPr>
        <p:txBody>
          <a:bodyPr/>
          <a:lstStyle>
            <a:lvl1pPr>
              <a:buFont typeface="Wingdings" pitchFamily="2" charset="2"/>
              <a:buChar char="§"/>
              <a:defRPr sz="2000"/>
            </a:lvl1pPr>
            <a:lvl2pPr>
              <a:buFont typeface="Arial" pitchFamily="34" charset="0"/>
              <a:buChar char="•"/>
              <a:defRPr sz="1800"/>
            </a:lvl2pPr>
            <a:lvl3pPr>
              <a:buFont typeface="Wingdings" pitchFamily="2" charset="2"/>
              <a:buChar char="Ø"/>
              <a:defRPr sz="16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Text Placeholder 10"/>
          <p:cNvSpPr>
            <a:spLocks noGrp="1"/>
          </p:cNvSpPr>
          <p:nvPr>
            <p:ph type="body" sz="quarter" idx="13"/>
          </p:nvPr>
        </p:nvSpPr>
        <p:spPr>
          <a:xfrm>
            <a:off x="1753985" y="1071564"/>
            <a:ext cx="5236088" cy="339725"/>
          </a:xfrm>
        </p:spPr>
        <p:txBody>
          <a:bodyPr>
            <a:noAutofit/>
          </a:bodyPr>
          <a:lstStyle>
            <a:lvl1pPr>
              <a:buNone/>
              <a:defRPr sz="2400" b="1"/>
            </a:lvl1pPr>
            <a:lvl2pPr>
              <a:defRPr sz="2000" b="1"/>
            </a:lvl2pPr>
            <a:lvl3pPr>
              <a:defRPr sz="1800" b="1"/>
            </a:lvl3pPr>
            <a:lvl4pPr>
              <a:defRPr sz="1600" b="1"/>
            </a:lvl4pPr>
            <a:lvl5pPr>
              <a:defRPr sz="1600" b="1"/>
            </a:lvl5pPr>
          </a:lstStyle>
          <a:p>
            <a:pPr lvl="0"/>
            <a:r>
              <a:rPr lang="en-US" dirty="0" smtClean="0"/>
              <a:t>Click to edit Master text</a:t>
            </a:r>
            <a:endParaRPr lang="en-US" dirty="0"/>
          </a:p>
        </p:txBody>
      </p:sp>
      <p:sp>
        <p:nvSpPr>
          <p:cNvPr id="5" name="Footer Placeholder 4"/>
          <p:cNvSpPr>
            <a:spLocks noGrp="1"/>
          </p:cNvSpPr>
          <p:nvPr>
            <p:ph type="ftr" sz="quarter" idx="14"/>
          </p:nvPr>
        </p:nvSpPr>
        <p:spPr/>
        <p:txBody>
          <a:bodyPr/>
          <a:lstStyle>
            <a:lvl1pPr>
              <a:defRPr sz="1000" b="1"/>
            </a:lvl1pPr>
          </a:lstStyle>
          <a:p>
            <a:pPr>
              <a:defRPr/>
            </a:pPr>
            <a:r>
              <a:rPr lang="en-US"/>
              <a:t>Copyright © 2013 Pearson Education, Inc. Publishing as Prentice Hall</a:t>
            </a:r>
          </a:p>
        </p:txBody>
      </p:sp>
      <p:sp>
        <p:nvSpPr>
          <p:cNvPr id="6" name="Slide Number Placeholder 5"/>
          <p:cNvSpPr>
            <a:spLocks noGrp="1"/>
          </p:cNvSpPr>
          <p:nvPr>
            <p:ph type="sldNum" sz="quarter" idx="15"/>
          </p:nvPr>
        </p:nvSpPr>
        <p:spPr/>
        <p:txBody>
          <a:bodyPr/>
          <a:lstStyle>
            <a:lvl1pPr algn="r">
              <a:defRPr sz="1200">
                <a:solidFill>
                  <a:schemeClr val="tx1">
                    <a:tint val="75000"/>
                  </a:schemeClr>
                </a:solidFill>
              </a:defRPr>
            </a:lvl1pPr>
          </a:lstStyle>
          <a:p>
            <a:pPr>
              <a:defRPr/>
            </a:pPr>
            <a:r>
              <a:rPr lang="en-US"/>
              <a:t>8-</a:t>
            </a:r>
            <a:fld id="{D37E3711-A816-406E-A4D8-13E14E3F1C5F}" type="slidenum">
              <a:rPr lang="en-US"/>
              <a:pPr>
                <a:defRPr/>
              </a:pPr>
              <a:t>‹#›</a:t>
            </a:fld>
            <a:endParaRPr lang="en-US"/>
          </a:p>
        </p:txBody>
      </p:sp>
    </p:spTree>
    <p:extLst>
      <p:ext uri="{BB962C8B-B14F-4D97-AF65-F5344CB8AC3E}">
        <p14:creationId xmlns:p14="http://schemas.microsoft.com/office/powerpoint/2010/main" val="313486661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7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1730102" y="1600201"/>
            <a:ext cx="9852297" cy="4525963"/>
          </a:xfrm>
        </p:spPr>
        <p:txBody>
          <a:bodyPr/>
          <a:lstStyle>
            <a:lvl1pPr>
              <a:buFont typeface="Wingdings" pitchFamily="2" charset="2"/>
              <a:buChar char="§"/>
              <a:defRPr sz="2000"/>
            </a:lvl1pPr>
            <a:lvl2pPr>
              <a:buFont typeface="Arial" pitchFamily="34" charset="0"/>
              <a:buChar char="•"/>
              <a:defRPr sz="1800"/>
            </a:lvl2pPr>
            <a:lvl3pPr>
              <a:buFont typeface="Wingdings" pitchFamily="2" charset="2"/>
              <a:buChar char="Ø"/>
              <a:defRPr sz="16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Text Placeholder 10"/>
          <p:cNvSpPr>
            <a:spLocks noGrp="1"/>
          </p:cNvSpPr>
          <p:nvPr>
            <p:ph type="body" sz="quarter" idx="13"/>
          </p:nvPr>
        </p:nvSpPr>
        <p:spPr>
          <a:xfrm>
            <a:off x="1753985" y="1071564"/>
            <a:ext cx="5236088" cy="339725"/>
          </a:xfrm>
        </p:spPr>
        <p:txBody>
          <a:bodyPr>
            <a:noAutofit/>
          </a:bodyPr>
          <a:lstStyle>
            <a:lvl1pPr>
              <a:buNone/>
              <a:defRPr sz="2400" b="1"/>
            </a:lvl1pPr>
            <a:lvl2pPr>
              <a:defRPr sz="2000" b="1"/>
            </a:lvl2pPr>
            <a:lvl3pPr>
              <a:defRPr sz="1800" b="1"/>
            </a:lvl3pPr>
            <a:lvl4pPr>
              <a:defRPr sz="1600" b="1"/>
            </a:lvl4pPr>
            <a:lvl5pPr>
              <a:defRPr sz="1600" b="1"/>
            </a:lvl5pPr>
          </a:lstStyle>
          <a:p>
            <a:pPr lvl="0"/>
            <a:r>
              <a:rPr lang="en-US" dirty="0" smtClean="0"/>
              <a:t>Click to edit Master text</a:t>
            </a:r>
            <a:endParaRPr lang="en-US" dirty="0"/>
          </a:p>
        </p:txBody>
      </p:sp>
      <p:sp>
        <p:nvSpPr>
          <p:cNvPr id="5" name="Footer Placeholder 4"/>
          <p:cNvSpPr>
            <a:spLocks noGrp="1"/>
          </p:cNvSpPr>
          <p:nvPr>
            <p:ph type="ftr" sz="quarter" idx="14"/>
          </p:nvPr>
        </p:nvSpPr>
        <p:spPr/>
        <p:txBody>
          <a:bodyPr/>
          <a:lstStyle>
            <a:lvl1pPr>
              <a:defRPr sz="1000" b="1"/>
            </a:lvl1pPr>
          </a:lstStyle>
          <a:p>
            <a:pPr>
              <a:defRPr/>
            </a:pPr>
            <a:r>
              <a:rPr lang="en-US"/>
              <a:t>Copyright © 2013 Pearson Education, Inc. Publishing as Prentice Hall</a:t>
            </a:r>
          </a:p>
        </p:txBody>
      </p:sp>
      <p:sp>
        <p:nvSpPr>
          <p:cNvPr id="6" name="Slide Number Placeholder 5"/>
          <p:cNvSpPr>
            <a:spLocks noGrp="1"/>
          </p:cNvSpPr>
          <p:nvPr>
            <p:ph type="sldNum" sz="quarter" idx="15"/>
          </p:nvPr>
        </p:nvSpPr>
        <p:spPr/>
        <p:txBody>
          <a:bodyPr/>
          <a:lstStyle>
            <a:lvl1pPr algn="r">
              <a:defRPr sz="1200">
                <a:solidFill>
                  <a:schemeClr val="tx1">
                    <a:tint val="75000"/>
                  </a:schemeClr>
                </a:solidFill>
              </a:defRPr>
            </a:lvl1pPr>
          </a:lstStyle>
          <a:p>
            <a:pPr>
              <a:defRPr/>
            </a:pPr>
            <a:r>
              <a:rPr lang="en-US"/>
              <a:t>8-</a:t>
            </a:r>
            <a:fld id="{D37E3711-A816-406E-A4D8-13E14E3F1C5F}" type="slidenum">
              <a:rPr lang="en-US"/>
              <a:pPr>
                <a:defRPr/>
              </a:pPr>
              <a:t>‹#›</a:t>
            </a:fld>
            <a:endParaRPr lang="en-US"/>
          </a:p>
        </p:txBody>
      </p:sp>
    </p:spTree>
    <p:extLst>
      <p:ext uri="{BB962C8B-B14F-4D97-AF65-F5344CB8AC3E}">
        <p14:creationId xmlns:p14="http://schemas.microsoft.com/office/powerpoint/2010/main" val="28636705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8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1730102" y="1600201"/>
            <a:ext cx="9852297" cy="4525963"/>
          </a:xfrm>
        </p:spPr>
        <p:txBody>
          <a:bodyPr/>
          <a:lstStyle>
            <a:lvl1pPr>
              <a:buFont typeface="Wingdings" pitchFamily="2" charset="2"/>
              <a:buChar char="§"/>
              <a:defRPr sz="2000"/>
            </a:lvl1pPr>
            <a:lvl2pPr>
              <a:buFont typeface="Arial" pitchFamily="34" charset="0"/>
              <a:buChar char="•"/>
              <a:defRPr sz="1800"/>
            </a:lvl2pPr>
            <a:lvl3pPr>
              <a:buFont typeface="Wingdings" pitchFamily="2" charset="2"/>
              <a:buChar char="Ø"/>
              <a:defRPr sz="16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Text Placeholder 10"/>
          <p:cNvSpPr>
            <a:spLocks noGrp="1"/>
          </p:cNvSpPr>
          <p:nvPr>
            <p:ph type="body" sz="quarter" idx="13"/>
          </p:nvPr>
        </p:nvSpPr>
        <p:spPr>
          <a:xfrm>
            <a:off x="1753985" y="1071564"/>
            <a:ext cx="5236088" cy="339725"/>
          </a:xfrm>
        </p:spPr>
        <p:txBody>
          <a:bodyPr>
            <a:noAutofit/>
          </a:bodyPr>
          <a:lstStyle>
            <a:lvl1pPr>
              <a:buNone/>
              <a:defRPr sz="2400" b="1"/>
            </a:lvl1pPr>
            <a:lvl2pPr>
              <a:defRPr sz="2000" b="1"/>
            </a:lvl2pPr>
            <a:lvl3pPr>
              <a:defRPr sz="1800" b="1"/>
            </a:lvl3pPr>
            <a:lvl4pPr>
              <a:defRPr sz="1600" b="1"/>
            </a:lvl4pPr>
            <a:lvl5pPr>
              <a:defRPr sz="1600" b="1"/>
            </a:lvl5pPr>
          </a:lstStyle>
          <a:p>
            <a:pPr lvl="0"/>
            <a:r>
              <a:rPr lang="en-US" dirty="0" smtClean="0"/>
              <a:t>Click to edit Master text</a:t>
            </a:r>
            <a:endParaRPr lang="en-US" dirty="0"/>
          </a:p>
        </p:txBody>
      </p:sp>
      <p:sp>
        <p:nvSpPr>
          <p:cNvPr id="5" name="Footer Placeholder 4"/>
          <p:cNvSpPr>
            <a:spLocks noGrp="1"/>
          </p:cNvSpPr>
          <p:nvPr>
            <p:ph type="ftr" sz="quarter" idx="14"/>
          </p:nvPr>
        </p:nvSpPr>
        <p:spPr/>
        <p:txBody>
          <a:bodyPr/>
          <a:lstStyle>
            <a:lvl1pPr>
              <a:defRPr sz="1000" b="1"/>
            </a:lvl1pPr>
          </a:lstStyle>
          <a:p>
            <a:pPr>
              <a:defRPr/>
            </a:pPr>
            <a:r>
              <a:rPr lang="en-US"/>
              <a:t>Copyright © 2013 Pearson Education, Inc. Publishing as Prentice Hall</a:t>
            </a:r>
          </a:p>
        </p:txBody>
      </p:sp>
      <p:sp>
        <p:nvSpPr>
          <p:cNvPr id="6" name="Slide Number Placeholder 5"/>
          <p:cNvSpPr>
            <a:spLocks noGrp="1"/>
          </p:cNvSpPr>
          <p:nvPr>
            <p:ph type="sldNum" sz="quarter" idx="15"/>
          </p:nvPr>
        </p:nvSpPr>
        <p:spPr/>
        <p:txBody>
          <a:bodyPr/>
          <a:lstStyle>
            <a:lvl1pPr algn="r">
              <a:defRPr sz="1200">
                <a:solidFill>
                  <a:schemeClr val="tx1">
                    <a:tint val="75000"/>
                  </a:schemeClr>
                </a:solidFill>
              </a:defRPr>
            </a:lvl1pPr>
          </a:lstStyle>
          <a:p>
            <a:pPr>
              <a:defRPr/>
            </a:pPr>
            <a:r>
              <a:rPr lang="en-US"/>
              <a:t>8-</a:t>
            </a:r>
            <a:fld id="{D37E3711-A816-406E-A4D8-13E14E3F1C5F}" type="slidenum">
              <a:rPr lang="en-US"/>
              <a:pPr>
                <a:defRPr/>
              </a:pPr>
              <a:t>‹#›</a:t>
            </a:fld>
            <a:endParaRPr lang="en-US"/>
          </a:p>
        </p:txBody>
      </p:sp>
    </p:spTree>
    <p:extLst>
      <p:ext uri="{BB962C8B-B14F-4D97-AF65-F5344CB8AC3E}">
        <p14:creationId xmlns:p14="http://schemas.microsoft.com/office/powerpoint/2010/main" val="1857953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825625"/>
            <a:ext cx="10515600" cy="435133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 name="Title 1"/>
          <p:cNvSpPr>
            <a:spLocks noGrp="1"/>
          </p:cNvSpPr>
          <p:nvPr>
            <p:ph type="title"/>
          </p:nvPr>
        </p:nvSpPr>
        <p:spPr>
          <a:xfrm>
            <a:off x="838200" y="365125"/>
            <a:ext cx="10515600" cy="1325563"/>
          </a:xfrm>
          <a:prstGeom prst="rect">
            <a:avLst/>
          </a:prstGeom>
        </p:spPr>
        <p:txBody>
          <a:bodyPr/>
          <a:lstStyle/>
          <a:p>
            <a:r>
              <a:rPr lang="en-US" smtClean="0"/>
              <a:t>Click to edit Master title style</a:t>
            </a:r>
            <a:endParaRPr lang="en-US"/>
          </a:p>
        </p:txBody>
      </p:sp>
      <p:sp>
        <p:nvSpPr>
          <p:cNvPr id="7" name="Date Placeholder 3"/>
          <p:cNvSpPr>
            <a:spLocks noGrp="1"/>
          </p:cNvSpPr>
          <p:nvPr>
            <p:ph type="dt" sz="half" idx="2"/>
          </p:nvPr>
        </p:nvSpPr>
        <p:spPr>
          <a:xfrm>
            <a:off x="838200" y="6356350"/>
            <a:ext cx="3276600" cy="365125"/>
          </a:xfrm>
          <a:prstGeom prst="rect">
            <a:avLst/>
          </a:prstGeom>
        </p:spPr>
        <p:txBody>
          <a:bodyPr vert="horz" lIns="91440" tIns="45720" rIns="91440" bIns="45720" rtlCol="0" anchor="ctr"/>
          <a:lstStyle>
            <a:lvl1pPr algn="l">
              <a:defRPr sz="1200">
                <a:solidFill>
                  <a:schemeClr val="accent3"/>
                </a:solidFill>
              </a:defRPr>
            </a:lvl1pPr>
          </a:lstStyle>
          <a:p>
            <a:fld id="{96AC42F1-294F-4AFB-8F78-2EF579F09459}" type="datetime1">
              <a:rPr lang="en-US" smtClean="0"/>
              <a:t>9/1/2014</a:t>
            </a:fld>
            <a:endParaRPr lang="en-US"/>
          </a:p>
        </p:txBody>
      </p:sp>
      <p:sp>
        <p:nvSpPr>
          <p:cNvPr id="8" name="Footer Placeholder 4"/>
          <p:cNvSpPr>
            <a:spLocks noGrp="1"/>
          </p:cNvSpPr>
          <p:nvPr>
            <p:ph type="ftr" sz="quarter" idx="3"/>
          </p:nvPr>
        </p:nvSpPr>
        <p:spPr>
          <a:xfrm>
            <a:off x="4648200" y="6356350"/>
            <a:ext cx="2895600" cy="365125"/>
          </a:xfrm>
          <a:prstGeom prst="rect">
            <a:avLst/>
          </a:prstGeom>
        </p:spPr>
        <p:txBody>
          <a:bodyPr vert="horz" lIns="91440" tIns="45720" rIns="91440" bIns="45720" rtlCol="0" anchor="ctr"/>
          <a:lstStyle>
            <a:lvl1pPr algn="ctr">
              <a:defRPr sz="1200">
                <a:solidFill>
                  <a:schemeClr val="accent3"/>
                </a:solidFill>
              </a:defRPr>
            </a:lvl1pPr>
          </a:lstStyle>
          <a:p>
            <a:endParaRPr lang="en-US"/>
          </a:p>
        </p:txBody>
      </p:sp>
      <p:sp>
        <p:nvSpPr>
          <p:cNvPr id="9" name="Slide Number Placeholder 5"/>
          <p:cNvSpPr>
            <a:spLocks noGrp="1"/>
          </p:cNvSpPr>
          <p:nvPr>
            <p:ph type="sldNum" sz="quarter" idx="4"/>
          </p:nvPr>
        </p:nvSpPr>
        <p:spPr>
          <a:xfrm>
            <a:off x="8077200" y="6356350"/>
            <a:ext cx="3276600" cy="365125"/>
          </a:xfrm>
          <a:prstGeom prst="rect">
            <a:avLst/>
          </a:prstGeom>
        </p:spPr>
        <p:txBody>
          <a:bodyPr vert="horz" lIns="91440" tIns="45720" rIns="91440" bIns="45720" rtlCol="0" anchor="ctr"/>
          <a:lstStyle>
            <a:lvl1pPr algn="r">
              <a:defRPr sz="1200">
                <a:solidFill>
                  <a:schemeClr val="accent3"/>
                </a:solidFill>
              </a:defRPr>
            </a:lvl1pPr>
          </a:lstStyle>
          <a:p>
            <a:fld id="{10E4A4DB-036F-4816-A98C-42C4167E83C5}" type="slidenum">
              <a:rPr lang="en-US" smtClean="0"/>
              <a:pPr/>
              <a:t>‹#›</a:t>
            </a:fld>
            <a:endParaRPr lang="en-US"/>
          </a:p>
        </p:txBody>
      </p:sp>
    </p:spTree>
    <p:extLst>
      <p:ext uri="{BB962C8B-B14F-4D97-AF65-F5344CB8AC3E}">
        <p14:creationId xmlns:p14="http://schemas.microsoft.com/office/powerpoint/2010/main" val="18180761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9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1730102" y="1600201"/>
            <a:ext cx="9852297" cy="4525963"/>
          </a:xfrm>
        </p:spPr>
        <p:txBody>
          <a:bodyPr/>
          <a:lstStyle>
            <a:lvl1pPr>
              <a:buFont typeface="Wingdings" pitchFamily="2" charset="2"/>
              <a:buChar char="§"/>
              <a:defRPr sz="2000"/>
            </a:lvl1pPr>
            <a:lvl2pPr>
              <a:buFont typeface="Arial" pitchFamily="34" charset="0"/>
              <a:buChar char="•"/>
              <a:defRPr sz="1800"/>
            </a:lvl2pPr>
            <a:lvl3pPr>
              <a:buFont typeface="Wingdings" pitchFamily="2" charset="2"/>
              <a:buChar char="Ø"/>
              <a:defRPr sz="16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Text Placeholder 10"/>
          <p:cNvSpPr>
            <a:spLocks noGrp="1"/>
          </p:cNvSpPr>
          <p:nvPr>
            <p:ph type="body" sz="quarter" idx="13"/>
          </p:nvPr>
        </p:nvSpPr>
        <p:spPr>
          <a:xfrm>
            <a:off x="1753985" y="1071564"/>
            <a:ext cx="5236088" cy="339725"/>
          </a:xfrm>
        </p:spPr>
        <p:txBody>
          <a:bodyPr>
            <a:noAutofit/>
          </a:bodyPr>
          <a:lstStyle>
            <a:lvl1pPr>
              <a:buNone/>
              <a:defRPr sz="2400" b="1"/>
            </a:lvl1pPr>
            <a:lvl2pPr>
              <a:defRPr sz="2000" b="1"/>
            </a:lvl2pPr>
            <a:lvl3pPr>
              <a:defRPr sz="1800" b="1"/>
            </a:lvl3pPr>
            <a:lvl4pPr>
              <a:defRPr sz="1600" b="1"/>
            </a:lvl4pPr>
            <a:lvl5pPr>
              <a:defRPr sz="1600" b="1"/>
            </a:lvl5pPr>
          </a:lstStyle>
          <a:p>
            <a:pPr lvl="0"/>
            <a:r>
              <a:rPr lang="en-US" dirty="0" smtClean="0"/>
              <a:t>Click to edit Master text</a:t>
            </a:r>
            <a:endParaRPr lang="en-US" dirty="0"/>
          </a:p>
        </p:txBody>
      </p:sp>
      <p:sp>
        <p:nvSpPr>
          <p:cNvPr id="5" name="Footer Placeholder 4"/>
          <p:cNvSpPr>
            <a:spLocks noGrp="1"/>
          </p:cNvSpPr>
          <p:nvPr>
            <p:ph type="ftr" sz="quarter" idx="14"/>
          </p:nvPr>
        </p:nvSpPr>
        <p:spPr/>
        <p:txBody>
          <a:bodyPr/>
          <a:lstStyle>
            <a:lvl1pPr>
              <a:defRPr sz="1000" b="1"/>
            </a:lvl1pPr>
          </a:lstStyle>
          <a:p>
            <a:pPr>
              <a:defRPr/>
            </a:pPr>
            <a:r>
              <a:rPr lang="en-US"/>
              <a:t>Copyright © 2013 Pearson Education, Inc. Publishing as Prentice Hall</a:t>
            </a:r>
          </a:p>
        </p:txBody>
      </p:sp>
      <p:sp>
        <p:nvSpPr>
          <p:cNvPr id="6" name="Slide Number Placeholder 5"/>
          <p:cNvSpPr>
            <a:spLocks noGrp="1"/>
          </p:cNvSpPr>
          <p:nvPr>
            <p:ph type="sldNum" sz="quarter" idx="15"/>
          </p:nvPr>
        </p:nvSpPr>
        <p:spPr/>
        <p:txBody>
          <a:bodyPr/>
          <a:lstStyle>
            <a:lvl1pPr algn="r">
              <a:defRPr sz="1200">
                <a:solidFill>
                  <a:schemeClr val="tx1">
                    <a:tint val="75000"/>
                  </a:schemeClr>
                </a:solidFill>
              </a:defRPr>
            </a:lvl1pPr>
          </a:lstStyle>
          <a:p>
            <a:pPr>
              <a:defRPr/>
            </a:pPr>
            <a:r>
              <a:rPr lang="en-US"/>
              <a:t>8-</a:t>
            </a:r>
            <a:fld id="{D37E3711-A816-406E-A4D8-13E14E3F1C5F}" type="slidenum">
              <a:rPr lang="en-US"/>
              <a:pPr>
                <a:defRPr/>
              </a:pPr>
              <a:t>‹#›</a:t>
            </a:fld>
            <a:endParaRPr lang="en-US"/>
          </a:p>
        </p:txBody>
      </p:sp>
    </p:spTree>
    <p:extLst>
      <p:ext uri="{BB962C8B-B14F-4D97-AF65-F5344CB8AC3E}">
        <p14:creationId xmlns:p14="http://schemas.microsoft.com/office/powerpoint/2010/main" val="37722926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31850" y="4589463"/>
            <a:ext cx="10515600" cy="1500187"/>
          </a:xfrm>
          <a:prstGeom prst="rect">
            <a:avLst/>
          </a:prstGeo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2" name="Title 1"/>
          <p:cNvSpPr>
            <a:spLocks noGrp="1"/>
          </p:cNvSpPr>
          <p:nvPr>
            <p:ph type="title"/>
          </p:nvPr>
        </p:nvSpPr>
        <p:spPr>
          <a:xfrm>
            <a:off x="831850" y="1709738"/>
            <a:ext cx="10515600" cy="2862262"/>
          </a:xfrm>
          <a:prstGeom prst="rect">
            <a:avLst/>
          </a:prstGeom>
        </p:spPr>
        <p:txBody>
          <a:bodyPr anchor="b"/>
          <a:lstStyle>
            <a:lvl1pPr>
              <a:defRPr sz="6000"/>
            </a:lvl1pPr>
          </a:lstStyle>
          <a:p>
            <a:r>
              <a:rPr lang="en-US" smtClean="0"/>
              <a:t>Click to edit Master title style</a:t>
            </a:r>
            <a:endParaRPr lang="en-US"/>
          </a:p>
        </p:txBody>
      </p:sp>
      <p:sp>
        <p:nvSpPr>
          <p:cNvPr id="7" name="Date Placeholder 3"/>
          <p:cNvSpPr>
            <a:spLocks noGrp="1"/>
          </p:cNvSpPr>
          <p:nvPr>
            <p:ph type="dt" sz="half" idx="2"/>
          </p:nvPr>
        </p:nvSpPr>
        <p:spPr>
          <a:xfrm>
            <a:off x="838200" y="6356350"/>
            <a:ext cx="3276600" cy="365125"/>
          </a:xfrm>
          <a:prstGeom prst="rect">
            <a:avLst/>
          </a:prstGeom>
        </p:spPr>
        <p:txBody>
          <a:bodyPr vert="horz" lIns="91440" tIns="45720" rIns="91440" bIns="45720" rtlCol="0" anchor="ctr"/>
          <a:lstStyle>
            <a:lvl1pPr algn="l">
              <a:defRPr sz="1200">
                <a:solidFill>
                  <a:schemeClr val="accent3"/>
                </a:solidFill>
              </a:defRPr>
            </a:lvl1pPr>
          </a:lstStyle>
          <a:p>
            <a:fld id="{1580A6EB-69F5-4723-B5E3-A6D9E36A957A}" type="datetime1">
              <a:rPr lang="en-US" smtClean="0"/>
              <a:t>9/1/2014</a:t>
            </a:fld>
            <a:endParaRPr lang="en-US"/>
          </a:p>
        </p:txBody>
      </p:sp>
      <p:sp>
        <p:nvSpPr>
          <p:cNvPr id="8" name="Footer Placeholder 4"/>
          <p:cNvSpPr>
            <a:spLocks noGrp="1"/>
          </p:cNvSpPr>
          <p:nvPr>
            <p:ph type="ftr" sz="quarter" idx="3"/>
          </p:nvPr>
        </p:nvSpPr>
        <p:spPr>
          <a:xfrm>
            <a:off x="4648200" y="6356350"/>
            <a:ext cx="2895600" cy="365125"/>
          </a:xfrm>
          <a:prstGeom prst="rect">
            <a:avLst/>
          </a:prstGeom>
        </p:spPr>
        <p:txBody>
          <a:bodyPr vert="horz" lIns="91440" tIns="45720" rIns="91440" bIns="45720" rtlCol="0" anchor="ctr"/>
          <a:lstStyle>
            <a:lvl1pPr algn="ctr">
              <a:defRPr sz="1200">
                <a:solidFill>
                  <a:schemeClr val="accent3"/>
                </a:solidFill>
              </a:defRPr>
            </a:lvl1pPr>
          </a:lstStyle>
          <a:p>
            <a:endParaRPr lang="en-US"/>
          </a:p>
        </p:txBody>
      </p:sp>
      <p:sp>
        <p:nvSpPr>
          <p:cNvPr id="9" name="Slide Number Placeholder 5"/>
          <p:cNvSpPr>
            <a:spLocks noGrp="1"/>
          </p:cNvSpPr>
          <p:nvPr>
            <p:ph type="sldNum" sz="quarter" idx="4"/>
          </p:nvPr>
        </p:nvSpPr>
        <p:spPr>
          <a:xfrm>
            <a:off x="8077200" y="6356350"/>
            <a:ext cx="3276600" cy="365125"/>
          </a:xfrm>
          <a:prstGeom prst="rect">
            <a:avLst/>
          </a:prstGeom>
        </p:spPr>
        <p:txBody>
          <a:bodyPr vert="horz" lIns="91440" tIns="45720" rIns="91440" bIns="45720" rtlCol="0" anchor="ctr"/>
          <a:lstStyle>
            <a:lvl1pPr algn="r">
              <a:defRPr sz="1200">
                <a:solidFill>
                  <a:schemeClr val="accent3"/>
                </a:solidFill>
              </a:defRPr>
            </a:lvl1pPr>
          </a:lstStyle>
          <a:p>
            <a:fld id="{10E4A4DB-036F-4816-A98C-42C4167E83C5}" type="slidenum">
              <a:rPr lang="en-US" smtClean="0"/>
              <a:pPr/>
              <a:t>‹#›</a:t>
            </a:fld>
            <a:endParaRPr lang="en-US"/>
          </a:p>
        </p:txBody>
      </p:sp>
    </p:spTree>
    <p:extLst>
      <p:ext uri="{BB962C8B-B14F-4D97-AF65-F5344CB8AC3E}">
        <p14:creationId xmlns:p14="http://schemas.microsoft.com/office/powerpoint/2010/main" val="32941454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6172200" y="1825625"/>
            <a:ext cx="5181600" cy="4351338"/>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Content Placeholder 2"/>
          <p:cNvSpPr>
            <a:spLocks noGrp="1"/>
          </p:cNvSpPr>
          <p:nvPr>
            <p:ph sz="half" idx="1"/>
          </p:nvPr>
        </p:nvSpPr>
        <p:spPr>
          <a:xfrm>
            <a:off x="838200" y="1825625"/>
            <a:ext cx="5181600" cy="4351338"/>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 name="Title 1"/>
          <p:cNvSpPr>
            <a:spLocks noGrp="1"/>
          </p:cNvSpPr>
          <p:nvPr>
            <p:ph type="title"/>
          </p:nvPr>
        </p:nvSpPr>
        <p:spPr>
          <a:xfrm>
            <a:off x="838200" y="365125"/>
            <a:ext cx="10515600" cy="1325563"/>
          </a:xfrm>
          <a:prstGeom prst="rect">
            <a:avLst/>
          </a:prstGeom>
        </p:spPr>
        <p:txBody>
          <a:bodyPr/>
          <a:lstStyle/>
          <a:p>
            <a:r>
              <a:rPr lang="en-US" smtClean="0"/>
              <a:t>Click to edit Master title style</a:t>
            </a:r>
            <a:endParaRPr lang="en-US"/>
          </a:p>
        </p:txBody>
      </p:sp>
      <p:sp>
        <p:nvSpPr>
          <p:cNvPr id="8" name="Date Placeholder 3"/>
          <p:cNvSpPr>
            <a:spLocks noGrp="1"/>
          </p:cNvSpPr>
          <p:nvPr>
            <p:ph type="dt" sz="half" idx="10"/>
          </p:nvPr>
        </p:nvSpPr>
        <p:spPr>
          <a:xfrm>
            <a:off x="838200" y="6356350"/>
            <a:ext cx="3276600" cy="365125"/>
          </a:xfrm>
          <a:prstGeom prst="rect">
            <a:avLst/>
          </a:prstGeom>
        </p:spPr>
        <p:txBody>
          <a:bodyPr vert="horz" lIns="91440" tIns="45720" rIns="91440" bIns="45720" rtlCol="0" anchor="ctr"/>
          <a:lstStyle>
            <a:lvl1pPr algn="l">
              <a:defRPr sz="1200">
                <a:solidFill>
                  <a:schemeClr val="accent3"/>
                </a:solidFill>
              </a:defRPr>
            </a:lvl1pPr>
          </a:lstStyle>
          <a:p>
            <a:fld id="{0FB02ED0-9CAE-481B-8D1D-B242F0282967}" type="datetime1">
              <a:rPr lang="en-US" smtClean="0"/>
              <a:t>9/1/2014</a:t>
            </a:fld>
            <a:endParaRPr lang="en-US"/>
          </a:p>
        </p:txBody>
      </p:sp>
      <p:sp>
        <p:nvSpPr>
          <p:cNvPr id="9" name="Footer Placeholder 4"/>
          <p:cNvSpPr>
            <a:spLocks noGrp="1"/>
          </p:cNvSpPr>
          <p:nvPr>
            <p:ph type="ftr" sz="quarter" idx="3"/>
          </p:nvPr>
        </p:nvSpPr>
        <p:spPr>
          <a:xfrm>
            <a:off x="4648200" y="6356350"/>
            <a:ext cx="2895600" cy="365125"/>
          </a:xfrm>
          <a:prstGeom prst="rect">
            <a:avLst/>
          </a:prstGeom>
        </p:spPr>
        <p:txBody>
          <a:bodyPr vert="horz" lIns="91440" tIns="45720" rIns="91440" bIns="45720" rtlCol="0" anchor="ctr"/>
          <a:lstStyle>
            <a:lvl1pPr algn="ctr">
              <a:defRPr sz="1200">
                <a:solidFill>
                  <a:schemeClr val="accent3"/>
                </a:solidFill>
              </a:defRPr>
            </a:lvl1pPr>
          </a:lstStyle>
          <a:p>
            <a:endParaRPr lang="en-US"/>
          </a:p>
        </p:txBody>
      </p:sp>
      <p:sp>
        <p:nvSpPr>
          <p:cNvPr id="10" name="Slide Number Placeholder 5"/>
          <p:cNvSpPr>
            <a:spLocks noGrp="1"/>
          </p:cNvSpPr>
          <p:nvPr>
            <p:ph type="sldNum" sz="quarter" idx="4"/>
          </p:nvPr>
        </p:nvSpPr>
        <p:spPr>
          <a:xfrm>
            <a:off x="8077200" y="6356350"/>
            <a:ext cx="3276600" cy="365125"/>
          </a:xfrm>
          <a:prstGeom prst="rect">
            <a:avLst/>
          </a:prstGeom>
        </p:spPr>
        <p:txBody>
          <a:bodyPr vert="horz" lIns="91440" tIns="45720" rIns="91440" bIns="45720" rtlCol="0" anchor="ctr"/>
          <a:lstStyle>
            <a:lvl1pPr algn="r">
              <a:defRPr sz="1200">
                <a:solidFill>
                  <a:schemeClr val="accent3"/>
                </a:solidFill>
              </a:defRPr>
            </a:lvl1pPr>
          </a:lstStyle>
          <a:p>
            <a:fld id="{10E4A4DB-036F-4816-A98C-42C4167E83C5}" type="slidenum">
              <a:rPr lang="en-US" smtClean="0"/>
              <a:pPr/>
              <a:t>‹#›</a:t>
            </a:fld>
            <a:endParaRPr lang="en-US"/>
          </a:p>
        </p:txBody>
      </p:sp>
    </p:spTree>
    <p:extLst>
      <p:ext uri="{BB962C8B-B14F-4D97-AF65-F5344CB8AC3E}">
        <p14:creationId xmlns:p14="http://schemas.microsoft.com/office/powerpoint/2010/main" val="17178094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6" name="Content Placeholder 5"/>
          <p:cNvSpPr>
            <a:spLocks noGrp="1"/>
          </p:cNvSpPr>
          <p:nvPr>
            <p:ph sz="quarter" idx="4"/>
          </p:nvPr>
        </p:nvSpPr>
        <p:spPr>
          <a:xfrm>
            <a:off x="6189663" y="2193925"/>
            <a:ext cx="5157787" cy="3978275"/>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89663" y="1489075"/>
            <a:ext cx="5157787" cy="641350"/>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1850" y="2193925"/>
            <a:ext cx="5156200" cy="3978275"/>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Text Placeholder 2"/>
          <p:cNvSpPr>
            <a:spLocks noGrp="1"/>
          </p:cNvSpPr>
          <p:nvPr>
            <p:ph type="body" idx="1"/>
          </p:nvPr>
        </p:nvSpPr>
        <p:spPr>
          <a:xfrm>
            <a:off x="831850" y="1489075"/>
            <a:ext cx="5156200" cy="641350"/>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 name="Title 1"/>
          <p:cNvSpPr>
            <a:spLocks noGrp="1"/>
          </p:cNvSpPr>
          <p:nvPr>
            <p:ph type="title"/>
          </p:nvPr>
        </p:nvSpPr>
        <p:spPr>
          <a:xfrm>
            <a:off x="831850" y="274638"/>
            <a:ext cx="10515600" cy="1143000"/>
          </a:xfrm>
          <a:prstGeom prst="rect">
            <a:avLst/>
          </a:prstGeom>
        </p:spPr>
        <p:txBody>
          <a:bodyPr/>
          <a:lstStyle/>
          <a:p>
            <a:r>
              <a:rPr lang="en-US" smtClean="0"/>
              <a:t>Click to edit Master title style</a:t>
            </a:r>
            <a:endParaRPr lang="en-US"/>
          </a:p>
        </p:txBody>
      </p:sp>
      <p:sp>
        <p:nvSpPr>
          <p:cNvPr id="10" name="Date Placeholder 3"/>
          <p:cNvSpPr>
            <a:spLocks noGrp="1"/>
          </p:cNvSpPr>
          <p:nvPr>
            <p:ph type="dt" sz="half" idx="10"/>
          </p:nvPr>
        </p:nvSpPr>
        <p:spPr>
          <a:xfrm>
            <a:off x="838200" y="6356350"/>
            <a:ext cx="3276600" cy="365125"/>
          </a:xfrm>
          <a:prstGeom prst="rect">
            <a:avLst/>
          </a:prstGeom>
        </p:spPr>
        <p:txBody>
          <a:bodyPr vert="horz" lIns="91440" tIns="45720" rIns="91440" bIns="45720" rtlCol="0" anchor="ctr"/>
          <a:lstStyle>
            <a:lvl1pPr algn="l">
              <a:defRPr sz="1200">
                <a:solidFill>
                  <a:schemeClr val="accent3"/>
                </a:solidFill>
              </a:defRPr>
            </a:lvl1pPr>
          </a:lstStyle>
          <a:p>
            <a:fld id="{4696AB3F-7B84-45BD-A122-497866A73F4B}" type="datetime1">
              <a:rPr lang="en-US" smtClean="0"/>
              <a:t>9/1/2014</a:t>
            </a:fld>
            <a:endParaRPr lang="en-US"/>
          </a:p>
        </p:txBody>
      </p:sp>
      <p:sp>
        <p:nvSpPr>
          <p:cNvPr id="11" name="Footer Placeholder 4"/>
          <p:cNvSpPr>
            <a:spLocks noGrp="1"/>
          </p:cNvSpPr>
          <p:nvPr>
            <p:ph type="ftr" sz="quarter" idx="11"/>
          </p:nvPr>
        </p:nvSpPr>
        <p:spPr>
          <a:xfrm>
            <a:off x="4648200" y="6356350"/>
            <a:ext cx="2895600" cy="365125"/>
          </a:xfrm>
          <a:prstGeom prst="rect">
            <a:avLst/>
          </a:prstGeom>
        </p:spPr>
        <p:txBody>
          <a:bodyPr vert="horz" lIns="91440" tIns="45720" rIns="91440" bIns="45720" rtlCol="0" anchor="ctr"/>
          <a:lstStyle>
            <a:lvl1pPr algn="ctr">
              <a:defRPr sz="1200">
                <a:solidFill>
                  <a:schemeClr val="accent3"/>
                </a:solidFill>
              </a:defRPr>
            </a:lvl1pPr>
          </a:lstStyle>
          <a:p>
            <a:endParaRPr lang="en-US"/>
          </a:p>
        </p:txBody>
      </p:sp>
      <p:sp>
        <p:nvSpPr>
          <p:cNvPr id="12" name="Slide Number Placeholder 5"/>
          <p:cNvSpPr>
            <a:spLocks noGrp="1"/>
          </p:cNvSpPr>
          <p:nvPr>
            <p:ph type="sldNum" sz="quarter" idx="12"/>
          </p:nvPr>
        </p:nvSpPr>
        <p:spPr>
          <a:xfrm>
            <a:off x="8077200" y="6356350"/>
            <a:ext cx="3276600" cy="365125"/>
          </a:xfrm>
          <a:prstGeom prst="rect">
            <a:avLst/>
          </a:prstGeom>
        </p:spPr>
        <p:txBody>
          <a:bodyPr vert="horz" lIns="91440" tIns="45720" rIns="91440" bIns="45720" rtlCol="0" anchor="ctr"/>
          <a:lstStyle>
            <a:lvl1pPr algn="r">
              <a:defRPr sz="1200">
                <a:solidFill>
                  <a:schemeClr val="accent3"/>
                </a:solidFill>
              </a:defRPr>
            </a:lvl1pPr>
          </a:lstStyle>
          <a:p>
            <a:fld id="{10E4A4DB-036F-4816-A98C-42C4167E83C5}" type="slidenum">
              <a:rPr lang="en-US" smtClean="0"/>
              <a:pPr/>
              <a:t>‹#›</a:t>
            </a:fld>
            <a:endParaRPr lang="en-US"/>
          </a:p>
        </p:txBody>
      </p:sp>
    </p:spTree>
    <p:extLst>
      <p:ext uri="{BB962C8B-B14F-4D97-AF65-F5344CB8AC3E}">
        <p14:creationId xmlns:p14="http://schemas.microsoft.com/office/powerpoint/2010/main" val="25106246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prstGeom prst="rect">
            <a:avLst/>
          </a:prstGeom>
        </p:spPr>
        <p:txBody>
          <a:bodyPr/>
          <a:lstStyle/>
          <a:p>
            <a:r>
              <a:rPr lang="en-US" smtClean="0"/>
              <a:t>Click to edit Master title style</a:t>
            </a:r>
            <a:endParaRPr lang="en-US"/>
          </a:p>
        </p:txBody>
      </p:sp>
      <p:sp>
        <p:nvSpPr>
          <p:cNvPr id="6" name="Date Placeholder 3"/>
          <p:cNvSpPr>
            <a:spLocks noGrp="1"/>
          </p:cNvSpPr>
          <p:nvPr>
            <p:ph type="dt" sz="half" idx="2"/>
          </p:nvPr>
        </p:nvSpPr>
        <p:spPr>
          <a:xfrm>
            <a:off x="838200" y="6356350"/>
            <a:ext cx="3276600" cy="365125"/>
          </a:xfrm>
          <a:prstGeom prst="rect">
            <a:avLst/>
          </a:prstGeom>
        </p:spPr>
        <p:txBody>
          <a:bodyPr vert="horz" lIns="91440" tIns="45720" rIns="91440" bIns="45720" rtlCol="0" anchor="ctr"/>
          <a:lstStyle>
            <a:lvl1pPr algn="l">
              <a:defRPr sz="1200">
                <a:solidFill>
                  <a:schemeClr val="accent3"/>
                </a:solidFill>
              </a:defRPr>
            </a:lvl1pPr>
          </a:lstStyle>
          <a:p>
            <a:fld id="{6395E536-1457-4CE4-8497-197239F05587}" type="datetime1">
              <a:rPr lang="en-US" smtClean="0"/>
              <a:t>9/1/2014</a:t>
            </a:fld>
            <a:endParaRPr lang="en-US"/>
          </a:p>
        </p:txBody>
      </p:sp>
      <p:sp>
        <p:nvSpPr>
          <p:cNvPr id="7" name="Footer Placeholder 4"/>
          <p:cNvSpPr>
            <a:spLocks noGrp="1"/>
          </p:cNvSpPr>
          <p:nvPr>
            <p:ph type="ftr" sz="quarter" idx="3"/>
          </p:nvPr>
        </p:nvSpPr>
        <p:spPr>
          <a:xfrm>
            <a:off x="4648200" y="6356350"/>
            <a:ext cx="2895600" cy="365125"/>
          </a:xfrm>
          <a:prstGeom prst="rect">
            <a:avLst/>
          </a:prstGeom>
        </p:spPr>
        <p:txBody>
          <a:bodyPr vert="horz" lIns="91440" tIns="45720" rIns="91440" bIns="45720" rtlCol="0" anchor="ctr"/>
          <a:lstStyle>
            <a:lvl1pPr algn="ctr">
              <a:defRPr sz="1200">
                <a:solidFill>
                  <a:schemeClr val="accent3"/>
                </a:solidFill>
              </a:defRPr>
            </a:lvl1pPr>
          </a:lstStyle>
          <a:p>
            <a:endParaRPr lang="en-US"/>
          </a:p>
        </p:txBody>
      </p:sp>
      <p:sp>
        <p:nvSpPr>
          <p:cNvPr id="8" name="Slide Number Placeholder 5"/>
          <p:cNvSpPr>
            <a:spLocks noGrp="1"/>
          </p:cNvSpPr>
          <p:nvPr>
            <p:ph type="sldNum" sz="quarter" idx="4"/>
          </p:nvPr>
        </p:nvSpPr>
        <p:spPr>
          <a:xfrm>
            <a:off x="8077200" y="6356350"/>
            <a:ext cx="3276600" cy="365125"/>
          </a:xfrm>
          <a:prstGeom prst="rect">
            <a:avLst/>
          </a:prstGeom>
        </p:spPr>
        <p:txBody>
          <a:bodyPr vert="horz" lIns="91440" tIns="45720" rIns="91440" bIns="45720" rtlCol="0" anchor="ctr"/>
          <a:lstStyle>
            <a:lvl1pPr algn="r">
              <a:defRPr sz="1200">
                <a:solidFill>
                  <a:schemeClr val="accent3"/>
                </a:solidFill>
              </a:defRPr>
            </a:lvl1pPr>
          </a:lstStyle>
          <a:p>
            <a:fld id="{10E4A4DB-036F-4816-A98C-42C4167E83C5}" type="slidenum">
              <a:rPr lang="en-US" smtClean="0"/>
              <a:pPr/>
              <a:t>‹#›</a:t>
            </a:fld>
            <a:endParaRPr lang="en-US"/>
          </a:p>
        </p:txBody>
      </p:sp>
    </p:spTree>
    <p:extLst>
      <p:ext uri="{BB962C8B-B14F-4D97-AF65-F5344CB8AC3E}">
        <p14:creationId xmlns:p14="http://schemas.microsoft.com/office/powerpoint/2010/main" val="940284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3"/>
          <p:cNvSpPr>
            <a:spLocks noGrp="1"/>
          </p:cNvSpPr>
          <p:nvPr>
            <p:ph type="dt" sz="half" idx="2"/>
          </p:nvPr>
        </p:nvSpPr>
        <p:spPr>
          <a:xfrm>
            <a:off x="838200" y="6356350"/>
            <a:ext cx="3276600" cy="365125"/>
          </a:xfrm>
          <a:prstGeom prst="rect">
            <a:avLst/>
          </a:prstGeom>
        </p:spPr>
        <p:txBody>
          <a:bodyPr vert="horz" lIns="91440" tIns="45720" rIns="91440" bIns="45720" rtlCol="0" anchor="ctr"/>
          <a:lstStyle>
            <a:lvl1pPr algn="l">
              <a:defRPr sz="1200">
                <a:solidFill>
                  <a:schemeClr val="accent3"/>
                </a:solidFill>
              </a:defRPr>
            </a:lvl1pPr>
          </a:lstStyle>
          <a:p>
            <a:fld id="{A4AF2F65-2726-4707-A7A6-DE21D14E80C5}" type="datetime1">
              <a:rPr lang="en-US" smtClean="0"/>
              <a:t>9/1/2014</a:t>
            </a:fld>
            <a:endParaRPr lang="en-US"/>
          </a:p>
        </p:txBody>
      </p:sp>
      <p:sp>
        <p:nvSpPr>
          <p:cNvPr id="6" name="Footer Placeholder 4"/>
          <p:cNvSpPr>
            <a:spLocks noGrp="1"/>
          </p:cNvSpPr>
          <p:nvPr>
            <p:ph type="ftr" sz="quarter" idx="3"/>
          </p:nvPr>
        </p:nvSpPr>
        <p:spPr>
          <a:xfrm>
            <a:off x="4648200" y="6356350"/>
            <a:ext cx="2895600" cy="365125"/>
          </a:xfrm>
          <a:prstGeom prst="rect">
            <a:avLst/>
          </a:prstGeom>
        </p:spPr>
        <p:txBody>
          <a:bodyPr vert="horz" lIns="91440" tIns="45720" rIns="91440" bIns="45720" rtlCol="0" anchor="ctr"/>
          <a:lstStyle>
            <a:lvl1pPr algn="ctr">
              <a:defRPr sz="1200">
                <a:solidFill>
                  <a:schemeClr val="accent3"/>
                </a:solidFill>
              </a:defRPr>
            </a:lvl1pPr>
          </a:lstStyle>
          <a:p>
            <a:endParaRPr lang="en-US"/>
          </a:p>
        </p:txBody>
      </p:sp>
      <p:sp>
        <p:nvSpPr>
          <p:cNvPr id="7" name="Slide Number Placeholder 5"/>
          <p:cNvSpPr>
            <a:spLocks noGrp="1"/>
          </p:cNvSpPr>
          <p:nvPr>
            <p:ph type="sldNum" sz="quarter" idx="4"/>
          </p:nvPr>
        </p:nvSpPr>
        <p:spPr>
          <a:xfrm>
            <a:off x="8077200" y="6356350"/>
            <a:ext cx="3276600" cy="365125"/>
          </a:xfrm>
          <a:prstGeom prst="rect">
            <a:avLst/>
          </a:prstGeom>
        </p:spPr>
        <p:txBody>
          <a:bodyPr vert="horz" lIns="91440" tIns="45720" rIns="91440" bIns="45720" rtlCol="0" anchor="ctr"/>
          <a:lstStyle>
            <a:lvl1pPr algn="r">
              <a:defRPr sz="1200">
                <a:solidFill>
                  <a:schemeClr val="accent3"/>
                </a:solidFill>
              </a:defRPr>
            </a:lvl1pPr>
          </a:lstStyle>
          <a:p>
            <a:fld id="{10E4A4DB-036F-4816-A98C-42C4167E83C5}" type="slidenum">
              <a:rPr lang="en-US" smtClean="0"/>
              <a:pPr/>
              <a:t>‹#›</a:t>
            </a:fld>
            <a:endParaRPr lang="en-US"/>
          </a:p>
        </p:txBody>
      </p:sp>
    </p:spTree>
    <p:extLst>
      <p:ext uri="{BB962C8B-B14F-4D97-AF65-F5344CB8AC3E}">
        <p14:creationId xmlns:p14="http://schemas.microsoft.com/office/powerpoint/2010/main" val="15523414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101850"/>
            <a:ext cx="3932237" cy="3759200"/>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2" name="Title 1"/>
          <p:cNvSpPr>
            <a:spLocks noGrp="1"/>
          </p:cNvSpPr>
          <p:nvPr>
            <p:ph type="title"/>
          </p:nvPr>
        </p:nvSpPr>
        <p:spPr>
          <a:xfrm>
            <a:off x="839788" y="457200"/>
            <a:ext cx="3932237" cy="1600200"/>
          </a:xfrm>
          <a:prstGeom prst="rect">
            <a:avLst/>
          </a:prstGeom>
        </p:spPr>
        <p:txBody>
          <a:bodyPr anchor="b"/>
          <a:lstStyle>
            <a:lvl1pPr>
              <a:defRPr sz="3200"/>
            </a:lvl1pPr>
          </a:lstStyle>
          <a:p>
            <a:r>
              <a:rPr lang="en-US" smtClean="0"/>
              <a:t>Click to edit Master title style</a:t>
            </a:r>
            <a:endParaRPr lang="en-US"/>
          </a:p>
        </p:txBody>
      </p:sp>
      <p:sp>
        <p:nvSpPr>
          <p:cNvPr id="8" name="Date Placeholder 3"/>
          <p:cNvSpPr>
            <a:spLocks noGrp="1"/>
          </p:cNvSpPr>
          <p:nvPr>
            <p:ph type="dt" sz="half" idx="10"/>
          </p:nvPr>
        </p:nvSpPr>
        <p:spPr>
          <a:xfrm>
            <a:off x="838200" y="6356350"/>
            <a:ext cx="3276600" cy="365125"/>
          </a:xfrm>
          <a:prstGeom prst="rect">
            <a:avLst/>
          </a:prstGeom>
        </p:spPr>
        <p:txBody>
          <a:bodyPr vert="horz" lIns="91440" tIns="45720" rIns="91440" bIns="45720" rtlCol="0" anchor="ctr"/>
          <a:lstStyle>
            <a:lvl1pPr algn="l">
              <a:defRPr sz="1200">
                <a:solidFill>
                  <a:schemeClr val="accent3"/>
                </a:solidFill>
              </a:defRPr>
            </a:lvl1pPr>
          </a:lstStyle>
          <a:p>
            <a:fld id="{1FA85564-6B99-4FC4-9CE3-22E750398B2E}" type="datetime1">
              <a:rPr lang="en-US" smtClean="0"/>
              <a:t>9/1/2014</a:t>
            </a:fld>
            <a:endParaRPr lang="en-US"/>
          </a:p>
        </p:txBody>
      </p:sp>
      <p:sp>
        <p:nvSpPr>
          <p:cNvPr id="9" name="Footer Placeholder 4"/>
          <p:cNvSpPr>
            <a:spLocks noGrp="1"/>
          </p:cNvSpPr>
          <p:nvPr>
            <p:ph type="ftr" sz="quarter" idx="3"/>
          </p:nvPr>
        </p:nvSpPr>
        <p:spPr>
          <a:xfrm>
            <a:off x="4648200" y="6356350"/>
            <a:ext cx="2895600" cy="365125"/>
          </a:xfrm>
          <a:prstGeom prst="rect">
            <a:avLst/>
          </a:prstGeom>
        </p:spPr>
        <p:txBody>
          <a:bodyPr vert="horz" lIns="91440" tIns="45720" rIns="91440" bIns="45720" rtlCol="0" anchor="ctr"/>
          <a:lstStyle>
            <a:lvl1pPr algn="ctr">
              <a:defRPr sz="1200">
                <a:solidFill>
                  <a:schemeClr val="accent3"/>
                </a:solidFill>
              </a:defRPr>
            </a:lvl1pPr>
          </a:lstStyle>
          <a:p>
            <a:endParaRPr lang="en-US"/>
          </a:p>
        </p:txBody>
      </p:sp>
      <p:sp>
        <p:nvSpPr>
          <p:cNvPr id="10" name="Slide Number Placeholder 5"/>
          <p:cNvSpPr>
            <a:spLocks noGrp="1"/>
          </p:cNvSpPr>
          <p:nvPr>
            <p:ph type="sldNum" sz="quarter" idx="4"/>
          </p:nvPr>
        </p:nvSpPr>
        <p:spPr>
          <a:xfrm>
            <a:off x="8077200" y="6356350"/>
            <a:ext cx="3276600" cy="365125"/>
          </a:xfrm>
          <a:prstGeom prst="rect">
            <a:avLst/>
          </a:prstGeom>
        </p:spPr>
        <p:txBody>
          <a:bodyPr vert="horz" lIns="91440" tIns="45720" rIns="91440" bIns="45720" rtlCol="0" anchor="ctr"/>
          <a:lstStyle>
            <a:lvl1pPr algn="r">
              <a:defRPr sz="1200">
                <a:solidFill>
                  <a:schemeClr val="accent3"/>
                </a:solidFill>
              </a:defRPr>
            </a:lvl1pPr>
          </a:lstStyle>
          <a:p>
            <a:fld id="{10E4A4DB-036F-4816-A98C-42C4167E83C5}" type="slidenum">
              <a:rPr lang="en-US" smtClean="0"/>
              <a:pPr/>
              <a:t>‹#›</a:t>
            </a:fld>
            <a:endParaRPr lang="en-US"/>
          </a:p>
        </p:txBody>
      </p:sp>
    </p:spTree>
    <p:extLst>
      <p:ext uri="{BB962C8B-B14F-4D97-AF65-F5344CB8AC3E}">
        <p14:creationId xmlns:p14="http://schemas.microsoft.com/office/powerpoint/2010/main" val="30145924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839788" y="2101850"/>
            <a:ext cx="3932237" cy="3759200"/>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2" name="Title 1"/>
          <p:cNvSpPr>
            <a:spLocks noGrp="1"/>
          </p:cNvSpPr>
          <p:nvPr>
            <p:ph type="title"/>
          </p:nvPr>
        </p:nvSpPr>
        <p:spPr>
          <a:xfrm>
            <a:off x="839788" y="457200"/>
            <a:ext cx="3932237" cy="1600200"/>
          </a:xfrm>
          <a:prstGeom prst="rect">
            <a:avLst/>
          </a:prstGeom>
        </p:spPr>
        <p:txBody>
          <a:bodyPr anchor="b"/>
          <a:lstStyle>
            <a:lvl1pPr>
              <a:defRPr sz="3200"/>
            </a:lvl1pPr>
          </a:lstStyle>
          <a:p>
            <a:r>
              <a:rPr lang="en-US" smtClean="0"/>
              <a:t>Click to edit Master title style</a:t>
            </a:r>
            <a:endParaRPr lang="en-US"/>
          </a:p>
        </p:txBody>
      </p:sp>
      <p:sp>
        <p:nvSpPr>
          <p:cNvPr id="8" name="Date Placeholder 3"/>
          <p:cNvSpPr>
            <a:spLocks noGrp="1"/>
          </p:cNvSpPr>
          <p:nvPr>
            <p:ph type="dt" sz="half" idx="10"/>
          </p:nvPr>
        </p:nvSpPr>
        <p:spPr>
          <a:xfrm>
            <a:off x="838200" y="6356350"/>
            <a:ext cx="3276600" cy="365125"/>
          </a:xfrm>
          <a:prstGeom prst="rect">
            <a:avLst/>
          </a:prstGeom>
        </p:spPr>
        <p:txBody>
          <a:bodyPr vert="horz" lIns="91440" tIns="45720" rIns="91440" bIns="45720" rtlCol="0" anchor="ctr"/>
          <a:lstStyle>
            <a:lvl1pPr algn="l">
              <a:defRPr sz="1200">
                <a:solidFill>
                  <a:schemeClr val="accent3"/>
                </a:solidFill>
              </a:defRPr>
            </a:lvl1pPr>
          </a:lstStyle>
          <a:p>
            <a:fld id="{2BCD2BEA-7F40-407D-B082-13022E8B2C99}" type="datetime1">
              <a:rPr lang="en-US" smtClean="0"/>
              <a:t>9/1/2014</a:t>
            </a:fld>
            <a:endParaRPr lang="en-US"/>
          </a:p>
        </p:txBody>
      </p:sp>
      <p:sp>
        <p:nvSpPr>
          <p:cNvPr id="9" name="Footer Placeholder 4"/>
          <p:cNvSpPr>
            <a:spLocks noGrp="1"/>
          </p:cNvSpPr>
          <p:nvPr>
            <p:ph type="ftr" sz="quarter" idx="3"/>
          </p:nvPr>
        </p:nvSpPr>
        <p:spPr>
          <a:xfrm>
            <a:off x="4648200" y="6356350"/>
            <a:ext cx="2895600" cy="365125"/>
          </a:xfrm>
          <a:prstGeom prst="rect">
            <a:avLst/>
          </a:prstGeom>
        </p:spPr>
        <p:txBody>
          <a:bodyPr vert="horz" lIns="91440" tIns="45720" rIns="91440" bIns="45720" rtlCol="0" anchor="ctr"/>
          <a:lstStyle>
            <a:lvl1pPr algn="ctr">
              <a:defRPr sz="1200">
                <a:solidFill>
                  <a:schemeClr val="accent3"/>
                </a:solidFill>
              </a:defRPr>
            </a:lvl1pPr>
          </a:lstStyle>
          <a:p>
            <a:endParaRPr lang="en-US"/>
          </a:p>
        </p:txBody>
      </p:sp>
      <p:sp>
        <p:nvSpPr>
          <p:cNvPr id="10" name="Slide Number Placeholder 5"/>
          <p:cNvSpPr>
            <a:spLocks noGrp="1"/>
          </p:cNvSpPr>
          <p:nvPr>
            <p:ph type="sldNum" sz="quarter" idx="4"/>
          </p:nvPr>
        </p:nvSpPr>
        <p:spPr>
          <a:xfrm>
            <a:off x="8077200" y="6356350"/>
            <a:ext cx="3276600" cy="365125"/>
          </a:xfrm>
          <a:prstGeom prst="rect">
            <a:avLst/>
          </a:prstGeom>
        </p:spPr>
        <p:txBody>
          <a:bodyPr vert="horz" lIns="91440" tIns="45720" rIns="91440" bIns="45720" rtlCol="0" anchor="ctr"/>
          <a:lstStyle>
            <a:lvl1pPr algn="r">
              <a:defRPr sz="1200">
                <a:solidFill>
                  <a:schemeClr val="accent3"/>
                </a:solidFill>
              </a:defRPr>
            </a:lvl1pPr>
          </a:lstStyle>
          <a:p>
            <a:fld id="{10E4A4DB-036F-4816-A98C-42C4167E83C5}" type="slidenum">
              <a:rPr lang="en-US" smtClean="0"/>
              <a:pPr/>
              <a:t>‹#›</a:t>
            </a:fld>
            <a:endParaRPr lang="en-US"/>
          </a:p>
        </p:txBody>
      </p:sp>
    </p:spTree>
    <p:extLst>
      <p:ext uri="{BB962C8B-B14F-4D97-AF65-F5344CB8AC3E}">
        <p14:creationId xmlns:p14="http://schemas.microsoft.com/office/powerpoint/2010/main" val="15955013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22">
            <a:lum/>
          </a:blip>
          <a:srcRect/>
          <a:stretch>
            <a:fillRect/>
          </a:stretch>
        </a:blipFill>
        <a:effectLst/>
      </p:bgPr>
    </p:bg>
    <p:spTree>
      <p:nvGrpSpPr>
        <p:cNvPr id="1" name=""/>
        <p:cNvGrpSpPr/>
        <p:nvPr/>
      </p:nvGrpSpPr>
      <p:grpSpPr>
        <a:xfrm>
          <a:off x="0" y="0"/>
          <a:ext cx="0" cy="0"/>
          <a:chOff x="0" y="0"/>
          <a:chExt cx="0" cy="0"/>
        </a:xfrm>
      </p:grpSpPr>
      <p:grpSp>
        <p:nvGrpSpPr>
          <p:cNvPr id="9" name="Group 8"/>
          <p:cNvGrpSpPr/>
          <p:nvPr/>
        </p:nvGrpSpPr>
        <p:grpSpPr>
          <a:xfrm>
            <a:off x="0" y="-6"/>
            <a:ext cx="12188952" cy="6858006"/>
            <a:chOff x="-2728" y="-5"/>
            <a:chExt cx="12188952" cy="6858006"/>
          </a:xfrm>
        </p:grpSpPr>
        <p:sp>
          <p:nvSpPr>
            <p:cNvPr id="26" name="Rectangle 25"/>
            <p:cNvSpPr/>
            <p:nvPr/>
          </p:nvSpPr>
          <p:spPr>
            <a:xfrm>
              <a:off x="-2728" y="1"/>
              <a:ext cx="1218895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9" name="Group 38"/>
            <p:cNvGrpSpPr/>
            <p:nvPr/>
          </p:nvGrpSpPr>
          <p:grpSpPr>
            <a:xfrm>
              <a:off x="-2727" y="-5"/>
              <a:ext cx="716424" cy="6858000"/>
              <a:chOff x="-2727" y="-5"/>
              <a:chExt cx="716424" cy="6858000"/>
            </a:xfrm>
          </p:grpSpPr>
          <p:grpSp>
            <p:nvGrpSpPr>
              <p:cNvPr id="40" name="Group 39"/>
              <p:cNvGrpSpPr/>
              <p:nvPr/>
            </p:nvGrpSpPr>
            <p:grpSpPr>
              <a:xfrm>
                <a:off x="-2727" y="-5"/>
                <a:ext cx="571473" cy="6858000"/>
                <a:chOff x="6048440" y="-936481"/>
                <a:chExt cx="196717" cy="9144001"/>
              </a:xfrm>
            </p:grpSpPr>
            <p:sp>
              <p:nvSpPr>
                <p:cNvPr id="46" name="Rectangle 45" descr="Gold bar"/>
                <p:cNvSpPr>
                  <a:spLocks noChangeArrowheads="1"/>
                </p:cNvSpPr>
                <p:nvPr/>
              </p:nvSpPr>
              <p:spPr bwMode="auto">
                <a:xfrm rot="10800000" flipH="1">
                  <a:off x="6048440" y="5159057"/>
                  <a:ext cx="196717" cy="3048463"/>
                </a:xfrm>
                <a:prstGeom prst="rect">
                  <a:avLst/>
                </a:prstGeom>
                <a:solidFill>
                  <a:schemeClr val="accent6"/>
                </a:solidFill>
                <a:ln w="9525">
                  <a:noFill/>
                  <a:miter lim="800000"/>
                  <a:headEnd/>
                  <a:tailEnd/>
                </a:ln>
                <a:effectLst/>
                <a:extLst/>
              </p:spPr>
              <p:txBody>
                <a:bodyPr wrap="none" anchor="ctr"/>
                <a:lstStyle/>
                <a:p>
                  <a:pPr algn="ctr" eaLnBrk="1" hangingPunct="1"/>
                  <a:endParaRPr lang="en-US" sz="2400">
                    <a:latin typeface="Times New Roman" panose="02020603050405020304" pitchFamily="18" charset="0"/>
                  </a:endParaRPr>
                </a:p>
              </p:txBody>
            </p:sp>
            <p:sp>
              <p:nvSpPr>
                <p:cNvPr id="47" name="Rectangle 46" descr="Orange bar"/>
                <p:cNvSpPr>
                  <a:spLocks noChangeArrowheads="1"/>
                </p:cNvSpPr>
                <p:nvPr/>
              </p:nvSpPr>
              <p:spPr bwMode="auto">
                <a:xfrm rot="10800000" flipH="1">
                  <a:off x="6048440" y="2110594"/>
                  <a:ext cx="196717" cy="3048463"/>
                </a:xfrm>
                <a:prstGeom prst="rect">
                  <a:avLst/>
                </a:prstGeom>
                <a:solidFill>
                  <a:schemeClr val="accent4"/>
                </a:solidFill>
                <a:ln w="9525">
                  <a:noFill/>
                  <a:miter lim="800000"/>
                  <a:headEnd/>
                  <a:tailEnd/>
                </a:ln>
                <a:effectLst/>
                <a:extLst/>
              </p:spPr>
              <p:txBody>
                <a:bodyPr wrap="none" anchor="ctr"/>
                <a:lstStyle/>
                <a:p>
                  <a:pPr algn="ctr" eaLnBrk="1" hangingPunct="1"/>
                  <a:endParaRPr lang="en-US" sz="2400">
                    <a:latin typeface="Times New Roman" panose="02020603050405020304" pitchFamily="18" charset="0"/>
                  </a:endParaRPr>
                </a:p>
              </p:txBody>
            </p:sp>
            <p:sp>
              <p:nvSpPr>
                <p:cNvPr id="48" name="Rectangle 47" descr="Slate bar"/>
                <p:cNvSpPr>
                  <a:spLocks noChangeArrowheads="1"/>
                </p:cNvSpPr>
                <p:nvPr/>
              </p:nvSpPr>
              <p:spPr bwMode="auto">
                <a:xfrm rot="10800000" flipH="1">
                  <a:off x="6048440" y="-936481"/>
                  <a:ext cx="196717" cy="3048463"/>
                </a:xfrm>
                <a:prstGeom prst="rect">
                  <a:avLst/>
                </a:prstGeom>
                <a:solidFill>
                  <a:schemeClr val="accent1"/>
                </a:solidFill>
                <a:ln w="9525">
                  <a:noFill/>
                  <a:miter lim="800000"/>
                  <a:headEnd/>
                  <a:tailEnd/>
                </a:ln>
                <a:effectLst/>
                <a:extLst/>
              </p:spPr>
              <p:txBody>
                <a:bodyPr wrap="none" anchor="ctr"/>
                <a:lstStyle/>
                <a:p>
                  <a:pPr algn="ctr" eaLnBrk="1" hangingPunct="1"/>
                  <a:endParaRPr lang="en-US" sz="2400">
                    <a:latin typeface="Times New Roman" panose="02020603050405020304" pitchFamily="18" charset="0"/>
                  </a:endParaRPr>
                </a:p>
              </p:txBody>
            </p:sp>
          </p:grpSp>
          <p:grpSp>
            <p:nvGrpSpPr>
              <p:cNvPr id="41" name="Group 40"/>
              <p:cNvGrpSpPr/>
              <p:nvPr/>
            </p:nvGrpSpPr>
            <p:grpSpPr>
              <a:xfrm>
                <a:off x="566005" y="-5"/>
                <a:ext cx="147692" cy="6858000"/>
                <a:chOff x="6048440" y="-936481"/>
                <a:chExt cx="196717" cy="9144001"/>
              </a:xfrm>
            </p:grpSpPr>
            <p:sp>
              <p:nvSpPr>
                <p:cNvPr id="43" name="Rectangle 42" descr="Gold bar"/>
                <p:cNvSpPr>
                  <a:spLocks noChangeArrowheads="1"/>
                </p:cNvSpPr>
                <p:nvPr/>
              </p:nvSpPr>
              <p:spPr bwMode="auto">
                <a:xfrm rot="10800000" flipH="1">
                  <a:off x="6048440" y="5159057"/>
                  <a:ext cx="196717" cy="3048463"/>
                </a:xfrm>
                <a:prstGeom prst="rect">
                  <a:avLst/>
                </a:prstGeom>
                <a:gradFill flip="none" rotWithShape="1">
                  <a:gsLst>
                    <a:gs pos="0">
                      <a:schemeClr val="accent6">
                        <a:lumMod val="40000"/>
                        <a:lumOff val="60000"/>
                      </a:schemeClr>
                    </a:gs>
                    <a:gs pos="100000">
                      <a:prstClr val="white"/>
                    </a:gs>
                  </a:gsLst>
                  <a:lin ang="0" scaled="1"/>
                  <a:tileRect/>
                </a:gradFill>
                <a:ln w="9525">
                  <a:noFill/>
                  <a:miter lim="800000"/>
                  <a:headEnd/>
                  <a:tailEnd/>
                </a:ln>
                <a:effectLst/>
                <a:extLst/>
              </p:spPr>
              <p:txBody>
                <a:bodyPr wrap="none" anchor="ctr"/>
                <a:lstStyle/>
                <a:p>
                  <a:pPr lvl="0" algn="ctr"/>
                  <a:endParaRPr lang="en-US" sz="2400">
                    <a:latin typeface="Times New Roman" panose="02020603050405020304" pitchFamily="18" charset="0"/>
                  </a:endParaRPr>
                </a:p>
              </p:txBody>
            </p:sp>
            <p:sp>
              <p:nvSpPr>
                <p:cNvPr id="44" name="Rectangle 43" descr="Orange bar"/>
                <p:cNvSpPr>
                  <a:spLocks noChangeArrowheads="1"/>
                </p:cNvSpPr>
                <p:nvPr/>
              </p:nvSpPr>
              <p:spPr bwMode="auto">
                <a:xfrm rot="10800000" flipH="1">
                  <a:off x="6048440" y="2110594"/>
                  <a:ext cx="196717" cy="3048463"/>
                </a:xfrm>
                <a:prstGeom prst="rect">
                  <a:avLst/>
                </a:prstGeom>
                <a:gradFill flip="none" rotWithShape="1">
                  <a:gsLst>
                    <a:gs pos="0">
                      <a:schemeClr val="accent4">
                        <a:lumMod val="40000"/>
                        <a:lumOff val="60000"/>
                      </a:schemeClr>
                    </a:gs>
                    <a:gs pos="100000">
                      <a:prstClr val="white"/>
                    </a:gs>
                  </a:gsLst>
                  <a:lin ang="0" scaled="1"/>
                  <a:tileRect/>
                </a:gradFill>
                <a:ln w="9525">
                  <a:noFill/>
                  <a:miter lim="800000"/>
                  <a:headEnd/>
                  <a:tailEnd/>
                </a:ln>
                <a:effectLst/>
                <a:extLst/>
              </p:spPr>
              <p:txBody>
                <a:bodyPr wrap="none" anchor="ctr"/>
                <a:lstStyle/>
                <a:p>
                  <a:pPr algn="ctr" eaLnBrk="1" hangingPunct="1"/>
                  <a:endParaRPr lang="en-US" sz="2400">
                    <a:latin typeface="Times New Roman" panose="02020603050405020304" pitchFamily="18" charset="0"/>
                  </a:endParaRPr>
                </a:p>
              </p:txBody>
            </p:sp>
            <p:sp>
              <p:nvSpPr>
                <p:cNvPr id="45" name="Rectangle 44" descr="Slate bar"/>
                <p:cNvSpPr>
                  <a:spLocks noChangeArrowheads="1"/>
                </p:cNvSpPr>
                <p:nvPr/>
              </p:nvSpPr>
              <p:spPr bwMode="auto">
                <a:xfrm rot="10800000" flipH="1">
                  <a:off x="6048440" y="-936481"/>
                  <a:ext cx="196717" cy="3048463"/>
                </a:xfrm>
                <a:prstGeom prst="rect">
                  <a:avLst/>
                </a:prstGeom>
                <a:gradFill flip="none" rotWithShape="1">
                  <a:gsLst>
                    <a:gs pos="0">
                      <a:schemeClr val="accent1">
                        <a:lumMod val="60000"/>
                        <a:lumOff val="40000"/>
                      </a:schemeClr>
                    </a:gs>
                    <a:gs pos="100000">
                      <a:schemeClr val="bg1"/>
                    </a:gs>
                  </a:gsLst>
                  <a:lin ang="0" scaled="1"/>
                  <a:tileRect/>
                </a:gradFill>
                <a:ln w="9525">
                  <a:noFill/>
                  <a:miter lim="800000"/>
                  <a:headEnd/>
                  <a:tailEnd/>
                </a:ln>
                <a:effectLst/>
                <a:extLst/>
              </p:spPr>
              <p:txBody>
                <a:bodyPr wrap="none" anchor="ctr"/>
                <a:lstStyle/>
                <a:p>
                  <a:pPr algn="ctr" eaLnBrk="1" hangingPunct="1"/>
                  <a:endParaRPr lang="en-US" sz="2400">
                    <a:latin typeface="Times New Roman" panose="02020603050405020304" pitchFamily="18" charset="0"/>
                  </a:endParaRPr>
                </a:p>
              </p:txBody>
            </p:sp>
          </p:grpSp>
          <p:sp>
            <p:nvSpPr>
              <p:cNvPr id="42" name="Rectangle 41"/>
              <p:cNvSpPr/>
              <p:nvPr/>
            </p:nvSpPr>
            <p:spPr>
              <a:xfrm>
                <a:off x="646782" y="-5"/>
                <a:ext cx="45719" cy="6858000"/>
              </a:xfrm>
              <a:prstGeom prst="rect">
                <a:avLst/>
              </a:prstGeom>
              <a:solidFill>
                <a:schemeClr val="bg1"/>
              </a:solidFill>
              <a:ln>
                <a:noFill/>
              </a:ln>
              <a:effectLst/>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grpSp>
      </p:grpSp>
      <p:sp>
        <p:nvSpPr>
          <p:cNvPr id="34" name="Date Placeholder 3"/>
          <p:cNvSpPr>
            <a:spLocks noGrp="1"/>
          </p:cNvSpPr>
          <p:nvPr>
            <p:ph type="dt" sz="half" idx="2"/>
          </p:nvPr>
        </p:nvSpPr>
        <p:spPr>
          <a:xfrm>
            <a:off x="838200" y="6356350"/>
            <a:ext cx="3276600" cy="365125"/>
          </a:xfrm>
          <a:prstGeom prst="rect">
            <a:avLst/>
          </a:prstGeom>
        </p:spPr>
        <p:txBody>
          <a:bodyPr vert="horz" lIns="91440" tIns="45720" rIns="91440" bIns="45720" rtlCol="0" anchor="ctr"/>
          <a:lstStyle>
            <a:lvl1pPr algn="l">
              <a:defRPr sz="1200">
                <a:solidFill>
                  <a:schemeClr val="accent3"/>
                </a:solidFill>
              </a:defRPr>
            </a:lvl1pPr>
          </a:lstStyle>
          <a:p>
            <a:fld id="{CA734DBA-6852-4C6A-AB8B-E28C0C52CB53}" type="datetime1">
              <a:rPr lang="en-US" smtClean="0"/>
              <a:t>9/1/2014</a:t>
            </a:fld>
            <a:endParaRPr lang="en-US"/>
          </a:p>
        </p:txBody>
      </p:sp>
      <p:sp>
        <p:nvSpPr>
          <p:cNvPr id="35" name="Footer Placeholder 4"/>
          <p:cNvSpPr>
            <a:spLocks noGrp="1"/>
          </p:cNvSpPr>
          <p:nvPr>
            <p:ph type="ftr" sz="quarter" idx="3"/>
          </p:nvPr>
        </p:nvSpPr>
        <p:spPr>
          <a:xfrm>
            <a:off x="4648200" y="6356350"/>
            <a:ext cx="2895600" cy="365125"/>
          </a:xfrm>
          <a:prstGeom prst="rect">
            <a:avLst/>
          </a:prstGeom>
        </p:spPr>
        <p:txBody>
          <a:bodyPr vert="horz" lIns="91440" tIns="45720" rIns="91440" bIns="45720" rtlCol="0" anchor="ctr"/>
          <a:lstStyle>
            <a:lvl1pPr algn="ctr">
              <a:defRPr sz="1200">
                <a:solidFill>
                  <a:schemeClr val="accent3"/>
                </a:solidFill>
              </a:defRPr>
            </a:lvl1pPr>
          </a:lstStyle>
          <a:p>
            <a:endParaRPr lang="en-US"/>
          </a:p>
        </p:txBody>
      </p:sp>
      <p:sp>
        <p:nvSpPr>
          <p:cNvPr id="36" name="Slide Number Placeholder 5"/>
          <p:cNvSpPr>
            <a:spLocks noGrp="1"/>
          </p:cNvSpPr>
          <p:nvPr>
            <p:ph type="sldNum" sz="quarter" idx="4"/>
          </p:nvPr>
        </p:nvSpPr>
        <p:spPr>
          <a:xfrm>
            <a:off x="8077200" y="6356350"/>
            <a:ext cx="3276600" cy="365125"/>
          </a:xfrm>
          <a:prstGeom prst="rect">
            <a:avLst/>
          </a:prstGeom>
        </p:spPr>
        <p:txBody>
          <a:bodyPr vert="horz" lIns="91440" tIns="45720" rIns="91440" bIns="45720" rtlCol="0" anchor="ctr"/>
          <a:lstStyle>
            <a:lvl1pPr algn="r">
              <a:defRPr sz="1200">
                <a:solidFill>
                  <a:schemeClr val="accent3"/>
                </a:solidFill>
              </a:defRPr>
            </a:lvl1pPr>
          </a:lstStyle>
          <a:p>
            <a:fld id="{10E4A4DB-036F-4816-A98C-42C4167E83C5}" type="slidenum">
              <a:rPr lang="en-US" smtClean="0"/>
              <a:pPr/>
              <a:t>‹#›</a:t>
            </a:fld>
            <a:endParaRPr lang="en-US"/>
          </a:p>
        </p:txBody>
      </p:sp>
      <p:sp>
        <p:nvSpPr>
          <p:cNvPr id="37"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38"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Tree>
    <p:extLst>
      <p:ext uri="{BB962C8B-B14F-4D97-AF65-F5344CB8AC3E}">
        <p14:creationId xmlns:p14="http://schemas.microsoft.com/office/powerpoint/2010/main" val="317190883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 id="2147483713" r:id="rId17"/>
    <p:sldLayoutId id="2147483714" r:id="rId18"/>
    <p:sldLayoutId id="2147483715" r:id="rId19"/>
    <p:sldLayoutId id="2147483716" r:id="rId20"/>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sldNum="0" hdr="0" ftr="0" dt="0"/>
  <p:txStyles>
    <p:titleStyle>
      <a:lvl1pPr algn="l" defTabSz="914400" rtl="0" eaLnBrk="1" latinLnBrk="0" hangingPunct="1">
        <a:spcBef>
          <a:spcPct val="0"/>
        </a:spcBef>
        <a:buNone/>
        <a:defRPr sz="4400" kern="1200">
          <a:solidFill>
            <a:schemeClr val="tx2"/>
          </a:solidFill>
          <a:latin typeface="+mj-lt"/>
          <a:ea typeface="+mj-ea"/>
          <a:cs typeface="+mj-cs"/>
        </a:defRPr>
      </a:lvl1pPr>
    </p:titleStyle>
    <p:bodyStyle>
      <a:lvl1pPr marL="228600" indent="-228600" algn="l" defTabSz="914400" rtl="0" eaLnBrk="1" latinLnBrk="0" hangingPunct="1">
        <a:lnSpc>
          <a:spcPct val="90000"/>
        </a:lnSpc>
        <a:spcBef>
          <a:spcPct val="30000"/>
        </a:spcBef>
        <a:buClr>
          <a:schemeClr val="accent2"/>
        </a:buClr>
        <a:buFont typeface="Wingdings" panose="05000000000000000000" pitchFamily="2" charset="2"/>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ct val="30000"/>
        </a:spcBef>
        <a:buClr>
          <a:schemeClr val="accent2"/>
        </a:buClr>
        <a:buFont typeface="Wingdings" panose="05000000000000000000" pitchFamily="2" charset="2"/>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ct val="30000"/>
        </a:spcBef>
        <a:buClr>
          <a:schemeClr val="accent2"/>
        </a:buClr>
        <a:buFont typeface="Wingdings" panose="05000000000000000000" pitchFamily="2" charset="2"/>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ct val="30000"/>
        </a:spcBef>
        <a:buClr>
          <a:schemeClr val="accent2"/>
        </a:buClr>
        <a:buFont typeface="Wingdings" panose="05000000000000000000" pitchFamily="2" charset="2"/>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ct val="30000"/>
        </a:spcBef>
        <a:buClr>
          <a:schemeClr val="accent2"/>
        </a:buClr>
        <a:buFont typeface="Wingdings" panose="05000000000000000000" pitchFamily="2" charset="2"/>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ct val="30000"/>
        </a:spcBef>
        <a:buClr>
          <a:schemeClr val="accent2"/>
        </a:buClr>
        <a:buFont typeface="Wingdings" panose="05000000000000000000" pitchFamily="2" charset="2"/>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Clr>
          <a:schemeClr val="accent2"/>
        </a:buClr>
        <a:buFont typeface="Wingdings" panose="05000000000000000000" pitchFamily="2" charset="2"/>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Clr>
          <a:schemeClr val="accent2"/>
        </a:buClr>
        <a:buFont typeface="Wingdings" panose="05000000000000000000" pitchFamily="2" charset="2"/>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Clr>
          <a:schemeClr val="accent2"/>
        </a:buClr>
        <a:buFont typeface="Wingdings" panose="05000000000000000000" pitchFamily="2" charset="2"/>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14.xml"/><Relationship Id="rId4" Type="http://schemas.openxmlformats.org/officeDocument/2006/relationships/image" Target="../media/image10.png"/></Relationships>
</file>

<file path=ppt/slides/_rels/slide3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1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8.xml"/></Relationships>
</file>

<file path=ppt/slides/_rels/slide4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9.xml"/></Relationships>
</file>

<file path=ppt/slides/_rels/slide4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0.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Chapter Eight</a:t>
            </a:r>
            <a:endParaRPr lang="en-US" dirty="0"/>
          </a:p>
        </p:txBody>
      </p:sp>
      <p:sp>
        <p:nvSpPr>
          <p:cNvPr id="2" name="Title 1"/>
          <p:cNvSpPr>
            <a:spLocks noGrp="1"/>
          </p:cNvSpPr>
          <p:nvPr>
            <p:ph type="ctrTitle"/>
          </p:nvPr>
        </p:nvSpPr>
        <p:spPr/>
        <p:txBody>
          <a:bodyPr/>
          <a:lstStyle/>
          <a:p>
            <a:r>
              <a:rPr lang="en-US" dirty="0" smtClean="0"/>
              <a:t>Project Schedule (TIME) </a:t>
            </a:r>
            <a:r>
              <a:rPr lang="en-US" dirty="0" err="1" smtClean="0"/>
              <a:t>Managment</a:t>
            </a:r>
            <a:endParaRPr lang="en-US" dirty="0"/>
          </a:p>
        </p:txBody>
      </p:sp>
    </p:spTree>
    <p:extLst>
      <p:ext uri="{BB962C8B-B14F-4D97-AF65-F5344CB8AC3E}">
        <p14:creationId xmlns:p14="http://schemas.microsoft.com/office/powerpoint/2010/main" val="8219853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000" dirty="0"/>
              <a:t>A project manager can use the schedule to manage the project effectively. The goal of an effective project schedule is to answer the following questions:</a:t>
            </a:r>
          </a:p>
          <a:p>
            <a:pPr lvl="1">
              <a:buFont typeface="Arial" charset="0"/>
              <a:buChar char="•"/>
            </a:pPr>
            <a:r>
              <a:rPr lang="en-US" sz="2000" dirty="0"/>
              <a:t>What activities will be accomplished?</a:t>
            </a:r>
          </a:p>
          <a:p>
            <a:pPr lvl="1">
              <a:buFont typeface="Arial" charset="0"/>
              <a:buChar char="•"/>
            </a:pPr>
            <a:r>
              <a:rPr lang="en-US" sz="2000" dirty="0"/>
              <a:t>What is the sequence of those activities?</a:t>
            </a:r>
          </a:p>
          <a:p>
            <a:pPr lvl="1">
              <a:buFont typeface="Arial" charset="0"/>
              <a:buChar char="•"/>
            </a:pPr>
            <a:r>
              <a:rPr lang="en-US" sz="2000" dirty="0"/>
              <a:t>When will those activities be accomplished?</a:t>
            </a:r>
          </a:p>
          <a:p>
            <a:pPr lvl="1">
              <a:buFont typeface="Arial" charset="0"/>
              <a:buChar char="•"/>
            </a:pPr>
            <a:r>
              <a:rPr lang="en-US" sz="2000" dirty="0"/>
              <a:t>Who will accomplish those activities?</a:t>
            </a:r>
          </a:p>
          <a:p>
            <a:endParaRPr lang="en-US" dirty="0"/>
          </a:p>
        </p:txBody>
      </p:sp>
      <p:sp>
        <p:nvSpPr>
          <p:cNvPr id="3" name="Title 2"/>
          <p:cNvSpPr>
            <a:spLocks noGrp="1"/>
          </p:cNvSpPr>
          <p:nvPr>
            <p:ph type="title"/>
          </p:nvPr>
        </p:nvSpPr>
        <p:spPr/>
        <p:txBody>
          <a:bodyPr/>
          <a:lstStyle/>
          <a:p>
            <a:r>
              <a:rPr lang="en-US" dirty="0" smtClean="0"/>
              <a:t>Scheduling Questions</a:t>
            </a:r>
            <a:endParaRPr lang="en-US" dirty="0"/>
          </a:p>
        </p:txBody>
      </p:sp>
    </p:spTree>
    <p:extLst>
      <p:ext uri="{BB962C8B-B14F-4D97-AF65-F5344CB8AC3E}">
        <p14:creationId xmlns:p14="http://schemas.microsoft.com/office/powerpoint/2010/main" val="377737056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b="1" i="1" dirty="0"/>
              <a:t>The network provides many benefits to a project including:</a:t>
            </a:r>
          </a:p>
          <a:p>
            <a:pPr lvl="1">
              <a:buFont typeface="Arial" charset="0"/>
              <a:buChar char="•"/>
            </a:pPr>
            <a:r>
              <a:rPr lang="en-US" sz="1800" dirty="0"/>
              <a:t>An estimate of project completion time</a:t>
            </a:r>
          </a:p>
          <a:p>
            <a:pPr lvl="1">
              <a:buFont typeface="Arial" charset="0"/>
              <a:buChar char="•"/>
            </a:pPr>
            <a:r>
              <a:rPr lang="en-US" sz="1800" dirty="0"/>
              <a:t>An overview of how resources will be utilized in the project</a:t>
            </a:r>
          </a:p>
          <a:p>
            <a:pPr lvl="1">
              <a:buFont typeface="Arial" charset="0"/>
              <a:buChar char="•"/>
            </a:pPr>
            <a:r>
              <a:rPr lang="en-US" sz="1800" dirty="0"/>
              <a:t>All activities that must be critical to meet the schedule</a:t>
            </a:r>
          </a:p>
          <a:p>
            <a:pPr lvl="1">
              <a:buFont typeface="Arial" charset="0"/>
              <a:buChar char="•"/>
            </a:pPr>
            <a:r>
              <a:rPr lang="en-US" sz="1800" dirty="0"/>
              <a:t>A graphical representation of work to be performed</a:t>
            </a:r>
          </a:p>
          <a:p>
            <a:pPr lvl="1">
              <a:buFont typeface="Arial" charset="0"/>
              <a:buChar char="•"/>
            </a:pPr>
            <a:r>
              <a:rPr lang="en-US" sz="1800" dirty="0"/>
              <a:t>The progress that can be used to track the project</a:t>
            </a:r>
          </a:p>
          <a:p>
            <a:pPr lvl="1">
              <a:buFont typeface="Arial" charset="0"/>
              <a:buChar char="•"/>
            </a:pPr>
            <a:r>
              <a:rPr lang="en-US" sz="1800" dirty="0"/>
              <a:t>An estimation of time and cost at any point of a project</a:t>
            </a:r>
          </a:p>
          <a:p>
            <a:pPr lvl="1">
              <a:buFont typeface="Arial" charset="0"/>
              <a:buChar char="•"/>
            </a:pPr>
            <a:r>
              <a:rPr lang="en-US" sz="1800" dirty="0"/>
              <a:t>The start and end times of all activities in a project</a:t>
            </a:r>
          </a:p>
          <a:p>
            <a:pPr lvl="1">
              <a:buFont typeface="Arial" charset="0"/>
              <a:buChar char="•"/>
            </a:pPr>
            <a:r>
              <a:rPr lang="en-US" sz="1800" dirty="0"/>
              <a:t>All resource conflicts and which activities are to be coordinated in order to avoid such conflicts</a:t>
            </a:r>
          </a:p>
          <a:p>
            <a:pPr lvl="1">
              <a:buFont typeface="Arial" charset="0"/>
              <a:buChar char="•"/>
            </a:pPr>
            <a:r>
              <a:rPr lang="en-US" sz="1800" dirty="0"/>
              <a:t>The interdependence of the activities of a project</a:t>
            </a:r>
          </a:p>
          <a:p>
            <a:pPr lvl="1">
              <a:buFont typeface="Arial" charset="0"/>
              <a:buChar char="•"/>
            </a:pPr>
            <a:r>
              <a:rPr lang="en-US" sz="1800" dirty="0"/>
              <a:t>Project milestones</a:t>
            </a:r>
          </a:p>
        </p:txBody>
      </p:sp>
      <p:sp>
        <p:nvSpPr>
          <p:cNvPr id="3" name="Title 2"/>
          <p:cNvSpPr>
            <a:spLocks noGrp="1"/>
          </p:cNvSpPr>
          <p:nvPr>
            <p:ph type="title"/>
          </p:nvPr>
        </p:nvSpPr>
        <p:spPr/>
        <p:txBody>
          <a:bodyPr/>
          <a:lstStyle/>
          <a:p>
            <a:r>
              <a:rPr lang="en-US" dirty="0" smtClean="0">
                <a:effectLst>
                  <a:outerShdw blurRad="38100" dist="38100" dir="2700000" algn="tl">
                    <a:srgbClr val="000000">
                      <a:alpha val="43137"/>
                    </a:srgbClr>
                  </a:outerShdw>
                </a:effectLst>
              </a:rPr>
              <a:t>Scheduling Benefits</a:t>
            </a:r>
            <a:endParaRPr lang="en-US"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29178698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38200" y="1825625"/>
            <a:ext cx="10515600" cy="4764956"/>
          </a:xfrm>
        </p:spPr>
        <p:txBody>
          <a:bodyPr>
            <a:normAutofit/>
          </a:bodyPr>
          <a:lstStyle/>
          <a:p>
            <a:r>
              <a:rPr lang="en-US" sz="2000" b="1" dirty="0">
                <a:solidFill>
                  <a:srgbClr val="0070C0"/>
                </a:solidFill>
              </a:rPr>
              <a:t>Planning schedule management</a:t>
            </a:r>
            <a:r>
              <a:rPr lang="en-US" sz="2000" b="1" dirty="0"/>
              <a:t>: </a:t>
            </a:r>
            <a:r>
              <a:rPr lang="en-US" sz="2000" dirty="0"/>
              <a:t>determining the policies, procedures, and documentation that will be used for planning, executing, and controlling the project schedule</a:t>
            </a:r>
          </a:p>
          <a:p>
            <a:r>
              <a:rPr lang="en-US" sz="2000" b="1" dirty="0">
                <a:solidFill>
                  <a:srgbClr val="0070C0"/>
                </a:solidFill>
              </a:rPr>
              <a:t>Defining activities: </a:t>
            </a:r>
            <a:r>
              <a:rPr lang="en-US" sz="2000" dirty="0"/>
              <a:t>identifying the specific activities that the project team members and stakeholders must perform to produce the project deliverables</a:t>
            </a:r>
            <a:endParaRPr lang="en-US" sz="2000" b="1" dirty="0"/>
          </a:p>
          <a:p>
            <a:pPr>
              <a:lnSpc>
                <a:spcPct val="80000"/>
              </a:lnSpc>
            </a:pPr>
            <a:r>
              <a:rPr lang="en-US" sz="2000" b="1" dirty="0">
                <a:solidFill>
                  <a:srgbClr val="0070C0"/>
                </a:solidFill>
              </a:rPr>
              <a:t>Sequencing activities:</a:t>
            </a:r>
            <a:r>
              <a:rPr lang="en-US" sz="2000" dirty="0">
                <a:solidFill>
                  <a:srgbClr val="0070C0"/>
                </a:solidFill>
              </a:rPr>
              <a:t> </a:t>
            </a:r>
            <a:r>
              <a:rPr lang="en-US" sz="2000" dirty="0"/>
              <a:t>identifying and documenting the relationships between project activities</a:t>
            </a:r>
          </a:p>
          <a:p>
            <a:pPr>
              <a:lnSpc>
                <a:spcPct val="80000"/>
              </a:lnSpc>
            </a:pPr>
            <a:r>
              <a:rPr lang="en-US" sz="2000" b="1" dirty="0">
                <a:solidFill>
                  <a:srgbClr val="0070C0"/>
                </a:solidFill>
              </a:rPr>
              <a:t>Estimating activity resources: </a:t>
            </a:r>
            <a:r>
              <a:rPr lang="en-US" sz="2000" dirty="0"/>
              <a:t>estimating how many </a:t>
            </a:r>
            <a:r>
              <a:rPr lang="en-US" sz="2000" b="1" dirty="0">
                <a:solidFill>
                  <a:srgbClr val="00B050"/>
                </a:solidFill>
              </a:rPr>
              <a:t>resources</a:t>
            </a:r>
            <a:r>
              <a:rPr lang="en-US" sz="2000" b="1" dirty="0"/>
              <a:t> </a:t>
            </a:r>
            <a:r>
              <a:rPr lang="en-US" sz="2000" dirty="0"/>
              <a:t>a project team should use to perform project activities</a:t>
            </a:r>
          </a:p>
          <a:p>
            <a:pPr>
              <a:lnSpc>
                <a:spcPct val="80000"/>
              </a:lnSpc>
            </a:pPr>
            <a:r>
              <a:rPr lang="en-US" sz="2000" b="1" dirty="0">
                <a:solidFill>
                  <a:srgbClr val="0070C0"/>
                </a:solidFill>
              </a:rPr>
              <a:t>Estimating activity durations: </a:t>
            </a:r>
            <a:r>
              <a:rPr lang="en-US" sz="2000" dirty="0"/>
              <a:t>estimating the number of work periods that are needed to complete individual activities</a:t>
            </a:r>
          </a:p>
          <a:p>
            <a:pPr>
              <a:lnSpc>
                <a:spcPct val="80000"/>
              </a:lnSpc>
            </a:pPr>
            <a:r>
              <a:rPr lang="en-US" sz="2000" b="1" dirty="0">
                <a:solidFill>
                  <a:srgbClr val="0070C0"/>
                </a:solidFill>
              </a:rPr>
              <a:t>Developing the schedule: </a:t>
            </a:r>
            <a:r>
              <a:rPr lang="en-US" sz="2000" dirty="0"/>
              <a:t>analyzing activity sequences, activity resource estimates, and activity duration estimates to create the project schedule</a:t>
            </a:r>
          </a:p>
          <a:p>
            <a:pPr>
              <a:lnSpc>
                <a:spcPct val="80000"/>
              </a:lnSpc>
            </a:pPr>
            <a:r>
              <a:rPr lang="en-US" sz="2000" b="1" dirty="0">
                <a:solidFill>
                  <a:srgbClr val="0070C0"/>
                </a:solidFill>
              </a:rPr>
              <a:t>Controlling the schedule:</a:t>
            </a:r>
            <a:r>
              <a:rPr lang="en-US" sz="2000" dirty="0">
                <a:solidFill>
                  <a:srgbClr val="0070C0"/>
                </a:solidFill>
              </a:rPr>
              <a:t> </a:t>
            </a:r>
            <a:r>
              <a:rPr lang="en-US" sz="2000" dirty="0"/>
              <a:t>controlling and managing changes to the project schedule</a:t>
            </a:r>
          </a:p>
          <a:p>
            <a:endParaRPr lang="en-US" dirty="0"/>
          </a:p>
        </p:txBody>
      </p:sp>
      <p:sp>
        <p:nvSpPr>
          <p:cNvPr id="3" name="Title 2"/>
          <p:cNvSpPr>
            <a:spLocks noGrp="1"/>
          </p:cNvSpPr>
          <p:nvPr>
            <p:ph type="title"/>
          </p:nvPr>
        </p:nvSpPr>
        <p:spPr/>
        <p:txBody>
          <a:bodyPr/>
          <a:lstStyle/>
          <a:p>
            <a:r>
              <a:rPr lang="en-US" dirty="0">
                <a:effectLst>
                  <a:outerShdw blurRad="38100" dist="38100" dir="2700000" algn="tl">
                    <a:srgbClr val="000000">
                      <a:alpha val="43137"/>
                    </a:srgbClr>
                  </a:outerShdw>
                </a:effectLst>
              </a:rPr>
              <a:t>Project Time Management Processes</a:t>
            </a:r>
          </a:p>
        </p:txBody>
      </p:sp>
    </p:spTree>
    <p:extLst>
      <p:ext uri="{BB962C8B-B14F-4D97-AF65-F5344CB8AC3E}">
        <p14:creationId xmlns:p14="http://schemas.microsoft.com/office/powerpoint/2010/main" val="423465316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effectLst>
                  <a:outerShdw blurRad="38100" dist="38100" dir="2700000" algn="tl">
                    <a:srgbClr val="000000">
                      <a:alpha val="43137"/>
                    </a:srgbClr>
                  </a:outerShdw>
                </a:effectLst>
              </a:rPr>
              <a:t>Project Time Management Summary</a:t>
            </a:r>
            <a:endParaRPr lang="en-US" dirty="0">
              <a:effectLst>
                <a:outerShdw blurRad="38100" dist="38100" dir="2700000" algn="tl">
                  <a:srgbClr val="000000">
                    <a:alpha val="43137"/>
                  </a:srgbClr>
                </a:outerShdw>
              </a:effectLst>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37604" y="1502329"/>
            <a:ext cx="6629400" cy="5222216"/>
          </a:xfrm>
          <a:prstGeom prst="rect">
            <a:avLst/>
          </a:prstGeom>
        </p:spPr>
      </p:pic>
    </p:spTree>
    <p:extLst>
      <p:ext uri="{BB962C8B-B14F-4D97-AF65-F5344CB8AC3E}">
        <p14:creationId xmlns:p14="http://schemas.microsoft.com/office/powerpoint/2010/main" val="415329594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dirty="0" smtClean="0"/>
              <a:t>The </a:t>
            </a:r>
            <a:r>
              <a:rPr lang="en-US" sz="2400" dirty="0"/>
              <a:t>project team uses expert judgment, analytical techniques, and </a:t>
            </a:r>
            <a:r>
              <a:rPr lang="en-US" sz="2400" dirty="0" smtClean="0"/>
              <a:t>meetings to </a:t>
            </a:r>
            <a:r>
              <a:rPr lang="en-US" sz="2400" dirty="0"/>
              <a:t>develop the schedule management </a:t>
            </a:r>
            <a:r>
              <a:rPr lang="en-US" sz="2400" dirty="0" smtClean="0"/>
              <a:t>plan</a:t>
            </a:r>
          </a:p>
          <a:p>
            <a:r>
              <a:rPr lang="en-US" sz="2400" dirty="0" smtClean="0"/>
              <a:t>A schedule management plan includes:</a:t>
            </a:r>
          </a:p>
          <a:p>
            <a:pPr lvl="1"/>
            <a:r>
              <a:rPr lang="en-US" sz="2000" dirty="0" smtClean="0"/>
              <a:t>Project schedule model development</a:t>
            </a:r>
          </a:p>
          <a:p>
            <a:pPr lvl="1"/>
            <a:r>
              <a:rPr lang="en-US" sz="2000" dirty="0" smtClean="0"/>
              <a:t>The scheduling methodology</a:t>
            </a:r>
          </a:p>
          <a:p>
            <a:pPr lvl="1"/>
            <a:r>
              <a:rPr lang="en-US" sz="2000" dirty="0" smtClean="0"/>
              <a:t>Level of accuracy and units of measure</a:t>
            </a:r>
          </a:p>
          <a:p>
            <a:pPr lvl="1"/>
            <a:r>
              <a:rPr lang="en-US" sz="2000" dirty="0" smtClean="0"/>
              <a:t>Control thresholds</a:t>
            </a:r>
          </a:p>
          <a:p>
            <a:pPr lvl="1"/>
            <a:r>
              <a:rPr lang="en-US" sz="2000" dirty="0" smtClean="0"/>
              <a:t>Rules of performance measurement</a:t>
            </a:r>
          </a:p>
          <a:p>
            <a:pPr lvl="1"/>
            <a:r>
              <a:rPr lang="en-US" sz="2000" dirty="0" smtClean="0"/>
              <a:t>Reporting formats</a:t>
            </a:r>
          </a:p>
          <a:p>
            <a:pPr lvl="1"/>
            <a:r>
              <a:rPr lang="en-US" sz="2000" dirty="0" smtClean="0"/>
              <a:t>Process descriptions</a:t>
            </a:r>
            <a:endParaRPr lang="en-US" sz="2000" dirty="0"/>
          </a:p>
        </p:txBody>
      </p:sp>
      <p:sp>
        <p:nvSpPr>
          <p:cNvPr id="3" name="Title 2"/>
          <p:cNvSpPr>
            <a:spLocks noGrp="1"/>
          </p:cNvSpPr>
          <p:nvPr>
            <p:ph type="title"/>
          </p:nvPr>
        </p:nvSpPr>
        <p:spPr/>
        <p:txBody>
          <a:bodyPr/>
          <a:lstStyle/>
          <a:p>
            <a:r>
              <a:rPr lang="en-US" dirty="0" smtClean="0">
                <a:effectLst>
                  <a:outerShdw blurRad="38100" dist="38100" dir="2700000" algn="tl">
                    <a:srgbClr val="000000">
                      <a:alpha val="43137"/>
                    </a:srgbClr>
                  </a:outerShdw>
                </a:effectLst>
              </a:rPr>
              <a:t>Planning Schedule Management</a:t>
            </a:r>
            <a:endParaRPr lang="en-US"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2193516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p:cNvSpPr>
            <a:spLocks noGrp="1" noChangeArrowheads="1"/>
          </p:cNvSpPr>
          <p:nvPr>
            <p:ph idx="1"/>
          </p:nvPr>
        </p:nvSpPr>
        <p:spPr>
          <a:xfrm>
            <a:off x="1147313" y="1371601"/>
            <a:ext cx="9096825" cy="4791075"/>
          </a:xfrm>
        </p:spPr>
        <p:txBody>
          <a:bodyPr>
            <a:normAutofit/>
          </a:bodyPr>
          <a:lstStyle/>
          <a:p>
            <a:r>
              <a:rPr lang="en-US" sz="2000" dirty="0" smtClean="0"/>
              <a:t>An </a:t>
            </a:r>
            <a:r>
              <a:rPr lang="en-US" sz="2000" b="1" dirty="0" smtClean="0">
                <a:solidFill>
                  <a:srgbClr val="0070C0"/>
                </a:solidFill>
              </a:rPr>
              <a:t>activity</a:t>
            </a:r>
            <a:r>
              <a:rPr lang="en-US" sz="2000" dirty="0" smtClean="0">
                <a:solidFill>
                  <a:srgbClr val="0070C0"/>
                </a:solidFill>
              </a:rPr>
              <a:t> </a:t>
            </a:r>
            <a:r>
              <a:rPr lang="en-US" sz="2000" dirty="0" smtClean="0"/>
              <a:t>or </a:t>
            </a:r>
            <a:r>
              <a:rPr lang="en-US" sz="2000" b="1" dirty="0" smtClean="0">
                <a:solidFill>
                  <a:srgbClr val="0070C0"/>
                </a:solidFill>
              </a:rPr>
              <a:t>task</a:t>
            </a:r>
            <a:r>
              <a:rPr lang="en-US" sz="2000" dirty="0" smtClean="0">
                <a:solidFill>
                  <a:srgbClr val="0070C0"/>
                </a:solidFill>
              </a:rPr>
              <a:t> </a:t>
            </a:r>
            <a:r>
              <a:rPr lang="en-US" sz="2000" dirty="0" smtClean="0"/>
              <a:t>is an element of work normally found on the work breakdown structure (WBS) that has an expected duration, a cost, and resource </a:t>
            </a:r>
            <a:r>
              <a:rPr lang="en-US" sz="2000" dirty="0" smtClean="0"/>
              <a:t>requirements</a:t>
            </a:r>
          </a:p>
          <a:p>
            <a:pPr marL="0" indent="0">
              <a:buNone/>
            </a:pPr>
            <a:endParaRPr lang="en-US" sz="2000" dirty="0" smtClean="0"/>
          </a:p>
          <a:p>
            <a:pPr>
              <a:lnSpc>
                <a:spcPct val="80000"/>
              </a:lnSpc>
            </a:pPr>
            <a:r>
              <a:rPr lang="en-US" sz="2000" dirty="0" smtClean="0"/>
              <a:t>Activity definition involves developing a more detailed WBS and supporting explanations to understand all the work to be done so you can develop realistic cost and duration estimates</a:t>
            </a:r>
          </a:p>
        </p:txBody>
      </p:sp>
      <p:sp>
        <p:nvSpPr>
          <p:cNvPr id="16386" name="Rectangle 2"/>
          <p:cNvSpPr>
            <a:spLocks noGrp="1" noChangeArrowheads="1"/>
          </p:cNvSpPr>
          <p:nvPr>
            <p:ph type="title"/>
          </p:nvPr>
        </p:nvSpPr>
        <p:spPr>
          <a:xfrm>
            <a:off x="1147313" y="274638"/>
            <a:ext cx="8305800" cy="944562"/>
          </a:xfrm>
        </p:spPr>
        <p:txBody>
          <a:bodyPr/>
          <a:lstStyle/>
          <a:p>
            <a:r>
              <a:rPr lang="en-US" dirty="0" smtClean="0">
                <a:effectLst>
                  <a:outerShdw blurRad="38100" dist="38100" dir="2700000" algn="tl">
                    <a:srgbClr val="000000">
                      <a:alpha val="43137"/>
                    </a:srgbClr>
                  </a:outerShdw>
                </a:effectLst>
              </a:rPr>
              <a:t>Defining Activities</a:t>
            </a:r>
          </a:p>
        </p:txBody>
      </p:sp>
    </p:spTree>
    <p:extLst>
      <p:ext uri="{BB962C8B-B14F-4D97-AF65-F5344CB8AC3E}">
        <p14:creationId xmlns:p14="http://schemas.microsoft.com/office/powerpoint/2010/main" val="2714210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3"/>
          <p:cNvSpPr>
            <a:spLocks noGrp="1" noChangeArrowheads="1"/>
          </p:cNvSpPr>
          <p:nvPr>
            <p:ph idx="1"/>
          </p:nvPr>
        </p:nvSpPr>
        <p:spPr/>
        <p:txBody>
          <a:bodyPr/>
          <a:lstStyle/>
          <a:p>
            <a:r>
              <a:rPr lang="en-US" sz="2000" dirty="0" smtClean="0"/>
              <a:t>An </a:t>
            </a:r>
            <a:r>
              <a:rPr lang="en-US" sz="2000" b="1" dirty="0" smtClean="0">
                <a:solidFill>
                  <a:srgbClr val="0070C0"/>
                </a:solidFill>
              </a:rPr>
              <a:t>activity list</a:t>
            </a:r>
            <a:r>
              <a:rPr lang="en-US" sz="2000" dirty="0" smtClean="0">
                <a:solidFill>
                  <a:srgbClr val="0070C0"/>
                </a:solidFill>
              </a:rPr>
              <a:t> </a:t>
            </a:r>
            <a:r>
              <a:rPr lang="en-US" sz="2000" dirty="0" smtClean="0"/>
              <a:t>is a tabulation of activities to be included on a project schedule that includes</a:t>
            </a:r>
          </a:p>
          <a:p>
            <a:pPr lvl="1"/>
            <a:r>
              <a:rPr lang="en-US" sz="1800" dirty="0" smtClean="0"/>
              <a:t>the activity name</a:t>
            </a:r>
          </a:p>
          <a:p>
            <a:pPr lvl="1"/>
            <a:r>
              <a:rPr lang="en-US" sz="1800" dirty="0" smtClean="0"/>
              <a:t>an activity identifier or number</a:t>
            </a:r>
          </a:p>
          <a:p>
            <a:pPr lvl="1"/>
            <a:r>
              <a:rPr lang="en-US" sz="1800" dirty="0" smtClean="0"/>
              <a:t>a brief description of the activity</a:t>
            </a:r>
          </a:p>
          <a:p>
            <a:r>
              <a:rPr lang="en-US" sz="2000" b="1" dirty="0" smtClean="0">
                <a:solidFill>
                  <a:srgbClr val="0070C0"/>
                </a:solidFill>
              </a:rPr>
              <a:t>Activity attributes</a:t>
            </a:r>
            <a:r>
              <a:rPr lang="en-US" sz="2000" dirty="0" smtClean="0">
                <a:solidFill>
                  <a:srgbClr val="0070C0"/>
                </a:solidFill>
              </a:rPr>
              <a:t> </a:t>
            </a:r>
            <a:r>
              <a:rPr lang="en-US" sz="2000" dirty="0" smtClean="0"/>
              <a:t>provide more information such as predecessors, successors, logical relationships, leads and lags, resource requirements, constraints, imposed dates, and assumptions related to the activity</a:t>
            </a:r>
          </a:p>
          <a:p>
            <a:pPr lvl="1"/>
            <a:endParaRPr lang="en-US" dirty="0" smtClean="0"/>
          </a:p>
        </p:txBody>
      </p:sp>
      <p:sp>
        <p:nvSpPr>
          <p:cNvPr id="17410" name="Rectangle 2"/>
          <p:cNvSpPr>
            <a:spLocks noGrp="1" noChangeArrowheads="1"/>
          </p:cNvSpPr>
          <p:nvPr>
            <p:ph type="title"/>
          </p:nvPr>
        </p:nvSpPr>
        <p:spPr>
          <a:xfrm>
            <a:off x="1905000" y="274638"/>
            <a:ext cx="8305800" cy="868362"/>
          </a:xfrm>
        </p:spPr>
        <p:txBody>
          <a:bodyPr/>
          <a:lstStyle/>
          <a:p>
            <a:r>
              <a:rPr lang="en-US" dirty="0" smtClean="0">
                <a:effectLst>
                  <a:outerShdw blurRad="38100" dist="38100" dir="2700000" algn="tl">
                    <a:srgbClr val="000000">
                      <a:alpha val="43137"/>
                    </a:srgbClr>
                  </a:outerShdw>
                </a:effectLst>
              </a:rPr>
              <a:t>Activity Lists and Attributes</a:t>
            </a:r>
          </a:p>
        </p:txBody>
      </p:sp>
    </p:spTree>
    <p:extLst>
      <p:ext uri="{BB962C8B-B14F-4D97-AF65-F5344CB8AC3E}">
        <p14:creationId xmlns:p14="http://schemas.microsoft.com/office/powerpoint/2010/main" val="25836638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3"/>
          <p:cNvSpPr>
            <a:spLocks noGrp="1" noChangeArrowheads="1"/>
          </p:cNvSpPr>
          <p:nvPr>
            <p:ph idx="1"/>
          </p:nvPr>
        </p:nvSpPr>
        <p:spPr/>
        <p:txBody>
          <a:bodyPr/>
          <a:lstStyle/>
          <a:p>
            <a:pPr>
              <a:lnSpc>
                <a:spcPct val="90000"/>
              </a:lnSpc>
            </a:pPr>
            <a:r>
              <a:rPr lang="en-US" dirty="0" smtClean="0"/>
              <a:t>A </a:t>
            </a:r>
            <a:r>
              <a:rPr lang="en-US" b="1" dirty="0" smtClean="0">
                <a:solidFill>
                  <a:srgbClr val="0070C0"/>
                </a:solidFill>
              </a:rPr>
              <a:t>milestone</a:t>
            </a:r>
            <a:r>
              <a:rPr lang="en-US" dirty="0" smtClean="0">
                <a:solidFill>
                  <a:srgbClr val="0070C0"/>
                </a:solidFill>
              </a:rPr>
              <a:t> </a:t>
            </a:r>
            <a:r>
              <a:rPr lang="en-US" dirty="0" smtClean="0"/>
              <a:t>is a significant event that normally has no duration</a:t>
            </a:r>
          </a:p>
          <a:p>
            <a:pPr>
              <a:lnSpc>
                <a:spcPct val="90000"/>
              </a:lnSpc>
            </a:pPr>
            <a:r>
              <a:rPr lang="en-US" dirty="0" smtClean="0"/>
              <a:t>It often takes several activities and a lot of work to complete a milestone</a:t>
            </a:r>
          </a:p>
          <a:p>
            <a:pPr>
              <a:lnSpc>
                <a:spcPct val="90000"/>
              </a:lnSpc>
            </a:pPr>
            <a:r>
              <a:rPr lang="en-US" dirty="0" smtClean="0"/>
              <a:t>They’re useful tools for setting schedule goals and monitoring progress</a:t>
            </a:r>
          </a:p>
          <a:p>
            <a:pPr>
              <a:lnSpc>
                <a:spcPct val="90000"/>
              </a:lnSpc>
            </a:pPr>
            <a:r>
              <a:rPr lang="en-US" dirty="0" smtClean="0"/>
              <a:t>Examples include obtaining customer sign-off on key documents or completion of specific products</a:t>
            </a:r>
          </a:p>
          <a:p>
            <a:pPr>
              <a:lnSpc>
                <a:spcPct val="90000"/>
              </a:lnSpc>
            </a:pPr>
            <a:endParaRPr lang="en-US" dirty="0" smtClean="0"/>
          </a:p>
        </p:txBody>
      </p:sp>
      <p:sp>
        <p:nvSpPr>
          <p:cNvPr id="18434" name="Rectangle 2"/>
          <p:cNvSpPr>
            <a:spLocks noGrp="1" noChangeArrowheads="1"/>
          </p:cNvSpPr>
          <p:nvPr>
            <p:ph type="title"/>
          </p:nvPr>
        </p:nvSpPr>
        <p:spPr/>
        <p:txBody>
          <a:bodyPr/>
          <a:lstStyle/>
          <a:p>
            <a:r>
              <a:rPr lang="en-US" dirty="0" smtClean="0">
                <a:effectLst>
                  <a:outerShdw blurRad="38100" dist="38100" dir="2700000" algn="tl">
                    <a:srgbClr val="000000">
                      <a:alpha val="43137"/>
                    </a:srgbClr>
                  </a:outerShdw>
                </a:effectLst>
              </a:rPr>
              <a:t>Milestones</a:t>
            </a:r>
          </a:p>
        </p:txBody>
      </p:sp>
    </p:spTree>
    <p:extLst>
      <p:ext uri="{BB962C8B-B14F-4D97-AF65-F5344CB8AC3E}">
        <p14:creationId xmlns:p14="http://schemas.microsoft.com/office/powerpoint/2010/main" val="29223154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p:cNvSpPr>
            <a:spLocks noGrp="1" noChangeArrowheads="1"/>
          </p:cNvSpPr>
          <p:nvPr>
            <p:ph idx="1"/>
          </p:nvPr>
        </p:nvSpPr>
        <p:spPr>
          <a:xfrm>
            <a:off x="1640456" y="1640458"/>
            <a:ext cx="8186738" cy="4791075"/>
          </a:xfrm>
        </p:spPr>
        <p:txBody>
          <a:bodyPr/>
          <a:lstStyle/>
          <a:p>
            <a:r>
              <a:rPr lang="en-US" dirty="0" smtClean="0"/>
              <a:t>Involves reviewing activities and determining dependencies</a:t>
            </a:r>
          </a:p>
          <a:p>
            <a:r>
              <a:rPr lang="en-US" dirty="0" smtClean="0"/>
              <a:t>A </a:t>
            </a:r>
            <a:r>
              <a:rPr lang="en-US" b="1" dirty="0" smtClean="0">
                <a:solidFill>
                  <a:srgbClr val="0070C0"/>
                </a:solidFill>
              </a:rPr>
              <a:t>dependency</a:t>
            </a:r>
            <a:r>
              <a:rPr lang="en-US" dirty="0" smtClean="0">
                <a:solidFill>
                  <a:srgbClr val="0070C0"/>
                </a:solidFill>
              </a:rPr>
              <a:t> </a:t>
            </a:r>
            <a:r>
              <a:rPr lang="en-US" dirty="0" smtClean="0"/>
              <a:t>or </a:t>
            </a:r>
            <a:r>
              <a:rPr lang="en-US" b="1" dirty="0" smtClean="0">
                <a:solidFill>
                  <a:srgbClr val="0070C0"/>
                </a:solidFill>
              </a:rPr>
              <a:t>relationship</a:t>
            </a:r>
            <a:r>
              <a:rPr lang="en-US" dirty="0" smtClean="0">
                <a:solidFill>
                  <a:srgbClr val="0070C0"/>
                </a:solidFill>
              </a:rPr>
              <a:t> </a:t>
            </a:r>
            <a:r>
              <a:rPr lang="en-US" dirty="0" smtClean="0"/>
              <a:t>is the sequencing of project activities or tasks	</a:t>
            </a:r>
          </a:p>
          <a:p>
            <a:r>
              <a:rPr lang="en-US" dirty="0" smtClean="0"/>
              <a:t>You </a:t>
            </a:r>
            <a:r>
              <a:rPr lang="en-US" b="1" i="1" dirty="0" smtClean="0">
                <a:solidFill>
                  <a:srgbClr val="FF0000"/>
                </a:solidFill>
              </a:rPr>
              <a:t>must</a:t>
            </a:r>
            <a:r>
              <a:rPr lang="en-US" dirty="0" smtClean="0">
                <a:solidFill>
                  <a:srgbClr val="FF0000"/>
                </a:solidFill>
              </a:rPr>
              <a:t> </a:t>
            </a:r>
            <a:r>
              <a:rPr lang="en-US" dirty="0" smtClean="0"/>
              <a:t>determine dependencies in order to use critical path analysis</a:t>
            </a:r>
          </a:p>
        </p:txBody>
      </p:sp>
      <p:sp>
        <p:nvSpPr>
          <p:cNvPr id="20482" name="Rectangle 2"/>
          <p:cNvSpPr>
            <a:spLocks noGrp="1" noChangeArrowheads="1"/>
          </p:cNvSpPr>
          <p:nvPr>
            <p:ph type="title"/>
          </p:nvPr>
        </p:nvSpPr>
        <p:spPr>
          <a:xfrm>
            <a:off x="1752600" y="304800"/>
            <a:ext cx="8229600" cy="762000"/>
          </a:xfrm>
        </p:spPr>
        <p:txBody>
          <a:bodyPr/>
          <a:lstStyle/>
          <a:p>
            <a:r>
              <a:rPr lang="en-US" dirty="0" smtClean="0">
                <a:effectLst>
                  <a:outerShdw blurRad="38100" dist="38100" dir="2700000" algn="tl">
                    <a:srgbClr val="000000">
                      <a:alpha val="43137"/>
                    </a:srgbClr>
                  </a:outerShdw>
                </a:effectLst>
              </a:rPr>
              <a:t>Sequencing Activities</a:t>
            </a:r>
          </a:p>
        </p:txBody>
      </p:sp>
    </p:spTree>
    <p:extLst>
      <p:ext uri="{BB962C8B-B14F-4D97-AF65-F5344CB8AC3E}">
        <p14:creationId xmlns:p14="http://schemas.microsoft.com/office/powerpoint/2010/main" val="37798496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p:cNvSpPr>
            <a:spLocks noGrp="1" noChangeArrowheads="1"/>
          </p:cNvSpPr>
          <p:nvPr>
            <p:ph idx="1"/>
          </p:nvPr>
        </p:nvSpPr>
        <p:spPr>
          <a:xfrm>
            <a:off x="1585823" y="2041585"/>
            <a:ext cx="8305800" cy="4572000"/>
          </a:xfrm>
        </p:spPr>
        <p:txBody>
          <a:bodyPr>
            <a:normAutofit/>
          </a:bodyPr>
          <a:lstStyle/>
          <a:p>
            <a:pPr>
              <a:lnSpc>
                <a:spcPct val="90000"/>
              </a:lnSpc>
            </a:pPr>
            <a:r>
              <a:rPr lang="en-US" sz="2000" b="1" dirty="0" smtClean="0">
                <a:solidFill>
                  <a:srgbClr val="0070C0"/>
                </a:solidFill>
              </a:rPr>
              <a:t>Mandatory dependencies</a:t>
            </a:r>
            <a:r>
              <a:rPr lang="en-US" sz="2000" b="1" dirty="0" smtClean="0"/>
              <a:t>:</a:t>
            </a:r>
            <a:r>
              <a:rPr lang="en-US" sz="2000" dirty="0" smtClean="0"/>
              <a:t> inherent in the nature of the work being performed on a project, sometimes referred to as hard logic</a:t>
            </a:r>
            <a:endParaRPr lang="en-US" sz="2000" b="1" dirty="0" smtClean="0"/>
          </a:p>
          <a:p>
            <a:pPr>
              <a:lnSpc>
                <a:spcPct val="90000"/>
              </a:lnSpc>
            </a:pPr>
            <a:r>
              <a:rPr lang="en-US" sz="2000" b="1" dirty="0" smtClean="0">
                <a:solidFill>
                  <a:srgbClr val="0070C0"/>
                </a:solidFill>
              </a:rPr>
              <a:t>Discretionary dependencies</a:t>
            </a:r>
            <a:r>
              <a:rPr lang="en-US" sz="2000" b="1" dirty="0" smtClean="0"/>
              <a:t>: </a:t>
            </a:r>
            <a:r>
              <a:rPr lang="en-US" sz="2000" dirty="0" smtClean="0"/>
              <a:t>defined by the project team.,  sometimes referred to as soft logic and should be used with care since they may limit later scheduling options</a:t>
            </a:r>
            <a:endParaRPr lang="en-US" sz="2000" b="1" dirty="0" smtClean="0"/>
          </a:p>
          <a:p>
            <a:pPr>
              <a:lnSpc>
                <a:spcPct val="90000"/>
              </a:lnSpc>
            </a:pPr>
            <a:r>
              <a:rPr lang="en-US" sz="2000" b="1" dirty="0" smtClean="0">
                <a:solidFill>
                  <a:srgbClr val="0070C0"/>
                </a:solidFill>
              </a:rPr>
              <a:t>External dependencies:</a:t>
            </a:r>
            <a:r>
              <a:rPr lang="en-US" sz="2000" dirty="0" smtClean="0">
                <a:solidFill>
                  <a:srgbClr val="0070C0"/>
                </a:solidFill>
              </a:rPr>
              <a:t> </a:t>
            </a:r>
            <a:r>
              <a:rPr lang="en-US" sz="2000" dirty="0" smtClean="0"/>
              <a:t>involve relationships between project and non-project </a:t>
            </a:r>
            <a:r>
              <a:rPr lang="en-US" sz="2000" dirty="0" smtClean="0"/>
              <a:t>activities</a:t>
            </a:r>
          </a:p>
          <a:p>
            <a:pPr marL="0" indent="0">
              <a:buNone/>
            </a:pPr>
            <a:r>
              <a:rPr lang="en-US" sz="2000" dirty="0" smtClean="0"/>
              <a:t>. </a:t>
            </a:r>
            <a:endParaRPr lang="en-US" sz="2000" dirty="0"/>
          </a:p>
          <a:p>
            <a:pPr>
              <a:lnSpc>
                <a:spcPct val="90000"/>
              </a:lnSpc>
            </a:pPr>
            <a:endParaRPr lang="en-US" sz="2000" dirty="0" smtClean="0"/>
          </a:p>
        </p:txBody>
      </p:sp>
      <p:sp>
        <p:nvSpPr>
          <p:cNvPr id="21506" name="Rectangle 2"/>
          <p:cNvSpPr>
            <a:spLocks noGrp="1" noChangeArrowheads="1"/>
          </p:cNvSpPr>
          <p:nvPr>
            <p:ph type="title"/>
          </p:nvPr>
        </p:nvSpPr>
        <p:spPr/>
        <p:txBody>
          <a:bodyPr/>
          <a:lstStyle/>
          <a:p>
            <a:r>
              <a:rPr lang="en-US" dirty="0" smtClean="0">
                <a:effectLst>
                  <a:outerShdw blurRad="38100" dist="38100" dir="2700000" algn="tl">
                    <a:srgbClr val="000000">
                      <a:alpha val="43137"/>
                    </a:srgbClr>
                  </a:outerShdw>
                </a:effectLst>
              </a:rPr>
              <a:t>Three types of Dependencies</a:t>
            </a:r>
          </a:p>
        </p:txBody>
      </p:sp>
    </p:spTree>
    <p:extLst>
      <p:ext uri="{BB962C8B-B14F-4D97-AF65-F5344CB8AC3E}">
        <p14:creationId xmlns:p14="http://schemas.microsoft.com/office/powerpoint/2010/main" val="20057230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dirty="0"/>
              <a:t>Understand the importance of project schedules and good project time management</a:t>
            </a:r>
          </a:p>
          <a:p>
            <a:r>
              <a:rPr lang="en-US" dirty="0"/>
              <a:t>Discuss the process of planning schedule management</a:t>
            </a:r>
          </a:p>
          <a:p>
            <a:r>
              <a:rPr lang="en-US" dirty="0"/>
              <a:t>Define activities as the basis for developing project schedules</a:t>
            </a:r>
          </a:p>
          <a:p>
            <a:r>
              <a:rPr lang="en-US" dirty="0"/>
              <a:t>Describe how project managers use network diagrams and dependencies to assist in activity sequencing</a:t>
            </a:r>
          </a:p>
          <a:p>
            <a:r>
              <a:rPr lang="en-US" dirty="0"/>
              <a:t>Understand the relationship between estimating resources and project schedules</a:t>
            </a:r>
          </a:p>
          <a:p>
            <a:r>
              <a:rPr lang="en-US" dirty="0"/>
              <a:t>Explain how various tools and techniques help project managers perform activity duration estimates</a:t>
            </a:r>
          </a:p>
          <a:p>
            <a:endParaRPr lang="en-US" dirty="0"/>
          </a:p>
        </p:txBody>
      </p:sp>
      <p:sp>
        <p:nvSpPr>
          <p:cNvPr id="3" name="Title 2"/>
          <p:cNvSpPr>
            <a:spLocks noGrp="1"/>
          </p:cNvSpPr>
          <p:nvPr>
            <p:ph type="title"/>
          </p:nvPr>
        </p:nvSpPr>
        <p:spPr/>
        <p:txBody>
          <a:bodyPr/>
          <a:lstStyle/>
          <a:p>
            <a:r>
              <a:rPr lang="en-US" dirty="0" smtClean="0"/>
              <a:t>Learning Objectives</a:t>
            </a:r>
            <a:endParaRPr lang="en-US" dirty="0"/>
          </a:p>
        </p:txBody>
      </p:sp>
    </p:spTree>
    <p:extLst>
      <p:ext uri="{BB962C8B-B14F-4D97-AF65-F5344CB8AC3E}">
        <p14:creationId xmlns:p14="http://schemas.microsoft.com/office/powerpoint/2010/main" val="250780293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p:cNvSpPr>
            <a:spLocks noGrp="1" noChangeArrowheads="1"/>
          </p:cNvSpPr>
          <p:nvPr>
            <p:ph idx="1"/>
          </p:nvPr>
        </p:nvSpPr>
        <p:spPr/>
        <p:txBody>
          <a:bodyPr/>
          <a:lstStyle/>
          <a:p>
            <a:r>
              <a:rPr lang="en-US" dirty="0" smtClean="0"/>
              <a:t>Network diagrams are the preferred technique for showing activity sequencing</a:t>
            </a:r>
          </a:p>
          <a:p>
            <a:r>
              <a:rPr lang="en-US" dirty="0" smtClean="0"/>
              <a:t>A </a:t>
            </a:r>
            <a:r>
              <a:rPr lang="en-US" b="1" dirty="0" smtClean="0"/>
              <a:t>network diagram</a:t>
            </a:r>
            <a:r>
              <a:rPr lang="en-US" dirty="0" smtClean="0"/>
              <a:t> is a schematic display of the logical relationships among, or sequencing of, project activities</a:t>
            </a:r>
          </a:p>
          <a:p>
            <a:r>
              <a:rPr lang="en-US" dirty="0" smtClean="0"/>
              <a:t>Two main formats are the arrow and precedence diagramming methods</a:t>
            </a:r>
          </a:p>
        </p:txBody>
      </p:sp>
      <p:sp>
        <p:nvSpPr>
          <p:cNvPr id="22530" name="Rectangle 2"/>
          <p:cNvSpPr>
            <a:spLocks noGrp="1" noChangeArrowheads="1"/>
          </p:cNvSpPr>
          <p:nvPr>
            <p:ph type="title"/>
          </p:nvPr>
        </p:nvSpPr>
        <p:spPr>
          <a:xfrm>
            <a:off x="1905000" y="274638"/>
            <a:ext cx="8305800" cy="868362"/>
          </a:xfrm>
        </p:spPr>
        <p:txBody>
          <a:bodyPr/>
          <a:lstStyle/>
          <a:p>
            <a:r>
              <a:rPr lang="en-US" dirty="0" smtClean="0">
                <a:effectLst>
                  <a:outerShdw blurRad="38100" dist="38100" dir="2700000" algn="tl">
                    <a:srgbClr val="000000">
                      <a:alpha val="43137"/>
                    </a:srgbClr>
                  </a:outerShdw>
                </a:effectLst>
              </a:rPr>
              <a:t>Network Diagrams</a:t>
            </a:r>
          </a:p>
        </p:txBody>
      </p:sp>
    </p:spTree>
    <p:extLst>
      <p:ext uri="{BB962C8B-B14F-4D97-AF65-F5344CB8AC3E}">
        <p14:creationId xmlns:p14="http://schemas.microsoft.com/office/powerpoint/2010/main" val="23420799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normAutofit/>
          </a:bodyPr>
          <a:lstStyle/>
          <a:p>
            <a:r>
              <a:rPr lang="en-US" sz="3600" dirty="0" smtClean="0">
                <a:effectLst>
                  <a:outerShdw blurRad="38100" dist="38100" dir="2700000" algn="tl">
                    <a:srgbClr val="000000">
                      <a:alpha val="43137"/>
                    </a:srgbClr>
                  </a:outerShdw>
                </a:effectLst>
              </a:rPr>
              <a:t>Network </a:t>
            </a:r>
            <a:r>
              <a:rPr lang="en-US" sz="3600" dirty="0">
                <a:effectLst>
                  <a:outerShdw blurRad="38100" dist="38100" dir="2700000" algn="tl">
                    <a:srgbClr val="000000">
                      <a:alpha val="43137"/>
                    </a:srgbClr>
                  </a:outerShdw>
                </a:effectLst>
              </a:rPr>
              <a:t>Diagram for Project X</a:t>
            </a:r>
            <a:endParaRPr lang="en-US" dirty="0" smtClean="0">
              <a:effectLst>
                <a:outerShdw blurRad="38100" dist="38100" dir="2700000" algn="tl">
                  <a:srgbClr val="000000">
                    <a:alpha val="43137"/>
                  </a:srgbClr>
                </a:outerShdw>
              </a:effectLst>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64005" y="1447801"/>
            <a:ext cx="9132571" cy="4577729"/>
          </a:xfrm>
          <a:prstGeom prst="rect">
            <a:avLst/>
          </a:prstGeom>
        </p:spPr>
      </p:pic>
    </p:spTree>
    <p:extLst>
      <p:ext uri="{BB962C8B-B14F-4D97-AF65-F5344CB8AC3E}">
        <p14:creationId xmlns:p14="http://schemas.microsoft.com/office/powerpoint/2010/main" val="35168961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3"/>
          <p:cNvSpPr>
            <a:spLocks noGrp="1" noChangeArrowheads="1"/>
          </p:cNvSpPr>
          <p:nvPr>
            <p:ph idx="1"/>
          </p:nvPr>
        </p:nvSpPr>
        <p:spPr/>
        <p:txBody>
          <a:bodyPr/>
          <a:lstStyle/>
          <a:p>
            <a:r>
              <a:rPr lang="en-US" dirty="0" smtClean="0"/>
              <a:t>Also called activity-on-arrow (AOA) network diagrams</a:t>
            </a:r>
          </a:p>
          <a:p>
            <a:r>
              <a:rPr lang="en-US" dirty="0" smtClean="0"/>
              <a:t>Activities are represented by arrows</a:t>
            </a:r>
          </a:p>
          <a:p>
            <a:r>
              <a:rPr lang="en-US" dirty="0" smtClean="0"/>
              <a:t>Nodes or circles are the starting and ending points of activities</a:t>
            </a:r>
          </a:p>
          <a:p>
            <a:r>
              <a:rPr lang="en-US" dirty="0" smtClean="0"/>
              <a:t>Can only show finish-to-start dependencies</a:t>
            </a:r>
          </a:p>
        </p:txBody>
      </p:sp>
      <p:sp>
        <p:nvSpPr>
          <p:cNvPr id="24578" name="Rectangle 2"/>
          <p:cNvSpPr>
            <a:spLocks noGrp="1" noChangeArrowheads="1"/>
          </p:cNvSpPr>
          <p:nvPr>
            <p:ph type="title"/>
          </p:nvPr>
        </p:nvSpPr>
        <p:spPr/>
        <p:txBody>
          <a:bodyPr>
            <a:normAutofit/>
          </a:bodyPr>
          <a:lstStyle/>
          <a:p>
            <a:r>
              <a:rPr lang="en-US" dirty="0" smtClean="0">
                <a:effectLst>
                  <a:outerShdw blurRad="38100" dist="38100" dir="2700000" algn="tl">
                    <a:srgbClr val="000000">
                      <a:alpha val="43137"/>
                    </a:srgbClr>
                  </a:outerShdw>
                </a:effectLst>
              </a:rPr>
              <a:t>Arrow Diagramming Method (ADM)</a:t>
            </a:r>
          </a:p>
        </p:txBody>
      </p:sp>
    </p:spTree>
    <p:extLst>
      <p:ext uri="{BB962C8B-B14F-4D97-AF65-F5344CB8AC3E}">
        <p14:creationId xmlns:p14="http://schemas.microsoft.com/office/powerpoint/2010/main" val="40635723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3"/>
          <p:cNvSpPr>
            <a:spLocks noGrp="1" noChangeArrowheads="1"/>
          </p:cNvSpPr>
          <p:nvPr>
            <p:ph idx="1"/>
          </p:nvPr>
        </p:nvSpPr>
        <p:spPr>
          <a:xfrm>
            <a:off x="1524000" y="990600"/>
            <a:ext cx="9144000" cy="5257800"/>
          </a:xfrm>
        </p:spPr>
        <p:txBody>
          <a:bodyPr>
            <a:normAutofit/>
          </a:bodyPr>
          <a:lstStyle/>
          <a:p>
            <a:pPr marL="457200" indent="-457200">
              <a:buFontTx/>
              <a:buAutoNum type="arabicPeriod"/>
            </a:pPr>
            <a:r>
              <a:rPr lang="en-US" sz="2000" dirty="0" smtClean="0"/>
              <a:t>Find </a:t>
            </a:r>
            <a:r>
              <a:rPr lang="en-US" sz="2000" dirty="0"/>
              <a:t>all of the activities that start at node 1.  </a:t>
            </a:r>
            <a:r>
              <a:rPr lang="en-US" sz="2000" dirty="0"/>
              <a:t>Draw their finish nodes and draw arrows between node 1 and those finish nodes.  </a:t>
            </a:r>
            <a:r>
              <a:rPr lang="en-US" sz="2000" dirty="0"/>
              <a:t>Put the activity letter or name and duration estimate on the associated arrow </a:t>
            </a:r>
            <a:endParaRPr lang="en-US" sz="2000" dirty="0" smtClean="0"/>
          </a:p>
          <a:p>
            <a:pPr marL="0" indent="0">
              <a:buNone/>
            </a:pPr>
            <a:endParaRPr lang="en-US" sz="2000" dirty="0"/>
          </a:p>
          <a:p>
            <a:pPr>
              <a:buFontTx/>
              <a:buNone/>
            </a:pPr>
            <a:r>
              <a:rPr lang="en-US" sz="2000" dirty="0"/>
              <a:t>2. Continuing drawing the network diagram, working from left to right.  Look for bursts and merges.  </a:t>
            </a:r>
            <a:r>
              <a:rPr lang="en-US" sz="2000" b="1" dirty="0">
                <a:solidFill>
                  <a:srgbClr val="0070C0"/>
                </a:solidFill>
              </a:rPr>
              <a:t>Bursts</a:t>
            </a:r>
            <a:r>
              <a:rPr lang="en-US" sz="2000" dirty="0">
                <a:solidFill>
                  <a:srgbClr val="0070C0"/>
                </a:solidFill>
              </a:rPr>
              <a:t> </a:t>
            </a:r>
            <a:r>
              <a:rPr lang="en-US" sz="2000" dirty="0"/>
              <a:t>occur when a single node is followed by two or more activities.  </a:t>
            </a:r>
            <a:r>
              <a:rPr lang="en-US" sz="2000" dirty="0"/>
              <a:t>A </a:t>
            </a:r>
            <a:r>
              <a:rPr lang="en-US" sz="2000" b="1" dirty="0">
                <a:solidFill>
                  <a:srgbClr val="0070C0"/>
                </a:solidFill>
              </a:rPr>
              <a:t>merge</a:t>
            </a:r>
            <a:r>
              <a:rPr lang="en-US" sz="2000" dirty="0">
                <a:solidFill>
                  <a:srgbClr val="0070C0"/>
                </a:solidFill>
              </a:rPr>
              <a:t> </a:t>
            </a:r>
            <a:r>
              <a:rPr lang="en-US" sz="2000" dirty="0"/>
              <a:t>occurs when two or more nodes precede a single </a:t>
            </a:r>
            <a:r>
              <a:rPr lang="en-US" sz="2000" dirty="0" smtClean="0"/>
              <a:t>node</a:t>
            </a:r>
          </a:p>
          <a:p>
            <a:pPr>
              <a:buFontTx/>
              <a:buNone/>
            </a:pPr>
            <a:endParaRPr lang="en-US" sz="2000" dirty="0"/>
          </a:p>
          <a:p>
            <a:pPr>
              <a:buFontTx/>
              <a:buNone/>
            </a:pPr>
            <a:r>
              <a:rPr lang="en-US" sz="2000" dirty="0"/>
              <a:t>3. </a:t>
            </a:r>
            <a:r>
              <a:rPr lang="en-US" sz="2000" dirty="0"/>
              <a:t>Continue drawing the project network diagram until all activities are included on the diagram that have </a:t>
            </a:r>
            <a:r>
              <a:rPr lang="en-US" sz="2000" dirty="0" smtClean="0"/>
              <a:t>dependencies</a:t>
            </a:r>
          </a:p>
          <a:p>
            <a:pPr>
              <a:buFontTx/>
              <a:buNone/>
            </a:pPr>
            <a:endParaRPr lang="en-US" sz="2000" dirty="0"/>
          </a:p>
          <a:p>
            <a:pPr>
              <a:buFontTx/>
              <a:buNone/>
            </a:pPr>
            <a:r>
              <a:rPr lang="en-US" sz="2000" dirty="0"/>
              <a:t>4. As a rule of thumb, all arrowheads should face toward the right, and no arrows should cross on an AOA network diagram</a:t>
            </a:r>
            <a:endParaRPr lang="en-US" sz="3200" dirty="0"/>
          </a:p>
        </p:txBody>
      </p:sp>
      <p:sp>
        <p:nvSpPr>
          <p:cNvPr id="25602" name="Rectangle 2"/>
          <p:cNvSpPr>
            <a:spLocks noGrp="1" noChangeArrowheads="1"/>
          </p:cNvSpPr>
          <p:nvPr>
            <p:ph type="title"/>
          </p:nvPr>
        </p:nvSpPr>
        <p:spPr>
          <a:xfrm>
            <a:off x="1752600" y="457201"/>
            <a:ext cx="9144000" cy="327025"/>
          </a:xfrm>
        </p:spPr>
        <p:txBody>
          <a:bodyPr>
            <a:normAutofit fontScale="90000"/>
          </a:bodyPr>
          <a:lstStyle/>
          <a:p>
            <a:r>
              <a:rPr lang="en-US" dirty="0" smtClean="0">
                <a:effectLst>
                  <a:outerShdw blurRad="38100" dist="38100" dir="2700000" algn="tl">
                    <a:srgbClr val="000000">
                      <a:alpha val="43137"/>
                    </a:srgbClr>
                  </a:outerShdw>
                </a:effectLst>
              </a:rPr>
              <a:t>Process for Creating AOA Diagrams</a:t>
            </a:r>
          </a:p>
        </p:txBody>
      </p:sp>
    </p:spTree>
    <p:extLst>
      <p:ext uri="{BB962C8B-B14F-4D97-AF65-F5344CB8AC3E}">
        <p14:creationId xmlns:p14="http://schemas.microsoft.com/office/powerpoint/2010/main" val="24325930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000" dirty="0"/>
              <a:t>Project Evaluation and Review Technique (PERT) is a project management tool used to schedule, organize, and coordinate tasks within a project</a:t>
            </a:r>
          </a:p>
          <a:p>
            <a:r>
              <a:rPr lang="en-US" sz="2000" dirty="0"/>
              <a:t>From PERT we can get answers to questions like:</a:t>
            </a:r>
          </a:p>
          <a:p>
            <a:pPr lvl="1">
              <a:buFont typeface="Arial" charset="0"/>
              <a:buChar char="•"/>
            </a:pPr>
            <a:r>
              <a:rPr lang="en-US" sz="2000" dirty="0"/>
              <a:t>How long will it take to complete a project?</a:t>
            </a:r>
          </a:p>
          <a:p>
            <a:pPr lvl="1">
              <a:buFont typeface="Arial" charset="0"/>
              <a:buChar char="•"/>
            </a:pPr>
            <a:r>
              <a:rPr lang="en-US" sz="2000" dirty="0"/>
              <a:t>What are the risks involved in a project in terms of schedule? </a:t>
            </a:r>
          </a:p>
          <a:p>
            <a:pPr lvl="1">
              <a:buFont typeface="Arial" charset="0"/>
              <a:buChar char="•"/>
            </a:pPr>
            <a:r>
              <a:rPr lang="en-US" sz="2000" dirty="0"/>
              <a:t>Which are the critical activities or tasks in a project that can cause delay of the entire project? </a:t>
            </a:r>
          </a:p>
          <a:p>
            <a:pPr lvl="1">
              <a:buFont typeface="Arial" charset="0"/>
              <a:buChar char="•"/>
            </a:pPr>
            <a:r>
              <a:rPr lang="en-US" sz="2000" dirty="0"/>
              <a:t>If the project has to be finished earlier than planned, what is the most efficient and effective way at the least cost? </a:t>
            </a:r>
          </a:p>
          <a:p>
            <a:pPr lvl="1">
              <a:buFont typeface="Arial" charset="0"/>
              <a:buChar char="•"/>
            </a:pPr>
            <a:r>
              <a:rPr lang="en-US" sz="2000" dirty="0"/>
              <a:t>Is the project on schedule, behind schedule, or ahead of schedule? </a:t>
            </a:r>
          </a:p>
          <a:p>
            <a:endParaRPr lang="en-US" dirty="0"/>
          </a:p>
        </p:txBody>
      </p:sp>
      <p:sp>
        <p:nvSpPr>
          <p:cNvPr id="3" name="Title 2"/>
          <p:cNvSpPr>
            <a:spLocks noGrp="1"/>
          </p:cNvSpPr>
          <p:nvPr>
            <p:ph type="title"/>
          </p:nvPr>
        </p:nvSpPr>
        <p:spPr/>
        <p:txBody>
          <a:bodyPr>
            <a:normAutofit/>
          </a:bodyPr>
          <a:lstStyle/>
          <a:p>
            <a:r>
              <a:rPr lang="en-US" sz="3200" dirty="0">
                <a:effectLst>
                  <a:outerShdw blurRad="38100" dist="38100" dir="2700000" algn="tl">
                    <a:srgbClr val="000000">
                      <a:alpha val="43137"/>
                    </a:srgbClr>
                  </a:outerShdw>
                </a:effectLst>
              </a:rPr>
              <a:t>Project Evaluation and Review Technique (PERT)</a:t>
            </a:r>
          </a:p>
        </p:txBody>
      </p:sp>
    </p:spTree>
    <p:extLst>
      <p:ext uri="{BB962C8B-B14F-4D97-AF65-F5344CB8AC3E}">
        <p14:creationId xmlns:p14="http://schemas.microsoft.com/office/powerpoint/2010/main" val="427906751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400" dirty="0"/>
              <a:t>PERT is used in project planning because it helps a project manager identify interdependencies and problems between various activities. </a:t>
            </a:r>
          </a:p>
          <a:p>
            <a:r>
              <a:rPr lang="en-US" sz="2400" dirty="0"/>
              <a:t>PERT can help project managers evaluate and shift resources from less critical activities to more critical activities. </a:t>
            </a:r>
          </a:p>
          <a:p>
            <a:r>
              <a:rPr lang="en-US" sz="2400" dirty="0"/>
              <a:t>PERT has disadvantages. It is complex, and this complexity may add to already existing implementation problems. It is also expensive to maintain and is employed mostly in large, complex projects.</a:t>
            </a:r>
          </a:p>
          <a:p>
            <a:endParaRPr lang="en-US" dirty="0"/>
          </a:p>
        </p:txBody>
      </p:sp>
      <p:sp>
        <p:nvSpPr>
          <p:cNvPr id="3" name="Title 2"/>
          <p:cNvSpPr>
            <a:spLocks noGrp="1"/>
          </p:cNvSpPr>
          <p:nvPr>
            <p:ph type="title"/>
          </p:nvPr>
        </p:nvSpPr>
        <p:spPr/>
        <p:txBody>
          <a:bodyPr/>
          <a:lstStyle/>
          <a:p>
            <a:r>
              <a:rPr lang="en-US" dirty="0" err="1" smtClean="0"/>
              <a:t>Adv</a:t>
            </a:r>
            <a:r>
              <a:rPr lang="en-US" dirty="0" smtClean="0"/>
              <a:t>/Disadvantages of PERT</a:t>
            </a:r>
            <a:endParaRPr lang="en-US" dirty="0"/>
          </a:p>
        </p:txBody>
      </p:sp>
    </p:spTree>
    <p:extLst>
      <p:ext uri="{BB962C8B-B14F-4D97-AF65-F5344CB8AC3E}">
        <p14:creationId xmlns:p14="http://schemas.microsoft.com/office/powerpoint/2010/main" val="223431936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3"/>
          <p:cNvSpPr>
            <a:spLocks noGrp="1" noChangeArrowheads="1"/>
          </p:cNvSpPr>
          <p:nvPr>
            <p:ph idx="1"/>
          </p:nvPr>
        </p:nvSpPr>
        <p:spPr/>
        <p:txBody>
          <a:bodyPr/>
          <a:lstStyle/>
          <a:p>
            <a:r>
              <a:rPr lang="en-US" dirty="0" smtClean="0"/>
              <a:t>Activities are represented by boxes</a:t>
            </a:r>
          </a:p>
          <a:p>
            <a:r>
              <a:rPr lang="en-US" dirty="0" smtClean="0"/>
              <a:t>Arrows show relationships between activities</a:t>
            </a:r>
          </a:p>
          <a:p>
            <a:r>
              <a:rPr lang="en-US" dirty="0" smtClean="0"/>
              <a:t>More popular than ADM method and used by project management software</a:t>
            </a:r>
          </a:p>
          <a:p>
            <a:r>
              <a:rPr lang="en-US" dirty="0" smtClean="0"/>
              <a:t>Better at showing different types of dependencies</a:t>
            </a:r>
          </a:p>
        </p:txBody>
      </p:sp>
      <p:sp>
        <p:nvSpPr>
          <p:cNvPr id="26626" name="Rectangle 2"/>
          <p:cNvSpPr>
            <a:spLocks noGrp="1" noChangeArrowheads="1"/>
          </p:cNvSpPr>
          <p:nvPr>
            <p:ph type="title"/>
          </p:nvPr>
        </p:nvSpPr>
        <p:spPr/>
        <p:txBody>
          <a:bodyPr>
            <a:normAutofit fontScale="90000"/>
          </a:bodyPr>
          <a:lstStyle/>
          <a:p>
            <a:r>
              <a:rPr lang="en-US" dirty="0" smtClean="0">
                <a:effectLst>
                  <a:outerShdw blurRad="38100" dist="38100" dir="2700000" algn="tl">
                    <a:srgbClr val="000000">
                      <a:alpha val="43137"/>
                    </a:srgbClr>
                  </a:outerShdw>
                </a:effectLst>
              </a:rPr>
              <a:t>Precedence Diagramming Method (PDM)</a:t>
            </a:r>
          </a:p>
        </p:txBody>
      </p:sp>
    </p:spTree>
    <p:extLst>
      <p:ext uri="{BB962C8B-B14F-4D97-AF65-F5344CB8AC3E}">
        <p14:creationId xmlns:p14="http://schemas.microsoft.com/office/powerpoint/2010/main" val="18529400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US" sz="3600" b="1" dirty="0" smtClean="0"/>
              <a:t> </a:t>
            </a:r>
            <a:r>
              <a:rPr lang="en-US" sz="3600" b="1" dirty="0"/>
              <a:t>Task Dependency Types</a:t>
            </a: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78696" y="1345630"/>
            <a:ext cx="8687322" cy="4750371"/>
          </a:xfrm>
          <a:prstGeom prst="rect">
            <a:avLst/>
          </a:prstGeom>
        </p:spPr>
      </p:pic>
    </p:spTree>
    <p:extLst>
      <p:ext uri="{BB962C8B-B14F-4D97-AF65-F5344CB8AC3E}">
        <p14:creationId xmlns:p14="http://schemas.microsoft.com/office/powerpoint/2010/main" val="20260418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1752600" y="0"/>
            <a:ext cx="8686800" cy="1143000"/>
          </a:xfrm>
        </p:spPr>
        <p:txBody>
          <a:bodyPr>
            <a:normAutofit/>
          </a:bodyPr>
          <a:lstStyle/>
          <a:p>
            <a:r>
              <a:rPr lang="en-US" sz="3600" dirty="0" smtClean="0">
                <a:effectLst>
                  <a:outerShdw blurRad="38100" dist="38100" dir="2700000" algn="tl">
                    <a:srgbClr val="000000">
                      <a:alpha val="43137"/>
                    </a:srgbClr>
                  </a:outerShdw>
                </a:effectLst>
              </a:rPr>
              <a:t>Sample </a:t>
            </a:r>
            <a:r>
              <a:rPr lang="en-US" sz="3600" dirty="0">
                <a:effectLst>
                  <a:outerShdw blurRad="38100" dist="38100" dir="2700000" algn="tl">
                    <a:srgbClr val="000000">
                      <a:alpha val="43137"/>
                    </a:srgbClr>
                  </a:outerShdw>
                </a:effectLst>
              </a:rPr>
              <a:t>PDM Network Diagram</a:t>
            </a:r>
            <a:endParaRPr lang="en-US" sz="3200" b="1" dirty="0">
              <a:effectLst>
                <a:outerShdw blurRad="38100" dist="38100" dir="2700000" algn="tl">
                  <a:srgbClr val="000000">
                    <a:alpha val="43137"/>
                  </a:srgbClr>
                </a:outerShdw>
              </a:effectLst>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51001" y="1828801"/>
            <a:ext cx="8889996" cy="3200399"/>
          </a:xfrm>
          <a:prstGeom prst="rect">
            <a:avLst/>
          </a:prstGeom>
        </p:spPr>
      </p:pic>
    </p:spTree>
    <p:extLst>
      <p:ext uri="{BB962C8B-B14F-4D97-AF65-F5344CB8AC3E}">
        <p14:creationId xmlns:p14="http://schemas.microsoft.com/office/powerpoint/2010/main" val="35035539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3"/>
          <p:cNvSpPr>
            <a:spLocks noGrp="1" noChangeArrowheads="1"/>
          </p:cNvSpPr>
          <p:nvPr>
            <p:ph idx="1"/>
          </p:nvPr>
        </p:nvSpPr>
        <p:spPr>
          <a:xfrm>
            <a:off x="1905000" y="1066800"/>
            <a:ext cx="8305800" cy="4572000"/>
          </a:xfrm>
        </p:spPr>
        <p:txBody>
          <a:bodyPr>
            <a:normAutofit/>
          </a:bodyPr>
          <a:lstStyle/>
          <a:p>
            <a:r>
              <a:rPr lang="en-US" sz="2000" dirty="0" smtClean="0"/>
              <a:t>Before estimating activity durations, you must have a good idea of the quantity and type of resources that will be assigned to each activity; </a:t>
            </a:r>
            <a:r>
              <a:rPr lang="en-US" sz="2000" b="1" dirty="0" smtClean="0">
                <a:solidFill>
                  <a:srgbClr val="0070C0"/>
                </a:solidFill>
              </a:rPr>
              <a:t>resources</a:t>
            </a:r>
            <a:r>
              <a:rPr lang="en-US" sz="2000" dirty="0" smtClean="0">
                <a:solidFill>
                  <a:srgbClr val="0070C0"/>
                </a:solidFill>
              </a:rPr>
              <a:t> </a:t>
            </a:r>
            <a:r>
              <a:rPr lang="en-US" sz="2000" dirty="0" smtClean="0"/>
              <a:t>are people, equipment, and </a:t>
            </a:r>
            <a:r>
              <a:rPr lang="en-US" sz="2000" dirty="0" smtClean="0"/>
              <a:t>materials</a:t>
            </a:r>
          </a:p>
          <a:p>
            <a:pPr marL="0" indent="0">
              <a:buNone/>
            </a:pPr>
            <a:endParaRPr lang="en-US" sz="2000" dirty="0" smtClean="0"/>
          </a:p>
          <a:p>
            <a:pPr>
              <a:lnSpc>
                <a:spcPct val="90000"/>
              </a:lnSpc>
            </a:pPr>
            <a:r>
              <a:rPr lang="en-US" sz="2000" dirty="0" smtClean="0"/>
              <a:t>Consider important issues in estimating resources</a:t>
            </a:r>
          </a:p>
          <a:p>
            <a:pPr lvl="1">
              <a:lnSpc>
                <a:spcPct val="90000"/>
              </a:lnSpc>
            </a:pPr>
            <a:r>
              <a:rPr lang="en-US" sz="1800" dirty="0" smtClean="0"/>
              <a:t>How difficult will it be to do specific activities on this project?</a:t>
            </a:r>
          </a:p>
          <a:p>
            <a:pPr lvl="1">
              <a:lnSpc>
                <a:spcPct val="90000"/>
              </a:lnSpc>
            </a:pPr>
            <a:r>
              <a:rPr lang="en-US" sz="1800" dirty="0" smtClean="0"/>
              <a:t>What is the organization’s history in doing similar activities?</a:t>
            </a:r>
          </a:p>
          <a:p>
            <a:pPr lvl="1">
              <a:lnSpc>
                <a:spcPct val="90000"/>
              </a:lnSpc>
            </a:pPr>
            <a:r>
              <a:rPr lang="en-US" sz="1800" dirty="0" smtClean="0"/>
              <a:t>Are the required resources available</a:t>
            </a:r>
            <a:r>
              <a:rPr lang="en-US" sz="1800" dirty="0" smtClean="0"/>
              <a:t>?</a:t>
            </a:r>
          </a:p>
          <a:p>
            <a:pPr marL="457200" lvl="1" indent="0">
              <a:lnSpc>
                <a:spcPct val="90000"/>
              </a:lnSpc>
              <a:buNone/>
            </a:pPr>
            <a:endParaRPr lang="en-US" sz="1800" dirty="0" smtClean="0"/>
          </a:p>
          <a:p>
            <a:pPr>
              <a:lnSpc>
                <a:spcPct val="90000"/>
              </a:lnSpc>
            </a:pPr>
            <a:r>
              <a:rPr lang="en-US" sz="2000" dirty="0" smtClean="0"/>
              <a:t>A </a:t>
            </a:r>
            <a:r>
              <a:rPr lang="en-US" sz="2000" b="1" dirty="0" smtClean="0">
                <a:solidFill>
                  <a:srgbClr val="0070C0"/>
                </a:solidFill>
              </a:rPr>
              <a:t>resource breakdown structure </a:t>
            </a:r>
            <a:r>
              <a:rPr lang="en-US" sz="2000" dirty="0" smtClean="0"/>
              <a:t>is a hierarchical structure that identifies the project’s resources by category and type</a:t>
            </a:r>
          </a:p>
        </p:txBody>
      </p:sp>
      <p:sp>
        <p:nvSpPr>
          <p:cNvPr id="29698" name="Rectangle 2"/>
          <p:cNvSpPr>
            <a:spLocks noGrp="1" noChangeArrowheads="1"/>
          </p:cNvSpPr>
          <p:nvPr>
            <p:ph type="title"/>
          </p:nvPr>
        </p:nvSpPr>
        <p:spPr>
          <a:xfrm>
            <a:off x="1905000" y="274638"/>
            <a:ext cx="8305800" cy="639762"/>
          </a:xfrm>
        </p:spPr>
        <p:txBody>
          <a:bodyPr>
            <a:normAutofit fontScale="90000"/>
          </a:bodyPr>
          <a:lstStyle/>
          <a:p>
            <a:r>
              <a:rPr lang="en-US" dirty="0" smtClean="0">
                <a:effectLst>
                  <a:outerShdw blurRad="38100" dist="38100" dir="2700000" algn="tl">
                    <a:srgbClr val="000000">
                      <a:alpha val="43137"/>
                    </a:srgbClr>
                  </a:outerShdw>
                </a:effectLst>
              </a:rPr>
              <a:t>Estimating Activity Resources</a:t>
            </a:r>
          </a:p>
        </p:txBody>
      </p:sp>
    </p:spTree>
    <p:extLst>
      <p:ext uri="{BB962C8B-B14F-4D97-AF65-F5344CB8AC3E}">
        <p14:creationId xmlns:p14="http://schemas.microsoft.com/office/powerpoint/2010/main" val="37262973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Schedule projects</a:t>
            </a:r>
          </a:p>
          <a:p>
            <a:r>
              <a:rPr lang="en-US" dirty="0"/>
              <a:t>Construct project networks</a:t>
            </a:r>
          </a:p>
          <a:p>
            <a:r>
              <a:rPr lang="en-US" dirty="0"/>
              <a:t>Identify slack in projects</a:t>
            </a:r>
          </a:p>
          <a:p>
            <a:r>
              <a:rPr lang="en-US" dirty="0"/>
              <a:t>Crash projects</a:t>
            </a:r>
          </a:p>
          <a:p>
            <a:r>
              <a:rPr lang="en-US" dirty="0"/>
              <a:t>Fast-track projects </a:t>
            </a:r>
          </a:p>
          <a:p>
            <a:endParaRPr lang="en-US" dirty="0"/>
          </a:p>
        </p:txBody>
      </p:sp>
      <p:sp>
        <p:nvSpPr>
          <p:cNvPr id="3" name="Title 2"/>
          <p:cNvSpPr>
            <a:spLocks noGrp="1"/>
          </p:cNvSpPr>
          <p:nvPr>
            <p:ph type="title"/>
          </p:nvPr>
        </p:nvSpPr>
        <p:spPr/>
        <p:txBody>
          <a:bodyPr/>
          <a:lstStyle/>
          <a:p>
            <a:r>
              <a:rPr lang="en-US" dirty="0" smtClean="0"/>
              <a:t>Learning Objectives continued</a:t>
            </a:r>
            <a:endParaRPr lang="en-US" dirty="0"/>
          </a:p>
        </p:txBody>
      </p:sp>
    </p:spTree>
    <p:extLst>
      <p:ext uri="{BB962C8B-B14F-4D97-AF65-F5344CB8AC3E}">
        <p14:creationId xmlns:p14="http://schemas.microsoft.com/office/powerpoint/2010/main" val="372590276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3"/>
          <p:cNvSpPr>
            <a:spLocks noGrp="1" noChangeArrowheads="1"/>
          </p:cNvSpPr>
          <p:nvPr>
            <p:ph idx="1"/>
          </p:nvPr>
        </p:nvSpPr>
        <p:spPr>
          <a:xfrm>
            <a:off x="1981200" y="1457864"/>
            <a:ext cx="8186738" cy="4400012"/>
          </a:xfrm>
        </p:spPr>
        <p:txBody>
          <a:bodyPr/>
          <a:lstStyle/>
          <a:p>
            <a:r>
              <a:rPr lang="en-US" b="1" dirty="0" smtClean="0">
                <a:solidFill>
                  <a:srgbClr val="0070C0"/>
                </a:solidFill>
              </a:rPr>
              <a:t>Duration</a:t>
            </a:r>
            <a:r>
              <a:rPr lang="en-US" dirty="0" smtClean="0">
                <a:solidFill>
                  <a:srgbClr val="0070C0"/>
                </a:solidFill>
              </a:rPr>
              <a:t> </a:t>
            </a:r>
            <a:r>
              <a:rPr lang="en-US" dirty="0" smtClean="0"/>
              <a:t>includes the actual amount of time worked on an activity </a:t>
            </a:r>
            <a:r>
              <a:rPr lang="en-US" b="1" i="1" dirty="0" smtClean="0">
                <a:solidFill>
                  <a:srgbClr val="FF0000"/>
                </a:solidFill>
              </a:rPr>
              <a:t>plus</a:t>
            </a:r>
            <a:r>
              <a:rPr lang="en-US" dirty="0" smtClean="0">
                <a:solidFill>
                  <a:srgbClr val="FF0000"/>
                </a:solidFill>
              </a:rPr>
              <a:t> </a:t>
            </a:r>
            <a:r>
              <a:rPr lang="en-US" dirty="0" smtClean="0"/>
              <a:t>elapsed time</a:t>
            </a:r>
          </a:p>
          <a:p>
            <a:r>
              <a:rPr lang="en-US" b="1" dirty="0" smtClean="0">
                <a:solidFill>
                  <a:srgbClr val="0070C0"/>
                </a:solidFill>
              </a:rPr>
              <a:t>Effort</a:t>
            </a:r>
            <a:r>
              <a:rPr lang="en-US" dirty="0" smtClean="0">
                <a:solidFill>
                  <a:srgbClr val="0070C0"/>
                </a:solidFill>
              </a:rPr>
              <a:t> </a:t>
            </a:r>
            <a:r>
              <a:rPr lang="en-US" dirty="0" smtClean="0"/>
              <a:t>is the number of workdays or work hours required to complete a task</a:t>
            </a:r>
          </a:p>
          <a:p>
            <a:r>
              <a:rPr lang="en-US" i="1" dirty="0" smtClean="0"/>
              <a:t>Effort does not normally equal duration</a:t>
            </a:r>
          </a:p>
          <a:p>
            <a:r>
              <a:rPr lang="en-US" dirty="0" smtClean="0"/>
              <a:t>People doing the work should help create estimates, and an expert should review them</a:t>
            </a:r>
          </a:p>
        </p:txBody>
      </p:sp>
      <p:sp>
        <p:nvSpPr>
          <p:cNvPr id="30722" name="Rectangle 2"/>
          <p:cNvSpPr>
            <a:spLocks noGrp="1" noChangeArrowheads="1"/>
          </p:cNvSpPr>
          <p:nvPr>
            <p:ph type="title"/>
          </p:nvPr>
        </p:nvSpPr>
        <p:spPr>
          <a:xfrm>
            <a:off x="1834551" y="0"/>
            <a:ext cx="8229600" cy="1066800"/>
          </a:xfrm>
        </p:spPr>
        <p:txBody>
          <a:bodyPr/>
          <a:lstStyle/>
          <a:p>
            <a:r>
              <a:rPr lang="en-US" dirty="0" smtClean="0">
                <a:effectLst>
                  <a:outerShdw blurRad="38100" dist="38100" dir="2700000" algn="tl">
                    <a:srgbClr val="000000">
                      <a:alpha val="43137"/>
                    </a:srgbClr>
                  </a:outerShdw>
                </a:effectLst>
              </a:rPr>
              <a:t>Activity Duration Estimating</a:t>
            </a:r>
          </a:p>
        </p:txBody>
      </p:sp>
    </p:spTree>
    <p:extLst>
      <p:ext uri="{BB962C8B-B14F-4D97-AF65-F5344CB8AC3E}">
        <p14:creationId xmlns:p14="http://schemas.microsoft.com/office/powerpoint/2010/main" val="27486446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3"/>
          <p:cNvSpPr>
            <a:spLocks noGrp="1" noChangeArrowheads="1"/>
          </p:cNvSpPr>
          <p:nvPr>
            <p:ph idx="1"/>
          </p:nvPr>
        </p:nvSpPr>
        <p:spPr/>
        <p:txBody>
          <a:bodyPr/>
          <a:lstStyle/>
          <a:p>
            <a:r>
              <a:rPr lang="en-US" dirty="0" smtClean="0"/>
              <a:t>Instead of providing activity estimates as a discrete number, such as four weeks, it’s often helpful to create a </a:t>
            </a:r>
            <a:r>
              <a:rPr lang="en-US" b="1" dirty="0" smtClean="0"/>
              <a:t>three-point estimate</a:t>
            </a:r>
          </a:p>
          <a:p>
            <a:pPr lvl="1"/>
            <a:r>
              <a:rPr lang="en-US" dirty="0" smtClean="0"/>
              <a:t>an estimate that includes an optimistic, most likely, and pessimistic estimate, such as three weeks for the optimistic, four weeks for the most likely, and five weeks for the pessimistic estimate</a:t>
            </a:r>
          </a:p>
          <a:p>
            <a:r>
              <a:rPr lang="en-US" dirty="0" smtClean="0"/>
              <a:t>Three-point estimates are needed for PERT and Monte Carlo simulations</a:t>
            </a:r>
          </a:p>
        </p:txBody>
      </p:sp>
      <p:sp>
        <p:nvSpPr>
          <p:cNvPr id="31746" name="Rectangle 2"/>
          <p:cNvSpPr>
            <a:spLocks noGrp="1" noChangeArrowheads="1"/>
          </p:cNvSpPr>
          <p:nvPr>
            <p:ph type="title"/>
          </p:nvPr>
        </p:nvSpPr>
        <p:spPr/>
        <p:txBody>
          <a:bodyPr/>
          <a:lstStyle/>
          <a:p>
            <a:r>
              <a:rPr lang="en-US" dirty="0" smtClean="0">
                <a:effectLst>
                  <a:outerShdw blurRad="38100" dist="38100" dir="2700000" algn="tl">
                    <a:srgbClr val="000000">
                      <a:alpha val="43137"/>
                    </a:srgbClr>
                  </a:outerShdw>
                </a:effectLst>
              </a:rPr>
              <a:t>Three-Point Estimates</a:t>
            </a:r>
          </a:p>
        </p:txBody>
      </p:sp>
      <p:sp>
        <p:nvSpPr>
          <p:cNvPr id="6" name="Slide Number Placeholder 5"/>
          <p:cNvSpPr>
            <a:spLocks noGrp="1"/>
          </p:cNvSpPr>
          <p:nvPr>
            <p:ph type="sldNum" sz="quarter" idx="4294967295"/>
          </p:nvPr>
        </p:nvSpPr>
        <p:spPr>
          <a:xfrm>
            <a:off x="10112376" y="6492876"/>
            <a:ext cx="555625" cy="365125"/>
          </a:xfrm>
          <a:prstGeom prst="rect">
            <a:avLst/>
          </a:prstGeom>
        </p:spPr>
        <p:txBody>
          <a:bodyPr/>
          <a:lstStyle/>
          <a:p>
            <a:pPr>
              <a:defRPr/>
            </a:pPr>
            <a:fld id="{AD458F38-7F74-4F04-A54C-61AF37FECED0}" type="slidenum">
              <a:rPr lang="en-US" smtClean="0"/>
              <a:pPr>
                <a:defRPr/>
              </a:pPr>
              <a:t>31</a:t>
            </a:fld>
            <a:endParaRPr lang="en-US" dirty="0"/>
          </a:p>
        </p:txBody>
      </p:sp>
    </p:spTree>
    <p:extLst>
      <p:ext uri="{BB962C8B-B14F-4D97-AF65-F5344CB8AC3E}">
        <p14:creationId xmlns:p14="http://schemas.microsoft.com/office/powerpoint/2010/main" val="42782154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3"/>
          <p:cNvSpPr>
            <a:spLocks noGrp="1" noChangeArrowheads="1"/>
          </p:cNvSpPr>
          <p:nvPr>
            <p:ph idx="1"/>
          </p:nvPr>
        </p:nvSpPr>
        <p:spPr>
          <a:xfrm>
            <a:off x="1483743" y="1143001"/>
            <a:ext cx="8607995" cy="4791075"/>
          </a:xfrm>
        </p:spPr>
        <p:txBody>
          <a:bodyPr>
            <a:normAutofit/>
          </a:bodyPr>
          <a:lstStyle/>
          <a:p>
            <a:pPr>
              <a:lnSpc>
                <a:spcPct val="90000"/>
              </a:lnSpc>
            </a:pPr>
            <a:r>
              <a:rPr lang="en-US" sz="2400" dirty="0" smtClean="0"/>
              <a:t>Uses results of the other time management processes to determine the start and end date of the </a:t>
            </a:r>
            <a:r>
              <a:rPr lang="en-US" sz="2400" dirty="0" smtClean="0"/>
              <a:t>project</a:t>
            </a:r>
          </a:p>
          <a:p>
            <a:pPr marL="0" indent="0">
              <a:lnSpc>
                <a:spcPct val="90000"/>
              </a:lnSpc>
              <a:buNone/>
            </a:pPr>
            <a:endParaRPr lang="en-US" sz="2400" dirty="0" smtClean="0"/>
          </a:p>
          <a:p>
            <a:pPr>
              <a:lnSpc>
                <a:spcPct val="90000"/>
              </a:lnSpc>
            </a:pPr>
            <a:r>
              <a:rPr lang="en-US" sz="2400" dirty="0" smtClean="0"/>
              <a:t>Ultimate goal is to create a realistic project schedule that provides a basis for monitoring project progress for the time dimension of the </a:t>
            </a:r>
            <a:r>
              <a:rPr lang="en-US" sz="2400" dirty="0" smtClean="0"/>
              <a:t>project</a:t>
            </a:r>
          </a:p>
          <a:p>
            <a:pPr marL="0" indent="0">
              <a:lnSpc>
                <a:spcPct val="90000"/>
              </a:lnSpc>
              <a:buNone/>
            </a:pPr>
            <a:endParaRPr lang="en-US" sz="2400" dirty="0" smtClean="0"/>
          </a:p>
          <a:p>
            <a:pPr>
              <a:lnSpc>
                <a:spcPct val="90000"/>
              </a:lnSpc>
            </a:pPr>
            <a:r>
              <a:rPr lang="en-US" sz="2400" dirty="0" smtClean="0"/>
              <a:t>Important tools and techniques include Gantt charts, critical path analysis, and critical chain scheduling, and PERT analysis</a:t>
            </a:r>
          </a:p>
        </p:txBody>
      </p:sp>
      <p:sp>
        <p:nvSpPr>
          <p:cNvPr id="32770" name="Rectangle 2"/>
          <p:cNvSpPr>
            <a:spLocks noGrp="1" noChangeArrowheads="1"/>
          </p:cNvSpPr>
          <p:nvPr>
            <p:ph type="title"/>
          </p:nvPr>
        </p:nvSpPr>
        <p:spPr>
          <a:xfrm>
            <a:off x="1672940" y="0"/>
            <a:ext cx="8229600" cy="1066800"/>
          </a:xfrm>
        </p:spPr>
        <p:txBody>
          <a:bodyPr>
            <a:normAutofit/>
          </a:bodyPr>
          <a:lstStyle/>
          <a:p>
            <a:r>
              <a:rPr lang="en-US" dirty="0" smtClean="0">
                <a:effectLst>
                  <a:outerShdw blurRad="38100" dist="38100" dir="2700000" algn="tl">
                    <a:srgbClr val="000000">
                      <a:alpha val="43137"/>
                    </a:srgbClr>
                  </a:outerShdw>
                </a:effectLst>
              </a:rPr>
              <a:t>Developing the Schedule</a:t>
            </a:r>
          </a:p>
        </p:txBody>
      </p:sp>
    </p:spTree>
    <p:extLst>
      <p:ext uri="{BB962C8B-B14F-4D97-AF65-F5344CB8AC3E}">
        <p14:creationId xmlns:p14="http://schemas.microsoft.com/office/powerpoint/2010/main" val="19316238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292100" indent="-292100">
              <a:spcBef>
                <a:spcPts val="0"/>
              </a:spcBef>
              <a:defRPr/>
            </a:pPr>
            <a:r>
              <a:rPr lang="en-US" sz="2000" b="1" dirty="0" smtClean="0">
                <a:solidFill>
                  <a:srgbClr val="0070C0"/>
                </a:solidFill>
              </a:rPr>
              <a:t>Activity</a:t>
            </a:r>
            <a:r>
              <a:rPr lang="en-US" sz="2000" dirty="0"/>
              <a:t>:  a specific task or set of tasks that is part of the scope of a project, uses up some of the resources of a project, and requires some finite time to be completed</a:t>
            </a:r>
          </a:p>
          <a:p>
            <a:pPr lvl="1">
              <a:spcBef>
                <a:spcPts val="0"/>
              </a:spcBef>
              <a:defRPr/>
            </a:pPr>
            <a:r>
              <a:rPr lang="en-US" sz="1600" dirty="0"/>
              <a:t>  Path:  sequence of activities</a:t>
            </a:r>
          </a:p>
          <a:p>
            <a:pPr lvl="1">
              <a:spcBef>
                <a:spcPts val="0"/>
              </a:spcBef>
              <a:defRPr/>
            </a:pPr>
            <a:r>
              <a:rPr lang="en-US" sz="1600" dirty="0"/>
              <a:t>  Event:  Beginning and End of activity</a:t>
            </a:r>
          </a:p>
          <a:p>
            <a:pPr lvl="1">
              <a:spcBef>
                <a:spcPts val="0"/>
              </a:spcBef>
              <a:defRPr/>
            </a:pPr>
            <a:r>
              <a:rPr lang="en-US" sz="1600" dirty="0"/>
              <a:t>  LS:  Late Start time	ES:  Early Start time -----FORWARD PASS</a:t>
            </a:r>
          </a:p>
          <a:p>
            <a:pPr lvl="1">
              <a:spcBef>
                <a:spcPts val="0"/>
              </a:spcBef>
              <a:defRPr/>
            </a:pPr>
            <a:r>
              <a:rPr lang="en-US" sz="1600" dirty="0"/>
              <a:t>  LF:  Late Finish time	EF:  Early Finish time ---BACKWARD </a:t>
            </a:r>
            <a:r>
              <a:rPr lang="en-US" sz="1600" dirty="0" smtClean="0"/>
              <a:t>PASS</a:t>
            </a:r>
          </a:p>
          <a:p>
            <a:pPr lvl="1">
              <a:spcBef>
                <a:spcPts val="0"/>
              </a:spcBef>
              <a:defRPr/>
            </a:pPr>
            <a:endParaRPr lang="en-US" sz="1600" dirty="0"/>
          </a:p>
          <a:p>
            <a:pPr marL="292100" indent="-292100">
              <a:spcBef>
                <a:spcPts val="0"/>
              </a:spcBef>
              <a:defRPr/>
            </a:pPr>
            <a:r>
              <a:rPr lang="en-US" sz="2000" b="1" dirty="0">
                <a:solidFill>
                  <a:srgbClr val="0070C0"/>
                </a:solidFill>
              </a:rPr>
              <a:t>Slack</a:t>
            </a:r>
            <a:r>
              <a:rPr lang="en-US" sz="2000" dirty="0"/>
              <a:t>:  Amount of play in the system;  Difference between </a:t>
            </a:r>
            <a:r>
              <a:rPr lang="en-US" sz="2000" dirty="0" smtClean="0"/>
              <a:t>critical </a:t>
            </a:r>
            <a:r>
              <a:rPr lang="en-US" sz="2000" dirty="0"/>
              <a:t>path time and time required for a given path.</a:t>
            </a:r>
          </a:p>
          <a:p>
            <a:pPr marL="0" indent="0" fontAlgn="auto">
              <a:spcBef>
                <a:spcPts val="0"/>
              </a:spcBef>
              <a:spcAft>
                <a:spcPts val="0"/>
              </a:spcAft>
              <a:buNone/>
              <a:defRPr/>
            </a:pPr>
            <a:r>
              <a:rPr lang="en-US" sz="2000" dirty="0" smtClean="0"/>
              <a:t>		</a:t>
            </a:r>
            <a:r>
              <a:rPr lang="en-US" sz="2000" dirty="0"/>
              <a:t>	</a:t>
            </a:r>
            <a:r>
              <a:rPr lang="en-US" sz="2000" b="1" dirty="0">
                <a:solidFill>
                  <a:srgbClr val="0070C0"/>
                </a:solidFill>
              </a:rPr>
              <a:t> =LS-ES or </a:t>
            </a:r>
            <a:r>
              <a:rPr lang="en-US" sz="2000" b="1" dirty="0" smtClean="0">
                <a:solidFill>
                  <a:srgbClr val="0070C0"/>
                </a:solidFill>
              </a:rPr>
              <a:t>LF-EF</a:t>
            </a:r>
          </a:p>
          <a:p>
            <a:pPr marL="0" indent="0" fontAlgn="auto">
              <a:spcBef>
                <a:spcPts val="0"/>
              </a:spcBef>
              <a:spcAft>
                <a:spcPts val="0"/>
              </a:spcAft>
              <a:buNone/>
              <a:defRPr/>
            </a:pPr>
            <a:endParaRPr lang="en-US" sz="2000" b="1" dirty="0">
              <a:solidFill>
                <a:srgbClr val="0070C0"/>
              </a:solidFill>
            </a:endParaRPr>
          </a:p>
          <a:p>
            <a:pPr>
              <a:spcBef>
                <a:spcPts val="0"/>
              </a:spcBef>
              <a:defRPr/>
            </a:pPr>
            <a:r>
              <a:rPr lang="en-US" sz="2000" dirty="0"/>
              <a:t>  </a:t>
            </a:r>
            <a:r>
              <a:rPr lang="en-US" sz="2000" b="1" dirty="0">
                <a:solidFill>
                  <a:srgbClr val="0070C0"/>
                </a:solidFill>
              </a:rPr>
              <a:t>Crashing</a:t>
            </a:r>
            <a:r>
              <a:rPr lang="en-US" sz="2000" dirty="0"/>
              <a:t>:  reducing overall time required to complete project</a:t>
            </a:r>
          </a:p>
          <a:p>
            <a:pPr marL="749300" lvl="1" indent="-292100" fontAlgn="auto">
              <a:spcBef>
                <a:spcPts val="0"/>
              </a:spcBef>
              <a:spcAft>
                <a:spcPts val="0"/>
              </a:spcAft>
              <a:buFont typeface="Arial" pitchFamily="34" charset="0"/>
              <a:buChar char="•"/>
              <a:defRPr/>
            </a:pPr>
            <a:r>
              <a:rPr lang="en-US" sz="2000" dirty="0"/>
              <a:t>Involves trading off costs of additional resources against the value of time saved to complete the project.</a:t>
            </a:r>
          </a:p>
          <a:p>
            <a:endParaRPr lang="en-US" dirty="0"/>
          </a:p>
        </p:txBody>
      </p:sp>
      <p:sp>
        <p:nvSpPr>
          <p:cNvPr id="3" name="Title 2"/>
          <p:cNvSpPr>
            <a:spLocks noGrp="1"/>
          </p:cNvSpPr>
          <p:nvPr>
            <p:ph type="title"/>
          </p:nvPr>
        </p:nvSpPr>
        <p:spPr/>
        <p:txBody>
          <a:bodyPr/>
          <a:lstStyle/>
          <a:p>
            <a:r>
              <a:rPr lang="en-US" dirty="0" smtClean="0">
                <a:effectLst>
                  <a:outerShdw blurRad="38100" dist="38100" dir="2700000" algn="tl">
                    <a:srgbClr val="000000">
                      <a:alpha val="43137"/>
                    </a:srgbClr>
                  </a:outerShdw>
                </a:effectLst>
              </a:rPr>
              <a:t>PERT and PDM</a:t>
            </a:r>
            <a:endParaRPr lang="en-US"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95666987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9" name="Rectangle 3"/>
          <p:cNvSpPr>
            <a:spLocks noGrp="1" noChangeArrowheads="1"/>
          </p:cNvSpPr>
          <p:nvPr>
            <p:ph idx="1"/>
          </p:nvPr>
        </p:nvSpPr>
        <p:spPr>
          <a:xfrm>
            <a:off x="1981200" y="1066800"/>
            <a:ext cx="8458200" cy="5334000"/>
          </a:xfrm>
        </p:spPr>
        <p:txBody>
          <a:bodyPr>
            <a:normAutofit lnSpcReduction="10000"/>
          </a:bodyPr>
          <a:lstStyle/>
          <a:p>
            <a:pPr>
              <a:lnSpc>
                <a:spcPct val="90000"/>
              </a:lnSpc>
            </a:pPr>
            <a:r>
              <a:rPr lang="en-US" dirty="0" smtClean="0"/>
              <a:t>PERT weighted average</a:t>
            </a:r>
            <a:r>
              <a:rPr lang="en-US" b="1" dirty="0" smtClean="0"/>
              <a:t> =</a:t>
            </a:r>
            <a:r>
              <a:rPr lang="en-US" b="1" u="sng" dirty="0" smtClean="0"/>
              <a:t> </a:t>
            </a:r>
          </a:p>
          <a:p>
            <a:pPr>
              <a:lnSpc>
                <a:spcPct val="90000"/>
              </a:lnSpc>
              <a:buFontTx/>
              <a:buNone/>
            </a:pPr>
            <a:r>
              <a:rPr lang="en-US" sz="2400" u="sng" dirty="0"/>
              <a:t>optimistic time + 4X most likely time + pessimistic time</a:t>
            </a:r>
            <a:endParaRPr lang="en-US" dirty="0" smtClean="0"/>
          </a:p>
          <a:p>
            <a:pPr>
              <a:lnSpc>
                <a:spcPct val="90000"/>
              </a:lnSpc>
              <a:buFontTx/>
              <a:buNone/>
            </a:pPr>
            <a:r>
              <a:rPr lang="en-US" dirty="0" smtClean="0"/>
              <a:t>					</a:t>
            </a:r>
            <a:r>
              <a:rPr lang="en-US" sz="2400" dirty="0"/>
              <a:t>6</a:t>
            </a:r>
          </a:p>
          <a:p>
            <a:pPr>
              <a:lnSpc>
                <a:spcPct val="90000"/>
              </a:lnSpc>
            </a:pPr>
            <a:r>
              <a:rPr lang="en-US" dirty="0" smtClean="0"/>
              <a:t>Example:</a:t>
            </a:r>
          </a:p>
          <a:p>
            <a:pPr>
              <a:lnSpc>
                <a:spcPct val="90000"/>
              </a:lnSpc>
              <a:buFontTx/>
              <a:buNone/>
            </a:pPr>
            <a:r>
              <a:rPr lang="en-US" dirty="0" smtClean="0"/>
              <a:t>PERT weighted average =</a:t>
            </a:r>
          </a:p>
          <a:p>
            <a:pPr>
              <a:lnSpc>
                <a:spcPct val="90000"/>
              </a:lnSpc>
              <a:buFontTx/>
              <a:buNone/>
            </a:pPr>
            <a:r>
              <a:rPr lang="en-US" sz="2400" b="1" dirty="0"/>
              <a:t> </a:t>
            </a:r>
            <a:r>
              <a:rPr lang="en-US" sz="2400" u="sng" dirty="0"/>
              <a:t>8 workdays + 4 X 10 workdays + 24 workdays</a:t>
            </a:r>
            <a:r>
              <a:rPr lang="en-US" sz="2400" dirty="0"/>
              <a:t> 	= </a:t>
            </a:r>
            <a:r>
              <a:rPr lang="en-US" sz="2400" b="1" dirty="0"/>
              <a:t>12 days</a:t>
            </a:r>
            <a:r>
              <a:rPr lang="en-US" dirty="0" smtClean="0"/>
              <a:t>					</a:t>
            </a:r>
            <a:r>
              <a:rPr lang="en-US" sz="2400" dirty="0"/>
              <a:t>6</a:t>
            </a:r>
          </a:p>
          <a:p>
            <a:pPr>
              <a:lnSpc>
                <a:spcPct val="90000"/>
              </a:lnSpc>
              <a:buFontTx/>
              <a:buNone/>
            </a:pPr>
            <a:r>
              <a:rPr lang="en-US" sz="2400" dirty="0"/>
              <a:t>where optimistic time= 8 days</a:t>
            </a:r>
          </a:p>
          <a:p>
            <a:pPr>
              <a:lnSpc>
                <a:spcPct val="90000"/>
              </a:lnSpc>
              <a:buFontTx/>
              <a:buNone/>
            </a:pPr>
            <a:r>
              <a:rPr lang="en-US" sz="2400" dirty="0"/>
              <a:t>most likely time = </a:t>
            </a:r>
            <a:r>
              <a:rPr lang="en-US" sz="2400" b="1" dirty="0"/>
              <a:t>10 days</a:t>
            </a:r>
            <a:r>
              <a:rPr lang="en-US" sz="2400" dirty="0"/>
              <a:t>, and</a:t>
            </a:r>
          </a:p>
          <a:p>
            <a:pPr>
              <a:lnSpc>
                <a:spcPct val="90000"/>
              </a:lnSpc>
              <a:buFontTx/>
              <a:buNone/>
            </a:pPr>
            <a:r>
              <a:rPr lang="en-US" sz="2400" dirty="0"/>
              <a:t>pessimistic time = 24 days</a:t>
            </a:r>
          </a:p>
          <a:p>
            <a:pPr>
              <a:lnSpc>
                <a:spcPct val="90000"/>
              </a:lnSpc>
              <a:buFontTx/>
              <a:buNone/>
            </a:pPr>
            <a:r>
              <a:rPr lang="en-US" sz="2400" dirty="0"/>
              <a:t>    Therefore, you’d use </a:t>
            </a:r>
            <a:r>
              <a:rPr lang="en-US" sz="2400" b="1" dirty="0"/>
              <a:t>12 days</a:t>
            </a:r>
            <a:r>
              <a:rPr lang="en-US" sz="2400" dirty="0"/>
              <a:t> on the network diagram instead of 10 when using PERT for the above example</a:t>
            </a:r>
          </a:p>
        </p:txBody>
      </p:sp>
      <p:sp>
        <p:nvSpPr>
          <p:cNvPr id="55298" name="Rectangle 2"/>
          <p:cNvSpPr>
            <a:spLocks noGrp="1" noChangeArrowheads="1"/>
          </p:cNvSpPr>
          <p:nvPr>
            <p:ph type="title"/>
          </p:nvPr>
        </p:nvSpPr>
        <p:spPr>
          <a:xfrm>
            <a:off x="1905000" y="274638"/>
            <a:ext cx="8305800" cy="715962"/>
          </a:xfrm>
        </p:spPr>
        <p:txBody>
          <a:bodyPr>
            <a:normAutofit fontScale="90000"/>
          </a:bodyPr>
          <a:lstStyle/>
          <a:p>
            <a:r>
              <a:rPr lang="en-US" dirty="0" smtClean="0">
                <a:effectLst>
                  <a:outerShdw blurRad="38100" dist="38100" dir="2700000" algn="tl">
                    <a:srgbClr val="000000">
                      <a:alpha val="43137"/>
                    </a:srgbClr>
                  </a:outerShdw>
                </a:effectLst>
              </a:rPr>
              <a:t>PERT Formula and Example</a:t>
            </a:r>
          </a:p>
        </p:txBody>
      </p:sp>
    </p:spTree>
    <p:extLst>
      <p:ext uri="{BB962C8B-B14F-4D97-AF65-F5344CB8AC3E}">
        <p14:creationId xmlns:p14="http://schemas.microsoft.com/office/powerpoint/2010/main" val="3089014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ext Placeholder 2"/>
          <p:cNvSpPr>
            <a:spLocks noGrp="1"/>
          </p:cNvSpPr>
          <p:nvPr>
            <p:ph type="body" sz="quarter" idx="13"/>
          </p:nvPr>
        </p:nvSpPr>
        <p:spPr>
          <a:xfrm>
            <a:off x="2840039" y="1071564"/>
            <a:ext cx="3925887" cy="339725"/>
          </a:xfrm>
        </p:spPr>
        <p:txBody>
          <a:bodyPr/>
          <a:lstStyle/>
          <a:p>
            <a:pPr eaLnBrk="1" hangingPunct="1"/>
            <a:r>
              <a:rPr lang="en-US" smtClean="0"/>
              <a:t>PERT and CPM</a:t>
            </a:r>
          </a:p>
        </p:txBody>
      </p:sp>
      <p:graphicFrame>
        <p:nvGraphicFramePr>
          <p:cNvPr id="8" name="Table 7"/>
          <p:cNvGraphicFramePr>
            <a:graphicFrameLocks noGrp="1"/>
          </p:cNvGraphicFramePr>
          <p:nvPr>
            <p:extLst>
              <p:ext uri="{D42A27DB-BD31-4B8C-83A1-F6EECF244321}">
                <p14:modId xmlns:p14="http://schemas.microsoft.com/office/powerpoint/2010/main" val="1197206906"/>
              </p:ext>
            </p:extLst>
          </p:nvPr>
        </p:nvGraphicFramePr>
        <p:xfrm>
          <a:off x="1708030" y="1643063"/>
          <a:ext cx="8172570" cy="4267200"/>
        </p:xfrm>
        <a:graphic>
          <a:graphicData uri="http://schemas.openxmlformats.org/drawingml/2006/table">
            <a:tbl>
              <a:tblPr/>
              <a:tblGrid>
                <a:gridCol w="1328468"/>
                <a:gridCol w="3562817"/>
                <a:gridCol w="1833648"/>
                <a:gridCol w="1447637"/>
              </a:tblGrid>
              <a:tr h="0">
                <a:tc>
                  <a:txBody>
                    <a:bodyPr/>
                    <a:lstStyle/>
                    <a:p>
                      <a:pPr marL="0" marR="0">
                        <a:spcBef>
                          <a:spcPts val="0"/>
                        </a:spcBef>
                        <a:spcAft>
                          <a:spcPts val="0"/>
                        </a:spcAft>
                      </a:pPr>
                      <a:r>
                        <a:rPr lang="en-US" sz="2400" b="1" dirty="0" smtClean="0">
                          <a:solidFill>
                            <a:srgbClr val="FFFFFF"/>
                          </a:solidFill>
                          <a:latin typeface="+mj-lt"/>
                          <a:ea typeface="Times New Roman"/>
                          <a:cs typeface="Times New Roman"/>
                        </a:rPr>
                        <a:t>Activity</a:t>
                      </a:r>
                      <a:endParaRPr lang="en-US" sz="2400" dirty="0">
                        <a:latin typeface="+mj-lt"/>
                        <a:ea typeface="Times New Roman"/>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marL="0" marR="0">
                        <a:spcBef>
                          <a:spcPts val="0"/>
                        </a:spcBef>
                        <a:spcAft>
                          <a:spcPts val="0"/>
                        </a:spcAft>
                      </a:pPr>
                      <a:r>
                        <a:rPr lang="en-US" sz="2400" b="1" dirty="0">
                          <a:solidFill>
                            <a:srgbClr val="FFFFFF"/>
                          </a:solidFill>
                          <a:latin typeface="+mj-lt"/>
                          <a:ea typeface="Times New Roman"/>
                          <a:cs typeface="Times New Roman"/>
                        </a:rPr>
                        <a:t>Description</a:t>
                      </a:r>
                      <a:endParaRPr lang="en-US" sz="2400" dirty="0">
                        <a:latin typeface="+mj-lt"/>
                        <a:ea typeface="Times New Roman"/>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marL="0" marR="0">
                        <a:spcBef>
                          <a:spcPts val="0"/>
                        </a:spcBef>
                        <a:spcAft>
                          <a:spcPts val="0"/>
                        </a:spcAft>
                      </a:pPr>
                      <a:r>
                        <a:rPr lang="en-US" sz="2400" b="1">
                          <a:solidFill>
                            <a:srgbClr val="FFFFFF"/>
                          </a:solidFill>
                          <a:latin typeface="+mj-lt"/>
                          <a:ea typeface="Times New Roman"/>
                          <a:cs typeface="Times New Roman"/>
                        </a:rPr>
                        <a:t>Activity</a:t>
                      </a:r>
                      <a:endParaRPr lang="en-US" sz="2400">
                        <a:latin typeface="+mj-lt"/>
                        <a:ea typeface="Times New Roman"/>
                        <a:cs typeface="Times New Roman"/>
                      </a:endParaRPr>
                    </a:p>
                    <a:p>
                      <a:pPr marL="0" marR="0">
                        <a:spcBef>
                          <a:spcPts val="0"/>
                        </a:spcBef>
                        <a:spcAft>
                          <a:spcPts val="0"/>
                        </a:spcAft>
                      </a:pPr>
                      <a:r>
                        <a:rPr lang="en-US" sz="2400" b="1">
                          <a:solidFill>
                            <a:srgbClr val="FFFFFF"/>
                          </a:solidFill>
                          <a:latin typeface="+mj-lt"/>
                          <a:ea typeface="Times New Roman"/>
                          <a:cs typeface="Times New Roman"/>
                        </a:rPr>
                        <a:t>Predecessor</a:t>
                      </a:r>
                      <a:endParaRPr lang="en-US" sz="2400">
                        <a:latin typeface="+mj-lt"/>
                        <a:ea typeface="Times New Roman"/>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marL="0" marR="0">
                        <a:spcBef>
                          <a:spcPts val="0"/>
                        </a:spcBef>
                        <a:spcAft>
                          <a:spcPts val="0"/>
                        </a:spcAft>
                      </a:pPr>
                      <a:r>
                        <a:rPr lang="en-US" sz="2400" b="1" dirty="0">
                          <a:solidFill>
                            <a:srgbClr val="FFFFFF"/>
                          </a:solidFill>
                          <a:latin typeface="+mj-lt"/>
                          <a:ea typeface="Times New Roman"/>
                          <a:cs typeface="Times New Roman"/>
                        </a:rPr>
                        <a:t>Duration (Weeks</a:t>
                      </a:r>
                      <a:r>
                        <a:rPr lang="en-US" sz="2400" b="1" dirty="0" smtClean="0">
                          <a:solidFill>
                            <a:srgbClr val="FFFFFF"/>
                          </a:solidFill>
                          <a:latin typeface="+mj-lt"/>
                          <a:ea typeface="Times New Roman"/>
                          <a:cs typeface="Times New Roman"/>
                        </a:rPr>
                        <a:t>)</a:t>
                      </a:r>
                      <a:endParaRPr lang="en-US" sz="2400" dirty="0">
                        <a:latin typeface="+mj-lt"/>
                        <a:ea typeface="Times New Roman"/>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r>
              <a:tr h="0">
                <a:tc>
                  <a:txBody>
                    <a:bodyPr/>
                    <a:lstStyle/>
                    <a:p>
                      <a:pPr marL="0" marR="0" algn="ctr">
                        <a:spcBef>
                          <a:spcPts val="0"/>
                        </a:spcBef>
                        <a:spcAft>
                          <a:spcPts val="0"/>
                        </a:spcAft>
                      </a:pPr>
                      <a:r>
                        <a:rPr lang="en-US" sz="2400" b="1">
                          <a:solidFill>
                            <a:srgbClr val="FFFFFF"/>
                          </a:solidFill>
                          <a:latin typeface="+mj-lt"/>
                          <a:ea typeface="Times New Roman"/>
                          <a:cs typeface="Times New Roman"/>
                        </a:rPr>
                        <a:t>A</a:t>
                      </a:r>
                      <a:endParaRPr lang="en-US" sz="2400">
                        <a:latin typeface="+mj-lt"/>
                        <a:ea typeface="Times New Roman"/>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solidFill>
                      <a:srgbClr val="4F81BD"/>
                    </a:solidFill>
                  </a:tcPr>
                </a:tc>
                <a:tc>
                  <a:txBody>
                    <a:bodyPr/>
                    <a:lstStyle/>
                    <a:p>
                      <a:pPr marL="0" marR="0">
                        <a:spcBef>
                          <a:spcPts val="0"/>
                        </a:spcBef>
                        <a:spcAft>
                          <a:spcPts val="0"/>
                        </a:spcAft>
                      </a:pPr>
                      <a:r>
                        <a:rPr lang="en-US" sz="2000">
                          <a:latin typeface="+mj-lt"/>
                          <a:ea typeface="Times New Roman"/>
                          <a:cs typeface="Times New Roman"/>
                        </a:rPr>
                        <a:t>Scope documentation</a:t>
                      </a: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endParaRPr lang="en-US" sz="2000">
                        <a:latin typeface="+mj-lt"/>
                        <a:ea typeface="Times New Roman"/>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2000">
                          <a:latin typeface="+mj-lt"/>
                          <a:ea typeface="Times New Roman"/>
                          <a:cs typeface="Times New Roman"/>
                        </a:rPr>
                        <a:t>2</a:t>
                      </a: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r>
              <a:tr h="0">
                <a:tc>
                  <a:txBody>
                    <a:bodyPr/>
                    <a:lstStyle/>
                    <a:p>
                      <a:pPr marL="0" marR="0" algn="ctr">
                        <a:spcBef>
                          <a:spcPts val="0"/>
                        </a:spcBef>
                        <a:spcAft>
                          <a:spcPts val="0"/>
                        </a:spcAft>
                      </a:pPr>
                      <a:r>
                        <a:rPr lang="en-US" sz="2400" b="1">
                          <a:solidFill>
                            <a:srgbClr val="FFFFFF"/>
                          </a:solidFill>
                          <a:latin typeface="+mj-lt"/>
                          <a:ea typeface="Times New Roman"/>
                          <a:cs typeface="Times New Roman"/>
                        </a:rPr>
                        <a:t>B</a:t>
                      </a:r>
                      <a:endParaRPr lang="en-US" sz="2400">
                        <a:latin typeface="+mj-lt"/>
                        <a:ea typeface="Times New Roman"/>
                        <a:cs typeface="Times New Roman"/>
                      </a:endParaRPr>
                    </a:p>
                  </a:txBody>
                  <a:tcPr marL="68580" marR="68580" marT="0" marB="0">
                    <a:lnL>
                      <a:noFill/>
                    </a:lnL>
                    <a:lnR>
                      <a:noFill/>
                    </a:lnR>
                    <a:lnT>
                      <a:noFill/>
                    </a:lnT>
                    <a:lnB>
                      <a:noFill/>
                    </a:lnB>
                    <a:solidFill>
                      <a:srgbClr val="4F81BD"/>
                    </a:solidFill>
                  </a:tcPr>
                </a:tc>
                <a:tc>
                  <a:txBody>
                    <a:bodyPr/>
                    <a:lstStyle/>
                    <a:p>
                      <a:pPr marL="0" marR="0">
                        <a:spcBef>
                          <a:spcPts val="0"/>
                        </a:spcBef>
                        <a:spcAft>
                          <a:spcPts val="0"/>
                        </a:spcAft>
                      </a:pPr>
                      <a:r>
                        <a:rPr lang="en-US" sz="2000">
                          <a:latin typeface="+mj-lt"/>
                          <a:ea typeface="Times New Roman"/>
                          <a:cs typeface="Times New Roman"/>
                        </a:rPr>
                        <a:t>Project planning</a:t>
                      </a:r>
                    </a:p>
                  </a:txBody>
                  <a:tcPr marL="68580" marR="68580" marT="0" marB="0">
                    <a:lnL>
                      <a:noFill/>
                    </a:lnL>
                    <a:lnR>
                      <a:noFill/>
                    </a:lnR>
                    <a:lnT>
                      <a:noFill/>
                    </a:lnT>
                    <a:lnB>
                      <a:noFill/>
                    </a:lnB>
                    <a:solidFill>
                      <a:srgbClr val="D8D8D8"/>
                    </a:solidFill>
                  </a:tcPr>
                </a:tc>
                <a:tc>
                  <a:txBody>
                    <a:bodyPr/>
                    <a:lstStyle/>
                    <a:p>
                      <a:pPr marL="0" marR="0" algn="ctr">
                        <a:spcBef>
                          <a:spcPts val="0"/>
                        </a:spcBef>
                        <a:spcAft>
                          <a:spcPts val="0"/>
                        </a:spcAft>
                      </a:pPr>
                      <a:r>
                        <a:rPr lang="en-US" sz="2000">
                          <a:latin typeface="+mj-lt"/>
                          <a:ea typeface="Times New Roman"/>
                          <a:cs typeface="Times New Roman"/>
                        </a:rPr>
                        <a:t>A</a:t>
                      </a:r>
                    </a:p>
                  </a:txBody>
                  <a:tcPr marL="68580" marR="68580" marT="0" marB="0">
                    <a:lnL>
                      <a:noFill/>
                    </a:lnL>
                    <a:lnR>
                      <a:noFill/>
                    </a:lnR>
                    <a:lnT>
                      <a:noFill/>
                    </a:lnT>
                    <a:lnB>
                      <a:noFill/>
                    </a:lnB>
                    <a:solidFill>
                      <a:srgbClr val="D8D8D8"/>
                    </a:solidFill>
                  </a:tcPr>
                </a:tc>
                <a:tc>
                  <a:txBody>
                    <a:bodyPr/>
                    <a:lstStyle/>
                    <a:p>
                      <a:pPr marL="0" marR="0" algn="ctr">
                        <a:spcBef>
                          <a:spcPts val="0"/>
                        </a:spcBef>
                        <a:spcAft>
                          <a:spcPts val="0"/>
                        </a:spcAft>
                      </a:pPr>
                      <a:r>
                        <a:rPr lang="en-US" sz="2000">
                          <a:latin typeface="+mj-lt"/>
                          <a:ea typeface="Times New Roman"/>
                          <a:cs typeface="Times New Roman"/>
                        </a:rPr>
                        <a:t>3</a:t>
                      </a:r>
                    </a:p>
                  </a:txBody>
                  <a:tcPr marL="68580" marR="68580" marT="0" marB="0">
                    <a:lnL>
                      <a:noFill/>
                    </a:lnL>
                    <a:lnR>
                      <a:noFill/>
                    </a:lnR>
                    <a:lnT>
                      <a:noFill/>
                    </a:lnT>
                    <a:lnB>
                      <a:noFill/>
                    </a:lnB>
                    <a:solidFill>
                      <a:srgbClr val="D8D8D8"/>
                    </a:solidFill>
                  </a:tcPr>
                </a:tc>
              </a:tr>
              <a:tr h="0">
                <a:tc>
                  <a:txBody>
                    <a:bodyPr/>
                    <a:lstStyle/>
                    <a:p>
                      <a:pPr marL="0" marR="0" algn="ctr">
                        <a:spcBef>
                          <a:spcPts val="0"/>
                        </a:spcBef>
                        <a:spcAft>
                          <a:spcPts val="0"/>
                        </a:spcAft>
                      </a:pPr>
                      <a:r>
                        <a:rPr lang="en-US" sz="2400" b="1">
                          <a:solidFill>
                            <a:srgbClr val="FFFFFF"/>
                          </a:solidFill>
                          <a:latin typeface="+mj-lt"/>
                          <a:ea typeface="Times New Roman"/>
                          <a:cs typeface="Times New Roman"/>
                        </a:rPr>
                        <a:t>C</a:t>
                      </a:r>
                      <a:endParaRPr lang="en-US" sz="2400">
                        <a:latin typeface="+mj-lt"/>
                        <a:ea typeface="Times New Roman"/>
                        <a:cs typeface="Times New Roman"/>
                      </a:endParaRPr>
                    </a:p>
                  </a:txBody>
                  <a:tcPr marL="68580" marR="68580" marT="0" marB="0">
                    <a:lnL>
                      <a:noFill/>
                    </a:lnL>
                    <a:lnR>
                      <a:noFill/>
                    </a:lnR>
                    <a:lnT>
                      <a:noFill/>
                    </a:lnT>
                    <a:lnB>
                      <a:noFill/>
                    </a:lnB>
                    <a:solidFill>
                      <a:srgbClr val="4F81BD"/>
                    </a:solidFill>
                  </a:tcPr>
                </a:tc>
                <a:tc>
                  <a:txBody>
                    <a:bodyPr/>
                    <a:lstStyle/>
                    <a:p>
                      <a:pPr marL="0" marR="0">
                        <a:spcBef>
                          <a:spcPts val="0"/>
                        </a:spcBef>
                        <a:spcAft>
                          <a:spcPts val="0"/>
                        </a:spcAft>
                      </a:pPr>
                      <a:r>
                        <a:rPr lang="en-US" sz="2000">
                          <a:latin typeface="+mj-lt"/>
                          <a:ea typeface="Times New Roman"/>
                          <a:cs typeface="Times New Roman"/>
                        </a:rPr>
                        <a:t>Buy materials</a:t>
                      </a:r>
                    </a:p>
                  </a:txBody>
                  <a:tcPr marL="68580" marR="68580" marT="0" marB="0">
                    <a:lnL>
                      <a:noFill/>
                    </a:lnL>
                    <a:lnR>
                      <a:noFill/>
                    </a:lnR>
                    <a:lnT>
                      <a:noFill/>
                    </a:lnT>
                    <a:lnB>
                      <a:noFill/>
                    </a:lnB>
                  </a:tcPr>
                </a:tc>
                <a:tc>
                  <a:txBody>
                    <a:bodyPr/>
                    <a:lstStyle/>
                    <a:p>
                      <a:pPr marL="0" marR="0" algn="ctr">
                        <a:spcBef>
                          <a:spcPts val="0"/>
                        </a:spcBef>
                        <a:spcAft>
                          <a:spcPts val="0"/>
                        </a:spcAft>
                      </a:pPr>
                      <a:r>
                        <a:rPr lang="en-US" sz="2000">
                          <a:latin typeface="+mj-lt"/>
                          <a:ea typeface="Times New Roman"/>
                          <a:cs typeface="Times New Roman"/>
                        </a:rPr>
                        <a:t>B</a:t>
                      </a:r>
                    </a:p>
                  </a:txBody>
                  <a:tcPr marL="68580" marR="68580" marT="0" marB="0">
                    <a:lnL>
                      <a:noFill/>
                    </a:lnL>
                    <a:lnR>
                      <a:noFill/>
                    </a:lnR>
                    <a:lnT>
                      <a:noFill/>
                    </a:lnT>
                    <a:lnB>
                      <a:noFill/>
                    </a:lnB>
                  </a:tcPr>
                </a:tc>
                <a:tc>
                  <a:txBody>
                    <a:bodyPr/>
                    <a:lstStyle/>
                    <a:p>
                      <a:pPr marL="0" marR="0" algn="ctr">
                        <a:spcBef>
                          <a:spcPts val="0"/>
                        </a:spcBef>
                        <a:spcAft>
                          <a:spcPts val="0"/>
                        </a:spcAft>
                      </a:pPr>
                      <a:r>
                        <a:rPr lang="en-US" sz="2000">
                          <a:latin typeface="+mj-lt"/>
                          <a:ea typeface="Times New Roman"/>
                          <a:cs typeface="Times New Roman"/>
                        </a:rPr>
                        <a:t>8</a:t>
                      </a:r>
                    </a:p>
                  </a:txBody>
                  <a:tcPr marL="68580" marR="68580" marT="0" marB="0">
                    <a:lnL>
                      <a:noFill/>
                    </a:lnL>
                    <a:lnR>
                      <a:noFill/>
                    </a:lnR>
                    <a:lnT>
                      <a:noFill/>
                    </a:lnT>
                    <a:lnB>
                      <a:noFill/>
                    </a:lnB>
                  </a:tcPr>
                </a:tc>
              </a:tr>
              <a:tr h="0">
                <a:tc>
                  <a:txBody>
                    <a:bodyPr/>
                    <a:lstStyle/>
                    <a:p>
                      <a:pPr marL="0" marR="0" algn="ctr">
                        <a:spcBef>
                          <a:spcPts val="0"/>
                        </a:spcBef>
                        <a:spcAft>
                          <a:spcPts val="0"/>
                        </a:spcAft>
                      </a:pPr>
                      <a:r>
                        <a:rPr lang="en-US" sz="2400" b="1" dirty="0">
                          <a:solidFill>
                            <a:srgbClr val="FFFFFF"/>
                          </a:solidFill>
                          <a:latin typeface="+mj-lt"/>
                          <a:ea typeface="Times New Roman"/>
                          <a:cs typeface="Times New Roman"/>
                        </a:rPr>
                        <a:t>D</a:t>
                      </a:r>
                      <a:endParaRPr lang="en-US" sz="2400" dirty="0">
                        <a:latin typeface="+mj-lt"/>
                        <a:ea typeface="Times New Roman"/>
                        <a:cs typeface="Times New Roman"/>
                      </a:endParaRPr>
                    </a:p>
                  </a:txBody>
                  <a:tcPr marL="68580" marR="68580" marT="0" marB="0">
                    <a:lnL>
                      <a:noFill/>
                    </a:lnL>
                    <a:lnR>
                      <a:noFill/>
                    </a:lnR>
                    <a:lnT>
                      <a:noFill/>
                    </a:lnT>
                    <a:lnB>
                      <a:noFill/>
                    </a:lnB>
                    <a:solidFill>
                      <a:srgbClr val="4F81BD"/>
                    </a:solidFill>
                  </a:tcPr>
                </a:tc>
                <a:tc>
                  <a:txBody>
                    <a:bodyPr/>
                    <a:lstStyle/>
                    <a:p>
                      <a:pPr marL="0" marR="0">
                        <a:spcBef>
                          <a:spcPts val="0"/>
                        </a:spcBef>
                        <a:spcAft>
                          <a:spcPts val="0"/>
                        </a:spcAft>
                      </a:pPr>
                      <a:r>
                        <a:rPr lang="en-US" sz="2000">
                          <a:latin typeface="+mj-lt"/>
                          <a:ea typeface="Times New Roman"/>
                          <a:cs typeface="Times New Roman"/>
                        </a:rPr>
                        <a:t>Prototype design</a:t>
                      </a:r>
                    </a:p>
                  </a:txBody>
                  <a:tcPr marL="68580" marR="68580" marT="0" marB="0">
                    <a:lnL>
                      <a:noFill/>
                    </a:lnL>
                    <a:lnR>
                      <a:noFill/>
                    </a:lnR>
                    <a:lnT>
                      <a:noFill/>
                    </a:lnT>
                    <a:lnB>
                      <a:noFill/>
                    </a:lnB>
                    <a:solidFill>
                      <a:srgbClr val="D8D8D8"/>
                    </a:solidFill>
                  </a:tcPr>
                </a:tc>
                <a:tc>
                  <a:txBody>
                    <a:bodyPr/>
                    <a:lstStyle/>
                    <a:p>
                      <a:pPr marL="0" marR="0" algn="ctr">
                        <a:spcBef>
                          <a:spcPts val="0"/>
                        </a:spcBef>
                        <a:spcAft>
                          <a:spcPts val="0"/>
                        </a:spcAft>
                      </a:pPr>
                      <a:r>
                        <a:rPr lang="en-US" sz="2000">
                          <a:latin typeface="+mj-lt"/>
                          <a:ea typeface="Times New Roman"/>
                          <a:cs typeface="Times New Roman"/>
                        </a:rPr>
                        <a:t>C</a:t>
                      </a:r>
                    </a:p>
                  </a:txBody>
                  <a:tcPr marL="68580" marR="68580" marT="0" marB="0">
                    <a:lnL>
                      <a:noFill/>
                    </a:lnL>
                    <a:lnR>
                      <a:noFill/>
                    </a:lnR>
                    <a:lnT>
                      <a:noFill/>
                    </a:lnT>
                    <a:lnB>
                      <a:noFill/>
                    </a:lnB>
                    <a:solidFill>
                      <a:srgbClr val="D8D8D8"/>
                    </a:solidFill>
                  </a:tcPr>
                </a:tc>
                <a:tc>
                  <a:txBody>
                    <a:bodyPr/>
                    <a:lstStyle/>
                    <a:p>
                      <a:pPr marL="0" marR="0" algn="ctr">
                        <a:spcBef>
                          <a:spcPts val="0"/>
                        </a:spcBef>
                        <a:spcAft>
                          <a:spcPts val="0"/>
                        </a:spcAft>
                      </a:pPr>
                      <a:r>
                        <a:rPr lang="en-US" sz="2000">
                          <a:latin typeface="+mj-lt"/>
                          <a:ea typeface="Times New Roman"/>
                          <a:cs typeface="Times New Roman"/>
                        </a:rPr>
                        <a:t>3</a:t>
                      </a:r>
                    </a:p>
                  </a:txBody>
                  <a:tcPr marL="68580" marR="68580" marT="0" marB="0">
                    <a:lnL>
                      <a:noFill/>
                    </a:lnL>
                    <a:lnR>
                      <a:noFill/>
                    </a:lnR>
                    <a:lnT>
                      <a:noFill/>
                    </a:lnT>
                    <a:lnB>
                      <a:noFill/>
                    </a:lnB>
                    <a:solidFill>
                      <a:srgbClr val="D8D8D8"/>
                    </a:solidFill>
                  </a:tcPr>
                </a:tc>
              </a:tr>
              <a:tr h="0">
                <a:tc>
                  <a:txBody>
                    <a:bodyPr/>
                    <a:lstStyle/>
                    <a:p>
                      <a:pPr marL="0" marR="0" algn="ctr">
                        <a:spcBef>
                          <a:spcPts val="0"/>
                        </a:spcBef>
                        <a:spcAft>
                          <a:spcPts val="0"/>
                        </a:spcAft>
                      </a:pPr>
                      <a:r>
                        <a:rPr lang="en-US" sz="2400" b="1">
                          <a:solidFill>
                            <a:srgbClr val="FFFFFF"/>
                          </a:solidFill>
                          <a:latin typeface="+mj-lt"/>
                          <a:ea typeface="Times New Roman"/>
                          <a:cs typeface="Times New Roman"/>
                        </a:rPr>
                        <a:t>E</a:t>
                      </a:r>
                      <a:endParaRPr lang="en-US" sz="2400">
                        <a:latin typeface="+mj-lt"/>
                        <a:ea typeface="Times New Roman"/>
                        <a:cs typeface="Times New Roman"/>
                      </a:endParaRPr>
                    </a:p>
                  </a:txBody>
                  <a:tcPr marL="68580" marR="68580" marT="0" marB="0">
                    <a:lnL>
                      <a:noFill/>
                    </a:lnL>
                    <a:lnR>
                      <a:noFill/>
                    </a:lnR>
                    <a:lnT>
                      <a:noFill/>
                    </a:lnT>
                    <a:lnB>
                      <a:noFill/>
                    </a:lnB>
                    <a:solidFill>
                      <a:srgbClr val="4F81BD"/>
                    </a:solidFill>
                  </a:tcPr>
                </a:tc>
                <a:tc>
                  <a:txBody>
                    <a:bodyPr/>
                    <a:lstStyle/>
                    <a:p>
                      <a:pPr marL="0" marR="0">
                        <a:spcBef>
                          <a:spcPts val="0"/>
                        </a:spcBef>
                        <a:spcAft>
                          <a:spcPts val="0"/>
                        </a:spcAft>
                      </a:pPr>
                      <a:r>
                        <a:rPr lang="en-US" sz="2000">
                          <a:latin typeface="+mj-lt"/>
                          <a:ea typeface="Times New Roman"/>
                          <a:cs typeface="Times New Roman"/>
                        </a:rPr>
                        <a:t>Prototype analysis</a:t>
                      </a:r>
                    </a:p>
                  </a:txBody>
                  <a:tcPr marL="68580" marR="68580" marT="0" marB="0">
                    <a:lnL>
                      <a:noFill/>
                    </a:lnL>
                    <a:lnR>
                      <a:noFill/>
                    </a:lnR>
                    <a:lnT>
                      <a:noFill/>
                    </a:lnT>
                    <a:lnB>
                      <a:noFill/>
                    </a:lnB>
                  </a:tcPr>
                </a:tc>
                <a:tc>
                  <a:txBody>
                    <a:bodyPr/>
                    <a:lstStyle/>
                    <a:p>
                      <a:pPr marL="0" marR="0" algn="ctr">
                        <a:spcBef>
                          <a:spcPts val="0"/>
                        </a:spcBef>
                        <a:spcAft>
                          <a:spcPts val="0"/>
                        </a:spcAft>
                      </a:pPr>
                      <a:r>
                        <a:rPr lang="en-US" sz="2000">
                          <a:latin typeface="+mj-lt"/>
                          <a:ea typeface="Times New Roman"/>
                          <a:cs typeface="Times New Roman"/>
                        </a:rPr>
                        <a:t>C</a:t>
                      </a:r>
                    </a:p>
                  </a:txBody>
                  <a:tcPr marL="68580" marR="68580" marT="0" marB="0">
                    <a:lnL>
                      <a:noFill/>
                    </a:lnL>
                    <a:lnR>
                      <a:noFill/>
                    </a:lnR>
                    <a:lnT>
                      <a:noFill/>
                    </a:lnT>
                    <a:lnB>
                      <a:noFill/>
                    </a:lnB>
                  </a:tcPr>
                </a:tc>
                <a:tc>
                  <a:txBody>
                    <a:bodyPr/>
                    <a:lstStyle/>
                    <a:p>
                      <a:pPr marL="0" marR="0" algn="ctr">
                        <a:spcBef>
                          <a:spcPts val="0"/>
                        </a:spcBef>
                        <a:spcAft>
                          <a:spcPts val="0"/>
                        </a:spcAft>
                      </a:pPr>
                      <a:r>
                        <a:rPr lang="en-US" sz="2000">
                          <a:latin typeface="+mj-lt"/>
                          <a:ea typeface="Times New Roman"/>
                          <a:cs typeface="Times New Roman"/>
                        </a:rPr>
                        <a:t>6</a:t>
                      </a:r>
                    </a:p>
                  </a:txBody>
                  <a:tcPr marL="68580" marR="68580" marT="0" marB="0">
                    <a:lnL>
                      <a:noFill/>
                    </a:lnL>
                    <a:lnR>
                      <a:noFill/>
                    </a:lnR>
                    <a:lnT>
                      <a:noFill/>
                    </a:lnT>
                    <a:lnB>
                      <a:noFill/>
                    </a:lnB>
                  </a:tcPr>
                </a:tc>
              </a:tr>
              <a:tr h="0">
                <a:tc>
                  <a:txBody>
                    <a:bodyPr/>
                    <a:lstStyle/>
                    <a:p>
                      <a:pPr marL="0" marR="0" algn="ctr">
                        <a:spcBef>
                          <a:spcPts val="0"/>
                        </a:spcBef>
                        <a:spcAft>
                          <a:spcPts val="0"/>
                        </a:spcAft>
                      </a:pPr>
                      <a:r>
                        <a:rPr lang="en-US" sz="2400" b="1">
                          <a:solidFill>
                            <a:srgbClr val="FFFFFF"/>
                          </a:solidFill>
                          <a:latin typeface="+mj-lt"/>
                          <a:ea typeface="Times New Roman"/>
                          <a:cs typeface="Times New Roman"/>
                        </a:rPr>
                        <a:t>F</a:t>
                      </a:r>
                      <a:endParaRPr lang="en-US" sz="2400">
                        <a:latin typeface="+mj-lt"/>
                        <a:ea typeface="Times New Roman"/>
                        <a:cs typeface="Times New Roman"/>
                      </a:endParaRPr>
                    </a:p>
                  </a:txBody>
                  <a:tcPr marL="68580" marR="68580" marT="0" marB="0">
                    <a:lnL>
                      <a:noFill/>
                    </a:lnL>
                    <a:lnR>
                      <a:noFill/>
                    </a:lnR>
                    <a:lnT>
                      <a:noFill/>
                    </a:lnT>
                    <a:lnB>
                      <a:noFill/>
                    </a:lnB>
                    <a:solidFill>
                      <a:srgbClr val="4F81BD"/>
                    </a:solidFill>
                  </a:tcPr>
                </a:tc>
                <a:tc>
                  <a:txBody>
                    <a:bodyPr/>
                    <a:lstStyle/>
                    <a:p>
                      <a:pPr marL="0" marR="0">
                        <a:spcBef>
                          <a:spcPts val="0"/>
                        </a:spcBef>
                        <a:spcAft>
                          <a:spcPts val="0"/>
                        </a:spcAft>
                      </a:pPr>
                      <a:r>
                        <a:rPr lang="en-US" sz="2000">
                          <a:latin typeface="+mj-lt"/>
                          <a:ea typeface="Times New Roman"/>
                          <a:cs typeface="Times New Roman"/>
                        </a:rPr>
                        <a:t>Prototype implementation</a:t>
                      </a:r>
                    </a:p>
                  </a:txBody>
                  <a:tcPr marL="68580" marR="68580" marT="0" marB="0">
                    <a:lnL>
                      <a:noFill/>
                    </a:lnL>
                    <a:lnR>
                      <a:noFill/>
                    </a:lnR>
                    <a:lnT>
                      <a:noFill/>
                    </a:lnT>
                    <a:lnB>
                      <a:noFill/>
                    </a:lnB>
                    <a:solidFill>
                      <a:srgbClr val="D8D8D8"/>
                    </a:solidFill>
                  </a:tcPr>
                </a:tc>
                <a:tc>
                  <a:txBody>
                    <a:bodyPr/>
                    <a:lstStyle/>
                    <a:p>
                      <a:pPr marL="0" marR="0" algn="ctr">
                        <a:spcBef>
                          <a:spcPts val="0"/>
                        </a:spcBef>
                        <a:spcAft>
                          <a:spcPts val="0"/>
                        </a:spcAft>
                      </a:pPr>
                      <a:r>
                        <a:rPr lang="en-US" sz="2000">
                          <a:latin typeface="+mj-lt"/>
                          <a:ea typeface="Times New Roman"/>
                          <a:cs typeface="Times New Roman"/>
                        </a:rPr>
                        <a:t>D, E</a:t>
                      </a:r>
                    </a:p>
                  </a:txBody>
                  <a:tcPr marL="68580" marR="68580" marT="0" marB="0">
                    <a:lnL>
                      <a:noFill/>
                    </a:lnL>
                    <a:lnR>
                      <a:noFill/>
                    </a:lnR>
                    <a:lnT>
                      <a:noFill/>
                    </a:lnT>
                    <a:lnB>
                      <a:noFill/>
                    </a:lnB>
                    <a:solidFill>
                      <a:srgbClr val="D8D8D8"/>
                    </a:solidFill>
                  </a:tcPr>
                </a:tc>
                <a:tc>
                  <a:txBody>
                    <a:bodyPr/>
                    <a:lstStyle/>
                    <a:p>
                      <a:pPr marL="0" marR="0" algn="ctr">
                        <a:spcBef>
                          <a:spcPts val="0"/>
                        </a:spcBef>
                        <a:spcAft>
                          <a:spcPts val="0"/>
                        </a:spcAft>
                      </a:pPr>
                      <a:r>
                        <a:rPr lang="en-US" sz="2000">
                          <a:latin typeface="+mj-lt"/>
                          <a:ea typeface="Times New Roman"/>
                          <a:cs typeface="Times New Roman"/>
                        </a:rPr>
                        <a:t>5</a:t>
                      </a:r>
                    </a:p>
                  </a:txBody>
                  <a:tcPr marL="68580" marR="68580" marT="0" marB="0">
                    <a:lnL>
                      <a:noFill/>
                    </a:lnL>
                    <a:lnR>
                      <a:noFill/>
                    </a:lnR>
                    <a:lnT>
                      <a:noFill/>
                    </a:lnT>
                    <a:lnB>
                      <a:noFill/>
                    </a:lnB>
                    <a:solidFill>
                      <a:srgbClr val="D8D8D8"/>
                    </a:solidFill>
                  </a:tcPr>
                </a:tc>
              </a:tr>
              <a:tr h="0">
                <a:tc>
                  <a:txBody>
                    <a:bodyPr/>
                    <a:lstStyle/>
                    <a:p>
                      <a:pPr marL="0" marR="0" algn="ctr">
                        <a:spcBef>
                          <a:spcPts val="0"/>
                        </a:spcBef>
                        <a:spcAft>
                          <a:spcPts val="0"/>
                        </a:spcAft>
                      </a:pPr>
                      <a:r>
                        <a:rPr lang="en-US" sz="2400" b="1">
                          <a:solidFill>
                            <a:srgbClr val="FFFFFF"/>
                          </a:solidFill>
                          <a:latin typeface="+mj-lt"/>
                          <a:ea typeface="Times New Roman"/>
                          <a:cs typeface="Times New Roman"/>
                        </a:rPr>
                        <a:t>G</a:t>
                      </a:r>
                      <a:endParaRPr lang="en-US" sz="2400">
                        <a:latin typeface="+mj-lt"/>
                        <a:ea typeface="Times New Roman"/>
                        <a:cs typeface="Times New Roman"/>
                      </a:endParaRPr>
                    </a:p>
                  </a:txBody>
                  <a:tcPr marL="68580" marR="68580" marT="0" marB="0">
                    <a:lnL>
                      <a:noFill/>
                    </a:lnL>
                    <a:lnR>
                      <a:noFill/>
                    </a:lnR>
                    <a:lnT>
                      <a:noFill/>
                    </a:lnT>
                    <a:lnB>
                      <a:noFill/>
                    </a:lnB>
                    <a:solidFill>
                      <a:srgbClr val="4F81BD"/>
                    </a:solidFill>
                  </a:tcPr>
                </a:tc>
                <a:tc>
                  <a:txBody>
                    <a:bodyPr/>
                    <a:lstStyle/>
                    <a:p>
                      <a:pPr marL="0" marR="0">
                        <a:spcBef>
                          <a:spcPts val="0"/>
                        </a:spcBef>
                        <a:spcAft>
                          <a:spcPts val="0"/>
                        </a:spcAft>
                      </a:pPr>
                      <a:r>
                        <a:rPr lang="en-US" sz="2000">
                          <a:latin typeface="+mj-lt"/>
                          <a:ea typeface="Times New Roman"/>
                          <a:cs typeface="Times New Roman"/>
                        </a:rPr>
                        <a:t>Testing of prototype</a:t>
                      </a:r>
                    </a:p>
                  </a:txBody>
                  <a:tcPr marL="68580" marR="68580" marT="0" marB="0">
                    <a:lnL>
                      <a:noFill/>
                    </a:lnL>
                    <a:lnR>
                      <a:noFill/>
                    </a:lnR>
                    <a:lnT>
                      <a:noFill/>
                    </a:lnT>
                    <a:lnB>
                      <a:noFill/>
                    </a:lnB>
                  </a:tcPr>
                </a:tc>
                <a:tc>
                  <a:txBody>
                    <a:bodyPr/>
                    <a:lstStyle/>
                    <a:p>
                      <a:pPr marL="0" marR="0" algn="ctr">
                        <a:spcBef>
                          <a:spcPts val="0"/>
                        </a:spcBef>
                        <a:spcAft>
                          <a:spcPts val="0"/>
                        </a:spcAft>
                      </a:pPr>
                      <a:r>
                        <a:rPr lang="en-US" sz="2000">
                          <a:latin typeface="+mj-lt"/>
                          <a:ea typeface="Times New Roman"/>
                          <a:cs typeface="Times New Roman"/>
                        </a:rPr>
                        <a:t>F</a:t>
                      </a:r>
                    </a:p>
                  </a:txBody>
                  <a:tcPr marL="68580" marR="68580" marT="0" marB="0">
                    <a:lnL>
                      <a:noFill/>
                    </a:lnL>
                    <a:lnR>
                      <a:noFill/>
                    </a:lnR>
                    <a:lnT>
                      <a:noFill/>
                    </a:lnT>
                    <a:lnB>
                      <a:noFill/>
                    </a:lnB>
                  </a:tcPr>
                </a:tc>
                <a:tc>
                  <a:txBody>
                    <a:bodyPr/>
                    <a:lstStyle/>
                    <a:p>
                      <a:pPr marL="0" marR="0" algn="ctr">
                        <a:spcBef>
                          <a:spcPts val="0"/>
                        </a:spcBef>
                        <a:spcAft>
                          <a:spcPts val="0"/>
                        </a:spcAft>
                      </a:pPr>
                      <a:r>
                        <a:rPr lang="en-US" sz="2000">
                          <a:latin typeface="+mj-lt"/>
                          <a:ea typeface="Times New Roman"/>
                          <a:cs typeface="Times New Roman"/>
                        </a:rPr>
                        <a:t>4</a:t>
                      </a:r>
                    </a:p>
                  </a:txBody>
                  <a:tcPr marL="68580" marR="68580" marT="0" marB="0">
                    <a:lnL>
                      <a:noFill/>
                    </a:lnL>
                    <a:lnR>
                      <a:noFill/>
                    </a:lnR>
                    <a:lnT>
                      <a:noFill/>
                    </a:lnT>
                    <a:lnB>
                      <a:noFill/>
                    </a:lnB>
                  </a:tcPr>
                </a:tc>
              </a:tr>
              <a:tr h="0">
                <a:tc>
                  <a:txBody>
                    <a:bodyPr/>
                    <a:lstStyle/>
                    <a:p>
                      <a:pPr marL="0" marR="0" algn="ctr">
                        <a:spcBef>
                          <a:spcPts val="0"/>
                        </a:spcBef>
                        <a:spcAft>
                          <a:spcPts val="0"/>
                        </a:spcAft>
                      </a:pPr>
                      <a:r>
                        <a:rPr lang="en-US" sz="2400" b="1">
                          <a:solidFill>
                            <a:srgbClr val="FFFFFF"/>
                          </a:solidFill>
                          <a:latin typeface="+mj-lt"/>
                          <a:ea typeface="Times New Roman"/>
                          <a:cs typeface="Times New Roman"/>
                        </a:rPr>
                        <a:t>H</a:t>
                      </a:r>
                      <a:endParaRPr lang="en-US" sz="2400">
                        <a:latin typeface="+mj-lt"/>
                        <a:ea typeface="Times New Roman"/>
                        <a:cs typeface="Times New Roman"/>
                      </a:endParaRPr>
                    </a:p>
                  </a:txBody>
                  <a:tcPr marL="68580" marR="68580" marT="0" marB="0">
                    <a:lnL>
                      <a:noFill/>
                    </a:lnL>
                    <a:lnR>
                      <a:noFill/>
                    </a:lnR>
                    <a:lnT>
                      <a:noFill/>
                    </a:lnT>
                    <a:lnB w="28575" cap="flat" cmpd="sng" algn="ctr">
                      <a:solidFill>
                        <a:srgbClr val="000000"/>
                      </a:solidFill>
                      <a:prstDash val="solid"/>
                      <a:round/>
                      <a:headEnd type="none" w="med" len="med"/>
                      <a:tailEnd type="none" w="med" len="med"/>
                    </a:lnB>
                    <a:solidFill>
                      <a:srgbClr val="4F81BD"/>
                    </a:solidFill>
                  </a:tcPr>
                </a:tc>
                <a:tc>
                  <a:txBody>
                    <a:bodyPr/>
                    <a:lstStyle/>
                    <a:p>
                      <a:pPr marL="0" marR="0">
                        <a:spcBef>
                          <a:spcPts val="0"/>
                        </a:spcBef>
                        <a:spcAft>
                          <a:spcPts val="0"/>
                        </a:spcAft>
                      </a:pPr>
                      <a:r>
                        <a:rPr lang="en-US" sz="2000" dirty="0">
                          <a:latin typeface="+mj-lt"/>
                          <a:ea typeface="Times New Roman"/>
                          <a:cs typeface="Times New Roman"/>
                        </a:rPr>
                        <a:t>Presenting prototype to customer</a:t>
                      </a:r>
                    </a:p>
                  </a:txBody>
                  <a:tcPr marL="68580" marR="68580" marT="0" marB="0">
                    <a:lnL>
                      <a:noFill/>
                    </a:lnL>
                    <a:lnR>
                      <a:noFill/>
                    </a:lnR>
                    <a:lnT>
                      <a:noFill/>
                    </a:lnT>
                    <a:lnB w="28575" cap="flat" cmpd="sng" algn="ctr">
                      <a:solidFill>
                        <a:srgbClr val="000000"/>
                      </a:solidFill>
                      <a:prstDash val="solid"/>
                      <a:round/>
                      <a:headEnd type="none" w="med" len="med"/>
                      <a:tailEnd type="none" w="med" len="med"/>
                    </a:lnB>
                    <a:solidFill>
                      <a:srgbClr val="D8D8D8"/>
                    </a:solidFill>
                  </a:tcPr>
                </a:tc>
                <a:tc>
                  <a:txBody>
                    <a:bodyPr/>
                    <a:lstStyle/>
                    <a:p>
                      <a:pPr marL="0" marR="0" algn="ctr">
                        <a:spcBef>
                          <a:spcPts val="0"/>
                        </a:spcBef>
                        <a:spcAft>
                          <a:spcPts val="0"/>
                        </a:spcAft>
                      </a:pPr>
                      <a:r>
                        <a:rPr lang="en-US" sz="2000">
                          <a:latin typeface="+mj-lt"/>
                          <a:ea typeface="Times New Roman"/>
                          <a:cs typeface="Times New Roman"/>
                        </a:rPr>
                        <a:t>G</a:t>
                      </a:r>
                    </a:p>
                  </a:txBody>
                  <a:tcPr marL="68580" marR="68580" marT="0" marB="0">
                    <a:lnL>
                      <a:noFill/>
                    </a:lnL>
                    <a:lnR>
                      <a:noFill/>
                    </a:lnR>
                    <a:lnT>
                      <a:noFill/>
                    </a:lnT>
                    <a:lnB w="28575" cap="flat" cmpd="sng" algn="ctr">
                      <a:solidFill>
                        <a:srgbClr val="000000"/>
                      </a:solidFill>
                      <a:prstDash val="solid"/>
                      <a:round/>
                      <a:headEnd type="none" w="med" len="med"/>
                      <a:tailEnd type="none" w="med" len="med"/>
                    </a:lnB>
                    <a:solidFill>
                      <a:srgbClr val="D8D8D8"/>
                    </a:solidFill>
                  </a:tcPr>
                </a:tc>
                <a:tc>
                  <a:txBody>
                    <a:bodyPr/>
                    <a:lstStyle/>
                    <a:p>
                      <a:pPr marL="0" marR="0" algn="ctr">
                        <a:spcBef>
                          <a:spcPts val="0"/>
                        </a:spcBef>
                        <a:spcAft>
                          <a:spcPts val="0"/>
                        </a:spcAft>
                      </a:pPr>
                      <a:r>
                        <a:rPr lang="en-US" sz="2000" dirty="0" smtClean="0">
                          <a:latin typeface="+mj-lt"/>
                          <a:ea typeface="Times New Roman"/>
                          <a:cs typeface="Times New Roman"/>
                        </a:rPr>
                        <a:t>2</a:t>
                      </a:r>
                      <a:endParaRPr lang="en-US" sz="2000" dirty="0">
                        <a:latin typeface="+mj-lt"/>
                        <a:ea typeface="Times New Roman"/>
                        <a:cs typeface="Times New Roman"/>
                      </a:endParaRPr>
                    </a:p>
                  </a:txBody>
                  <a:tcPr marL="68580" marR="68580" marT="0" marB="0">
                    <a:lnL>
                      <a:noFill/>
                    </a:lnL>
                    <a:lnR>
                      <a:noFill/>
                    </a:lnR>
                    <a:lnT>
                      <a:noFill/>
                    </a:lnT>
                    <a:lnB w="28575" cap="flat" cmpd="sng" algn="ctr">
                      <a:solidFill>
                        <a:srgbClr val="000000"/>
                      </a:solidFill>
                      <a:prstDash val="solid"/>
                      <a:round/>
                      <a:headEnd type="none" w="med" len="med"/>
                      <a:tailEnd type="none" w="med" len="med"/>
                    </a:lnB>
                    <a:solidFill>
                      <a:srgbClr val="D8D8D8"/>
                    </a:solidFill>
                  </a:tcPr>
                </a:tc>
              </a:tr>
            </a:tbl>
          </a:graphicData>
        </a:graphic>
      </p:graphicFrame>
    </p:spTree>
    <p:extLst>
      <p:ext uri="{BB962C8B-B14F-4D97-AF65-F5344CB8AC3E}">
        <p14:creationId xmlns:p14="http://schemas.microsoft.com/office/powerpoint/2010/main" val="124801217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ext Placeholder 2"/>
          <p:cNvSpPr>
            <a:spLocks noGrp="1"/>
          </p:cNvSpPr>
          <p:nvPr>
            <p:ph type="body" sz="quarter" idx="13"/>
          </p:nvPr>
        </p:nvSpPr>
        <p:spPr>
          <a:xfrm>
            <a:off x="2840039" y="1071564"/>
            <a:ext cx="4932361" cy="339725"/>
          </a:xfrm>
        </p:spPr>
        <p:txBody>
          <a:bodyPr/>
          <a:lstStyle/>
          <a:p>
            <a:pPr eaLnBrk="1" hangingPunct="1"/>
            <a:r>
              <a:rPr lang="en-US" dirty="0" smtClean="0">
                <a:effectLst>
                  <a:outerShdw blurRad="38100" dist="38100" dir="2700000" algn="tl">
                    <a:srgbClr val="000000">
                      <a:alpha val="43137"/>
                    </a:srgbClr>
                  </a:outerShdw>
                </a:effectLst>
              </a:rPr>
              <a:t>Forward  and Backward Pass</a:t>
            </a:r>
          </a:p>
        </p:txBody>
      </p:sp>
      <p:sp>
        <p:nvSpPr>
          <p:cNvPr id="41" name="Rectangle 40"/>
          <p:cNvSpPr/>
          <p:nvPr/>
        </p:nvSpPr>
        <p:spPr>
          <a:xfrm>
            <a:off x="2152650" y="4232275"/>
            <a:ext cx="319088" cy="363538"/>
          </a:xfrm>
          <a:prstGeom prst="rect">
            <a:avLst/>
          </a:prstGeom>
        </p:spPr>
        <p:style>
          <a:lnRef idx="1">
            <a:schemeClr val="accent2"/>
          </a:lnRef>
          <a:fillRef idx="2">
            <a:schemeClr val="accent2"/>
          </a:fillRef>
          <a:effectRef idx="1">
            <a:schemeClr val="accent2"/>
          </a:effectRef>
          <a:fontRef idx="minor">
            <a:schemeClr val="dk1"/>
          </a:fontRef>
        </p:style>
        <p:txBody>
          <a:bodyPr anchor="ctr"/>
          <a:lstStyle/>
          <a:p>
            <a:pPr algn="ctr">
              <a:defRPr/>
            </a:pPr>
            <a:endParaRPr lang="en-US"/>
          </a:p>
        </p:txBody>
      </p:sp>
      <p:sp>
        <p:nvSpPr>
          <p:cNvPr id="42" name="Rectangle 41"/>
          <p:cNvSpPr/>
          <p:nvPr/>
        </p:nvSpPr>
        <p:spPr>
          <a:xfrm>
            <a:off x="2495550" y="4232275"/>
            <a:ext cx="319088" cy="363538"/>
          </a:xfrm>
          <a:prstGeom prst="rect">
            <a:avLst/>
          </a:prstGeom>
        </p:spPr>
        <p:style>
          <a:lnRef idx="1">
            <a:schemeClr val="accent2"/>
          </a:lnRef>
          <a:fillRef idx="2">
            <a:schemeClr val="accent2"/>
          </a:fillRef>
          <a:effectRef idx="1">
            <a:schemeClr val="accent2"/>
          </a:effectRef>
          <a:fontRef idx="minor">
            <a:schemeClr val="dk1"/>
          </a:fontRef>
        </p:style>
        <p:txBody>
          <a:bodyPr anchor="ctr"/>
          <a:lstStyle/>
          <a:p>
            <a:pPr algn="ctr">
              <a:defRPr/>
            </a:pPr>
            <a:endParaRPr lang="en-US"/>
          </a:p>
        </p:txBody>
      </p:sp>
      <p:sp>
        <p:nvSpPr>
          <p:cNvPr id="70662" name="TextBox 44"/>
          <p:cNvSpPr txBox="1">
            <a:spLocks noChangeArrowheads="1"/>
          </p:cNvSpPr>
          <p:nvPr/>
        </p:nvSpPr>
        <p:spPr bwMode="auto">
          <a:xfrm>
            <a:off x="2082800" y="3957639"/>
            <a:ext cx="776288" cy="276225"/>
          </a:xfrm>
          <a:prstGeom prst="rect">
            <a:avLst/>
          </a:prstGeom>
          <a:noFill/>
          <a:ln w="9525">
            <a:noFill/>
            <a:miter lim="800000"/>
            <a:headEnd/>
            <a:tailEnd/>
          </a:ln>
        </p:spPr>
        <p:txBody>
          <a:bodyPr>
            <a:spAutoFit/>
          </a:bodyPr>
          <a:lstStyle/>
          <a:p>
            <a:r>
              <a:rPr lang="en-US" sz="1200">
                <a:latin typeface="Calibri" pitchFamily="34" charset="0"/>
              </a:rPr>
              <a:t>Legend:</a:t>
            </a:r>
          </a:p>
        </p:txBody>
      </p:sp>
      <p:sp>
        <p:nvSpPr>
          <p:cNvPr id="70663" name="TextBox 45"/>
          <p:cNvSpPr txBox="1">
            <a:spLocks noChangeArrowheads="1"/>
          </p:cNvSpPr>
          <p:nvPr/>
        </p:nvSpPr>
        <p:spPr bwMode="auto">
          <a:xfrm>
            <a:off x="2112964" y="4243389"/>
            <a:ext cx="401637" cy="369887"/>
          </a:xfrm>
          <a:prstGeom prst="rect">
            <a:avLst/>
          </a:prstGeom>
          <a:noFill/>
          <a:ln w="9525">
            <a:noFill/>
            <a:miter lim="800000"/>
            <a:headEnd/>
            <a:tailEnd/>
          </a:ln>
        </p:spPr>
        <p:txBody>
          <a:bodyPr wrap="none">
            <a:spAutoFit/>
          </a:bodyPr>
          <a:lstStyle/>
          <a:p>
            <a:r>
              <a:rPr lang="en-US">
                <a:latin typeface="Calibri" pitchFamily="34" charset="0"/>
              </a:rPr>
              <a:t>ES</a:t>
            </a:r>
          </a:p>
        </p:txBody>
      </p:sp>
      <p:sp>
        <p:nvSpPr>
          <p:cNvPr id="70664" name="TextBox 46"/>
          <p:cNvSpPr txBox="1">
            <a:spLocks noChangeArrowheads="1"/>
          </p:cNvSpPr>
          <p:nvPr/>
        </p:nvSpPr>
        <p:spPr bwMode="auto">
          <a:xfrm>
            <a:off x="2443164" y="4243389"/>
            <a:ext cx="403225" cy="369887"/>
          </a:xfrm>
          <a:prstGeom prst="rect">
            <a:avLst/>
          </a:prstGeom>
          <a:noFill/>
          <a:ln w="9525">
            <a:noFill/>
            <a:miter lim="800000"/>
            <a:headEnd/>
            <a:tailEnd/>
          </a:ln>
        </p:spPr>
        <p:txBody>
          <a:bodyPr wrap="none">
            <a:spAutoFit/>
          </a:bodyPr>
          <a:lstStyle/>
          <a:p>
            <a:r>
              <a:rPr lang="en-US">
                <a:latin typeface="Calibri" pitchFamily="34" charset="0"/>
              </a:rPr>
              <a:t>EF</a:t>
            </a:r>
          </a:p>
        </p:txBody>
      </p:sp>
      <p:sp>
        <p:nvSpPr>
          <p:cNvPr id="70665" name="TextBox 113"/>
          <p:cNvSpPr txBox="1">
            <a:spLocks noChangeArrowheads="1"/>
          </p:cNvSpPr>
          <p:nvPr/>
        </p:nvSpPr>
        <p:spPr bwMode="auto">
          <a:xfrm>
            <a:off x="5921376" y="5249863"/>
            <a:ext cx="4251325" cy="830262"/>
          </a:xfrm>
          <a:prstGeom prst="rect">
            <a:avLst/>
          </a:prstGeom>
          <a:noFill/>
          <a:ln w="9525">
            <a:noFill/>
            <a:miter lim="800000"/>
            <a:headEnd/>
            <a:tailEnd/>
          </a:ln>
        </p:spPr>
        <p:txBody>
          <a:bodyPr wrap="none">
            <a:spAutoFit/>
          </a:bodyPr>
          <a:lstStyle/>
          <a:p>
            <a:r>
              <a:rPr lang="en-US" sz="2400">
                <a:latin typeface="Calibri" pitchFamily="34" charset="0"/>
              </a:rPr>
              <a:t>Slack: 3 weeks (16-13) or (19-16)</a:t>
            </a:r>
          </a:p>
          <a:p>
            <a:r>
              <a:rPr lang="en-US" sz="2400">
                <a:latin typeface="Calibri" pitchFamily="34" charset="0"/>
              </a:rPr>
              <a:t>Critical Path: A-B-C-E-F-G-H</a:t>
            </a:r>
          </a:p>
        </p:txBody>
      </p:sp>
      <p:pic>
        <p:nvPicPr>
          <p:cNvPr id="70666" name="Picture 2"/>
          <p:cNvPicPr>
            <a:picLocks noChangeAspect="1" noChangeArrowheads="1"/>
          </p:cNvPicPr>
          <p:nvPr/>
        </p:nvPicPr>
        <p:blipFill>
          <a:blip r:embed="rId2"/>
          <a:srcRect/>
          <a:stretch>
            <a:fillRect/>
          </a:stretch>
        </p:blipFill>
        <p:spPr bwMode="auto">
          <a:xfrm>
            <a:off x="1712913" y="1633538"/>
            <a:ext cx="8766175" cy="3478213"/>
          </a:xfrm>
          <a:prstGeom prst="rect">
            <a:avLst/>
          </a:prstGeom>
          <a:noFill/>
          <a:ln w="9525">
            <a:noFill/>
            <a:miter lim="800000"/>
            <a:headEnd/>
            <a:tailEnd/>
          </a:ln>
        </p:spPr>
      </p:pic>
    </p:spTree>
    <p:extLst>
      <p:ext uri="{BB962C8B-B14F-4D97-AF65-F5344CB8AC3E}">
        <p14:creationId xmlns:p14="http://schemas.microsoft.com/office/powerpoint/2010/main" val="390447370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Content Placeholder 1"/>
          <p:cNvSpPr>
            <a:spLocks noGrp="1"/>
          </p:cNvSpPr>
          <p:nvPr>
            <p:ph idx="1"/>
          </p:nvPr>
        </p:nvSpPr>
        <p:spPr>
          <a:xfrm>
            <a:off x="2125664" y="1473201"/>
            <a:ext cx="8072437" cy="4525963"/>
          </a:xfrm>
        </p:spPr>
        <p:txBody>
          <a:bodyPr>
            <a:normAutofit/>
          </a:bodyPr>
          <a:lstStyle/>
          <a:p>
            <a:pPr eaLnBrk="1" hangingPunct="1"/>
            <a:r>
              <a:rPr lang="en-US" dirty="0"/>
              <a:t>This expected time may be used in the network diagram instead of the normal duration period for each activity. </a:t>
            </a:r>
          </a:p>
          <a:p>
            <a:pPr eaLnBrk="1" hangingPunct="1"/>
            <a:r>
              <a:rPr lang="en-US" dirty="0"/>
              <a:t>To calculate the variance for each activity duration:</a:t>
            </a:r>
          </a:p>
          <a:p>
            <a:pPr eaLnBrk="1" hangingPunct="1"/>
            <a:endParaRPr lang="en-US" dirty="0"/>
          </a:p>
          <a:p>
            <a:pPr eaLnBrk="1" hangingPunct="1"/>
            <a:endParaRPr lang="en-US" dirty="0" smtClean="0"/>
          </a:p>
          <a:p>
            <a:pPr marL="0" indent="0" eaLnBrk="1" hangingPunct="1">
              <a:buNone/>
            </a:pPr>
            <a:endParaRPr lang="en-US" dirty="0"/>
          </a:p>
          <a:p>
            <a:pPr eaLnBrk="1" hangingPunct="1"/>
            <a:r>
              <a:rPr lang="en-US" dirty="0"/>
              <a:t>Variance (σ</a:t>
            </a:r>
            <a:r>
              <a:rPr lang="en-US" baseline="30000" dirty="0"/>
              <a:t>2</a:t>
            </a:r>
            <a:r>
              <a:rPr lang="en-US" dirty="0"/>
              <a:t>) for a single activity can be calculated as:</a:t>
            </a:r>
          </a:p>
          <a:p>
            <a:pPr eaLnBrk="1" hangingPunct="1"/>
            <a:endParaRPr lang="en-US" dirty="0"/>
          </a:p>
          <a:p>
            <a:pPr eaLnBrk="1" hangingPunct="1"/>
            <a:endParaRPr lang="en-US" dirty="0"/>
          </a:p>
          <a:p>
            <a:pPr eaLnBrk="1" hangingPunct="1"/>
            <a:r>
              <a:rPr lang="en-US" dirty="0"/>
              <a:t>The total path standard deviation</a:t>
            </a:r>
          </a:p>
        </p:txBody>
      </p:sp>
      <p:sp>
        <p:nvSpPr>
          <p:cNvPr id="72707" name="Text Placeholder 2"/>
          <p:cNvSpPr>
            <a:spLocks noGrp="1"/>
          </p:cNvSpPr>
          <p:nvPr>
            <p:ph type="body" sz="quarter" idx="13"/>
          </p:nvPr>
        </p:nvSpPr>
        <p:spPr>
          <a:xfrm>
            <a:off x="2840038" y="1071564"/>
            <a:ext cx="5884862" cy="339725"/>
          </a:xfrm>
        </p:spPr>
        <p:txBody>
          <a:bodyPr/>
          <a:lstStyle/>
          <a:p>
            <a:pPr eaLnBrk="1" hangingPunct="1"/>
            <a:r>
              <a:rPr lang="en-US" dirty="0" smtClean="0">
                <a:effectLst>
                  <a:outerShdw blurRad="38100" dist="38100" dir="2700000" algn="tl">
                    <a:srgbClr val="000000">
                      <a:alpha val="43137"/>
                    </a:srgbClr>
                  </a:outerShdw>
                </a:effectLst>
              </a:rPr>
              <a:t>Variance in Scheduling Activities</a:t>
            </a:r>
          </a:p>
        </p:txBody>
      </p:sp>
      <p:sp>
        <p:nvSpPr>
          <p:cNvPr id="72709" name="Rectangle 2"/>
          <p:cNvSpPr>
            <a:spLocks noChangeArrowheads="1"/>
          </p:cNvSpPr>
          <p:nvPr/>
        </p:nvSpPr>
        <p:spPr bwMode="auto">
          <a:xfrm>
            <a:off x="1524001" y="-184666"/>
            <a:ext cx="184731" cy="369332"/>
          </a:xfrm>
          <a:prstGeom prst="rect">
            <a:avLst/>
          </a:prstGeom>
          <a:noFill/>
          <a:ln w="9525">
            <a:noFill/>
            <a:miter lim="800000"/>
            <a:headEnd/>
            <a:tailEnd/>
          </a:ln>
        </p:spPr>
        <p:txBody>
          <a:bodyPr wrap="none" anchor="ctr">
            <a:spAutoFit/>
          </a:bodyPr>
          <a:lstStyle/>
          <a:p>
            <a:endParaRPr lang="en-US">
              <a:latin typeface="Calibri" pitchFamily="34" charset="0"/>
            </a:endParaRPr>
          </a:p>
        </p:txBody>
      </p:sp>
      <p:sp>
        <p:nvSpPr>
          <p:cNvPr id="72710" name="Rectangle 2"/>
          <p:cNvSpPr>
            <a:spLocks noChangeArrowheads="1"/>
          </p:cNvSpPr>
          <p:nvPr/>
        </p:nvSpPr>
        <p:spPr bwMode="auto">
          <a:xfrm>
            <a:off x="1524001" y="-184666"/>
            <a:ext cx="184731" cy="369332"/>
          </a:xfrm>
          <a:prstGeom prst="rect">
            <a:avLst/>
          </a:prstGeom>
          <a:noFill/>
          <a:ln w="9525">
            <a:noFill/>
            <a:miter lim="800000"/>
            <a:headEnd/>
            <a:tailEnd/>
          </a:ln>
        </p:spPr>
        <p:txBody>
          <a:bodyPr wrap="none" anchor="ctr">
            <a:spAutoFit/>
          </a:bodyPr>
          <a:lstStyle/>
          <a:p>
            <a:endParaRPr lang="en-US">
              <a:latin typeface="Calibri" pitchFamily="34" charset="0"/>
            </a:endParaRPr>
          </a:p>
        </p:txBody>
      </p:sp>
      <p:pic>
        <p:nvPicPr>
          <p:cNvPr id="72711"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3012536" y="2549871"/>
            <a:ext cx="5807075" cy="609600"/>
          </a:xfrm>
          <a:prstGeom prst="rect">
            <a:avLst/>
          </a:prstGeom>
          <a:noFill/>
          <a:ln w="9525">
            <a:noFill/>
            <a:miter lim="800000"/>
            <a:headEnd/>
            <a:tailEnd/>
          </a:ln>
        </p:spPr>
      </p:pic>
      <p:sp>
        <p:nvSpPr>
          <p:cNvPr id="72712" name="Rectangle 4"/>
          <p:cNvSpPr>
            <a:spLocks noChangeArrowheads="1"/>
          </p:cNvSpPr>
          <p:nvPr/>
        </p:nvSpPr>
        <p:spPr bwMode="auto">
          <a:xfrm>
            <a:off x="1524001" y="-184666"/>
            <a:ext cx="184731" cy="369332"/>
          </a:xfrm>
          <a:prstGeom prst="rect">
            <a:avLst/>
          </a:prstGeom>
          <a:noFill/>
          <a:ln w="9525">
            <a:noFill/>
            <a:miter lim="800000"/>
            <a:headEnd/>
            <a:tailEnd/>
          </a:ln>
        </p:spPr>
        <p:txBody>
          <a:bodyPr wrap="none" anchor="ctr">
            <a:spAutoFit/>
          </a:bodyPr>
          <a:lstStyle/>
          <a:p>
            <a:endParaRPr lang="en-US">
              <a:latin typeface="Calibri" pitchFamily="34" charset="0"/>
            </a:endParaRPr>
          </a:p>
        </p:txBody>
      </p:sp>
      <p:pic>
        <p:nvPicPr>
          <p:cNvPr id="72713" name="Picture 3"/>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7177986" y="3955947"/>
            <a:ext cx="1995488" cy="711200"/>
          </a:xfrm>
          <a:prstGeom prst="rect">
            <a:avLst/>
          </a:prstGeom>
          <a:noFill/>
          <a:ln w="9525">
            <a:noFill/>
            <a:miter lim="800000"/>
            <a:headEnd/>
            <a:tailEnd/>
          </a:ln>
        </p:spPr>
      </p:pic>
      <p:sp>
        <p:nvSpPr>
          <p:cNvPr id="72714" name="Rectangle 6"/>
          <p:cNvSpPr>
            <a:spLocks noChangeArrowheads="1"/>
          </p:cNvSpPr>
          <p:nvPr/>
        </p:nvSpPr>
        <p:spPr bwMode="auto">
          <a:xfrm>
            <a:off x="1524001" y="-184666"/>
            <a:ext cx="184731" cy="369332"/>
          </a:xfrm>
          <a:prstGeom prst="rect">
            <a:avLst/>
          </a:prstGeom>
          <a:noFill/>
          <a:ln w="9525">
            <a:noFill/>
            <a:miter lim="800000"/>
            <a:headEnd/>
            <a:tailEnd/>
          </a:ln>
        </p:spPr>
        <p:txBody>
          <a:bodyPr wrap="none" anchor="ctr">
            <a:spAutoFit/>
          </a:bodyPr>
          <a:lstStyle/>
          <a:p>
            <a:endParaRPr lang="en-US">
              <a:latin typeface="Calibri" pitchFamily="34" charset="0"/>
            </a:endParaRPr>
          </a:p>
        </p:txBody>
      </p:sp>
      <p:pic>
        <p:nvPicPr>
          <p:cNvPr id="72715" name="Picture 5"/>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3373542" y="5019917"/>
            <a:ext cx="4802188" cy="622300"/>
          </a:xfrm>
          <a:prstGeom prst="rect">
            <a:avLst/>
          </a:prstGeom>
          <a:noFill/>
          <a:ln w="9525">
            <a:noFill/>
            <a:miter lim="800000"/>
            <a:headEnd/>
            <a:tailEnd/>
          </a:ln>
        </p:spPr>
      </p:pic>
    </p:spTree>
    <p:extLst>
      <p:ext uri="{BB962C8B-B14F-4D97-AF65-F5344CB8AC3E}">
        <p14:creationId xmlns:p14="http://schemas.microsoft.com/office/powerpoint/2010/main" val="175438841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Content Placeholder 1"/>
          <p:cNvSpPr>
            <a:spLocks noGrp="1"/>
          </p:cNvSpPr>
          <p:nvPr>
            <p:ph idx="1"/>
          </p:nvPr>
        </p:nvSpPr>
        <p:spPr>
          <a:xfrm>
            <a:off x="2125664" y="1473201"/>
            <a:ext cx="8072437" cy="4525963"/>
          </a:xfrm>
        </p:spPr>
        <p:txBody>
          <a:bodyPr/>
          <a:lstStyle/>
          <a:p>
            <a:pPr eaLnBrk="1" hangingPunct="1"/>
            <a:r>
              <a:rPr lang="en-US" sz="2400"/>
              <a:t>To calculate the probability of completing the project in a specified period of time:</a:t>
            </a:r>
          </a:p>
          <a:p>
            <a:pPr eaLnBrk="1" hangingPunct="1"/>
            <a:endParaRPr lang="en-US" sz="2400"/>
          </a:p>
          <a:p>
            <a:pPr eaLnBrk="1" hangingPunct="1"/>
            <a:endParaRPr lang="en-US" sz="2400"/>
          </a:p>
          <a:p>
            <a:pPr eaLnBrk="1" hangingPunct="1">
              <a:buFont typeface="Wingdings" pitchFamily="2" charset="2"/>
              <a:buNone/>
            </a:pPr>
            <a:r>
              <a:rPr lang="en-US" sz="2400"/>
              <a:t>where, 	</a:t>
            </a:r>
          </a:p>
          <a:p>
            <a:pPr eaLnBrk="1" hangingPunct="1">
              <a:buFont typeface="Wingdings" pitchFamily="2" charset="2"/>
              <a:buNone/>
            </a:pPr>
            <a:r>
              <a:rPr lang="en-US" sz="2400"/>
              <a:t>		E is the sum of the expected time of the critical path</a:t>
            </a:r>
          </a:p>
          <a:p>
            <a:pPr eaLnBrk="1" hangingPunct="1">
              <a:buFont typeface="Wingdings" pitchFamily="2" charset="2"/>
              <a:buNone/>
            </a:pPr>
            <a:r>
              <a:rPr lang="en-US" sz="2400"/>
              <a:t>		D is the desired due time</a:t>
            </a:r>
          </a:p>
          <a:p>
            <a:pPr eaLnBrk="1" hangingPunct="1">
              <a:buFont typeface="Wingdings" pitchFamily="2" charset="2"/>
              <a:buNone/>
            </a:pPr>
            <a:r>
              <a:rPr lang="en-US" sz="2400"/>
              <a:t>		     is the total path deviation</a:t>
            </a:r>
          </a:p>
          <a:p>
            <a:pPr eaLnBrk="1" hangingPunct="1"/>
            <a:endParaRPr lang="en-US" sz="2400"/>
          </a:p>
        </p:txBody>
      </p:sp>
      <p:sp>
        <p:nvSpPr>
          <p:cNvPr id="73731" name="Text Placeholder 2"/>
          <p:cNvSpPr>
            <a:spLocks noGrp="1"/>
          </p:cNvSpPr>
          <p:nvPr>
            <p:ph type="body" sz="quarter" idx="13"/>
          </p:nvPr>
        </p:nvSpPr>
        <p:spPr>
          <a:xfrm>
            <a:off x="2840038" y="1071564"/>
            <a:ext cx="5884862" cy="339725"/>
          </a:xfrm>
        </p:spPr>
        <p:txBody>
          <a:bodyPr/>
          <a:lstStyle/>
          <a:p>
            <a:pPr eaLnBrk="1" hangingPunct="1"/>
            <a:r>
              <a:rPr lang="en-US" dirty="0" smtClean="0">
                <a:effectLst>
                  <a:outerShdw blurRad="38100" dist="38100" dir="2700000" algn="tl">
                    <a:srgbClr val="000000">
                      <a:alpha val="43137"/>
                    </a:srgbClr>
                  </a:outerShdw>
                </a:effectLst>
              </a:rPr>
              <a:t>Variance in Scheduling Activities</a:t>
            </a:r>
          </a:p>
        </p:txBody>
      </p:sp>
      <p:sp>
        <p:nvSpPr>
          <p:cNvPr id="73733" name="Rectangle 2"/>
          <p:cNvSpPr>
            <a:spLocks noChangeArrowheads="1"/>
          </p:cNvSpPr>
          <p:nvPr/>
        </p:nvSpPr>
        <p:spPr bwMode="auto">
          <a:xfrm>
            <a:off x="1524001" y="-184666"/>
            <a:ext cx="184731" cy="369332"/>
          </a:xfrm>
          <a:prstGeom prst="rect">
            <a:avLst/>
          </a:prstGeom>
          <a:noFill/>
          <a:ln w="9525">
            <a:noFill/>
            <a:miter lim="800000"/>
            <a:headEnd/>
            <a:tailEnd/>
          </a:ln>
        </p:spPr>
        <p:txBody>
          <a:bodyPr wrap="none" anchor="ctr">
            <a:spAutoFit/>
          </a:bodyPr>
          <a:lstStyle/>
          <a:p>
            <a:endParaRPr lang="en-US">
              <a:latin typeface="Calibri" pitchFamily="34" charset="0"/>
            </a:endParaRPr>
          </a:p>
        </p:txBody>
      </p:sp>
      <p:sp>
        <p:nvSpPr>
          <p:cNvPr id="73734" name="Rectangle 2"/>
          <p:cNvSpPr>
            <a:spLocks noChangeArrowheads="1"/>
          </p:cNvSpPr>
          <p:nvPr/>
        </p:nvSpPr>
        <p:spPr bwMode="auto">
          <a:xfrm>
            <a:off x="1524001" y="-184666"/>
            <a:ext cx="184731" cy="369332"/>
          </a:xfrm>
          <a:prstGeom prst="rect">
            <a:avLst/>
          </a:prstGeom>
          <a:noFill/>
          <a:ln w="9525">
            <a:noFill/>
            <a:miter lim="800000"/>
            <a:headEnd/>
            <a:tailEnd/>
          </a:ln>
        </p:spPr>
        <p:txBody>
          <a:bodyPr wrap="none" anchor="ctr">
            <a:spAutoFit/>
          </a:bodyPr>
          <a:lstStyle/>
          <a:p>
            <a:endParaRPr lang="en-US">
              <a:latin typeface="Calibri" pitchFamily="34" charset="0"/>
            </a:endParaRPr>
          </a:p>
        </p:txBody>
      </p:sp>
      <p:sp>
        <p:nvSpPr>
          <p:cNvPr id="73735" name="Rectangle 4"/>
          <p:cNvSpPr>
            <a:spLocks noChangeArrowheads="1"/>
          </p:cNvSpPr>
          <p:nvPr/>
        </p:nvSpPr>
        <p:spPr bwMode="auto">
          <a:xfrm>
            <a:off x="1524001" y="-184666"/>
            <a:ext cx="184731" cy="369332"/>
          </a:xfrm>
          <a:prstGeom prst="rect">
            <a:avLst/>
          </a:prstGeom>
          <a:noFill/>
          <a:ln w="9525">
            <a:noFill/>
            <a:miter lim="800000"/>
            <a:headEnd/>
            <a:tailEnd/>
          </a:ln>
        </p:spPr>
        <p:txBody>
          <a:bodyPr wrap="none" anchor="ctr">
            <a:spAutoFit/>
          </a:bodyPr>
          <a:lstStyle/>
          <a:p>
            <a:endParaRPr lang="en-US">
              <a:latin typeface="Calibri" pitchFamily="34" charset="0"/>
            </a:endParaRPr>
          </a:p>
        </p:txBody>
      </p:sp>
      <p:sp>
        <p:nvSpPr>
          <p:cNvPr id="73736" name="Rectangle 6"/>
          <p:cNvSpPr>
            <a:spLocks noChangeArrowheads="1"/>
          </p:cNvSpPr>
          <p:nvPr/>
        </p:nvSpPr>
        <p:spPr bwMode="auto">
          <a:xfrm>
            <a:off x="1524001" y="-184666"/>
            <a:ext cx="184731" cy="369332"/>
          </a:xfrm>
          <a:prstGeom prst="rect">
            <a:avLst/>
          </a:prstGeom>
          <a:noFill/>
          <a:ln w="9525">
            <a:noFill/>
            <a:miter lim="800000"/>
            <a:headEnd/>
            <a:tailEnd/>
          </a:ln>
        </p:spPr>
        <p:txBody>
          <a:bodyPr wrap="none" anchor="ctr">
            <a:spAutoFit/>
          </a:bodyPr>
          <a:lstStyle/>
          <a:p>
            <a:endParaRPr lang="en-US">
              <a:latin typeface="Calibri" pitchFamily="34" charset="0"/>
            </a:endParaRPr>
          </a:p>
        </p:txBody>
      </p:sp>
      <p:sp>
        <p:nvSpPr>
          <p:cNvPr id="73737" name="Rectangle 2"/>
          <p:cNvSpPr>
            <a:spLocks noChangeArrowheads="1"/>
          </p:cNvSpPr>
          <p:nvPr/>
        </p:nvSpPr>
        <p:spPr bwMode="auto">
          <a:xfrm>
            <a:off x="1524001" y="-184666"/>
            <a:ext cx="184731" cy="369332"/>
          </a:xfrm>
          <a:prstGeom prst="rect">
            <a:avLst/>
          </a:prstGeom>
          <a:noFill/>
          <a:ln w="9525">
            <a:noFill/>
            <a:miter lim="800000"/>
            <a:headEnd/>
            <a:tailEnd/>
          </a:ln>
        </p:spPr>
        <p:txBody>
          <a:bodyPr wrap="none" anchor="ctr">
            <a:spAutoFit/>
          </a:bodyPr>
          <a:lstStyle/>
          <a:p>
            <a:endParaRPr lang="en-US">
              <a:latin typeface="Calibri" pitchFamily="34" charset="0"/>
            </a:endParaRPr>
          </a:p>
        </p:txBody>
      </p:sp>
      <p:pic>
        <p:nvPicPr>
          <p:cNvPr id="73738"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4737101" y="2489200"/>
            <a:ext cx="1560513" cy="736600"/>
          </a:xfrm>
          <a:prstGeom prst="rect">
            <a:avLst/>
          </a:prstGeom>
          <a:noFill/>
          <a:ln w="9525">
            <a:noFill/>
            <a:miter lim="800000"/>
            <a:headEnd/>
            <a:tailEnd/>
          </a:ln>
        </p:spPr>
      </p:pic>
      <p:sp>
        <p:nvSpPr>
          <p:cNvPr id="73739" name="Rectangle 4"/>
          <p:cNvSpPr>
            <a:spLocks noChangeArrowheads="1"/>
          </p:cNvSpPr>
          <p:nvPr/>
        </p:nvSpPr>
        <p:spPr bwMode="auto">
          <a:xfrm>
            <a:off x="1524001" y="-184666"/>
            <a:ext cx="184731" cy="369332"/>
          </a:xfrm>
          <a:prstGeom prst="rect">
            <a:avLst/>
          </a:prstGeom>
          <a:noFill/>
          <a:ln w="9525">
            <a:noFill/>
            <a:miter lim="800000"/>
            <a:headEnd/>
            <a:tailEnd/>
          </a:ln>
        </p:spPr>
        <p:txBody>
          <a:bodyPr wrap="none" anchor="ctr">
            <a:spAutoFit/>
          </a:bodyPr>
          <a:lstStyle/>
          <a:p>
            <a:endParaRPr lang="en-US">
              <a:latin typeface="Calibri" pitchFamily="34" charset="0"/>
            </a:endParaRPr>
          </a:p>
        </p:txBody>
      </p:sp>
      <p:pic>
        <p:nvPicPr>
          <p:cNvPr id="73740" name="Picture 3"/>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3111500" y="4498975"/>
            <a:ext cx="266700" cy="349250"/>
          </a:xfrm>
          <a:prstGeom prst="rect">
            <a:avLst/>
          </a:prstGeom>
          <a:noFill/>
          <a:ln w="9525">
            <a:noFill/>
            <a:miter lim="800000"/>
            <a:headEnd/>
            <a:tailEnd/>
          </a:ln>
        </p:spPr>
      </p:pic>
    </p:spTree>
    <p:extLst>
      <p:ext uri="{BB962C8B-B14F-4D97-AF65-F5344CB8AC3E}">
        <p14:creationId xmlns:p14="http://schemas.microsoft.com/office/powerpoint/2010/main" val="289372699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125664" y="1447801"/>
            <a:ext cx="8072437" cy="4525963"/>
          </a:xfrm>
        </p:spPr>
        <p:txBody>
          <a:bodyPr rtlCol="0">
            <a:noAutofit/>
          </a:bodyPr>
          <a:lstStyle/>
          <a:p>
            <a:pPr>
              <a:defRPr/>
            </a:pPr>
            <a:r>
              <a:rPr lang="en-US" sz="1800" b="1" dirty="0">
                <a:solidFill>
                  <a:srgbClr val="0070C0"/>
                </a:solidFill>
                <a:latin typeface="+mj-lt"/>
              </a:rPr>
              <a:t>Adding Resources: </a:t>
            </a:r>
            <a:r>
              <a:rPr lang="en-US" sz="1800" dirty="0">
                <a:latin typeface="+mj-lt"/>
              </a:rPr>
              <a:t>Brookes Law: Adding manpower to a late software project  may make it later</a:t>
            </a:r>
          </a:p>
          <a:p>
            <a:pPr>
              <a:defRPr/>
            </a:pPr>
            <a:r>
              <a:rPr lang="en-US" sz="1800" b="1" dirty="0">
                <a:solidFill>
                  <a:srgbClr val="0070C0"/>
                </a:solidFill>
                <a:latin typeface="+mj-lt"/>
              </a:rPr>
              <a:t>Outsourcing Project Work: </a:t>
            </a:r>
            <a:r>
              <a:rPr lang="en-US" sz="1800" dirty="0">
                <a:latin typeface="+mj-lt"/>
              </a:rPr>
              <a:t>Frees up resources that can be assigned to a critical activity</a:t>
            </a:r>
          </a:p>
          <a:p>
            <a:pPr>
              <a:defRPr/>
            </a:pPr>
            <a:r>
              <a:rPr lang="en-US" sz="1800" b="1" dirty="0">
                <a:solidFill>
                  <a:srgbClr val="0070C0"/>
                </a:solidFill>
                <a:latin typeface="+mj-lt"/>
              </a:rPr>
              <a:t>Scheduling Overtime: </a:t>
            </a:r>
            <a:r>
              <a:rPr lang="en-US" sz="1800" dirty="0">
                <a:latin typeface="+mj-lt"/>
              </a:rPr>
              <a:t>Has problems with direct and intangible costs yet the preferred choice</a:t>
            </a:r>
          </a:p>
          <a:p>
            <a:pPr>
              <a:defRPr/>
            </a:pPr>
            <a:r>
              <a:rPr lang="en-US" sz="1800" b="1" dirty="0">
                <a:solidFill>
                  <a:srgbClr val="0070C0"/>
                </a:solidFill>
                <a:latin typeface="+mj-lt"/>
              </a:rPr>
              <a:t>Establish a core team: </a:t>
            </a:r>
            <a:r>
              <a:rPr lang="en-US" sz="1800" dirty="0">
                <a:latin typeface="+mj-lt"/>
              </a:rPr>
              <a:t>Undivided attention to the project</a:t>
            </a:r>
          </a:p>
          <a:p>
            <a:pPr>
              <a:defRPr/>
            </a:pPr>
            <a:r>
              <a:rPr lang="en-US" sz="1800" b="1" dirty="0">
                <a:solidFill>
                  <a:srgbClr val="0070C0"/>
                </a:solidFill>
                <a:latin typeface="+mj-lt"/>
              </a:rPr>
              <a:t>Fast tracking: </a:t>
            </a:r>
            <a:r>
              <a:rPr lang="en-US" sz="1800" dirty="0">
                <a:latin typeface="+mj-lt"/>
              </a:rPr>
              <a:t>Critical activities done parallel</a:t>
            </a:r>
          </a:p>
          <a:p>
            <a:pPr>
              <a:defRPr/>
            </a:pPr>
            <a:r>
              <a:rPr lang="en-US" sz="1800" b="1" dirty="0">
                <a:solidFill>
                  <a:srgbClr val="0070C0"/>
                </a:solidFill>
                <a:latin typeface="+mj-lt"/>
              </a:rPr>
              <a:t>Critical Chain: </a:t>
            </a:r>
            <a:r>
              <a:rPr lang="en-US" sz="1800" dirty="0">
                <a:latin typeface="+mj-lt"/>
              </a:rPr>
              <a:t>Longest string of dependencies that exist on the project (</a:t>
            </a:r>
            <a:r>
              <a:rPr lang="en-US" sz="1800" dirty="0" err="1">
                <a:latin typeface="+mj-lt"/>
              </a:rPr>
              <a:t>Goldratt</a:t>
            </a:r>
            <a:r>
              <a:rPr lang="en-US" sz="1800" dirty="0">
                <a:latin typeface="+mj-lt"/>
              </a:rPr>
              <a:t>) – difficult to apply in the middle of a project</a:t>
            </a:r>
          </a:p>
          <a:p>
            <a:pPr>
              <a:defRPr/>
            </a:pPr>
            <a:r>
              <a:rPr lang="en-US" sz="1800" b="1" dirty="0">
                <a:solidFill>
                  <a:srgbClr val="0070C0"/>
                </a:solidFill>
                <a:latin typeface="+mj-lt"/>
              </a:rPr>
              <a:t>Reduce Project Scope: </a:t>
            </a:r>
            <a:r>
              <a:rPr lang="en-US" sz="1800" dirty="0">
                <a:latin typeface="+mj-lt"/>
              </a:rPr>
              <a:t>Customer satisfaction may suffer and quality may be compromised</a:t>
            </a:r>
          </a:p>
          <a:p>
            <a:pPr>
              <a:defRPr/>
            </a:pPr>
            <a:r>
              <a:rPr lang="en-US" sz="1800" b="1" dirty="0">
                <a:solidFill>
                  <a:srgbClr val="0070C0"/>
                </a:solidFill>
                <a:latin typeface="+mj-lt"/>
              </a:rPr>
              <a:t>Crash</a:t>
            </a:r>
            <a:r>
              <a:rPr lang="en-US" sz="1800" dirty="0">
                <a:latin typeface="+mj-lt"/>
              </a:rPr>
              <a:t>: Shortening an activity</a:t>
            </a:r>
          </a:p>
          <a:p>
            <a:pPr>
              <a:defRPr/>
            </a:pPr>
            <a:endParaRPr lang="en-US" sz="2200" dirty="0"/>
          </a:p>
        </p:txBody>
      </p:sp>
      <p:sp>
        <p:nvSpPr>
          <p:cNvPr id="74755" name="Text Placeholder 2"/>
          <p:cNvSpPr>
            <a:spLocks noGrp="1"/>
          </p:cNvSpPr>
          <p:nvPr>
            <p:ph type="body" sz="quarter" idx="13"/>
          </p:nvPr>
        </p:nvSpPr>
        <p:spPr>
          <a:xfrm>
            <a:off x="2400091" y="597111"/>
            <a:ext cx="5884862" cy="339725"/>
          </a:xfrm>
        </p:spPr>
        <p:txBody>
          <a:bodyPr/>
          <a:lstStyle/>
          <a:p>
            <a:pPr eaLnBrk="1" hangingPunct="1"/>
            <a:r>
              <a:rPr lang="en-US" dirty="0" smtClean="0">
                <a:effectLst>
                  <a:outerShdw blurRad="38100" dist="38100" dir="2700000" algn="tl">
                    <a:srgbClr val="000000">
                      <a:alpha val="43137"/>
                    </a:srgbClr>
                  </a:outerShdw>
                </a:effectLst>
              </a:rPr>
              <a:t>To Accelerate Project Completion</a:t>
            </a:r>
          </a:p>
        </p:txBody>
      </p:sp>
      <p:sp>
        <p:nvSpPr>
          <p:cNvPr id="74757" name="Rectangle 2"/>
          <p:cNvSpPr>
            <a:spLocks noChangeArrowheads="1"/>
          </p:cNvSpPr>
          <p:nvPr/>
        </p:nvSpPr>
        <p:spPr bwMode="auto">
          <a:xfrm>
            <a:off x="1524001" y="-184666"/>
            <a:ext cx="184731" cy="369332"/>
          </a:xfrm>
          <a:prstGeom prst="rect">
            <a:avLst/>
          </a:prstGeom>
          <a:noFill/>
          <a:ln w="9525">
            <a:noFill/>
            <a:miter lim="800000"/>
            <a:headEnd/>
            <a:tailEnd/>
          </a:ln>
        </p:spPr>
        <p:txBody>
          <a:bodyPr wrap="none" anchor="ctr">
            <a:spAutoFit/>
          </a:bodyPr>
          <a:lstStyle/>
          <a:p>
            <a:endParaRPr lang="en-US">
              <a:latin typeface="Calibri" pitchFamily="34" charset="0"/>
            </a:endParaRPr>
          </a:p>
        </p:txBody>
      </p:sp>
    </p:spTree>
    <p:extLst>
      <p:ext uri="{BB962C8B-B14F-4D97-AF65-F5344CB8AC3E}">
        <p14:creationId xmlns:p14="http://schemas.microsoft.com/office/powerpoint/2010/main" val="29813423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srcRect/>
          <a:stretch>
            <a:fillRect/>
          </a:stretch>
        </p:blipFill>
        <p:spPr bwMode="auto">
          <a:xfrm>
            <a:off x="1842938" y="1192123"/>
            <a:ext cx="8185150" cy="5249863"/>
          </a:xfrm>
          <a:prstGeom prst="rect">
            <a:avLst/>
          </a:prstGeom>
          <a:noFill/>
          <a:ln w="9525">
            <a:noFill/>
            <a:miter lim="800000"/>
            <a:headEnd/>
            <a:tailEnd/>
          </a:ln>
        </p:spPr>
      </p:pic>
      <p:sp>
        <p:nvSpPr>
          <p:cNvPr id="3" name="Title 2"/>
          <p:cNvSpPr>
            <a:spLocks noGrp="1"/>
          </p:cNvSpPr>
          <p:nvPr>
            <p:ph type="title"/>
          </p:nvPr>
        </p:nvSpPr>
        <p:spPr/>
        <p:txBody>
          <a:bodyPr>
            <a:normAutofit fontScale="90000"/>
          </a:bodyPr>
          <a:lstStyle/>
          <a:p>
            <a:r>
              <a:rPr lang="en-US" dirty="0" smtClean="0"/>
              <a:t>PMBOK Knowledge Mapping</a:t>
            </a:r>
            <a:br>
              <a:rPr lang="en-US" dirty="0" smtClean="0"/>
            </a:br>
            <a:endParaRPr lang="en-US" dirty="0"/>
          </a:p>
        </p:txBody>
      </p:sp>
    </p:spTree>
    <p:extLst>
      <p:ext uri="{BB962C8B-B14F-4D97-AF65-F5344CB8AC3E}">
        <p14:creationId xmlns:p14="http://schemas.microsoft.com/office/powerpoint/2010/main" val="196880081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993900" y="1473201"/>
            <a:ext cx="8204200" cy="4525963"/>
          </a:xfrm>
        </p:spPr>
        <p:txBody>
          <a:bodyPr rtlCol="0">
            <a:noAutofit/>
          </a:bodyPr>
          <a:lstStyle/>
          <a:p>
            <a:pPr>
              <a:defRPr/>
            </a:pPr>
            <a:r>
              <a:rPr lang="en-US" sz="2400" dirty="0">
                <a:latin typeface="+mj-lt"/>
              </a:rPr>
              <a:t>Attempt to reduce the completion time of a project to a lesser amount of time</a:t>
            </a:r>
          </a:p>
          <a:p>
            <a:pPr>
              <a:defRPr/>
            </a:pPr>
            <a:r>
              <a:rPr lang="en-US" sz="2400" b="1" dirty="0">
                <a:solidFill>
                  <a:srgbClr val="0070C0"/>
                </a:solidFill>
                <a:latin typeface="+mj-lt"/>
              </a:rPr>
              <a:t>Daily crash cost:  </a:t>
            </a:r>
            <a:r>
              <a:rPr lang="en-US" sz="2400" dirty="0">
                <a:latin typeface="+mj-lt"/>
              </a:rPr>
              <a:t>How much does it cost in resources to reduce the time by a day?</a:t>
            </a:r>
          </a:p>
          <a:p>
            <a:pPr>
              <a:defRPr/>
            </a:pPr>
            <a:r>
              <a:rPr lang="en-US" sz="2400" b="1" dirty="0">
                <a:solidFill>
                  <a:srgbClr val="0070C0"/>
                </a:solidFill>
                <a:latin typeface="+mj-lt"/>
              </a:rPr>
              <a:t>Crash limit:  </a:t>
            </a:r>
            <a:r>
              <a:rPr lang="en-US" sz="2400" dirty="0">
                <a:latin typeface="+mj-lt"/>
              </a:rPr>
              <a:t>What is the lower limit of daily crash cost?</a:t>
            </a:r>
          </a:p>
          <a:p>
            <a:pPr>
              <a:lnSpc>
                <a:spcPct val="80000"/>
              </a:lnSpc>
              <a:defRPr/>
            </a:pPr>
            <a:r>
              <a:rPr lang="en-US" sz="2400" dirty="0">
                <a:latin typeface="+mj-lt"/>
              </a:rPr>
              <a:t>Cease crashing when</a:t>
            </a:r>
          </a:p>
          <a:p>
            <a:pPr lvl="1">
              <a:lnSpc>
                <a:spcPct val="80000"/>
              </a:lnSpc>
              <a:defRPr/>
            </a:pPr>
            <a:r>
              <a:rPr lang="en-US" sz="2400" dirty="0">
                <a:latin typeface="+mj-lt"/>
              </a:rPr>
              <a:t>the </a:t>
            </a:r>
            <a:r>
              <a:rPr lang="en-US" sz="2400" b="1" u="sng" dirty="0">
                <a:latin typeface="+mj-lt"/>
              </a:rPr>
              <a:t>target completion time</a:t>
            </a:r>
            <a:r>
              <a:rPr lang="en-US" sz="2400" dirty="0">
                <a:latin typeface="+mj-lt"/>
              </a:rPr>
              <a:t> is reached.</a:t>
            </a:r>
          </a:p>
          <a:p>
            <a:pPr lvl="1">
              <a:lnSpc>
                <a:spcPct val="80000"/>
              </a:lnSpc>
              <a:defRPr/>
            </a:pPr>
            <a:r>
              <a:rPr lang="en-US" sz="2400" dirty="0">
                <a:latin typeface="+mj-lt"/>
              </a:rPr>
              <a:t>the </a:t>
            </a:r>
            <a:r>
              <a:rPr lang="en-US" sz="2400" b="1" u="sng" dirty="0">
                <a:latin typeface="+mj-lt"/>
              </a:rPr>
              <a:t>crash cost exceeds the penalty cost.</a:t>
            </a:r>
            <a:endParaRPr lang="en-US" sz="2400" dirty="0">
              <a:latin typeface="+mj-lt"/>
            </a:endParaRPr>
          </a:p>
          <a:p>
            <a:pPr>
              <a:defRPr/>
            </a:pPr>
            <a:endParaRPr lang="en-US" sz="2400" dirty="0">
              <a:latin typeface="+mj-lt"/>
            </a:endParaRPr>
          </a:p>
        </p:txBody>
      </p:sp>
      <p:sp>
        <p:nvSpPr>
          <p:cNvPr id="75779" name="Text Placeholder 2"/>
          <p:cNvSpPr>
            <a:spLocks noGrp="1"/>
          </p:cNvSpPr>
          <p:nvPr>
            <p:ph type="body" sz="quarter" idx="13"/>
          </p:nvPr>
        </p:nvSpPr>
        <p:spPr>
          <a:xfrm>
            <a:off x="2149925" y="916288"/>
            <a:ext cx="5884862" cy="339725"/>
          </a:xfrm>
        </p:spPr>
        <p:txBody>
          <a:bodyPr/>
          <a:lstStyle/>
          <a:p>
            <a:pPr eaLnBrk="1" hangingPunct="1"/>
            <a:r>
              <a:rPr lang="en-US" dirty="0" smtClean="0">
                <a:effectLst>
                  <a:outerShdw blurRad="38100" dist="38100" dir="2700000" algn="tl">
                    <a:srgbClr val="000000">
                      <a:alpha val="43137"/>
                    </a:srgbClr>
                  </a:outerShdw>
                </a:effectLst>
              </a:rPr>
              <a:t>Project Crash</a:t>
            </a:r>
          </a:p>
        </p:txBody>
      </p:sp>
      <p:sp>
        <p:nvSpPr>
          <p:cNvPr id="75781" name="Rectangle 2"/>
          <p:cNvSpPr>
            <a:spLocks noChangeArrowheads="1"/>
          </p:cNvSpPr>
          <p:nvPr/>
        </p:nvSpPr>
        <p:spPr bwMode="auto">
          <a:xfrm>
            <a:off x="1524001" y="-184666"/>
            <a:ext cx="184731" cy="369332"/>
          </a:xfrm>
          <a:prstGeom prst="rect">
            <a:avLst/>
          </a:prstGeom>
          <a:noFill/>
          <a:ln w="9525">
            <a:noFill/>
            <a:miter lim="800000"/>
            <a:headEnd/>
            <a:tailEnd/>
          </a:ln>
        </p:spPr>
        <p:txBody>
          <a:bodyPr wrap="none" anchor="ctr">
            <a:spAutoFit/>
          </a:bodyPr>
          <a:lstStyle/>
          <a:p>
            <a:endParaRPr lang="en-US">
              <a:latin typeface="Calibri" pitchFamily="34" charset="0"/>
            </a:endParaRPr>
          </a:p>
        </p:txBody>
      </p:sp>
      <p:sp>
        <p:nvSpPr>
          <p:cNvPr id="75782" name="Rectangle 2"/>
          <p:cNvSpPr>
            <a:spLocks noChangeArrowheads="1"/>
          </p:cNvSpPr>
          <p:nvPr/>
        </p:nvSpPr>
        <p:spPr bwMode="auto">
          <a:xfrm>
            <a:off x="1524001" y="-184666"/>
            <a:ext cx="184731" cy="369332"/>
          </a:xfrm>
          <a:prstGeom prst="rect">
            <a:avLst/>
          </a:prstGeom>
          <a:noFill/>
          <a:ln w="9525">
            <a:noFill/>
            <a:miter lim="800000"/>
            <a:headEnd/>
            <a:tailEnd/>
          </a:ln>
        </p:spPr>
        <p:txBody>
          <a:bodyPr wrap="none" anchor="ctr">
            <a:spAutoFit/>
          </a:bodyPr>
          <a:lstStyle/>
          <a:p>
            <a:endParaRPr lang="en-US">
              <a:latin typeface="Calibri" pitchFamily="34" charset="0"/>
            </a:endParaRPr>
          </a:p>
        </p:txBody>
      </p:sp>
      <p:sp>
        <p:nvSpPr>
          <p:cNvPr id="75783" name="Rectangle 4"/>
          <p:cNvSpPr>
            <a:spLocks noChangeArrowheads="1"/>
          </p:cNvSpPr>
          <p:nvPr/>
        </p:nvSpPr>
        <p:spPr bwMode="auto">
          <a:xfrm>
            <a:off x="1524001" y="-184666"/>
            <a:ext cx="184731" cy="369332"/>
          </a:xfrm>
          <a:prstGeom prst="rect">
            <a:avLst/>
          </a:prstGeom>
          <a:noFill/>
          <a:ln w="9525">
            <a:noFill/>
            <a:miter lim="800000"/>
            <a:headEnd/>
            <a:tailEnd/>
          </a:ln>
        </p:spPr>
        <p:txBody>
          <a:bodyPr wrap="none" anchor="ctr">
            <a:spAutoFit/>
          </a:bodyPr>
          <a:lstStyle/>
          <a:p>
            <a:endParaRPr lang="en-US">
              <a:latin typeface="Calibri" pitchFamily="34" charset="0"/>
            </a:endParaRPr>
          </a:p>
        </p:txBody>
      </p:sp>
      <p:sp>
        <p:nvSpPr>
          <p:cNvPr id="75784" name="Rectangle 6"/>
          <p:cNvSpPr>
            <a:spLocks noChangeArrowheads="1"/>
          </p:cNvSpPr>
          <p:nvPr/>
        </p:nvSpPr>
        <p:spPr bwMode="auto">
          <a:xfrm>
            <a:off x="1524001" y="-184666"/>
            <a:ext cx="184731" cy="369332"/>
          </a:xfrm>
          <a:prstGeom prst="rect">
            <a:avLst/>
          </a:prstGeom>
          <a:noFill/>
          <a:ln w="9525">
            <a:noFill/>
            <a:miter lim="800000"/>
            <a:headEnd/>
            <a:tailEnd/>
          </a:ln>
        </p:spPr>
        <p:txBody>
          <a:bodyPr wrap="none" anchor="ctr">
            <a:spAutoFit/>
          </a:bodyPr>
          <a:lstStyle/>
          <a:p>
            <a:endParaRPr lang="en-US">
              <a:latin typeface="Calibri" pitchFamily="34" charset="0"/>
            </a:endParaRPr>
          </a:p>
        </p:txBody>
      </p:sp>
      <p:sp>
        <p:nvSpPr>
          <p:cNvPr id="75785" name="Rectangle 2"/>
          <p:cNvSpPr>
            <a:spLocks noChangeArrowheads="1"/>
          </p:cNvSpPr>
          <p:nvPr/>
        </p:nvSpPr>
        <p:spPr bwMode="auto">
          <a:xfrm>
            <a:off x="1524001" y="-184666"/>
            <a:ext cx="184731" cy="369332"/>
          </a:xfrm>
          <a:prstGeom prst="rect">
            <a:avLst/>
          </a:prstGeom>
          <a:noFill/>
          <a:ln w="9525">
            <a:noFill/>
            <a:miter lim="800000"/>
            <a:headEnd/>
            <a:tailEnd/>
          </a:ln>
        </p:spPr>
        <p:txBody>
          <a:bodyPr wrap="none" anchor="ctr">
            <a:spAutoFit/>
          </a:bodyPr>
          <a:lstStyle/>
          <a:p>
            <a:endParaRPr lang="en-US">
              <a:latin typeface="Calibri" pitchFamily="34" charset="0"/>
            </a:endParaRPr>
          </a:p>
        </p:txBody>
      </p:sp>
      <p:sp>
        <p:nvSpPr>
          <p:cNvPr id="75786" name="Rectangle 4"/>
          <p:cNvSpPr>
            <a:spLocks noChangeArrowheads="1"/>
          </p:cNvSpPr>
          <p:nvPr/>
        </p:nvSpPr>
        <p:spPr bwMode="auto">
          <a:xfrm>
            <a:off x="1524001" y="-184666"/>
            <a:ext cx="184731" cy="369332"/>
          </a:xfrm>
          <a:prstGeom prst="rect">
            <a:avLst/>
          </a:prstGeom>
          <a:noFill/>
          <a:ln w="9525">
            <a:noFill/>
            <a:miter lim="800000"/>
            <a:headEnd/>
            <a:tailEnd/>
          </a:ln>
        </p:spPr>
        <p:txBody>
          <a:bodyPr wrap="none" anchor="ctr">
            <a:spAutoFit/>
          </a:bodyPr>
          <a:lstStyle/>
          <a:p>
            <a:endParaRPr lang="en-US">
              <a:latin typeface="Calibri" pitchFamily="34" charset="0"/>
            </a:endParaRPr>
          </a:p>
        </p:txBody>
      </p:sp>
    </p:spTree>
    <p:extLst>
      <p:ext uri="{BB962C8B-B14F-4D97-AF65-F5344CB8AC3E}">
        <p14:creationId xmlns:p14="http://schemas.microsoft.com/office/powerpoint/2010/main" val="412107658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Text Placeholder 2"/>
          <p:cNvSpPr>
            <a:spLocks noGrp="1"/>
          </p:cNvSpPr>
          <p:nvPr>
            <p:ph type="body" sz="quarter" idx="13"/>
          </p:nvPr>
        </p:nvSpPr>
        <p:spPr>
          <a:xfrm>
            <a:off x="2840038" y="1071564"/>
            <a:ext cx="5884862" cy="339725"/>
          </a:xfrm>
        </p:spPr>
        <p:txBody>
          <a:bodyPr/>
          <a:lstStyle/>
          <a:p>
            <a:pPr eaLnBrk="1" hangingPunct="1"/>
            <a:r>
              <a:rPr lang="en-US" dirty="0" smtClean="0">
                <a:effectLst>
                  <a:outerShdw blurRad="38100" dist="38100" dir="2700000" algn="tl">
                    <a:srgbClr val="000000">
                      <a:alpha val="43137"/>
                    </a:srgbClr>
                  </a:outerShdw>
                </a:effectLst>
              </a:rPr>
              <a:t>Project Crash</a:t>
            </a:r>
          </a:p>
        </p:txBody>
      </p:sp>
      <p:sp>
        <p:nvSpPr>
          <p:cNvPr id="76804" name="Rectangle 2"/>
          <p:cNvSpPr>
            <a:spLocks noChangeArrowheads="1"/>
          </p:cNvSpPr>
          <p:nvPr/>
        </p:nvSpPr>
        <p:spPr bwMode="auto">
          <a:xfrm>
            <a:off x="1524001" y="-184666"/>
            <a:ext cx="184731" cy="369332"/>
          </a:xfrm>
          <a:prstGeom prst="rect">
            <a:avLst/>
          </a:prstGeom>
          <a:noFill/>
          <a:ln w="9525">
            <a:noFill/>
            <a:miter lim="800000"/>
            <a:headEnd/>
            <a:tailEnd/>
          </a:ln>
        </p:spPr>
        <p:txBody>
          <a:bodyPr wrap="none" anchor="ctr">
            <a:spAutoFit/>
          </a:bodyPr>
          <a:lstStyle/>
          <a:p>
            <a:endParaRPr lang="en-US">
              <a:latin typeface="Calibri" pitchFamily="34" charset="0"/>
            </a:endParaRPr>
          </a:p>
        </p:txBody>
      </p:sp>
      <p:sp>
        <p:nvSpPr>
          <p:cNvPr id="76805" name="Rectangle 2"/>
          <p:cNvSpPr>
            <a:spLocks noChangeArrowheads="1"/>
          </p:cNvSpPr>
          <p:nvPr/>
        </p:nvSpPr>
        <p:spPr bwMode="auto">
          <a:xfrm>
            <a:off x="1524001" y="-184666"/>
            <a:ext cx="184731" cy="369332"/>
          </a:xfrm>
          <a:prstGeom prst="rect">
            <a:avLst/>
          </a:prstGeom>
          <a:noFill/>
          <a:ln w="9525">
            <a:noFill/>
            <a:miter lim="800000"/>
            <a:headEnd/>
            <a:tailEnd/>
          </a:ln>
        </p:spPr>
        <p:txBody>
          <a:bodyPr wrap="none" anchor="ctr">
            <a:spAutoFit/>
          </a:bodyPr>
          <a:lstStyle/>
          <a:p>
            <a:endParaRPr lang="en-US">
              <a:latin typeface="Calibri" pitchFamily="34" charset="0"/>
            </a:endParaRPr>
          </a:p>
        </p:txBody>
      </p:sp>
      <p:sp>
        <p:nvSpPr>
          <p:cNvPr id="76806" name="Rectangle 4"/>
          <p:cNvSpPr>
            <a:spLocks noChangeArrowheads="1"/>
          </p:cNvSpPr>
          <p:nvPr/>
        </p:nvSpPr>
        <p:spPr bwMode="auto">
          <a:xfrm>
            <a:off x="1524001" y="-184666"/>
            <a:ext cx="184731" cy="369332"/>
          </a:xfrm>
          <a:prstGeom prst="rect">
            <a:avLst/>
          </a:prstGeom>
          <a:noFill/>
          <a:ln w="9525">
            <a:noFill/>
            <a:miter lim="800000"/>
            <a:headEnd/>
            <a:tailEnd/>
          </a:ln>
        </p:spPr>
        <p:txBody>
          <a:bodyPr wrap="none" anchor="ctr">
            <a:spAutoFit/>
          </a:bodyPr>
          <a:lstStyle/>
          <a:p>
            <a:endParaRPr lang="en-US">
              <a:latin typeface="Calibri" pitchFamily="34" charset="0"/>
            </a:endParaRPr>
          </a:p>
        </p:txBody>
      </p:sp>
      <p:sp>
        <p:nvSpPr>
          <p:cNvPr id="76807" name="Rectangle 6"/>
          <p:cNvSpPr>
            <a:spLocks noChangeArrowheads="1"/>
          </p:cNvSpPr>
          <p:nvPr/>
        </p:nvSpPr>
        <p:spPr bwMode="auto">
          <a:xfrm>
            <a:off x="1524001" y="-184666"/>
            <a:ext cx="184731" cy="369332"/>
          </a:xfrm>
          <a:prstGeom prst="rect">
            <a:avLst/>
          </a:prstGeom>
          <a:noFill/>
          <a:ln w="9525">
            <a:noFill/>
            <a:miter lim="800000"/>
            <a:headEnd/>
            <a:tailEnd/>
          </a:ln>
        </p:spPr>
        <p:txBody>
          <a:bodyPr wrap="none" anchor="ctr">
            <a:spAutoFit/>
          </a:bodyPr>
          <a:lstStyle/>
          <a:p>
            <a:endParaRPr lang="en-US">
              <a:latin typeface="Calibri" pitchFamily="34" charset="0"/>
            </a:endParaRPr>
          </a:p>
        </p:txBody>
      </p:sp>
      <p:sp>
        <p:nvSpPr>
          <p:cNvPr id="76808" name="Rectangle 2"/>
          <p:cNvSpPr>
            <a:spLocks noChangeArrowheads="1"/>
          </p:cNvSpPr>
          <p:nvPr/>
        </p:nvSpPr>
        <p:spPr bwMode="auto">
          <a:xfrm>
            <a:off x="1524001" y="-184666"/>
            <a:ext cx="184731" cy="369332"/>
          </a:xfrm>
          <a:prstGeom prst="rect">
            <a:avLst/>
          </a:prstGeom>
          <a:noFill/>
          <a:ln w="9525">
            <a:noFill/>
            <a:miter lim="800000"/>
            <a:headEnd/>
            <a:tailEnd/>
          </a:ln>
        </p:spPr>
        <p:txBody>
          <a:bodyPr wrap="none" anchor="ctr">
            <a:spAutoFit/>
          </a:bodyPr>
          <a:lstStyle/>
          <a:p>
            <a:endParaRPr lang="en-US">
              <a:latin typeface="Calibri" pitchFamily="34" charset="0"/>
            </a:endParaRPr>
          </a:p>
        </p:txBody>
      </p:sp>
      <p:sp>
        <p:nvSpPr>
          <p:cNvPr id="76809" name="Rectangle 4"/>
          <p:cNvSpPr>
            <a:spLocks noChangeArrowheads="1"/>
          </p:cNvSpPr>
          <p:nvPr/>
        </p:nvSpPr>
        <p:spPr bwMode="auto">
          <a:xfrm>
            <a:off x="1524001" y="-184666"/>
            <a:ext cx="184731" cy="369332"/>
          </a:xfrm>
          <a:prstGeom prst="rect">
            <a:avLst/>
          </a:prstGeom>
          <a:noFill/>
          <a:ln w="9525">
            <a:noFill/>
            <a:miter lim="800000"/>
            <a:headEnd/>
            <a:tailEnd/>
          </a:ln>
        </p:spPr>
        <p:txBody>
          <a:bodyPr wrap="none" anchor="ctr">
            <a:spAutoFit/>
          </a:bodyPr>
          <a:lstStyle/>
          <a:p>
            <a:endParaRPr lang="en-US">
              <a:latin typeface="Calibri" pitchFamily="34" charset="0"/>
            </a:endParaRPr>
          </a:p>
        </p:txBody>
      </p:sp>
      <p:pic>
        <p:nvPicPr>
          <p:cNvPr id="76810" name="Picture 2"/>
          <p:cNvPicPr>
            <a:picLocks noChangeAspect="1" noChangeArrowheads="1"/>
          </p:cNvPicPr>
          <p:nvPr/>
        </p:nvPicPr>
        <p:blipFill>
          <a:blip r:embed="rId2"/>
          <a:srcRect/>
          <a:stretch>
            <a:fillRect/>
          </a:stretch>
        </p:blipFill>
        <p:spPr bwMode="auto">
          <a:xfrm>
            <a:off x="3762375" y="1570038"/>
            <a:ext cx="4756150" cy="4684712"/>
          </a:xfrm>
          <a:prstGeom prst="rect">
            <a:avLst/>
          </a:prstGeom>
          <a:noFill/>
          <a:ln w="9525">
            <a:noFill/>
            <a:miter lim="800000"/>
            <a:headEnd/>
            <a:tailEnd/>
          </a:ln>
        </p:spPr>
      </p:pic>
    </p:spTree>
    <p:extLst>
      <p:ext uri="{BB962C8B-B14F-4D97-AF65-F5344CB8AC3E}">
        <p14:creationId xmlns:p14="http://schemas.microsoft.com/office/powerpoint/2010/main" val="354126946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Text Placeholder 2"/>
          <p:cNvSpPr>
            <a:spLocks noGrp="1"/>
          </p:cNvSpPr>
          <p:nvPr>
            <p:ph type="body" sz="quarter" idx="13"/>
          </p:nvPr>
        </p:nvSpPr>
        <p:spPr>
          <a:xfrm>
            <a:off x="2063661" y="838651"/>
            <a:ext cx="5884862" cy="339725"/>
          </a:xfrm>
        </p:spPr>
        <p:txBody>
          <a:bodyPr/>
          <a:lstStyle/>
          <a:p>
            <a:pPr eaLnBrk="1" hangingPunct="1"/>
            <a:r>
              <a:rPr lang="en-US" dirty="0" smtClean="0">
                <a:effectLst>
                  <a:outerShdw blurRad="38100" dist="38100" dir="2700000" algn="tl">
                    <a:srgbClr val="000000">
                      <a:alpha val="43137"/>
                    </a:srgbClr>
                  </a:outerShdw>
                </a:effectLst>
              </a:rPr>
              <a:t>Project Crash</a:t>
            </a:r>
          </a:p>
        </p:txBody>
      </p:sp>
      <p:sp>
        <p:nvSpPr>
          <p:cNvPr id="77828" name="Rectangle 2"/>
          <p:cNvSpPr>
            <a:spLocks noChangeArrowheads="1"/>
          </p:cNvSpPr>
          <p:nvPr/>
        </p:nvSpPr>
        <p:spPr bwMode="auto">
          <a:xfrm>
            <a:off x="1524001" y="-184666"/>
            <a:ext cx="184731" cy="369332"/>
          </a:xfrm>
          <a:prstGeom prst="rect">
            <a:avLst/>
          </a:prstGeom>
          <a:noFill/>
          <a:ln w="9525">
            <a:noFill/>
            <a:miter lim="800000"/>
            <a:headEnd/>
            <a:tailEnd/>
          </a:ln>
        </p:spPr>
        <p:txBody>
          <a:bodyPr wrap="none" anchor="ctr">
            <a:spAutoFit/>
          </a:bodyPr>
          <a:lstStyle/>
          <a:p>
            <a:endParaRPr lang="en-US">
              <a:latin typeface="Calibri" pitchFamily="34" charset="0"/>
            </a:endParaRPr>
          </a:p>
        </p:txBody>
      </p:sp>
      <p:sp>
        <p:nvSpPr>
          <p:cNvPr id="77829" name="Rectangle 2"/>
          <p:cNvSpPr>
            <a:spLocks noChangeArrowheads="1"/>
          </p:cNvSpPr>
          <p:nvPr/>
        </p:nvSpPr>
        <p:spPr bwMode="auto">
          <a:xfrm>
            <a:off x="1524001" y="-184666"/>
            <a:ext cx="184731" cy="369332"/>
          </a:xfrm>
          <a:prstGeom prst="rect">
            <a:avLst/>
          </a:prstGeom>
          <a:noFill/>
          <a:ln w="9525">
            <a:noFill/>
            <a:miter lim="800000"/>
            <a:headEnd/>
            <a:tailEnd/>
          </a:ln>
        </p:spPr>
        <p:txBody>
          <a:bodyPr wrap="none" anchor="ctr">
            <a:spAutoFit/>
          </a:bodyPr>
          <a:lstStyle/>
          <a:p>
            <a:endParaRPr lang="en-US">
              <a:latin typeface="Calibri" pitchFamily="34" charset="0"/>
            </a:endParaRPr>
          </a:p>
        </p:txBody>
      </p:sp>
      <p:sp>
        <p:nvSpPr>
          <p:cNvPr id="77830" name="Rectangle 4"/>
          <p:cNvSpPr>
            <a:spLocks noChangeArrowheads="1"/>
          </p:cNvSpPr>
          <p:nvPr/>
        </p:nvSpPr>
        <p:spPr bwMode="auto">
          <a:xfrm>
            <a:off x="1524001" y="-184666"/>
            <a:ext cx="184731" cy="369332"/>
          </a:xfrm>
          <a:prstGeom prst="rect">
            <a:avLst/>
          </a:prstGeom>
          <a:noFill/>
          <a:ln w="9525">
            <a:noFill/>
            <a:miter lim="800000"/>
            <a:headEnd/>
            <a:tailEnd/>
          </a:ln>
        </p:spPr>
        <p:txBody>
          <a:bodyPr wrap="none" anchor="ctr">
            <a:spAutoFit/>
          </a:bodyPr>
          <a:lstStyle/>
          <a:p>
            <a:endParaRPr lang="en-US">
              <a:latin typeface="Calibri" pitchFamily="34" charset="0"/>
            </a:endParaRPr>
          </a:p>
        </p:txBody>
      </p:sp>
      <p:sp>
        <p:nvSpPr>
          <p:cNvPr id="77831" name="Rectangle 6"/>
          <p:cNvSpPr>
            <a:spLocks noChangeArrowheads="1"/>
          </p:cNvSpPr>
          <p:nvPr/>
        </p:nvSpPr>
        <p:spPr bwMode="auto">
          <a:xfrm>
            <a:off x="1524001" y="-184666"/>
            <a:ext cx="184731" cy="369332"/>
          </a:xfrm>
          <a:prstGeom prst="rect">
            <a:avLst/>
          </a:prstGeom>
          <a:noFill/>
          <a:ln w="9525">
            <a:noFill/>
            <a:miter lim="800000"/>
            <a:headEnd/>
            <a:tailEnd/>
          </a:ln>
        </p:spPr>
        <p:txBody>
          <a:bodyPr wrap="none" anchor="ctr">
            <a:spAutoFit/>
          </a:bodyPr>
          <a:lstStyle/>
          <a:p>
            <a:endParaRPr lang="en-US">
              <a:latin typeface="Calibri" pitchFamily="34" charset="0"/>
            </a:endParaRPr>
          </a:p>
        </p:txBody>
      </p:sp>
      <p:sp>
        <p:nvSpPr>
          <p:cNvPr id="77832" name="Rectangle 2"/>
          <p:cNvSpPr>
            <a:spLocks noChangeArrowheads="1"/>
          </p:cNvSpPr>
          <p:nvPr/>
        </p:nvSpPr>
        <p:spPr bwMode="auto">
          <a:xfrm>
            <a:off x="1524001" y="-184666"/>
            <a:ext cx="184731" cy="369332"/>
          </a:xfrm>
          <a:prstGeom prst="rect">
            <a:avLst/>
          </a:prstGeom>
          <a:noFill/>
          <a:ln w="9525">
            <a:noFill/>
            <a:miter lim="800000"/>
            <a:headEnd/>
            <a:tailEnd/>
          </a:ln>
        </p:spPr>
        <p:txBody>
          <a:bodyPr wrap="none" anchor="ctr">
            <a:spAutoFit/>
          </a:bodyPr>
          <a:lstStyle/>
          <a:p>
            <a:endParaRPr lang="en-US">
              <a:latin typeface="Calibri" pitchFamily="34" charset="0"/>
            </a:endParaRPr>
          </a:p>
        </p:txBody>
      </p:sp>
      <p:sp>
        <p:nvSpPr>
          <p:cNvPr id="77833" name="Rectangle 4"/>
          <p:cNvSpPr>
            <a:spLocks noChangeArrowheads="1"/>
          </p:cNvSpPr>
          <p:nvPr/>
        </p:nvSpPr>
        <p:spPr bwMode="auto">
          <a:xfrm>
            <a:off x="1524001" y="-184666"/>
            <a:ext cx="184731" cy="369332"/>
          </a:xfrm>
          <a:prstGeom prst="rect">
            <a:avLst/>
          </a:prstGeom>
          <a:noFill/>
          <a:ln w="9525">
            <a:noFill/>
            <a:miter lim="800000"/>
            <a:headEnd/>
            <a:tailEnd/>
          </a:ln>
        </p:spPr>
        <p:txBody>
          <a:bodyPr wrap="none" anchor="ctr">
            <a:spAutoFit/>
          </a:bodyPr>
          <a:lstStyle/>
          <a:p>
            <a:endParaRPr lang="en-US">
              <a:latin typeface="Calibri" pitchFamily="34" charset="0"/>
            </a:endParaRPr>
          </a:p>
        </p:txBody>
      </p:sp>
      <p:graphicFrame>
        <p:nvGraphicFramePr>
          <p:cNvPr id="33" name="Table 32"/>
          <p:cNvGraphicFramePr>
            <a:graphicFrameLocks noGrp="1"/>
          </p:cNvGraphicFramePr>
          <p:nvPr/>
        </p:nvGraphicFramePr>
        <p:xfrm>
          <a:off x="2082801" y="1600200"/>
          <a:ext cx="7886697" cy="2743200"/>
        </p:xfrm>
        <a:graphic>
          <a:graphicData uri="http://schemas.openxmlformats.org/drawingml/2006/table">
            <a:tbl>
              <a:tblPr/>
              <a:tblGrid>
                <a:gridCol w="1275176"/>
                <a:gridCol w="914302"/>
                <a:gridCol w="1842071"/>
                <a:gridCol w="980282"/>
                <a:gridCol w="980282"/>
                <a:gridCol w="980282"/>
                <a:gridCol w="914302"/>
              </a:tblGrid>
              <a:tr h="0">
                <a:tc rowSpan="2">
                  <a:txBody>
                    <a:bodyPr/>
                    <a:lstStyle/>
                    <a:p>
                      <a:pPr marL="0" marR="0">
                        <a:lnSpc>
                          <a:spcPct val="100000"/>
                        </a:lnSpc>
                        <a:spcBef>
                          <a:spcPts val="0"/>
                        </a:spcBef>
                        <a:spcAft>
                          <a:spcPts val="0"/>
                        </a:spcAft>
                      </a:pPr>
                      <a:r>
                        <a:rPr lang="en-US" sz="2000" dirty="0">
                          <a:latin typeface="+mn-lt"/>
                          <a:ea typeface="Times New Roman"/>
                        </a:rPr>
                        <a:t>Activity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nSpc>
                          <a:spcPct val="100000"/>
                        </a:lnSpc>
                        <a:spcBef>
                          <a:spcPts val="0"/>
                        </a:spcBef>
                        <a:spcAft>
                          <a:spcPts val="0"/>
                        </a:spcAft>
                      </a:pPr>
                      <a:r>
                        <a:rPr lang="en-US" sz="2000" b="1">
                          <a:latin typeface="+mn-lt"/>
                          <a:ea typeface="Times New Roman"/>
                        </a:rPr>
                        <a:t>Cost</a:t>
                      </a:r>
                      <a:endParaRPr lang="en-US" sz="20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nSpc>
                          <a:spcPct val="100000"/>
                        </a:lnSpc>
                        <a:spcBef>
                          <a:spcPts val="0"/>
                        </a:spcBef>
                        <a:spcAft>
                          <a:spcPts val="0"/>
                        </a:spcAft>
                      </a:pPr>
                      <a:r>
                        <a:rPr lang="en-US" sz="2000" b="1" dirty="0">
                          <a:latin typeface="+mn-lt"/>
                          <a:ea typeface="Times New Roman"/>
                        </a:rPr>
                        <a:t>Maximum Crash Time</a:t>
                      </a:r>
                      <a:endParaRPr lang="en-US" sz="2000" dirty="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gn="ctr">
                        <a:lnSpc>
                          <a:spcPct val="100000"/>
                        </a:lnSpc>
                        <a:spcBef>
                          <a:spcPts val="0"/>
                        </a:spcBef>
                        <a:spcAft>
                          <a:spcPts val="0"/>
                        </a:spcAft>
                      </a:pPr>
                      <a:r>
                        <a:rPr lang="en-US" sz="2000" b="1">
                          <a:latin typeface="+mn-lt"/>
                          <a:ea typeface="Times New Roman"/>
                        </a:rPr>
                        <a:t>Normal</a:t>
                      </a:r>
                      <a:endParaRPr lang="en-US" sz="20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algn="ctr">
                        <a:lnSpc>
                          <a:spcPct val="100000"/>
                        </a:lnSpc>
                        <a:spcBef>
                          <a:spcPts val="0"/>
                        </a:spcBef>
                        <a:spcAft>
                          <a:spcPts val="0"/>
                        </a:spcAft>
                      </a:pPr>
                      <a:r>
                        <a:rPr lang="en-US" sz="2000" b="1">
                          <a:latin typeface="+mn-lt"/>
                          <a:ea typeface="Times New Roman"/>
                        </a:rPr>
                        <a:t>Crash</a:t>
                      </a:r>
                      <a:endParaRPr lang="en-US" sz="20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r h="0">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nSpc>
                          <a:spcPct val="100000"/>
                        </a:lnSpc>
                        <a:spcBef>
                          <a:spcPts val="0"/>
                        </a:spcBef>
                        <a:spcAft>
                          <a:spcPts val="0"/>
                        </a:spcAft>
                      </a:pPr>
                      <a:r>
                        <a:rPr lang="en-US" sz="2000" b="1">
                          <a:latin typeface="+mn-lt"/>
                          <a:ea typeface="Times New Roman"/>
                        </a:rPr>
                        <a:t>Time</a:t>
                      </a:r>
                      <a:endParaRPr lang="en-US" sz="20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2000" b="1">
                          <a:latin typeface="+mn-lt"/>
                          <a:ea typeface="Times New Roman"/>
                        </a:rPr>
                        <a:t>Cost</a:t>
                      </a:r>
                      <a:endParaRPr lang="en-US" sz="20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2000" b="1">
                          <a:latin typeface="+mn-lt"/>
                          <a:ea typeface="Times New Roman"/>
                        </a:rPr>
                        <a:t>Time</a:t>
                      </a:r>
                      <a:endParaRPr lang="en-US" sz="20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2000" b="1">
                          <a:latin typeface="+mn-lt"/>
                          <a:ea typeface="Times New Roman"/>
                        </a:rPr>
                        <a:t>Cost</a:t>
                      </a:r>
                      <a:endParaRPr lang="en-US" sz="20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lnSpc>
                          <a:spcPct val="100000"/>
                        </a:lnSpc>
                        <a:spcBef>
                          <a:spcPts val="0"/>
                        </a:spcBef>
                        <a:spcAft>
                          <a:spcPts val="0"/>
                        </a:spcAft>
                      </a:pPr>
                      <a:r>
                        <a:rPr lang="en-US" sz="2000">
                          <a:latin typeface="+mn-lt"/>
                          <a:ea typeface="Times New Roman"/>
                        </a:rPr>
                        <a:t>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2000">
                          <a:latin typeface="+mn-lt"/>
                          <a:ea typeface="Times New Roman"/>
                        </a:rPr>
                        <a:t>$20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2000">
                          <a:latin typeface="+mn-lt"/>
                          <a:ea typeface="Times New Roman"/>
                        </a:rPr>
                        <a:t>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lnSpc>
                          <a:spcPct val="100000"/>
                        </a:lnSpc>
                        <a:spcBef>
                          <a:spcPts val="0"/>
                        </a:spcBef>
                        <a:spcAft>
                          <a:spcPts val="0"/>
                        </a:spcAft>
                      </a:pPr>
                      <a:r>
                        <a:rPr lang="en-US" sz="2000" kern="1200">
                          <a:solidFill>
                            <a:srgbClr val="000000"/>
                          </a:solidFill>
                          <a:latin typeface="+mn-lt"/>
                          <a:ea typeface="Times New Roman"/>
                        </a:rPr>
                        <a:t>3</a:t>
                      </a:r>
                      <a:endParaRPr lang="en-US" sz="20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lnSpc>
                          <a:spcPct val="100000"/>
                        </a:lnSpc>
                        <a:spcBef>
                          <a:spcPts val="0"/>
                        </a:spcBef>
                        <a:spcAft>
                          <a:spcPts val="0"/>
                        </a:spcAft>
                      </a:pPr>
                      <a:r>
                        <a:rPr lang="en-US" sz="2000" kern="1200">
                          <a:solidFill>
                            <a:srgbClr val="000000"/>
                          </a:solidFill>
                          <a:latin typeface="+mn-lt"/>
                          <a:ea typeface="Times New Roman"/>
                        </a:rPr>
                        <a:t>50</a:t>
                      </a:r>
                      <a:endParaRPr lang="en-US" sz="20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lnSpc>
                          <a:spcPct val="100000"/>
                        </a:lnSpc>
                        <a:spcBef>
                          <a:spcPts val="0"/>
                        </a:spcBef>
                        <a:spcAft>
                          <a:spcPts val="0"/>
                        </a:spcAft>
                      </a:pPr>
                      <a:r>
                        <a:rPr lang="en-US" sz="2000" kern="1200">
                          <a:solidFill>
                            <a:srgbClr val="000000"/>
                          </a:solidFill>
                          <a:latin typeface="+mn-lt"/>
                          <a:ea typeface="Times New Roman"/>
                        </a:rPr>
                        <a:t>2</a:t>
                      </a:r>
                      <a:endParaRPr lang="en-US" sz="20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lnSpc>
                          <a:spcPct val="100000"/>
                        </a:lnSpc>
                        <a:spcBef>
                          <a:spcPts val="0"/>
                        </a:spcBef>
                        <a:spcAft>
                          <a:spcPts val="0"/>
                        </a:spcAft>
                      </a:pPr>
                      <a:r>
                        <a:rPr lang="en-US" sz="2000" kern="1200">
                          <a:solidFill>
                            <a:srgbClr val="000000"/>
                          </a:solidFill>
                          <a:latin typeface="+mn-lt"/>
                          <a:ea typeface="Times New Roman"/>
                        </a:rPr>
                        <a:t>70</a:t>
                      </a:r>
                      <a:endParaRPr lang="en-US" sz="20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lnSpc>
                          <a:spcPct val="100000"/>
                        </a:lnSpc>
                        <a:spcBef>
                          <a:spcPts val="0"/>
                        </a:spcBef>
                        <a:spcAft>
                          <a:spcPts val="0"/>
                        </a:spcAft>
                      </a:pPr>
                      <a:r>
                        <a:rPr lang="en-US" sz="2000">
                          <a:latin typeface="+mn-lt"/>
                          <a:ea typeface="Times New Roman"/>
                        </a:rPr>
                        <a:t>B</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2000">
                          <a:latin typeface="+mn-lt"/>
                          <a:ea typeface="Times New Roman"/>
                        </a:rPr>
                        <a:t>$40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2000">
                          <a:latin typeface="+mn-lt"/>
                          <a:ea typeface="Times New Roman"/>
                        </a:rPr>
                        <a:t>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lnSpc>
                          <a:spcPct val="100000"/>
                        </a:lnSpc>
                        <a:spcBef>
                          <a:spcPts val="0"/>
                        </a:spcBef>
                        <a:spcAft>
                          <a:spcPts val="0"/>
                        </a:spcAft>
                      </a:pPr>
                      <a:r>
                        <a:rPr lang="en-US" sz="2000" kern="1200">
                          <a:solidFill>
                            <a:srgbClr val="000000"/>
                          </a:solidFill>
                          <a:latin typeface="+mn-lt"/>
                          <a:ea typeface="Times New Roman"/>
                        </a:rPr>
                        <a:t>6</a:t>
                      </a:r>
                      <a:endParaRPr lang="en-US" sz="20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lnSpc>
                          <a:spcPct val="100000"/>
                        </a:lnSpc>
                        <a:spcBef>
                          <a:spcPts val="0"/>
                        </a:spcBef>
                        <a:spcAft>
                          <a:spcPts val="0"/>
                        </a:spcAft>
                      </a:pPr>
                      <a:r>
                        <a:rPr lang="en-US" sz="2000" kern="1200">
                          <a:solidFill>
                            <a:srgbClr val="000000"/>
                          </a:solidFill>
                          <a:latin typeface="+mn-lt"/>
                          <a:ea typeface="Times New Roman"/>
                        </a:rPr>
                        <a:t>80</a:t>
                      </a:r>
                      <a:endParaRPr lang="en-US" sz="20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lnSpc>
                          <a:spcPct val="100000"/>
                        </a:lnSpc>
                        <a:spcBef>
                          <a:spcPts val="0"/>
                        </a:spcBef>
                        <a:spcAft>
                          <a:spcPts val="0"/>
                        </a:spcAft>
                      </a:pPr>
                      <a:r>
                        <a:rPr lang="en-US" sz="2000" kern="1200">
                          <a:solidFill>
                            <a:srgbClr val="000000"/>
                          </a:solidFill>
                          <a:latin typeface="+mn-lt"/>
                          <a:ea typeface="Times New Roman"/>
                        </a:rPr>
                        <a:t>4</a:t>
                      </a:r>
                      <a:endParaRPr lang="en-US" sz="20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lnSpc>
                          <a:spcPct val="100000"/>
                        </a:lnSpc>
                        <a:spcBef>
                          <a:spcPts val="0"/>
                        </a:spcBef>
                        <a:spcAft>
                          <a:spcPts val="0"/>
                        </a:spcAft>
                      </a:pPr>
                      <a:r>
                        <a:rPr lang="en-US" sz="2000" kern="1200">
                          <a:solidFill>
                            <a:srgbClr val="000000"/>
                          </a:solidFill>
                          <a:latin typeface="+mn-lt"/>
                          <a:ea typeface="Times New Roman"/>
                        </a:rPr>
                        <a:t>160</a:t>
                      </a:r>
                      <a:endParaRPr lang="en-US" sz="20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lnSpc>
                          <a:spcPct val="100000"/>
                        </a:lnSpc>
                        <a:spcBef>
                          <a:spcPts val="0"/>
                        </a:spcBef>
                        <a:spcAft>
                          <a:spcPts val="0"/>
                        </a:spcAft>
                      </a:pPr>
                      <a:r>
                        <a:rPr lang="en-US" sz="2000">
                          <a:latin typeface="+mn-lt"/>
                          <a:ea typeface="Times New Roman"/>
                        </a:rPr>
                        <a:t>C</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2000">
                          <a:latin typeface="+mn-lt"/>
                          <a:ea typeface="Times New Roman"/>
                        </a:rPr>
                        <a:t>$30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2000">
                          <a:latin typeface="+mn-lt"/>
                          <a:ea typeface="Times New Roman"/>
                        </a:rPr>
                        <a:t>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lnSpc>
                          <a:spcPct val="100000"/>
                        </a:lnSpc>
                        <a:spcBef>
                          <a:spcPts val="0"/>
                        </a:spcBef>
                        <a:spcAft>
                          <a:spcPts val="0"/>
                        </a:spcAft>
                      </a:pPr>
                      <a:r>
                        <a:rPr lang="en-US" sz="2000" kern="1200">
                          <a:solidFill>
                            <a:srgbClr val="000000"/>
                          </a:solidFill>
                          <a:latin typeface="+mn-lt"/>
                          <a:ea typeface="Times New Roman"/>
                        </a:rPr>
                        <a:t>10</a:t>
                      </a:r>
                      <a:endParaRPr lang="en-US" sz="20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lnSpc>
                          <a:spcPct val="100000"/>
                        </a:lnSpc>
                        <a:spcBef>
                          <a:spcPts val="0"/>
                        </a:spcBef>
                        <a:spcAft>
                          <a:spcPts val="0"/>
                        </a:spcAft>
                      </a:pPr>
                      <a:r>
                        <a:rPr lang="en-US" sz="2000" kern="1200">
                          <a:solidFill>
                            <a:srgbClr val="000000"/>
                          </a:solidFill>
                          <a:latin typeface="+mn-lt"/>
                          <a:ea typeface="Times New Roman"/>
                        </a:rPr>
                        <a:t>60</a:t>
                      </a:r>
                      <a:endParaRPr lang="en-US" sz="20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lnSpc>
                          <a:spcPct val="100000"/>
                        </a:lnSpc>
                        <a:spcBef>
                          <a:spcPts val="0"/>
                        </a:spcBef>
                        <a:spcAft>
                          <a:spcPts val="0"/>
                        </a:spcAft>
                      </a:pPr>
                      <a:r>
                        <a:rPr lang="en-US" sz="2000" kern="1200">
                          <a:solidFill>
                            <a:srgbClr val="000000"/>
                          </a:solidFill>
                          <a:latin typeface="+mn-lt"/>
                          <a:ea typeface="Times New Roman"/>
                        </a:rPr>
                        <a:t>9</a:t>
                      </a:r>
                      <a:endParaRPr lang="en-US" sz="20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lnSpc>
                          <a:spcPct val="100000"/>
                        </a:lnSpc>
                        <a:spcBef>
                          <a:spcPts val="0"/>
                        </a:spcBef>
                        <a:spcAft>
                          <a:spcPts val="0"/>
                        </a:spcAft>
                      </a:pPr>
                      <a:r>
                        <a:rPr lang="en-US" sz="2000" kern="1200">
                          <a:solidFill>
                            <a:srgbClr val="000000"/>
                          </a:solidFill>
                          <a:latin typeface="+mn-lt"/>
                          <a:ea typeface="Times New Roman"/>
                        </a:rPr>
                        <a:t>90</a:t>
                      </a:r>
                      <a:endParaRPr lang="en-US" sz="20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lnSpc>
                          <a:spcPct val="100000"/>
                        </a:lnSpc>
                        <a:spcBef>
                          <a:spcPts val="0"/>
                        </a:spcBef>
                        <a:spcAft>
                          <a:spcPts val="0"/>
                        </a:spcAft>
                      </a:pPr>
                      <a:r>
                        <a:rPr lang="en-US" sz="2000">
                          <a:latin typeface="+mn-lt"/>
                          <a:ea typeface="Times New Roman"/>
                        </a:rPr>
                        <a:t>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2000">
                          <a:latin typeface="+mn-lt"/>
                          <a:ea typeface="Times New Roman"/>
                        </a:rPr>
                        <a:t>$25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2000">
                          <a:latin typeface="+mn-lt"/>
                          <a:ea typeface="Times New Roman"/>
                        </a:rPr>
                        <a:t>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lnSpc>
                          <a:spcPct val="100000"/>
                        </a:lnSpc>
                        <a:spcBef>
                          <a:spcPts val="0"/>
                        </a:spcBef>
                        <a:spcAft>
                          <a:spcPts val="0"/>
                        </a:spcAft>
                      </a:pPr>
                      <a:r>
                        <a:rPr lang="en-US" sz="2000" kern="1200">
                          <a:solidFill>
                            <a:srgbClr val="000000"/>
                          </a:solidFill>
                          <a:latin typeface="+mn-lt"/>
                          <a:ea typeface="Times New Roman"/>
                        </a:rPr>
                        <a:t>11</a:t>
                      </a:r>
                      <a:endParaRPr lang="en-US" sz="20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lnSpc>
                          <a:spcPct val="100000"/>
                        </a:lnSpc>
                        <a:spcBef>
                          <a:spcPts val="0"/>
                        </a:spcBef>
                        <a:spcAft>
                          <a:spcPts val="0"/>
                        </a:spcAft>
                      </a:pPr>
                      <a:r>
                        <a:rPr lang="en-US" sz="2000" kern="1200">
                          <a:solidFill>
                            <a:srgbClr val="000000"/>
                          </a:solidFill>
                          <a:latin typeface="+mn-lt"/>
                          <a:ea typeface="Times New Roman"/>
                        </a:rPr>
                        <a:t>50</a:t>
                      </a:r>
                      <a:endParaRPr lang="en-US" sz="20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lnSpc>
                          <a:spcPct val="100000"/>
                        </a:lnSpc>
                        <a:spcBef>
                          <a:spcPts val="0"/>
                        </a:spcBef>
                        <a:spcAft>
                          <a:spcPts val="0"/>
                        </a:spcAft>
                      </a:pPr>
                      <a:r>
                        <a:rPr lang="en-US" sz="2000" kern="1200">
                          <a:solidFill>
                            <a:srgbClr val="000000"/>
                          </a:solidFill>
                          <a:latin typeface="+mn-lt"/>
                          <a:ea typeface="Times New Roman"/>
                        </a:rPr>
                        <a:t>7</a:t>
                      </a:r>
                      <a:endParaRPr lang="en-US" sz="20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lnSpc>
                          <a:spcPct val="100000"/>
                        </a:lnSpc>
                        <a:spcBef>
                          <a:spcPts val="0"/>
                        </a:spcBef>
                        <a:spcAft>
                          <a:spcPts val="0"/>
                        </a:spcAft>
                      </a:pPr>
                      <a:r>
                        <a:rPr lang="en-US" sz="2000" kern="1200">
                          <a:solidFill>
                            <a:srgbClr val="000000"/>
                          </a:solidFill>
                          <a:latin typeface="+mn-lt"/>
                          <a:ea typeface="Times New Roman"/>
                        </a:rPr>
                        <a:t>150</a:t>
                      </a:r>
                      <a:endParaRPr lang="en-US" sz="20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lnSpc>
                          <a:spcPct val="100000"/>
                        </a:lnSpc>
                        <a:spcBef>
                          <a:spcPts val="0"/>
                        </a:spcBef>
                        <a:spcAft>
                          <a:spcPts val="0"/>
                        </a:spcAft>
                      </a:pPr>
                      <a:r>
                        <a:rPr lang="en-US" sz="2000">
                          <a:latin typeface="+mn-lt"/>
                          <a:ea typeface="Times New Roman"/>
                        </a:rPr>
                        <a:t>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2000">
                          <a:latin typeface="+mn-lt"/>
                          <a:ea typeface="Times New Roman"/>
                        </a:rPr>
                        <a:t>$30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2000" dirty="0">
                          <a:latin typeface="+mn-lt"/>
                          <a:ea typeface="Times New Roman"/>
                        </a:rPr>
                        <a:t>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lnSpc>
                          <a:spcPct val="100000"/>
                        </a:lnSpc>
                        <a:spcBef>
                          <a:spcPts val="0"/>
                        </a:spcBef>
                        <a:spcAft>
                          <a:spcPts val="0"/>
                        </a:spcAft>
                      </a:pPr>
                      <a:r>
                        <a:rPr lang="en-US" sz="2000" kern="1200">
                          <a:solidFill>
                            <a:srgbClr val="000000"/>
                          </a:solidFill>
                          <a:latin typeface="+mn-lt"/>
                          <a:ea typeface="Times New Roman"/>
                        </a:rPr>
                        <a:t>8</a:t>
                      </a:r>
                      <a:endParaRPr lang="en-US" sz="20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lnSpc>
                          <a:spcPct val="100000"/>
                        </a:lnSpc>
                        <a:spcBef>
                          <a:spcPts val="0"/>
                        </a:spcBef>
                        <a:spcAft>
                          <a:spcPts val="0"/>
                        </a:spcAft>
                      </a:pPr>
                      <a:r>
                        <a:rPr lang="en-US" sz="2000" kern="1200">
                          <a:solidFill>
                            <a:srgbClr val="000000"/>
                          </a:solidFill>
                          <a:latin typeface="+mn-lt"/>
                          <a:ea typeface="Times New Roman"/>
                        </a:rPr>
                        <a:t>100</a:t>
                      </a:r>
                      <a:endParaRPr lang="en-US" sz="20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lnSpc>
                          <a:spcPct val="100000"/>
                        </a:lnSpc>
                        <a:spcBef>
                          <a:spcPts val="0"/>
                        </a:spcBef>
                        <a:spcAft>
                          <a:spcPts val="0"/>
                        </a:spcAft>
                      </a:pPr>
                      <a:r>
                        <a:rPr lang="en-US" sz="2000" kern="1200">
                          <a:solidFill>
                            <a:srgbClr val="000000"/>
                          </a:solidFill>
                          <a:latin typeface="+mn-lt"/>
                          <a:ea typeface="Times New Roman"/>
                        </a:rPr>
                        <a:t>6</a:t>
                      </a:r>
                      <a:endParaRPr lang="en-US" sz="20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lnSpc>
                          <a:spcPct val="100000"/>
                        </a:lnSpc>
                        <a:spcBef>
                          <a:spcPts val="0"/>
                        </a:spcBef>
                        <a:spcAft>
                          <a:spcPts val="0"/>
                        </a:spcAft>
                      </a:pPr>
                      <a:r>
                        <a:rPr lang="en-US" sz="2000" kern="1200">
                          <a:solidFill>
                            <a:srgbClr val="000000"/>
                          </a:solidFill>
                          <a:latin typeface="+mn-lt"/>
                          <a:ea typeface="Times New Roman"/>
                        </a:rPr>
                        <a:t>160</a:t>
                      </a:r>
                      <a:endParaRPr lang="en-US" sz="20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lnSpc>
                          <a:spcPct val="100000"/>
                        </a:lnSpc>
                        <a:spcBef>
                          <a:spcPts val="0"/>
                        </a:spcBef>
                        <a:spcAft>
                          <a:spcPts val="0"/>
                        </a:spcAft>
                      </a:pPr>
                      <a:r>
                        <a:rPr lang="en-US" sz="2000">
                          <a:latin typeface="+mn-lt"/>
                          <a:ea typeface="Times New Roman"/>
                        </a:rPr>
                        <a:t>F</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2000">
                          <a:latin typeface="+mn-lt"/>
                          <a:ea typeface="Times New Roman"/>
                        </a:rPr>
                        <a:t>$30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2000">
                          <a:latin typeface="+mn-lt"/>
                          <a:ea typeface="Times New Roman"/>
                        </a:rPr>
                        <a:t>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lnSpc>
                          <a:spcPct val="100000"/>
                        </a:lnSpc>
                        <a:spcBef>
                          <a:spcPts val="0"/>
                        </a:spcBef>
                        <a:spcAft>
                          <a:spcPts val="0"/>
                        </a:spcAft>
                      </a:pPr>
                      <a:r>
                        <a:rPr lang="en-US" sz="2000" kern="1200">
                          <a:solidFill>
                            <a:srgbClr val="000000"/>
                          </a:solidFill>
                          <a:latin typeface="+mn-lt"/>
                          <a:ea typeface="Times New Roman"/>
                        </a:rPr>
                        <a:t>5</a:t>
                      </a:r>
                      <a:endParaRPr lang="en-US" sz="20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lnSpc>
                          <a:spcPct val="100000"/>
                        </a:lnSpc>
                        <a:spcBef>
                          <a:spcPts val="0"/>
                        </a:spcBef>
                        <a:spcAft>
                          <a:spcPts val="0"/>
                        </a:spcAft>
                      </a:pPr>
                      <a:r>
                        <a:rPr lang="en-US" sz="2000" kern="1200">
                          <a:solidFill>
                            <a:srgbClr val="000000"/>
                          </a:solidFill>
                          <a:latin typeface="+mn-lt"/>
                          <a:ea typeface="Times New Roman"/>
                        </a:rPr>
                        <a:t>40</a:t>
                      </a:r>
                      <a:endParaRPr lang="en-US" sz="20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lnSpc>
                          <a:spcPct val="100000"/>
                        </a:lnSpc>
                        <a:spcBef>
                          <a:spcPts val="0"/>
                        </a:spcBef>
                        <a:spcAft>
                          <a:spcPts val="0"/>
                        </a:spcAft>
                      </a:pPr>
                      <a:r>
                        <a:rPr lang="en-US" sz="2000" kern="1200">
                          <a:solidFill>
                            <a:srgbClr val="000000"/>
                          </a:solidFill>
                          <a:latin typeface="+mn-lt"/>
                          <a:ea typeface="Times New Roman"/>
                        </a:rPr>
                        <a:t>4</a:t>
                      </a:r>
                      <a:endParaRPr lang="en-US" sz="20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lnSpc>
                          <a:spcPct val="100000"/>
                        </a:lnSpc>
                        <a:spcBef>
                          <a:spcPts val="0"/>
                        </a:spcBef>
                        <a:spcAft>
                          <a:spcPts val="0"/>
                        </a:spcAft>
                      </a:pPr>
                      <a:r>
                        <a:rPr lang="en-US" sz="2000" kern="1200">
                          <a:solidFill>
                            <a:srgbClr val="000000"/>
                          </a:solidFill>
                          <a:latin typeface="+mn-lt"/>
                          <a:ea typeface="Times New Roman"/>
                        </a:rPr>
                        <a:t>70</a:t>
                      </a:r>
                      <a:endParaRPr lang="en-US" sz="20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lnSpc>
                          <a:spcPct val="100000"/>
                        </a:lnSpc>
                        <a:spcBef>
                          <a:spcPts val="0"/>
                        </a:spcBef>
                        <a:spcAft>
                          <a:spcPts val="0"/>
                        </a:spcAft>
                      </a:pPr>
                      <a:r>
                        <a:rPr lang="en-US" sz="2000">
                          <a:latin typeface="+mn-lt"/>
                          <a:ea typeface="Times New Roman"/>
                        </a:rPr>
                        <a:t>G</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2000">
                          <a:latin typeface="+mn-lt"/>
                          <a:ea typeface="Times New Roman"/>
                        </a:rPr>
                        <a:t>$0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2000">
                          <a:latin typeface="+mn-lt"/>
                          <a:ea typeface="Times New Roman"/>
                        </a:rPr>
                        <a:t>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lnSpc>
                          <a:spcPct val="100000"/>
                        </a:lnSpc>
                        <a:spcBef>
                          <a:spcPts val="0"/>
                        </a:spcBef>
                        <a:spcAft>
                          <a:spcPts val="0"/>
                        </a:spcAft>
                      </a:pPr>
                      <a:r>
                        <a:rPr lang="en-US" sz="2000" kern="1200">
                          <a:solidFill>
                            <a:srgbClr val="000000"/>
                          </a:solidFill>
                          <a:latin typeface="+mn-lt"/>
                          <a:ea typeface="Times New Roman"/>
                        </a:rPr>
                        <a:t>6</a:t>
                      </a:r>
                      <a:endParaRPr lang="en-US" sz="20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lnSpc>
                          <a:spcPct val="100000"/>
                        </a:lnSpc>
                        <a:spcBef>
                          <a:spcPts val="0"/>
                        </a:spcBef>
                        <a:spcAft>
                          <a:spcPts val="0"/>
                        </a:spcAft>
                      </a:pPr>
                      <a:r>
                        <a:rPr lang="en-US" sz="2000" kern="1200">
                          <a:solidFill>
                            <a:srgbClr val="000000"/>
                          </a:solidFill>
                          <a:latin typeface="+mn-lt"/>
                          <a:ea typeface="Times New Roman"/>
                        </a:rPr>
                        <a:t>70</a:t>
                      </a:r>
                      <a:endParaRPr lang="en-US" sz="20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lnSpc>
                          <a:spcPct val="100000"/>
                        </a:lnSpc>
                        <a:spcBef>
                          <a:spcPts val="0"/>
                        </a:spcBef>
                        <a:spcAft>
                          <a:spcPts val="0"/>
                        </a:spcAft>
                      </a:pPr>
                      <a:r>
                        <a:rPr lang="en-US" sz="2000" kern="1200">
                          <a:solidFill>
                            <a:srgbClr val="000000"/>
                          </a:solidFill>
                          <a:latin typeface="+mn-lt"/>
                          <a:ea typeface="Times New Roman"/>
                        </a:rPr>
                        <a:t>6</a:t>
                      </a:r>
                      <a:endParaRPr lang="en-US" sz="200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lnSpc>
                          <a:spcPct val="100000"/>
                        </a:lnSpc>
                        <a:spcBef>
                          <a:spcPts val="0"/>
                        </a:spcBef>
                        <a:spcAft>
                          <a:spcPts val="0"/>
                        </a:spcAft>
                      </a:pPr>
                      <a:r>
                        <a:rPr lang="en-US" sz="2000" kern="1200" dirty="0">
                          <a:solidFill>
                            <a:srgbClr val="000000"/>
                          </a:solidFill>
                          <a:latin typeface="+mn-lt"/>
                          <a:ea typeface="Times New Roman"/>
                        </a:rPr>
                        <a:t>70</a:t>
                      </a:r>
                      <a:endParaRPr lang="en-US" sz="2000" dirty="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7911" name="Rectangle 2"/>
          <p:cNvSpPr>
            <a:spLocks noChangeArrowheads="1"/>
          </p:cNvSpPr>
          <p:nvPr/>
        </p:nvSpPr>
        <p:spPr bwMode="auto">
          <a:xfrm>
            <a:off x="1524001" y="-184666"/>
            <a:ext cx="184731" cy="369332"/>
          </a:xfrm>
          <a:prstGeom prst="rect">
            <a:avLst/>
          </a:prstGeom>
          <a:noFill/>
          <a:ln w="9525">
            <a:noFill/>
            <a:miter lim="800000"/>
            <a:headEnd/>
            <a:tailEnd/>
          </a:ln>
        </p:spPr>
        <p:txBody>
          <a:bodyPr wrap="none" anchor="ctr">
            <a:spAutoFit/>
          </a:bodyPr>
          <a:lstStyle/>
          <a:p>
            <a:endParaRPr lang="en-US">
              <a:latin typeface="Calibri" pitchFamily="34" charset="0"/>
            </a:endParaRPr>
          </a:p>
        </p:txBody>
      </p:sp>
      <p:pic>
        <p:nvPicPr>
          <p:cNvPr id="77912"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3035301" y="4686300"/>
            <a:ext cx="7008813" cy="469900"/>
          </a:xfrm>
          <a:prstGeom prst="rect">
            <a:avLst/>
          </a:prstGeom>
          <a:noFill/>
          <a:ln w="9525">
            <a:noFill/>
            <a:miter lim="800000"/>
            <a:headEnd/>
            <a:tailEnd/>
          </a:ln>
        </p:spPr>
      </p:pic>
    </p:spTree>
    <p:extLst>
      <p:ext uri="{BB962C8B-B14F-4D97-AF65-F5344CB8AC3E}">
        <p14:creationId xmlns:p14="http://schemas.microsoft.com/office/powerpoint/2010/main" val="154950493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Text Placeholder 2"/>
          <p:cNvSpPr>
            <a:spLocks noGrp="1"/>
          </p:cNvSpPr>
          <p:nvPr>
            <p:ph type="body" sz="quarter" idx="13"/>
          </p:nvPr>
        </p:nvSpPr>
        <p:spPr>
          <a:xfrm>
            <a:off x="1891132" y="864531"/>
            <a:ext cx="5884862" cy="339725"/>
          </a:xfrm>
        </p:spPr>
        <p:txBody>
          <a:bodyPr/>
          <a:lstStyle/>
          <a:p>
            <a:pPr eaLnBrk="1" hangingPunct="1"/>
            <a:r>
              <a:rPr lang="en-US" dirty="0" smtClean="0">
                <a:effectLst>
                  <a:outerShdw blurRad="38100" dist="38100" dir="2700000" algn="tl">
                    <a:srgbClr val="000000">
                      <a:alpha val="43137"/>
                    </a:srgbClr>
                  </a:outerShdw>
                </a:effectLst>
              </a:rPr>
              <a:t>Project Crash</a:t>
            </a:r>
          </a:p>
        </p:txBody>
      </p:sp>
      <p:sp>
        <p:nvSpPr>
          <p:cNvPr id="78852" name="Rectangle 2"/>
          <p:cNvSpPr>
            <a:spLocks noChangeArrowheads="1"/>
          </p:cNvSpPr>
          <p:nvPr/>
        </p:nvSpPr>
        <p:spPr bwMode="auto">
          <a:xfrm>
            <a:off x="1524001" y="-184666"/>
            <a:ext cx="184731" cy="369332"/>
          </a:xfrm>
          <a:prstGeom prst="rect">
            <a:avLst/>
          </a:prstGeom>
          <a:noFill/>
          <a:ln w="9525">
            <a:noFill/>
            <a:miter lim="800000"/>
            <a:headEnd/>
            <a:tailEnd/>
          </a:ln>
        </p:spPr>
        <p:txBody>
          <a:bodyPr wrap="none" anchor="ctr">
            <a:spAutoFit/>
          </a:bodyPr>
          <a:lstStyle/>
          <a:p>
            <a:endParaRPr lang="en-US">
              <a:latin typeface="Calibri" pitchFamily="34" charset="0"/>
            </a:endParaRPr>
          </a:p>
        </p:txBody>
      </p:sp>
      <p:sp>
        <p:nvSpPr>
          <p:cNvPr id="78853" name="Rectangle 2"/>
          <p:cNvSpPr>
            <a:spLocks noChangeArrowheads="1"/>
          </p:cNvSpPr>
          <p:nvPr/>
        </p:nvSpPr>
        <p:spPr bwMode="auto">
          <a:xfrm>
            <a:off x="1524001" y="-184666"/>
            <a:ext cx="184731" cy="369332"/>
          </a:xfrm>
          <a:prstGeom prst="rect">
            <a:avLst/>
          </a:prstGeom>
          <a:noFill/>
          <a:ln w="9525">
            <a:noFill/>
            <a:miter lim="800000"/>
            <a:headEnd/>
            <a:tailEnd/>
          </a:ln>
        </p:spPr>
        <p:txBody>
          <a:bodyPr wrap="none" anchor="ctr">
            <a:spAutoFit/>
          </a:bodyPr>
          <a:lstStyle/>
          <a:p>
            <a:endParaRPr lang="en-US">
              <a:latin typeface="Calibri" pitchFamily="34" charset="0"/>
            </a:endParaRPr>
          </a:p>
        </p:txBody>
      </p:sp>
      <p:sp>
        <p:nvSpPr>
          <p:cNvPr id="78854" name="Rectangle 4"/>
          <p:cNvSpPr>
            <a:spLocks noChangeArrowheads="1"/>
          </p:cNvSpPr>
          <p:nvPr/>
        </p:nvSpPr>
        <p:spPr bwMode="auto">
          <a:xfrm>
            <a:off x="1524001" y="-184666"/>
            <a:ext cx="184731" cy="369332"/>
          </a:xfrm>
          <a:prstGeom prst="rect">
            <a:avLst/>
          </a:prstGeom>
          <a:noFill/>
          <a:ln w="9525">
            <a:noFill/>
            <a:miter lim="800000"/>
            <a:headEnd/>
            <a:tailEnd/>
          </a:ln>
        </p:spPr>
        <p:txBody>
          <a:bodyPr wrap="none" anchor="ctr">
            <a:spAutoFit/>
          </a:bodyPr>
          <a:lstStyle/>
          <a:p>
            <a:endParaRPr lang="en-US">
              <a:latin typeface="Calibri" pitchFamily="34" charset="0"/>
            </a:endParaRPr>
          </a:p>
        </p:txBody>
      </p:sp>
      <p:sp>
        <p:nvSpPr>
          <p:cNvPr id="78855" name="Rectangle 6"/>
          <p:cNvSpPr>
            <a:spLocks noChangeArrowheads="1"/>
          </p:cNvSpPr>
          <p:nvPr/>
        </p:nvSpPr>
        <p:spPr bwMode="auto">
          <a:xfrm>
            <a:off x="1524001" y="-184666"/>
            <a:ext cx="184731" cy="369332"/>
          </a:xfrm>
          <a:prstGeom prst="rect">
            <a:avLst/>
          </a:prstGeom>
          <a:noFill/>
          <a:ln w="9525">
            <a:noFill/>
            <a:miter lim="800000"/>
            <a:headEnd/>
            <a:tailEnd/>
          </a:ln>
        </p:spPr>
        <p:txBody>
          <a:bodyPr wrap="none" anchor="ctr">
            <a:spAutoFit/>
          </a:bodyPr>
          <a:lstStyle/>
          <a:p>
            <a:endParaRPr lang="en-US">
              <a:latin typeface="Calibri" pitchFamily="34" charset="0"/>
            </a:endParaRPr>
          </a:p>
        </p:txBody>
      </p:sp>
      <p:sp>
        <p:nvSpPr>
          <p:cNvPr id="78856" name="Rectangle 2"/>
          <p:cNvSpPr>
            <a:spLocks noChangeArrowheads="1"/>
          </p:cNvSpPr>
          <p:nvPr/>
        </p:nvSpPr>
        <p:spPr bwMode="auto">
          <a:xfrm>
            <a:off x="1524001" y="-184666"/>
            <a:ext cx="184731" cy="369332"/>
          </a:xfrm>
          <a:prstGeom prst="rect">
            <a:avLst/>
          </a:prstGeom>
          <a:noFill/>
          <a:ln w="9525">
            <a:noFill/>
            <a:miter lim="800000"/>
            <a:headEnd/>
            <a:tailEnd/>
          </a:ln>
        </p:spPr>
        <p:txBody>
          <a:bodyPr wrap="none" anchor="ctr">
            <a:spAutoFit/>
          </a:bodyPr>
          <a:lstStyle/>
          <a:p>
            <a:endParaRPr lang="en-US">
              <a:latin typeface="Calibri" pitchFamily="34" charset="0"/>
            </a:endParaRPr>
          </a:p>
        </p:txBody>
      </p:sp>
      <p:sp>
        <p:nvSpPr>
          <p:cNvPr id="78857" name="Rectangle 4"/>
          <p:cNvSpPr>
            <a:spLocks noChangeArrowheads="1"/>
          </p:cNvSpPr>
          <p:nvPr/>
        </p:nvSpPr>
        <p:spPr bwMode="auto">
          <a:xfrm>
            <a:off x="1524001" y="-184666"/>
            <a:ext cx="184731" cy="369332"/>
          </a:xfrm>
          <a:prstGeom prst="rect">
            <a:avLst/>
          </a:prstGeom>
          <a:noFill/>
          <a:ln w="9525">
            <a:noFill/>
            <a:miter lim="800000"/>
            <a:headEnd/>
            <a:tailEnd/>
          </a:ln>
        </p:spPr>
        <p:txBody>
          <a:bodyPr wrap="none" anchor="ctr">
            <a:spAutoFit/>
          </a:bodyPr>
          <a:lstStyle/>
          <a:p>
            <a:endParaRPr lang="en-US">
              <a:latin typeface="Calibri" pitchFamily="34" charset="0"/>
            </a:endParaRPr>
          </a:p>
        </p:txBody>
      </p:sp>
      <p:sp>
        <p:nvSpPr>
          <p:cNvPr id="78858" name="Rectangle 2"/>
          <p:cNvSpPr>
            <a:spLocks noChangeArrowheads="1"/>
          </p:cNvSpPr>
          <p:nvPr/>
        </p:nvSpPr>
        <p:spPr bwMode="auto">
          <a:xfrm>
            <a:off x="1524001" y="-184666"/>
            <a:ext cx="184731" cy="369332"/>
          </a:xfrm>
          <a:prstGeom prst="rect">
            <a:avLst/>
          </a:prstGeom>
          <a:noFill/>
          <a:ln w="9525">
            <a:noFill/>
            <a:miter lim="800000"/>
            <a:headEnd/>
            <a:tailEnd/>
          </a:ln>
        </p:spPr>
        <p:txBody>
          <a:bodyPr wrap="none" anchor="ctr">
            <a:spAutoFit/>
          </a:bodyPr>
          <a:lstStyle/>
          <a:p>
            <a:endParaRPr lang="en-US">
              <a:latin typeface="Calibri" pitchFamily="34" charset="0"/>
            </a:endParaRPr>
          </a:p>
        </p:txBody>
      </p:sp>
      <p:pic>
        <p:nvPicPr>
          <p:cNvPr id="78859"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2616201" y="1714500"/>
            <a:ext cx="7008813" cy="469900"/>
          </a:xfrm>
          <a:prstGeom prst="rect">
            <a:avLst/>
          </a:prstGeom>
          <a:noFill/>
          <a:ln w="9525">
            <a:noFill/>
            <a:miter lim="800000"/>
            <a:headEnd/>
            <a:tailEnd/>
          </a:ln>
        </p:spPr>
      </p:pic>
      <p:sp>
        <p:nvSpPr>
          <p:cNvPr id="78860" name="TextBox 33"/>
          <p:cNvSpPr txBox="1">
            <a:spLocks noChangeArrowheads="1"/>
          </p:cNvSpPr>
          <p:nvPr/>
        </p:nvSpPr>
        <p:spPr bwMode="auto">
          <a:xfrm>
            <a:off x="2108200" y="2997200"/>
            <a:ext cx="184150" cy="369888"/>
          </a:xfrm>
          <a:prstGeom prst="rect">
            <a:avLst/>
          </a:prstGeom>
          <a:noFill/>
          <a:ln w="9525">
            <a:noFill/>
            <a:miter lim="800000"/>
            <a:headEnd/>
            <a:tailEnd/>
          </a:ln>
        </p:spPr>
        <p:txBody>
          <a:bodyPr wrap="none">
            <a:spAutoFit/>
          </a:bodyPr>
          <a:lstStyle/>
          <a:p>
            <a:endParaRPr lang="en-US">
              <a:latin typeface="Calibri" pitchFamily="34" charset="0"/>
            </a:endParaRPr>
          </a:p>
        </p:txBody>
      </p:sp>
      <p:sp>
        <p:nvSpPr>
          <p:cNvPr id="78861" name="TextBox 34"/>
          <p:cNvSpPr txBox="1">
            <a:spLocks noChangeArrowheads="1"/>
          </p:cNvSpPr>
          <p:nvPr/>
        </p:nvSpPr>
        <p:spPr bwMode="auto">
          <a:xfrm>
            <a:off x="1778000" y="2474913"/>
            <a:ext cx="8648700" cy="3784600"/>
          </a:xfrm>
          <a:prstGeom prst="rect">
            <a:avLst/>
          </a:prstGeom>
          <a:noFill/>
          <a:ln w="9525">
            <a:noFill/>
            <a:miter lim="800000"/>
            <a:headEnd/>
            <a:tailEnd/>
          </a:ln>
        </p:spPr>
        <p:txBody>
          <a:bodyPr>
            <a:spAutoFit/>
          </a:bodyPr>
          <a:lstStyle/>
          <a:p>
            <a:pPr marL="292100" indent="-292100">
              <a:buFont typeface="Arial" charset="0"/>
              <a:buChar char="•"/>
            </a:pPr>
            <a:r>
              <a:rPr lang="en-US" sz="2400">
                <a:latin typeface="Calibri" pitchFamily="34" charset="0"/>
              </a:rPr>
              <a:t>A critical path can be computed using the network diagram. Let us assume the critical path is A-D-F-G. The project duration is 25 days.</a:t>
            </a:r>
          </a:p>
          <a:p>
            <a:pPr marL="292100" indent="-292100">
              <a:buFont typeface="Arial" charset="0"/>
              <a:buChar char="•"/>
            </a:pPr>
            <a:r>
              <a:rPr lang="en-US" sz="2400">
                <a:latin typeface="Calibri" pitchFamily="34" charset="0"/>
              </a:rPr>
              <a:t>Total normal cost: $450</a:t>
            </a:r>
          </a:p>
          <a:p>
            <a:pPr marL="292100" indent="-292100">
              <a:buFont typeface="Arial" charset="0"/>
              <a:buChar char="•"/>
            </a:pPr>
            <a:r>
              <a:rPr lang="en-US" sz="2400">
                <a:latin typeface="Calibri" pitchFamily="34" charset="0"/>
              </a:rPr>
              <a:t>Reducing activity A one-time costs $20 and increases the total cost to $470.</a:t>
            </a:r>
          </a:p>
          <a:p>
            <a:pPr marL="292100" indent="-292100">
              <a:buFont typeface="Arial" charset="0"/>
              <a:buChar char="•"/>
            </a:pPr>
            <a:r>
              <a:rPr lang="en-US" sz="2400">
                <a:latin typeface="Calibri" pitchFamily="34" charset="0"/>
              </a:rPr>
              <a:t>Cuts the project duration to 24 time units from 25 days.</a:t>
            </a:r>
          </a:p>
          <a:p>
            <a:pPr marL="292100" indent="-292100">
              <a:buFont typeface="Arial" charset="0"/>
              <a:buChar char="•"/>
            </a:pPr>
            <a:r>
              <a:rPr lang="en-US" sz="2400">
                <a:latin typeface="Calibri" pitchFamily="34" charset="0"/>
              </a:rPr>
              <a:t>It is not possible to reduce the last activity G</a:t>
            </a:r>
          </a:p>
          <a:p>
            <a:pPr marL="292100" indent="-292100">
              <a:buFont typeface="Arial" charset="0"/>
              <a:buChar char="•"/>
            </a:pPr>
            <a:r>
              <a:rPr lang="en-US" sz="2400">
                <a:latin typeface="Calibri" pitchFamily="34" charset="0"/>
              </a:rPr>
              <a:t>Reducing activity B one time = 80/2 = $40; the resulting project cost is $470+$40 = $510</a:t>
            </a:r>
          </a:p>
        </p:txBody>
      </p:sp>
    </p:spTree>
    <p:extLst>
      <p:ext uri="{BB962C8B-B14F-4D97-AF65-F5344CB8AC3E}">
        <p14:creationId xmlns:p14="http://schemas.microsoft.com/office/powerpoint/2010/main" val="61864271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Rectangle 3"/>
          <p:cNvSpPr>
            <a:spLocks noGrp="1" noChangeArrowheads="1"/>
          </p:cNvSpPr>
          <p:nvPr>
            <p:ph idx="1"/>
          </p:nvPr>
        </p:nvSpPr>
        <p:spPr/>
        <p:txBody>
          <a:bodyPr/>
          <a:lstStyle/>
          <a:p>
            <a:r>
              <a:rPr lang="en-US" dirty="0" smtClean="0"/>
              <a:t>Perform reality checks on schedules</a:t>
            </a:r>
          </a:p>
          <a:p>
            <a:r>
              <a:rPr lang="en-US" dirty="0" smtClean="0"/>
              <a:t>Allow for contingencies</a:t>
            </a:r>
          </a:p>
          <a:p>
            <a:r>
              <a:rPr lang="en-US" dirty="0" smtClean="0"/>
              <a:t>Don’t plan for everyone to work at 100% capacity all the time</a:t>
            </a:r>
          </a:p>
          <a:p>
            <a:r>
              <a:rPr lang="en-US" dirty="0" smtClean="0"/>
              <a:t>Hold progress meetings with stakeholders and be clear and honest in communicating schedule issues</a:t>
            </a:r>
          </a:p>
        </p:txBody>
      </p:sp>
      <p:sp>
        <p:nvSpPr>
          <p:cNvPr id="56322" name="Rectangle 2"/>
          <p:cNvSpPr>
            <a:spLocks noGrp="1" noChangeArrowheads="1"/>
          </p:cNvSpPr>
          <p:nvPr>
            <p:ph type="title"/>
          </p:nvPr>
        </p:nvSpPr>
        <p:spPr/>
        <p:txBody>
          <a:bodyPr/>
          <a:lstStyle/>
          <a:p>
            <a:r>
              <a:rPr lang="en-US" dirty="0" smtClean="0">
                <a:effectLst>
                  <a:outerShdw blurRad="38100" dist="38100" dir="2700000" algn="tl">
                    <a:srgbClr val="000000">
                      <a:alpha val="43137"/>
                    </a:srgbClr>
                  </a:outerShdw>
                </a:effectLst>
              </a:rPr>
              <a:t>Schedule Control Suggestions</a:t>
            </a:r>
          </a:p>
        </p:txBody>
      </p:sp>
    </p:spTree>
    <p:extLst>
      <p:ext uri="{BB962C8B-B14F-4D97-AF65-F5344CB8AC3E}">
        <p14:creationId xmlns:p14="http://schemas.microsoft.com/office/powerpoint/2010/main" val="24199143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7" name="Rectangle 3"/>
          <p:cNvSpPr>
            <a:spLocks noGrp="1" noChangeArrowheads="1"/>
          </p:cNvSpPr>
          <p:nvPr>
            <p:ph idx="1"/>
          </p:nvPr>
        </p:nvSpPr>
        <p:spPr>
          <a:xfrm>
            <a:off x="1676400" y="1587260"/>
            <a:ext cx="8763000" cy="4280140"/>
          </a:xfrm>
        </p:spPr>
        <p:txBody>
          <a:bodyPr>
            <a:normAutofit/>
          </a:bodyPr>
          <a:lstStyle/>
          <a:p>
            <a:pPr>
              <a:lnSpc>
                <a:spcPct val="90000"/>
              </a:lnSpc>
            </a:pPr>
            <a:r>
              <a:rPr lang="en-US" sz="2400" dirty="0" smtClean="0"/>
              <a:t>Goals are to know the status of the schedule, influence factors that cause schedule changes, determine that the schedule has changed, and manage changes when they occur</a:t>
            </a:r>
          </a:p>
          <a:p>
            <a:pPr>
              <a:lnSpc>
                <a:spcPct val="90000"/>
              </a:lnSpc>
            </a:pPr>
            <a:r>
              <a:rPr lang="en-US" sz="2400" dirty="0" smtClean="0"/>
              <a:t>Tools and techniques include</a:t>
            </a:r>
          </a:p>
          <a:p>
            <a:pPr lvl="1">
              <a:lnSpc>
                <a:spcPct val="90000"/>
              </a:lnSpc>
            </a:pPr>
            <a:r>
              <a:rPr lang="en-US" sz="2000" dirty="0" smtClean="0"/>
              <a:t>Progress reports</a:t>
            </a:r>
          </a:p>
          <a:p>
            <a:pPr lvl="1">
              <a:lnSpc>
                <a:spcPct val="90000"/>
              </a:lnSpc>
            </a:pPr>
            <a:r>
              <a:rPr lang="en-US" sz="2000" dirty="0" smtClean="0"/>
              <a:t>A schedule change control system</a:t>
            </a:r>
          </a:p>
          <a:p>
            <a:pPr lvl="1">
              <a:lnSpc>
                <a:spcPct val="90000"/>
              </a:lnSpc>
            </a:pPr>
            <a:r>
              <a:rPr lang="en-US" sz="2000" dirty="0" smtClean="0"/>
              <a:t>Project management software, including schedule comparison charts like the tracking Gantt chart</a:t>
            </a:r>
          </a:p>
          <a:p>
            <a:pPr lvl="1">
              <a:lnSpc>
                <a:spcPct val="90000"/>
              </a:lnSpc>
            </a:pPr>
            <a:r>
              <a:rPr lang="en-US" sz="2000" dirty="0" smtClean="0"/>
              <a:t>Variance analysis, such as analyzing float or slack</a:t>
            </a:r>
          </a:p>
          <a:p>
            <a:pPr lvl="1">
              <a:lnSpc>
                <a:spcPct val="90000"/>
              </a:lnSpc>
            </a:pPr>
            <a:r>
              <a:rPr lang="en-US" sz="2000" dirty="0" smtClean="0"/>
              <a:t>Performance management, such as earned value </a:t>
            </a:r>
            <a:endParaRPr lang="en-US" dirty="0" smtClean="0"/>
          </a:p>
          <a:p>
            <a:pPr lvl="1">
              <a:lnSpc>
                <a:spcPct val="90000"/>
              </a:lnSpc>
            </a:pPr>
            <a:endParaRPr lang="en-US" dirty="0" smtClean="0"/>
          </a:p>
          <a:p>
            <a:pPr>
              <a:lnSpc>
                <a:spcPct val="90000"/>
              </a:lnSpc>
            </a:pPr>
            <a:endParaRPr lang="en-US" dirty="0" smtClean="0"/>
          </a:p>
        </p:txBody>
      </p:sp>
      <p:sp>
        <p:nvSpPr>
          <p:cNvPr id="57346" name="Rectangle 2"/>
          <p:cNvSpPr>
            <a:spLocks noGrp="1" noChangeArrowheads="1"/>
          </p:cNvSpPr>
          <p:nvPr>
            <p:ph type="title"/>
          </p:nvPr>
        </p:nvSpPr>
        <p:spPr/>
        <p:txBody>
          <a:bodyPr>
            <a:normAutofit/>
          </a:bodyPr>
          <a:lstStyle/>
          <a:p>
            <a:r>
              <a:rPr lang="en-US" dirty="0" smtClean="0">
                <a:effectLst>
                  <a:outerShdw blurRad="38100" dist="38100" dir="2700000" algn="tl">
                    <a:srgbClr val="000000">
                      <a:alpha val="43137"/>
                    </a:srgbClr>
                  </a:outerShdw>
                </a:effectLst>
              </a:rPr>
              <a:t>Controlling the Schedule</a:t>
            </a:r>
          </a:p>
        </p:txBody>
      </p:sp>
    </p:spTree>
    <p:extLst>
      <p:ext uri="{BB962C8B-B14F-4D97-AF65-F5344CB8AC3E}">
        <p14:creationId xmlns:p14="http://schemas.microsoft.com/office/powerpoint/2010/main" val="41438356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1" name="Rectangle 3"/>
          <p:cNvSpPr>
            <a:spLocks noGrp="1" noChangeArrowheads="1"/>
          </p:cNvSpPr>
          <p:nvPr>
            <p:ph idx="1"/>
          </p:nvPr>
        </p:nvSpPr>
        <p:spPr/>
        <p:txBody>
          <a:bodyPr/>
          <a:lstStyle/>
          <a:p>
            <a:r>
              <a:rPr lang="en-US" dirty="0" smtClean="0"/>
              <a:t>First review the draft schedule or estimated completion date in the project charter</a:t>
            </a:r>
          </a:p>
          <a:p>
            <a:r>
              <a:rPr lang="en-US" dirty="0" smtClean="0"/>
              <a:t>Prepare a more detailed schedule with the project team</a:t>
            </a:r>
          </a:p>
          <a:p>
            <a:r>
              <a:rPr lang="en-US" dirty="0" smtClean="0"/>
              <a:t>Make sure the schedule is realistic and followed</a:t>
            </a:r>
          </a:p>
          <a:p>
            <a:r>
              <a:rPr lang="en-US" dirty="0" smtClean="0"/>
              <a:t>Alert top management well in advance if there are schedule problems</a:t>
            </a:r>
          </a:p>
        </p:txBody>
      </p:sp>
      <p:sp>
        <p:nvSpPr>
          <p:cNvPr id="58370" name="Rectangle 2"/>
          <p:cNvSpPr>
            <a:spLocks noGrp="1" noChangeArrowheads="1"/>
          </p:cNvSpPr>
          <p:nvPr>
            <p:ph type="title"/>
          </p:nvPr>
        </p:nvSpPr>
        <p:spPr/>
        <p:txBody>
          <a:bodyPr/>
          <a:lstStyle/>
          <a:p>
            <a:r>
              <a:rPr lang="en-US" dirty="0" smtClean="0">
                <a:effectLst>
                  <a:outerShdw blurRad="38100" dist="38100" dir="2700000" algn="tl">
                    <a:srgbClr val="000000">
                      <a:alpha val="43137"/>
                    </a:srgbClr>
                  </a:outerShdw>
                </a:effectLst>
              </a:rPr>
              <a:t>Reality Checks on Scheduling</a:t>
            </a:r>
          </a:p>
        </p:txBody>
      </p:sp>
    </p:spTree>
    <p:extLst>
      <p:ext uri="{BB962C8B-B14F-4D97-AF65-F5344CB8AC3E}">
        <p14:creationId xmlns:p14="http://schemas.microsoft.com/office/powerpoint/2010/main" val="35225648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5" name="Rectangle 3"/>
          <p:cNvSpPr>
            <a:spLocks noGrp="1" noChangeArrowheads="1"/>
          </p:cNvSpPr>
          <p:nvPr>
            <p:ph idx="1"/>
          </p:nvPr>
        </p:nvSpPr>
        <p:spPr/>
        <p:txBody>
          <a:bodyPr/>
          <a:lstStyle/>
          <a:p>
            <a:r>
              <a:rPr lang="en-US" dirty="0" smtClean="0"/>
              <a:t>Strong leadership helps projects succeed more than good PERT charts</a:t>
            </a:r>
          </a:p>
          <a:p>
            <a:r>
              <a:rPr lang="en-US" dirty="0" smtClean="0"/>
              <a:t>Project managers should use</a:t>
            </a:r>
          </a:p>
          <a:p>
            <a:pPr lvl="1"/>
            <a:r>
              <a:rPr lang="en-US" dirty="0" smtClean="0"/>
              <a:t>empowerment</a:t>
            </a:r>
          </a:p>
          <a:p>
            <a:pPr lvl="1"/>
            <a:r>
              <a:rPr lang="en-US" dirty="0" smtClean="0"/>
              <a:t>incentives</a:t>
            </a:r>
          </a:p>
          <a:p>
            <a:pPr lvl="1"/>
            <a:r>
              <a:rPr lang="en-US" dirty="0" smtClean="0"/>
              <a:t>discipline</a:t>
            </a:r>
          </a:p>
          <a:p>
            <a:pPr lvl="1"/>
            <a:r>
              <a:rPr lang="en-US" dirty="0" smtClean="0"/>
              <a:t>negotiation</a:t>
            </a:r>
          </a:p>
        </p:txBody>
      </p:sp>
      <p:sp>
        <p:nvSpPr>
          <p:cNvPr id="59394" name="Rectangle 2"/>
          <p:cNvSpPr>
            <a:spLocks noGrp="1" noChangeArrowheads="1"/>
          </p:cNvSpPr>
          <p:nvPr>
            <p:ph type="title"/>
          </p:nvPr>
        </p:nvSpPr>
        <p:spPr/>
        <p:txBody>
          <a:bodyPr/>
          <a:lstStyle/>
          <a:p>
            <a:r>
              <a:rPr lang="en-US" dirty="0" smtClean="0">
                <a:effectLst>
                  <a:outerShdw blurRad="38100" dist="38100" dir="2700000" algn="tl">
                    <a:srgbClr val="000000">
                      <a:alpha val="43137"/>
                    </a:srgbClr>
                  </a:outerShdw>
                </a:effectLst>
              </a:rPr>
              <a:t>Working with People Issues</a:t>
            </a:r>
          </a:p>
        </p:txBody>
      </p:sp>
    </p:spTree>
    <p:extLst>
      <p:ext uri="{BB962C8B-B14F-4D97-AF65-F5344CB8AC3E}">
        <p14:creationId xmlns:p14="http://schemas.microsoft.com/office/powerpoint/2010/main" val="1407549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3" name="Rectangle 3"/>
          <p:cNvSpPr>
            <a:spLocks noGrp="1" noChangeArrowheads="1"/>
          </p:cNvSpPr>
          <p:nvPr>
            <p:ph idx="1"/>
          </p:nvPr>
        </p:nvSpPr>
        <p:spPr/>
        <p:txBody>
          <a:bodyPr/>
          <a:lstStyle/>
          <a:p>
            <a:r>
              <a:rPr lang="en-US" dirty="0" smtClean="0"/>
              <a:t>Software for facilitating communications helps people exchange schedule-related information</a:t>
            </a:r>
          </a:p>
          <a:p>
            <a:r>
              <a:rPr lang="en-US" dirty="0" smtClean="0"/>
              <a:t>Decision support models help analyze trade-offs that can be made</a:t>
            </a:r>
          </a:p>
          <a:p>
            <a:r>
              <a:rPr lang="en-US" dirty="0" smtClean="0"/>
              <a:t>Project management software can help in various time management areas </a:t>
            </a:r>
          </a:p>
        </p:txBody>
      </p:sp>
      <p:sp>
        <p:nvSpPr>
          <p:cNvPr id="61442" name="Rectangle 2"/>
          <p:cNvSpPr>
            <a:spLocks noGrp="1" noChangeArrowheads="1"/>
          </p:cNvSpPr>
          <p:nvPr>
            <p:ph type="title"/>
          </p:nvPr>
        </p:nvSpPr>
        <p:spPr/>
        <p:txBody>
          <a:bodyPr>
            <a:normAutofit fontScale="90000"/>
          </a:bodyPr>
          <a:lstStyle/>
          <a:p>
            <a:r>
              <a:rPr lang="en-US" dirty="0" smtClean="0">
                <a:effectLst>
                  <a:outerShdw blurRad="38100" dist="38100" dir="2700000" algn="tl">
                    <a:srgbClr val="000000">
                      <a:alpha val="43137"/>
                    </a:srgbClr>
                  </a:outerShdw>
                </a:effectLst>
              </a:rPr>
              <a:t>Using Software to Assist in Time Management</a:t>
            </a:r>
          </a:p>
        </p:txBody>
      </p:sp>
    </p:spTree>
    <p:extLst>
      <p:ext uri="{BB962C8B-B14F-4D97-AF65-F5344CB8AC3E}">
        <p14:creationId xmlns:p14="http://schemas.microsoft.com/office/powerpoint/2010/main" val="21785701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676400" y="990600"/>
            <a:ext cx="8686800" cy="4525962"/>
          </a:xfrm>
        </p:spPr>
        <p:txBody>
          <a:bodyPr>
            <a:normAutofit fontScale="92500"/>
          </a:bodyPr>
          <a:lstStyle/>
          <a:p>
            <a:r>
              <a:rPr lang="en-US" dirty="0" smtClean="0"/>
              <a:t>Microsoft lists dozens </a:t>
            </a:r>
            <a:r>
              <a:rPr lang="en-US" dirty="0"/>
              <a:t>of examples of how customers benefit from using Project 2010. One </a:t>
            </a:r>
            <a:r>
              <a:rPr lang="en-US" dirty="0" smtClean="0"/>
              <a:t>such customer</a:t>
            </a:r>
            <a:r>
              <a:rPr lang="en-US" dirty="0"/>
              <a:t>, Amdocs, a global provider of customer experience systems (CES) </a:t>
            </a:r>
            <a:r>
              <a:rPr lang="en-US" dirty="0" smtClean="0"/>
              <a:t>software, wanted </a:t>
            </a:r>
            <a:r>
              <a:rPr lang="en-US" dirty="0"/>
              <a:t>to help its IT project teams work more </a:t>
            </a:r>
            <a:r>
              <a:rPr lang="en-US" dirty="0" smtClean="0"/>
              <a:t>efficiently</a:t>
            </a:r>
          </a:p>
          <a:p>
            <a:r>
              <a:rPr lang="en-US" dirty="0" smtClean="0"/>
              <a:t>Employees now have </a:t>
            </a:r>
            <a:r>
              <a:rPr lang="en-US" dirty="0"/>
              <a:t>Web-based access from any location, managers have better project visibility, and </a:t>
            </a:r>
            <a:r>
              <a:rPr lang="en-US" dirty="0" smtClean="0"/>
              <a:t>the company </a:t>
            </a:r>
            <a:r>
              <a:rPr lang="en-US" dirty="0"/>
              <a:t>can extend the centralized solution to include more users and </a:t>
            </a:r>
            <a:r>
              <a:rPr lang="en-US" dirty="0" smtClean="0"/>
              <a:t>applications. Amdocs </a:t>
            </a:r>
            <a:r>
              <a:rPr lang="en-US" dirty="0"/>
              <a:t>can now deploy Project Server 2010 in less than a day, or 50 percent faster. </a:t>
            </a:r>
            <a:r>
              <a:rPr lang="en-US" dirty="0" smtClean="0"/>
              <a:t>Only </a:t>
            </a:r>
            <a:r>
              <a:rPr lang="en-US" dirty="0"/>
              <a:t>one person is needed to manage the </a:t>
            </a:r>
            <a:r>
              <a:rPr lang="en-US" dirty="0" smtClean="0"/>
              <a:t>shared infrastructure</a:t>
            </a:r>
            <a:r>
              <a:rPr lang="en-US" dirty="0"/>
              <a:t>.</a:t>
            </a:r>
          </a:p>
        </p:txBody>
      </p:sp>
      <p:sp>
        <p:nvSpPr>
          <p:cNvPr id="3" name="Title 2"/>
          <p:cNvSpPr>
            <a:spLocks noGrp="1"/>
          </p:cNvSpPr>
          <p:nvPr>
            <p:ph type="title"/>
          </p:nvPr>
        </p:nvSpPr>
        <p:spPr>
          <a:xfrm>
            <a:off x="1981200" y="0"/>
            <a:ext cx="8229600" cy="1143000"/>
          </a:xfrm>
        </p:spPr>
        <p:txBody>
          <a:bodyPr/>
          <a:lstStyle/>
          <a:p>
            <a:r>
              <a:rPr lang="en-US" dirty="0" smtClean="0"/>
              <a:t>What Went Right?</a:t>
            </a:r>
            <a:endParaRPr lang="en-US" dirty="0"/>
          </a:p>
        </p:txBody>
      </p:sp>
      <p:sp>
        <p:nvSpPr>
          <p:cNvPr id="4" name="Slide Number Placeholder 3"/>
          <p:cNvSpPr>
            <a:spLocks noGrp="1"/>
          </p:cNvSpPr>
          <p:nvPr>
            <p:ph type="sldNum" sz="quarter" idx="4294967295"/>
          </p:nvPr>
        </p:nvSpPr>
        <p:spPr>
          <a:xfrm>
            <a:off x="10112376" y="6492876"/>
            <a:ext cx="555625" cy="365125"/>
          </a:xfrm>
          <a:prstGeom prst="rect">
            <a:avLst/>
          </a:prstGeom>
        </p:spPr>
        <p:txBody>
          <a:bodyPr/>
          <a:lstStyle/>
          <a:p>
            <a:pPr>
              <a:defRPr/>
            </a:pPr>
            <a:fld id="{DC5EDC1C-DD06-4243-A0F6-5A02A43274AD}" type="slidenum">
              <a:rPr lang="en-US" smtClean="0"/>
              <a:pPr>
                <a:defRPr/>
              </a:pPr>
              <a:t>49</a:t>
            </a:fld>
            <a:endParaRPr lang="en-US" dirty="0"/>
          </a:p>
        </p:txBody>
      </p:sp>
    </p:spTree>
    <p:extLst>
      <p:ext uri="{BB962C8B-B14F-4D97-AF65-F5344CB8AC3E}">
        <p14:creationId xmlns:p14="http://schemas.microsoft.com/office/powerpoint/2010/main" val="10523651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Managers often cite delivering projects on time as one of their biggest challenges</a:t>
            </a:r>
          </a:p>
          <a:p>
            <a:r>
              <a:rPr lang="en-US" dirty="0"/>
              <a:t>Time has the least amount of flexibility; it passes no matter what happens on a project</a:t>
            </a:r>
          </a:p>
          <a:p>
            <a:r>
              <a:rPr lang="en-US" dirty="0"/>
              <a:t>Schedule issues are the main reason for conflicts on projects, especially during the second half of projects</a:t>
            </a:r>
          </a:p>
          <a:p>
            <a:endParaRPr lang="en-US" dirty="0"/>
          </a:p>
        </p:txBody>
      </p:sp>
      <p:sp>
        <p:nvSpPr>
          <p:cNvPr id="3" name="Title 2"/>
          <p:cNvSpPr>
            <a:spLocks noGrp="1"/>
          </p:cNvSpPr>
          <p:nvPr>
            <p:ph type="title"/>
          </p:nvPr>
        </p:nvSpPr>
        <p:spPr/>
        <p:txBody>
          <a:bodyPr/>
          <a:lstStyle/>
          <a:p>
            <a:r>
              <a:rPr lang="en-US" dirty="0" smtClean="0"/>
              <a:t>Importance of Project Schedules</a:t>
            </a:r>
            <a:endParaRPr lang="en-US" dirty="0"/>
          </a:p>
        </p:txBody>
      </p:sp>
    </p:spTree>
    <p:extLst>
      <p:ext uri="{BB962C8B-B14F-4D97-AF65-F5344CB8AC3E}">
        <p14:creationId xmlns:p14="http://schemas.microsoft.com/office/powerpoint/2010/main" val="407844439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7" name="Rectangle 3"/>
          <p:cNvSpPr>
            <a:spLocks noGrp="1" noChangeArrowheads="1"/>
          </p:cNvSpPr>
          <p:nvPr>
            <p:ph idx="1"/>
          </p:nvPr>
        </p:nvSpPr>
        <p:spPr/>
        <p:txBody>
          <a:bodyPr>
            <a:normAutofit/>
          </a:bodyPr>
          <a:lstStyle/>
          <a:p>
            <a:r>
              <a:rPr lang="en-US" sz="2400" dirty="0" smtClean="0"/>
              <a:t>Many people misuse project management software because they don’t understand important concepts and have not had training</a:t>
            </a:r>
          </a:p>
          <a:p>
            <a:r>
              <a:rPr lang="en-US" sz="2400" dirty="0" smtClean="0"/>
              <a:t>You must enter dependencies to have dates adjust automatically and to determine the critical path</a:t>
            </a:r>
          </a:p>
          <a:p>
            <a:r>
              <a:rPr lang="en-US" sz="2400" dirty="0" smtClean="0"/>
              <a:t>You must enter actual schedule information to compare planned and actual progress</a:t>
            </a:r>
          </a:p>
        </p:txBody>
      </p:sp>
      <p:sp>
        <p:nvSpPr>
          <p:cNvPr id="62466" name="Rectangle 2"/>
          <p:cNvSpPr>
            <a:spLocks noGrp="1" noChangeArrowheads="1"/>
          </p:cNvSpPr>
          <p:nvPr>
            <p:ph type="title"/>
          </p:nvPr>
        </p:nvSpPr>
        <p:spPr/>
        <p:txBody>
          <a:bodyPr>
            <a:normAutofit fontScale="90000"/>
          </a:bodyPr>
          <a:lstStyle/>
          <a:p>
            <a:r>
              <a:rPr lang="en-US" dirty="0" smtClean="0">
                <a:effectLst>
                  <a:outerShdw blurRad="38100" dist="38100" dir="2700000" algn="tl">
                    <a:srgbClr val="000000">
                      <a:alpha val="43137"/>
                    </a:srgbClr>
                  </a:outerShdw>
                </a:effectLst>
              </a:rPr>
              <a:t>Words of Caution on Using Project Management Software</a:t>
            </a:r>
          </a:p>
        </p:txBody>
      </p:sp>
    </p:spTree>
    <p:extLst>
      <p:ext uri="{BB962C8B-B14F-4D97-AF65-F5344CB8AC3E}">
        <p14:creationId xmlns:p14="http://schemas.microsoft.com/office/powerpoint/2010/main" val="26541451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One dimension of the Meyers-Briggs Type Indicator focuses on peoples’ attitudes toward structure and deadline</a:t>
            </a:r>
          </a:p>
          <a:p>
            <a:r>
              <a:rPr lang="en-US" dirty="0"/>
              <a:t>Some people prefer to follow schedules and meet deadlines while others do not  (J vs. P)</a:t>
            </a:r>
          </a:p>
          <a:p>
            <a:r>
              <a:rPr lang="en-US" dirty="0"/>
              <a:t>Difference cultures and even entire countries have different attitudes about schedules</a:t>
            </a:r>
          </a:p>
          <a:p>
            <a:endParaRPr lang="en-US" dirty="0"/>
          </a:p>
        </p:txBody>
      </p:sp>
      <p:sp>
        <p:nvSpPr>
          <p:cNvPr id="3" name="Title 2"/>
          <p:cNvSpPr>
            <a:spLocks noGrp="1"/>
          </p:cNvSpPr>
          <p:nvPr>
            <p:ph type="title"/>
          </p:nvPr>
        </p:nvSpPr>
        <p:spPr/>
        <p:txBody>
          <a:bodyPr>
            <a:normAutofit fontScale="90000"/>
          </a:bodyPr>
          <a:lstStyle/>
          <a:p>
            <a:r>
              <a:rPr lang="en-US" dirty="0"/>
              <a:t>Individual Work Styles and Cultural Differences Cause Schedule Conflicts</a:t>
            </a:r>
          </a:p>
        </p:txBody>
      </p:sp>
    </p:spTree>
    <p:extLst>
      <p:ext uri="{BB962C8B-B14F-4D97-AF65-F5344CB8AC3E}">
        <p14:creationId xmlns:p14="http://schemas.microsoft.com/office/powerpoint/2010/main" val="119903224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400" dirty="0"/>
              <a:t>Scheduling is a plan to implement a project using an ordered sequence of activities with time allotted for each activity.</a:t>
            </a:r>
          </a:p>
          <a:p>
            <a:r>
              <a:rPr lang="en-US" sz="2400" dirty="0"/>
              <a:t>A project schedule is the delivery of a project scope. </a:t>
            </a:r>
          </a:p>
          <a:p>
            <a:r>
              <a:rPr lang="en-US" sz="2400" dirty="0"/>
              <a:t>Scheduling is a plan to implement a project using an ordered sequence of activities with time allotted for each activity. </a:t>
            </a:r>
          </a:p>
          <a:p>
            <a:r>
              <a:rPr lang="en-US" sz="2400" dirty="0"/>
              <a:t>In order to complete the schedule, a project manager should have access to:</a:t>
            </a:r>
          </a:p>
          <a:p>
            <a:pPr lvl="1">
              <a:buFont typeface="Arial" charset="0"/>
              <a:buChar char="•"/>
            </a:pPr>
            <a:r>
              <a:rPr lang="en-US" dirty="0"/>
              <a:t>WBS, the project plans, the project charter, the project scope, a list of all available resources, the process assets of the organization, and the requirements for the project</a:t>
            </a:r>
          </a:p>
          <a:p>
            <a:endParaRPr lang="en-US" dirty="0"/>
          </a:p>
        </p:txBody>
      </p:sp>
      <p:sp>
        <p:nvSpPr>
          <p:cNvPr id="3" name="Title 2"/>
          <p:cNvSpPr>
            <a:spLocks noGrp="1"/>
          </p:cNvSpPr>
          <p:nvPr>
            <p:ph type="title"/>
          </p:nvPr>
        </p:nvSpPr>
        <p:spPr/>
        <p:txBody>
          <a:bodyPr/>
          <a:lstStyle/>
          <a:p>
            <a:r>
              <a:rPr lang="en-US" dirty="0" smtClean="0"/>
              <a:t>Scheduling</a:t>
            </a:r>
            <a:endParaRPr lang="en-US" dirty="0"/>
          </a:p>
        </p:txBody>
      </p:sp>
    </p:spTree>
    <p:extLst>
      <p:ext uri="{BB962C8B-B14F-4D97-AF65-F5344CB8AC3E}">
        <p14:creationId xmlns:p14="http://schemas.microsoft.com/office/powerpoint/2010/main" val="165809417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000" dirty="0"/>
              <a:t>Scheduling is a very important facet of project management as it helps a project manager complete the project within scope, time, and budget as well as use the available resources effectively in order to perform and provide value to the organization. </a:t>
            </a:r>
          </a:p>
          <a:p>
            <a:r>
              <a:rPr lang="en-US" sz="2000" dirty="0"/>
              <a:t>Scheduling helps a project manager break down a complex project into simple activities. </a:t>
            </a:r>
          </a:p>
          <a:p>
            <a:r>
              <a:rPr lang="en-US" sz="2000" dirty="0"/>
              <a:t>Project manager has to input these simple activities in the right order along with the likely amount of time and resources needed to complete each activity. All such inputs have to be error-free for a project to be completed in time, under budget, and within the scope. </a:t>
            </a:r>
          </a:p>
          <a:p>
            <a:endParaRPr lang="en-US" dirty="0"/>
          </a:p>
        </p:txBody>
      </p:sp>
      <p:sp>
        <p:nvSpPr>
          <p:cNvPr id="3" name="Title 2"/>
          <p:cNvSpPr>
            <a:spLocks noGrp="1"/>
          </p:cNvSpPr>
          <p:nvPr>
            <p:ph type="title"/>
          </p:nvPr>
        </p:nvSpPr>
        <p:spPr/>
        <p:txBody>
          <a:bodyPr/>
          <a:lstStyle/>
          <a:p>
            <a:r>
              <a:rPr lang="en-US" dirty="0" smtClean="0"/>
              <a:t>Scheduling Continued </a:t>
            </a:r>
            <a:endParaRPr lang="en-US" dirty="0"/>
          </a:p>
        </p:txBody>
      </p:sp>
    </p:spTree>
    <p:extLst>
      <p:ext uri="{BB962C8B-B14F-4D97-AF65-F5344CB8AC3E}">
        <p14:creationId xmlns:p14="http://schemas.microsoft.com/office/powerpoint/2010/main" val="231272899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000" dirty="0"/>
              <a:t>The order in which these activities have to be completed, i.e., the predecessors and successors of each activity, has to be determined. </a:t>
            </a:r>
          </a:p>
          <a:p>
            <a:r>
              <a:rPr lang="en-US" sz="2000" dirty="0"/>
              <a:t>Some of these activities may be completed in parallel and others in series. For example, two activities such as coding and testing can be accomplished only in series, i.e., testing can be started only after coding. </a:t>
            </a:r>
          </a:p>
          <a:p>
            <a:r>
              <a:rPr lang="en-US" sz="2000" dirty="0"/>
              <a:t>Scheduling helps a project manager overlap several activities by different members of the project team to complete the overall project in the shortest period of time possible.</a:t>
            </a:r>
          </a:p>
          <a:p>
            <a:endParaRPr lang="en-US" dirty="0"/>
          </a:p>
        </p:txBody>
      </p:sp>
      <p:sp>
        <p:nvSpPr>
          <p:cNvPr id="3" name="Title 2"/>
          <p:cNvSpPr>
            <a:spLocks noGrp="1"/>
          </p:cNvSpPr>
          <p:nvPr>
            <p:ph type="title"/>
          </p:nvPr>
        </p:nvSpPr>
        <p:spPr/>
        <p:txBody>
          <a:bodyPr/>
          <a:lstStyle/>
          <a:p>
            <a:r>
              <a:rPr lang="en-US" dirty="0" smtClean="0"/>
              <a:t>Order Activity</a:t>
            </a:r>
            <a:endParaRPr lang="en-US" dirty="0"/>
          </a:p>
        </p:txBody>
      </p:sp>
    </p:spTree>
    <p:extLst>
      <p:ext uri="{BB962C8B-B14F-4D97-AF65-F5344CB8AC3E}">
        <p14:creationId xmlns:p14="http://schemas.microsoft.com/office/powerpoint/2010/main" val="179962237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theme/theme1.xml><?xml version="1.0" encoding="utf-8"?>
<a:theme xmlns:a="http://schemas.openxmlformats.org/drawingml/2006/main" name="Presentation level design">
  <a:themeElements>
    <a:clrScheme name="ResortColor">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002060"/>
      </a:hlink>
      <a:folHlink>
        <a:srgbClr val="00B0F0"/>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Elemental">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a:defPPr>
      </a:lstStyle>
      <a:style>
        <a:lnRef idx="1">
          <a:schemeClr val="accent3"/>
        </a:lnRef>
        <a:fillRef idx="2">
          <a:schemeClr val="accent3"/>
        </a:fillRef>
        <a:effectRef idx="1">
          <a:schemeClr val="accent3"/>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tx2">
              <a:lumMod val="20000"/>
              <a:lumOff val="80000"/>
            </a:schemeClr>
          </a:solidFill>
        </a:ln>
      </a:spPr>
      <a:bodyPr wrap="none" rtlCol="0">
        <a:spAutoFit/>
      </a:bodyPr>
      <a:lstStyle>
        <a:defPPr>
          <a:defRPr dirty="0" err="1" smtClean="0">
            <a:ln>
              <a:solidFill>
                <a:schemeClr val="accent1">
                  <a:lumMod val="20000"/>
                  <a:lumOff val="80000"/>
                </a:schemeClr>
              </a:solidFill>
            </a:ln>
          </a:defRPr>
        </a:defPPr>
      </a:lstStyle>
    </a:txDef>
  </a:objectDefaults>
  <a:extraClrSchemeLst/>
  <a:extLst>
    <a:ext uri="{05A4C25C-085E-4340-85A3-A5531E510DB2}">
      <thm15:themeFamily xmlns:thm15="http://schemas.microsoft.com/office/thememl/2012/main" name="Presentation level design" id="{00E2FDB5-77A3-416C-8232-A2B8AB0B9A01}" vid="{6E3E8A63-E899-4F92-AFE5-C80B3CCFC0B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Elemental">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Elemental">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163AA760-FEA7-44E2-BB85-0893DB8CD7D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Presentation design slides (Level design)</Template>
  <TotalTime>0</TotalTime>
  <Words>2799</Words>
  <Application>Microsoft Office PowerPoint</Application>
  <PresentationFormat>Widescreen</PresentationFormat>
  <Paragraphs>367</Paragraphs>
  <Slides>50</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50</vt:i4>
      </vt:variant>
    </vt:vector>
  </HeadingPairs>
  <TitlesOfParts>
    <vt:vector size="56" baseType="lpstr">
      <vt:lpstr>Arial</vt:lpstr>
      <vt:lpstr>Calibri</vt:lpstr>
      <vt:lpstr>Century Gothic</vt:lpstr>
      <vt:lpstr>Times New Roman</vt:lpstr>
      <vt:lpstr>Wingdings</vt:lpstr>
      <vt:lpstr>Presentation level design</vt:lpstr>
      <vt:lpstr>Project Schedule (TIME) Managment</vt:lpstr>
      <vt:lpstr>Learning Objectives</vt:lpstr>
      <vt:lpstr>Learning Objectives continued</vt:lpstr>
      <vt:lpstr>PMBOK Knowledge Mapping </vt:lpstr>
      <vt:lpstr>Importance of Project Schedules</vt:lpstr>
      <vt:lpstr>Individual Work Styles and Cultural Differences Cause Schedule Conflicts</vt:lpstr>
      <vt:lpstr>Scheduling</vt:lpstr>
      <vt:lpstr>Scheduling Continued </vt:lpstr>
      <vt:lpstr>Order Activity</vt:lpstr>
      <vt:lpstr>Scheduling Questions</vt:lpstr>
      <vt:lpstr>Scheduling Benefits</vt:lpstr>
      <vt:lpstr>Project Time Management Processes</vt:lpstr>
      <vt:lpstr>Project Time Management Summary</vt:lpstr>
      <vt:lpstr>Planning Schedule Management</vt:lpstr>
      <vt:lpstr>Defining Activities</vt:lpstr>
      <vt:lpstr>Activity Lists and Attributes</vt:lpstr>
      <vt:lpstr>Milestones</vt:lpstr>
      <vt:lpstr>Sequencing Activities</vt:lpstr>
      <vt:lpstr>Three types of Dependencies</vt:lpstr>
      <vt:lpstr>Network Diagrams</vt:lpstr>
      <vt:lpstr>Network Diagram for Project X</vt:lpstr>
      <vt:lpstr>Arrow Diagramming Method (ADM)</vt:lpstr>
      <vt:lpstr>Process for Creating AOA Diagrams</vt:lpstr>
      <vt:lpstr>Project Evaluation and Review Technique (PERT)</vt:lpstr>
      <vt:lpstr>Adv/Disadvantages of PERT</vt:lpstr>
      <vt:lpstr>Precedence Diagramming Method (PDM)</vt:lpstr>
      <vt:lpstr> Task Dependency Types</vt:lpstr>
      <vt:lpstr>Sample PDM Network Diagram</vt:lpstr>
      <vt:lpstr>Estimating Activity Resources</vt:lpstr>
      <vt:lpstr>Activity Duration Estimating</vt:lpstr>
      <vt:lpstr>Three-Point Estimates</vt:lpstr>
      <vt:lpstr>Developing the Schedule</vt:lpstr>
      <vt:lpstr>PERT and PDM</vt:lpstr>
      <vt:lpstr>PERT Formula and Example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Schedule Control Suggestions</vt:lpstr>
      <vt:lpstr>Controlling the Schedule</vt:lpstr>
      <vt:lpstr>Reality Checks on Scheduling</vt:lpstr>
      <vt:lpstr>Working with People Issues</vt:lpstr>
      <vt:lpstr>Using Software to Assist in Time Management</vt:lpstr>
      <vt:lpstr>What Went Right?</vt:lpstr>
      <vt:lpstr>Words of Caution on Using Project Management Software</vt:lpstr>
    </vt:vector>
  </TitlesOfParts>
  <Manager/>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2014-09-02T03:28:04Z</dcterms:created>
  <dcterms:modified xsi:type="dcterms:W3CDTF">2014-09-02T04:41:41Z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TC034605409991</vt:lpwstr>
  </property>
</Properties>
</file>