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6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6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1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68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55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2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00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9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918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0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4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102" y="1600201"/>
            <a:ext cx="9852297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Wingdings" pitchFamily="2" charset="2"/>
              <a:buChar char="Ø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753985" y="1071564"/>
            <a:ext cx="5236088" cy="339725"/>
          </a:xfrm>
        </p:spPr>
        <p:txBody>
          <a:bodyPr>
            <a:noAutofit/>
          </a:bodyPr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r>
              <a:rPr lang="en-US">
                <a:solidFill>
                  <a:srgbClr val="A28E6A"/>
                </a:solidFill>
              </a:rPr>
              <a:t>Copyright © 2013 Pearson Education, Inc. 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8-</a:t>
            </a:r>
            <a:fld id="{D37E3711-A816-406E-A4D8-13E14E3F1C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2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8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65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7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6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7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0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/>
                  <a:endParaRPr lang="en-US" sz="2400">
                    <a:solidFill>
                      <a:prstClr val="black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>
                <a:solidFill>
                  <a:srgbClr val="A28E6A"/>
                </a:solidFill>
              </a:rPr>
              <a:pPr/>
              <a:t>9/1/2014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A28E6A"/>
              </a:solidFill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>
                <a:solidFill>
                  <a:srgbClr val="A28E6A"/>
                </a:solidFill>
              </a:rPr>
              <a:pPr/>
              <a:t>‹#›</a:t>
            </a:fld>
            <a:endParaRPr lang="en-US">
              <a:solidFill>
                <a:srgbClr val="A28E6A"/>
              </a:solidFill>
            </a:endParaRPr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Schedule/Time </a:t>
            </a:r>
            <a:r>
              <a:rPr lang="en-US" smtClean="0"/>
              <a:t>Management Chapter 8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Path and Gantt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9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develop a good network diagram</a:t>
            </a:r>
          </a:p>
          <a:p>
            <a:r>
              <a:rPr lang="en-US" dirty="0" smtClean="0"/>
              <a:t>Add the duration estimates for all activities on each path through the network diagram</a:t>
            </a:r>
          </a:p>
          <a:p>
            <a:r>
              <a:rPr lang="en-US" dirty="0" smtClean="0"/>
              <a:t>The longest path is the critical path</a:t>
            </a:r>
          </a:p>
          <a:p>
            <a:r>
              <a:rPr lang="en-US" dirty="0" smtClean="0"/>
              <a:t>If one or more of the activities on the critical path takes longer than planned, the whole project schedule will slip </a:t>
            </a:r>
            <a:r>
              <a:rPr lang="en-US" i="1" dirty="0" smtClean="0"/>
              <a:t>unless</a:t>
            </a:r>
            <a:r>
              <a:rPr lang="en-US" dirty="0" smtClean="0"/>
              <a:t> the project manager takes corrective action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Critical Path</a:t>
            </a:r>
          </a:p>
        </p:txBody>
      </p:sp>
    </p:spTree>
    <p:extLst>
      <p:ext uri="{BB962C8B-B14F-4D97-AF65-F5344CB8AC3E}">
        <p14:creationId xmlns:p14="http://schemas.microsoft.com/office/powerpoint/2010/main" val="122035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Determining </a:t>
            </a:r>
            <a:r>
              <a:rPr lang="en-US" sz="3600" dirty="0"/>
              <a:t>the Critical Path for Project X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55594"/>
            <a:ext cx="7467600" cy="507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990601"/>
            <a:ext cx="8763000" cy="479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project team at Apple computer put a stuffed gorilla on the top of the cubicle of the person currently managing critical task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critical path is </a:t>
            </a:r>
            <a:r>
              <a:rPr lang="en-US" i="1" dirty="0" smtClean="0"/>
              <a:t>not</a:t>
            </a:r>
            <a:r>
              <a:rPr lang="en-US" dirty="0" smtClean="0"/>
              <a:t> the one with all the critical activities; it only accounts for time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Remember the example of </a:t>
            </a:r>
            <a:r>
              <a:rPr lang="en-US" b="1" i="1" dirty="0" smtClean="0"/>
              <a:t>growing grass</a:t>
            </a:r>
            <a:r>
              <a:rPr lang="en-US" dirty="0" smtClean="0"/>
              <a:t> being on the critical path for Disney’s Animal Kingdom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There can be more than one critical path if the lengths of two or more paths are the same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critical path can change as the project progresses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on the Critical Path</a:t>
            </a:r>
          </a:p>
        </p:txBody>
      </p:sp>
    </p:spTree>
    <p:extLst>
      <p:ext uri="{BB962C8B-B14F-4D97-AF65-F5344CB8AC3E}">
        <p14:creationId xmlns:p14="http://schemas.microsoft.com/office/powerpoint/2010/main" val="359965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3716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Free slack </a:t>
            </a:r>
            <a:r>
              <a:rPr lang="en-US" dirty="0" smtClean="0"/>
              <a:t>or</a:t>
            </a:r>
            <a:r>
              <a:rPr lang="en-US" b="1" dirty="0" smtClean="0"/>
              <a:t> free float</a:t>
            </a:r>
            <a:r>
              <a:rPr lang="en-US" dirty="0" smtClean="0"/>
              <a:t> is the amount of time an activity can be delayed without delaying the early start of any immediately following activities</a:t>
            </a:r>
          </a:p>
          <a:p>
            <a:r>
              <a:rPr lang="en-US" b="1" dirty="0" smtClean="0"/>
              <a:t>Total slack </a:t>
            </a:r>
            <a:r>
              <a:rPr lang="en-US" dirty="0" smtClean="0"/>
              <a:t>or</a:t>
            </a:r>
            <a:r>
              <a:rPr lang="en-US" b="1" dirty="0" smtClean="0"/>
              <a:t> total float</a:t>
            </a:r>
            <a:r>
              <a:rPr lang="en-US" dirty="0" smtClean="0"/>
              <a:t> is the amount of time an activity may be delayed from its early start without delaying the planned project finish date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forward pass</a:t>
            </a:r>
            <a:r>
              <a:rPr lang="en-US" dirty="0" smtClean="0"/>
              <a:t> through the network diagram determines the early start and finish dates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backward pass</a:t>
            </a:r>
            <a:r>
              <a:rPr lang="en-US" dirty="0" smtClean="0"/>
              <a:t> determines the late start and finish dates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Critical Path Analysis to Make Schedule Trade-offs</a:t>
            </a:r>
          </a:p>
        </p:txBody>
      </p:sp>
    </p:spTree>
    <p:extLst>
      <p:ext uri="{BB962C8B-B14F-4D97-AF65-F5344CB8AC3E}">
        <p14:creationId xmlns:p14="http://schemas.microsoft.com/office/powerpoint/2010/main" val="55402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Calculating </a:t>
            </a:r>
            <a:r>
              <a:rPr lang="en-US" sz="3600" dirty="0"/>
              <a:t>Early and Late Start and Finish Dates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360" y="1544129"/>
            <a:ext cx="7315199" cy="502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9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</a:t>
            </a:r>
            <a:r>
              <a:rPr lang="en-US" dirty="0" smtClean="0"/>
              <a:t>and Total Float or Slack for Project X</a:t>
            </a:r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/>
          <a:srcRect l="23125" t="27000" r="16875" b="17000"/>
          <a:stretch>
            <a:fillRect/>
          </a:stretch>
        </p:blipFill>
        <p:spPr bwMode="auto">
          <a:xfrm>
            <a:off x="2133600" y="1524000"/>
            <a:ext cx="78486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024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techniques for shortening schedules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Shortening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durations of critical activities/tasks by adding more resources or changing their scope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Crashing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activities by obtaining the greatest amount of schedule compression for the least incremental cost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Fast tracking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activities by doing them in parallel or overlapping them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the Critical Path to Shorten a Project Schedule</a:t>
            </a:r>
          </a:p>
        </p:txBody>
      </p:sp>
    </p:spTree>
    <p:extLst>
      <p:ext uri="{BB962C8B-B14F-4D97-AF65-F5344CB8AC3E}">
        <p14:creationId xmlns:p14="http://schemas.microsoft.com/office/powerpoint/2010/main" val="148739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update project schedule information to meet time goals for a project</a:t>
            </a:r>
          </a:p>
          <a:p>
            <a:r>
              <a:rPr lang="en-US" dirty="0" smtClean="0"/>
              <a:t>The critical path may change as you enter actual start and finish dates</a:t>
            </a:r>
          </a:p>
          <a:p>
            <a:r>
              <a:rPr lang="en-US" dirty="0" smtClean="0"/>
              <a:t>If you know the project completion date will slip, negotiate with the project sponsor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Updating Critical Path Data</a:t>
            </a:r>
          </a:p>
        </p:txBody>
      </p:sp>
    </p:spTree>
    <p:extLst>
      <p:ext uri="{BB962C8B-B14F-4D97-AF65-F5344CB8AC3E}">
        <p14:creationId xmlns:p14="http://schemas.microsoft.com/office/powerpoint/2010/main" val="2680116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219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Critical chain 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method of scheduling that considers limited resources when creating a project schedule and includes buffers to protect the project completion date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Uses the </a:t>
            </a:r>
            <a:r>
              <a:rPr lang="en-US" b="1" dirty="0" smtClean="0"/>
              <a:t>Theory of Constraints</a:t>
            </a:r>
            <a:r>
              <a:rPr lang="en-US" dirty="0" smtClean="0"/>
              <a:t> </a:t>
            </a:r>
            <a:r>
              <a:rPr lang="en-US" b="1" dirty="0" smtClean="0"/>
              <a:t>(TOC)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management philosophy developed by Eliyahu M. Goldratt and introduced in his book </a:t>
            </a:r>
            <a:r>
              <a:rPr lang="en-US" i="1" dirty="0" smtClean="0"/>
              <a:t>The Goal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Attempts to minimize </a:t>
            </a:r>
            <a:r>
              <a:rPr lang="en-US" b="1" dirty="0" smtClean="0"/>
              <a:t>multitasking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a resource works on more than one task at a time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Critical Chain 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112376" y="6492876"/>
            <a:ext cx="55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E75986-2522-43CD-808C-023B2804D60B}" type="slidenum">
              <a:rPr lang="en-US" smtClean="0">
                <a:solidFill>
                  <a:srgbClr val="A28E6A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A28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6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Multitasking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23962"/>
            <a:ext cx="7762840" cy="259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70" y="3404842"/>
            <a:ext cx="7710470" cy="301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6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143001"/>
            <a:ext cx="8186738" cy="479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Gantt charts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provide a standard format for displaying project schedule information by listing project activities and their corresponding start and finish dates in a calendar format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Symbols include: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black diamond: a milestones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Thick black bars: summary tasks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Lighter horizontal bars: durations of tasks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Arrows: dependencies between tasks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229600" cy="838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Gantt Charts</a:t>
            </a:r>
          </a:p>
        </p:txBody>
      </p:sp>
    </p:spTree>
    <p:extLst>
      <p:ext uri="{BB962C8B-B14F-4D97-AF65-F5344CB8AC3E}">
        <p14:creationId xmlns:p14="http://schemas.microsoft.com/office/powerpoint/2010/main" val="1269046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095555" y="990600"/>
            <a:ext cx="9343845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0070C0"/>
                </a:solidFill>
              </a:rPr>
              <a:t>buffer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is additional time to complete a task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Murphy’s Law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states that if something can go wrong, it will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Parkinson’s Law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states that work expands to fill the time allowed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traditional estimates, people often add a buffer to each task and use it if it’s needed or not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Critical chain scheduling removes buffers from individual tasks and instead creates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rgbClr val="0070C0"/>
                </a:solidFill>
              </a:rPr>
              <a:t>project buffer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or additional time added before the project’s due date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0070C0"/>
                </a:solidFill>
              </a:rPr>
              <a:t>feeding buffers </a:t>
            </a:r>
            <a:r>
              <a:rPr lang="en-US" sz="2000" dirty="0" smtClean="0"/>
              <a:t>or additional time added before tasks on the critical path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74638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Buffers and Critical Chain</a:t>
            </a:r>
          </a:p>
        </p:txBody>
      </p:sp>
    </p:spTree>
    <p:extLst>
      <p:ext uri="{BB962C8B-B14F-4D97-AF65-F5344CB8AC3E}">
        <p14:creationId xmlns:p14="http://schemas.microsoft.com/office/powerpoint/2010/main" val="118995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Critical Chain Scheduling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51374"/>
            <a:ext cx="7772400" cy="516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7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Gantt </a:t>
            </a:r>
            <a:r>
              <a:rPr lang="en-US" dirty="0" smtClean="0"/>
              <a:t>Chart for Project X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054" y="1600201"/>
            <a:ext cx="8886966" cy="351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54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Gantt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 for Software Launch Project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91" y="1182115"/>
            <a:ext cx="6278409" cy="51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192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like to focus on meeting milestones, especially for large projects</a:t>
            </a:r>
          </a:p>
          <a:p>
            <a:r>
              <a:rPr lang="en-US" dirty="0" smtClean="0"/>
              <a:t>Milestones emphasize important events or accomplishments on projects</a:t>
            </a:r>
          </a:p>
          <a:p>
            <a:r>
              <a:rPr lang="en-US" dirty="0" smtClean="0"/>
              <a:t>Normally create milestone by entering tasks with a zero duration, or you can mark any task as a milestone</a:t>
            </a:r>
          </a:p>
          <a:p>
            <a:pPr lvl="1"/>
            <a:endParaRPr lang="en-US" dirty="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9125" y="274638"/>
            <a:ext cx="9451675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Milestones to Gantt Charts</a:t>
            </a:r>
          </a:p>
        </p:txBody>
      </p:sp>
    </p:spTree>
    <p:extLst>
      <p:ext uri="{BB962C8B-B14F-4D97-AF65-F5344CB8AC3E}">
        <p14:creationId xmlns:p14="http://schemas.microsoft.com/office/powerpoint/2010/main" val="124373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Milestones should be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pecific</a:t>
            </a:r>
          </a:p>
          <a:p>
            <a:pPr lvl="1"/>
            <a:r>
              <a:rPr lang="en-US" b="1" dirty="0" smtClean="0"/>
              <a:t>M</a:t>
            </a:r>
            <a:r>
              <a:rPr lang="en-US" dirty="0" smtClean="0"/>
              <a:t>easurable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ssignable</a:t>
            </a:r>
          </a:p>
          <a:p>
            <a:pPr lvl="1"/>
            <a:r>
              <a:rPr lang="en-US" b="1" dirty="0" smtClean="0"/>
              <a:t>R</a:t>
            </a:r>
            <a:r>
              <a:rPr lang="en-US" dirty="0" smtClean="0"/>
              <a:t>ealistic</a:t>
            </a:r>
          </a:p>
          <a:p>
            <a:pPr lvl="1"/>
            <a:r>
              <a:rPr lang="en-US" b="1" dirty="0" smtClean="0"/>
              <a:t>T</a:t>
            </a:r>
            <a:r>
              <a:rPr lang="en-US" dirty="0" smtClean="0"/>
              <a:t>ime-framed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Criteria</a:t>
            </a:r>
          </a:p>
        </p:txBody>
      </p:sp>
    </p:spTree>
    <p:extLst>
      <p:ext uri="{BB962C8B-B14F-4D97-AF65-F5344CB8AC3E}">
        <p14:creationId xmlns:p14="http://schemas.microsoft.com/office/powerpoint/2010/main" val="82695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534065" y="1227826"/>
            <a:ext cx="9783792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Schedule risk is inherent in the development of complex systems. </a:t>
            </a:r>
            <a:r>
              <a:rPr lang="en-US" sz="2400" dirty="0"/>
              <a:t>Luc Richard, the founder of </a:t>
            </a:r>
            <a:r>
              <a:rPr lang="en-US" sz="2400" dirty="0" smtClean="0"/>
              <a:t>www.projectmangler.com</a:t>
            </a:r>
            <a:r>
              <a:rPr lang="en-US" sz="2400" dirty="0"/>
              <a:t>, suggests that project managers can </a:t>
            </a:r>
            <a:r>
              <a:rPr lang="en-US" sz="2400" b="1" dirty="0">
                <a:solidFill>
                  <a:srgbClr val="0070C0"/>
                </a:solidFill>
              </a:rPr>
              <a:t>reduce schedule risk through project milestones</a:t>
            </a:r>
            <a:r>
              <a:rPr lang="en-US" sz="2400" dirty="0"/>
              <a:t>, a best practice that involves </a:t>
            </a:r>
            <a:r>
              <a:rPr lang="en-US" sz="2400" b="1" i="1" dirty="0">
                <a:solidFill>
                  <a:srgbClr val="0070C0"/>
                </a:solidFill>
              </a:rPr>
              <a:t>identifying and tracking significant points or achievements in the project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i="1" dirty="0" smtClean="0"/>
              <a:t>The </a:t>
            </a:r>
            <a:r>
              <a:rPr lang="en-US" sz="2400" b="1" i="1" dirty="0"/>
              <a:t>five key points of using project milestones include the following:</a:t>
            </a:r>
          </a:p>
          <a:p>
            <a:pPr lvl="1">
              <a:buFont typeface="Wingdings 2" pitchFamily="18" charset="2"/>
              <a:buNone/>
            </a:pPr>
            <a:r>
              <a:rPr lang="en-US" sz="2000" dirty="0"/>
              <a:t>1. Define milestones early in the project and include them in the Gantt chart to provide a visual guide</a:t>
            </a:r>
          </a:p>
          <a:p>
            <a:pPr lvl="1">
              <a:buFont typeface="Wingdings 2" pitchFamily="18" charset="2"/>
              <a:buNone/>
            </a:pPr>
            <a:r>
              <a:rPr lang="en-US" sz="2000" dirty="0"/>
              <a:t>2. Keep milestones small and frequent</a:t>
            </a:r>
          </a:p>
          <a:p>
            <a:pPr lvl="1">
              <a:buFont typeface="Wingdings 2" pitchFamily="18" charset="2"/>
              <a:buNone/>
            </a:pPr>
            <a:r>
              <a:rPr lang="en-US" sz="2000" dirty="0"/>
              <a:t>3. The set of milestones must be all-encompassing</a:t>
            </a:r>
          </a:p>
          <a:p>
            <a:pPr lvl="1">
              <a:buFont typeface="Wingdings 2" pitchFamily="18" charset="2"/>
              <a:buNone/>
            </a:pPr>
            <a:r>
              <a:rPr lang="en-US" sz="2000" dirty="0"/>
              <a:t>4. Each milestone must be binary, meaning it is either complete or incomplete.</a:t>
            </a:r>
          </a:p>
          <a:p>
            <a:pPr lvl="1">
              <a:buFont typeface="Wingdings 2" pitchFamily="18" charset="2"/>
              <a:buNone/>
            </a:pPr>
            <a:r>
              <a:rPr lang="en-US" sz="2000" dirty="0"/>
              <a:t>5. Carefully monitor the critical path</a:t>
            </a: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327030" y="343649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Practice</a:t>
            </a:r>
          </a:p>
        </p:txBody>
      </p:sp>
    </p:spTree>
    <p:extLst>
      <p:ext uri="{BB962C8B-B14F-4D97-AF65-F5344CB8AC3E}">
        <p14:creationId xmlns:p14="http://schemas.microsoft.com/office/powerpoint/2010/main" val="95416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Tracking Gantt Chart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957256"/>
            <a:ext cx="8610599" cy="49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5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143001"/>
            <a:ext cx="8186738" cy="479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CPM</a:t>
            </a:r>
            <a:r>
              <a:rPr lang="en-US" dirty="0" smtClean="0"/>
              <a:t> is a network diagramming technique used to predict total project duration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critical path</a:t>
            </a:r>
            <a:r>
              <a:rPr lang="en-US" dirty="0" smtClean="0"/>
              <a:t> for a project is the series of activities that determines the </a:t>
            </a:r>
            <a:r>
              <a:rPr lang="en-US" i="1" dirty="0" smtClean="0"/>
              <a:t>earliest time</a:t>
            </a:r>
            <a:r>
              <a:rPr lang="en-US" dirty="0" smtClean="0"/>
              <a:t> by which the project can be completed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critical path is the </a:t>
            </a:r>
            <a:r>
              <a:rPr lang="en-US" i="1" dirty="0" smtClean="0"/>
              <a:t>longest path</a:t>
            </a:r>
            <a:r>
              <a:rPr lang="en-US" dirty="0" smtClean="0"/>
              <a:t> through the network diagram and has the least amount of</a:t>
            </a:r>
            <a:r>
              <a:rPr lang="en-US" b="1" dirty="0" smtClean="0"/>
              <a:t> </a:t>
            </a:r>
            <a:r>
              <a:rPr lang="en-US" dirty="0" smtClean="0"/>
              <a:t>slack or float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Slack </a:t>
            </a:r>
            <a:r>
              <a:rPr lang="en-US" dirty="0" smtClean="0"/>
              <a:t>or</a:t>
            </a:r>
            <a:r>
              <a:rPr lang="en-US" b="1" dirty="0" smtClean="0"/>
              <a:t> float</a:t>
            </a:r>
            <a:r>
              <a:rPr lang="en-US" dirty="0" smtClean="0"/>
              <a:t> is</a:t>
            </a:r>
            <a:r>
              <a:rPr lang="en-US" b="1" dirty="0" smtClean="0"/>
              <a:t> </a:t>
            </a:r>
            <a:r>
              <a:rPr lang="en-US" dirty="0" smtClean="0"/>
              <a:t>the amount of time an activity may be delayed without delaying a succeeding activity or the project finish date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Critical Path Method (CPM)</a:t>
            </a:r>
          </a:p>
        </p:txBody>
      </p:sp>
    </p:spTree>
    <p:extLst>
      <p:ext uri="{BB962C8B-B14F-4D97-AF65-F5344CB8AC3E}">
        <p14:creationId xmlns:p14="http://schemas.microsoft.com/office/powerpoint/2010/main" val="204440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ResortColor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2060"/>
      </a:hlink>
      <a:folHlink>
        <a:srgbClr val="00B0F0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866</Words>
  <Application>Microsoft Office PowerPoint</Application>
  <PresentationFormat>Widescreen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Times New Roman</vt:lpstr>
      <vt:lpstr>Wingdings</vt:lpstr>
      <vt:lpstr>Wingdings 2</vt:lpstr>
      <vt:lpstr>Presentation level design</vt:lpstr>
      <vt:lpstr>Critical Path and Gantt</vt:lpstr>
      <vt:lpstr>Gantt Charts</vt:lpstr>
      <vt:lpstr>Gantt Chart for Project X</vt:lpstr>
      <vt:lpstr>Gantt Chart for Software Launch Project</vt:lpstr>
      <vt:lpstr>Adding Milestones to Gantt Charts</vt:lpstr>
      <vt:lpstr>SMART Criteria</vt:lpstr>
      <vt:lpstr>Best Practice</vt:lpstr>
      <vt:lpstr>Sample Tracking Gantt Chart</vt:lpstr>
      <vt:lpstr>Critical Path Method (CPM)</vt:lpstr>
      <vt:lpstr>Calculating the Critical Path</vt:lpstr>
      <vt:lpstr>Determining the Critical Path for Project X</vt:lpstr>
      <vt:lpstr>More on the Critical Path</vt:lpstr>
      <vt:lpstr>Using Critical Path Analysis to Make Schedule Trade-offs</vt:lpstr>
      <vt:lpstr>Calculating Early and Late Start and Finish Dates</vt:lpstr>
      <vt:lpstr>Free and Total Float or Slack for Project X</vt:lpstr>
      <vt:lpstr>Using the Critical Path to Shorten a Project Schedule</vt:lpstr>
      <vt:lpstr>Importance of Updating Critical Path Data</vt:lpstr>
      <vt:lpstr>Critical Chain Scheduling</vt:lpstr>
      <vt:lpstr>Multitasking Example</vt:lpstr>
      <vt:lpstr>Buffers and Critical Chain</vt:lpstr>
      <vt:lpstr>Example of Critical Chain Scheduling</vt:lpstr>
    </vt:vector>
  </TitlesOfParts>
  <Company>University of San Diego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Path and Gantt</dc:title>
  <dc:creator>Carl M. Rebman Jr.</dc:creator>
  <cp:lastModifiedBy>Carl M. Rebman Jr.</cp:lastModifiedBy>
  <cp:revision>1</cp:revision>
  <dcterms:created xsi:type="dcterms:W3CDTF">2014-09-02T04:37:28Z</dcterms:created>
  <dcterms:modified xsi:type="dcterms:W3CDTF">2014-09-02T04:39:10Z</dcterms:modified>
</cp:coreProperties>
</file>