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048" y="0"/>
            <a:ext cx="12188952" cy="6858000"/>
            <a:chOff x="3048" y="0"/>
            <a:chExt cx="12188952" cy="6858000"/>
          </a:xfrm>
        </p:grpSpPr>
        <p:sp>
          <p:nvSpPr>
            <p:cNvPr id="4" name="Rectangle 3"/>
            <p:cNvSpPr/>
            <p:nvPr/>
          </p:nvSpPr>
          <p:spPr>
            <a:xfrm>
              <a:off x="3048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1574798" y="3537161"/>
              <a:ext cx="9144001" cy="196717"/>
              <a:chOff x="1523999" y="4379129"/>
              <a:chExt cx="9144001" cy="196717"/>
            </a:xfrm>
          </p:grpSpPr>
          <p:sp>
            <p:nvSpPr>
              <p:cNvPr id="19" name="Rectangle 18" descr="Gold bar"/>
              <p:cNvSpPr>
                <a:spLocks noChangeArrowheads="1"/>
              </p:cNvSpPr>
              <p:nvPr/>
            </p:nvSpPr>
            <p:spPr bwMode="auto">
              <a:xfrm rot="16200000" flipH="1">
                <a:off x="2949872" y="2953256"/>
                <a:ext cx="196717" cy="304846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>
                <a:reflection blurRad="6350" stA="50000" endA="300" endPos="38500" dist="50800" dir="5400000" sy="-100000" algn="bl" rotWithShape="0"/>
              </a:effectLst>
              <a:extLst/>
            </p:spPr>
            <p:txBody>
              <a:bodyPr wrap="none" anchor="ctr"/>
              <a:lstStyle/>
              <a:p>
                <a:pPr algn="ctr"/>
                <a:endParaRPr lang="en-US" sz="2400">
                  <a:solidFill>
                    <a:prstClr val="black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" name="Rectangle 19" descr="Orange bar"/>
              <p:cNvSpPr>
                <a:spLocks noChangeArrowheads="1"/>
              </p:cNvSpPr>
              <p:nvPr/>
            </p:nvSpPr>
            <p:spPr bwMode="auto">
              <a:xfrm rot="16200000" flipH="1">
                <a:off x="5998335" y="2953256"/>
                <a:ext cx="196717" cy="3048463"/>
              </a:xfrm>
              <a:prstGeom prst="rect">
                <a:avLst/>
              </a:prstGeom>
              <a:solidFill>
                <a:schemeClr val="accent4"/>
              </a:solidFill>
              <a:ln w="9525">
                <a:noFill/>
                <a:miter lim="800000"/>
                <a:headEnd/>
                <a:tailEnd/>
              </a:ln>
              <a:effectLst>
                <a:reflection blurRad="6350" stA="50000" endA="300" endPos="38500" dist="50800" dir="5400000" sy="-100000" algn="bl" rotWithShape="0"/>
              </a:effectLst>
              <a:extLst/>
            </p:spPr>
            <p:txBody>
              <a:bodyPr wrap="none" anchor="ctr"/>
              <a:lstStyle/>
              <a:p>
                <a:pPr algn="ctr"/>
                <a:endParaRPr lang="en-US" sz="2400">
                  <a:solidFill>
                    <a:prstClr val="black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" name="Rectangle 20" descr="Slate bar"/>
              <p:cNvSpPr>
                <a:spLocks noChangeArrowheads="1"/>
              </p:cNvSpPr>
              <p:nvPr/>
            </p:nvSpPr>
            <p:spPr bwMode="auto">
              <a:xfrm rot="16200000" flipH="1">
                <a:off x="9045410" y="2953256"/>
                <a:ext cx="196717" cy="3048463"/>
              </a:xfrm>
              <a:prstGeom prst="rect">
                <a:avLst/>
              </a:prstGeom>
              <a:solidFill>
                <a:schemeClr val="accent6"/>
              </a:solidFill>
              <a:ln w="9525">
                <a:noFill/>
                <a:miter lim="800000"/>
                <a:headEnd/>
                <a:tailEnd/>
              </a:ln>
              <a:effectLst>
                <a:reflection blurRad="6350" stA="50000" endA="300" endPos="38500" dist="50800" dir="5400000" sy="-100000" algn="bl" rotWithShape="0"/>
              </a:effectLst>
              <a:extLst/>
            </p:spPr>
            <p:txBody>
              <a:bodyPr wrap="none" anchor="ctr"/>
              <a:lstStyle/>
              <a:p>
                <a:pPr algn="ctr"/>
                <a:endParaRPr lang="en-US" sz="2400">
                  <a:solidFill>
                    <a:prstClr val="black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56115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12610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5DE3B5DE-687E-4601-9C25-48F7ABE0D7C5}" type="datetime1">
              <a:rPr lang="en-US" smtClean="0">
                <a:solidFill>
                  <a:srgbClr val="A28E6A"/>
                </a:solidFill>
              </a:rPr>
              <a:pPr/>
              <a:t>9/1/2014</a:t>
            </a:fld>
            <a:endParaRPr lang="en-US">
              <a:solidFill>
                <a:srgbClr val="A28E6A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A28E6A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>
                <a:solidFill>
                  <a:srgbClr val="A28E6A"/>
                </a:solidFill>
              </a:rPr>
              <a:pPr/>
              <a:t>‹#›</a:t>
            </a:fld>
            <a:endParaRPr lang="en-US">
              <a:solidFill>
                <a:srgbClr val="A28E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265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BFD467DE-D084-42AA-B27F-22F6084CB8BB}" type="datetime1">
              <a:rPr lang="en-US" smtClean="0">
                <a:solidFill>
                  <a:srgbClr val="A28E6A"/>
                </a:solidFill>
              </a:rPr>
              <a:pPr/>
              <a:t>9/1/2014</a:t>
            </a:fld>
            <a:endParaRPr lang="en-US">
              <a:solidFill>
                <a:srgbClr val="A28E6A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A28E6A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>
                <a:solidFill>
                  <a:srgbClr val="A28E6A"/>
                </a:solidFill>
              </a:rPr>
              <a:pPr/>
              <a:t>‹#›</a:t>
            </a:fld>
            <a:endParaRPr lang="en-US">
              <a:solidFill>
                <a:srgbClr val="A28E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163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3782E027-C2A0-4932-A761-986BAD82B671}" type="datetime1">
              <a:rPr lang="en-US" smtClean="0">
                <a:solidFill>
                  <a:srgbClr val="A28E6A"/>
                </a:solidFill>
              </a:rPr>
              <a:pPr/>
              <a:t>9/1/2014</a:t>
            </a:fld>
            <a:endParaRPr lang="en-US">
              <a:solidFill>
                <a:srgbClr val="A28E6A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A28E6A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>
                <a:solidFill>
                  <a:srgbClr val="A28E6A"/>
                </a:solidFill>
              </a:rPr>
              <a:pPr/>
              <a:t>‹#›</a:t>
            </a:fld>
            <a:endParaRPr lang="en-US">
              <a:solidFill>
                <a:srgbClr val="A28E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115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31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1000" b="1"/>
            </a:lvl1pPr>
          </a:lstStyle>
          <a:p>
            <a:pPr>
              <a:defRPr/>
            </a:pPr>
            <a:r>
              <a:rPr lang="en-US">
                <a:solidFill>
                  <a:srgbClr val="A28E6A"/>
                </a:solidFill>
              </a:rPr>
              <a:t>Copyright © 2013 Pearson Education, Inc. Publishing as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8-</a:t>
            </a:r>
            <a:fld id="{D37E3711-A816-406E-A4D8-13E14E3F1C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968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1000" b="1"/>
            </a:lvl1pPr>
          </a:lstStyle>
          <a:p>
            <a:pPr>
              <a:defRPr/>
            </a:pPr>
            <a:r>
              <a:rPr lang="en-US">
                <a:solidFill>
                  <a:srgbClr val="A28E6A"/>
                </a:solidFill>
              </a:rPr>
              <a:t>Copyright © 2013 Pearson Education, Inc. Publishing as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8-</a:t>
            </a:r>
            <a:fld id="{D37E3711-A816-406E-A4D8-13E14E3F1C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455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1000" b="1"/>
            </a:lvl1pPr>
          </a:lstStyle>
          <a:p>
            <a:pPr>
              <a:defRPr/>
            </a:pPr>
            <a:r>
              <a:rPr lang="en-US">
                <a:solidFill>
                  <a:srgbClr val="A28E6A"/>
                </a:solidFill>
              </a:rPr>
              <a:t>Copyright © 2013 Pearson Education, Inc. Publishing as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8-</a:t>
            </a:r>
            <a:fld id="{D37E3711-A816-406E-A4D8-13E14E3F1C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6205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1000" b="1"/>
            </a:lvl1pPr>
          </a:lstStyle>
          <a:p>
            <a:pPr>
              <a:defRPr/>
            </a:pPr>
            <a:r>
              <a:rPr lang="en-US">
                <a:solidFill>
                  <a:srgbClr val="A28E6A"/>
                </a:solidFill>
              </a:rPr>
              <a:t>Copyright © 2013 Pearson Education, Inc. Publishing as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8-</a:t>
            </a:r>
            <a:fld id="{D37E3711-A816-406E-A4D8-13E14E3F1C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7008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1000" b="1"/>
            </a:lvl1pPr>
          </a:lstStyle>
          <a:p>
            <a:pPr>
              <a:defRPr/>
            </a:pPr>
            <a:r>
              <a:rPr lang="en-US">
                <a:solidFill>
                  <a:srgbClr val="A28E6A"/>
                </a:solidFill>
              </a:rPr>
              <a:t>Copyright © 2013 Pearson Education, Inc. Publishing as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8-</a:t>
            </a:r>
            <a:fld id="{D37E3711-A816-406E-A4D8-13E14E3F1C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6991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1000" b="1"/>
            </a:lvl1pPr>
          </a:lstStyle>
          <a:p>
            <a:pPr>
              <a:defRPr/>
            </a:pPr>
            <a:r>
              <a:rPr lang="en-US">
                <a:solidFill>
                  <a:srgbClr val="A28E6A"/>
                </a:solidFill>
              </a:rPr>
              <a:t>Copyright © 2013 Pearson Education, Inc. Publishing as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8-</a:t>
            </a:r>
            <a:fld id="{D37E3711-A816-406E-A4D8-13E14E3F1C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9185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1000" b="1"/>
            </a:lvl1pPr>
          </a:lstStyle>
          <a:p>
            <a:pPr>
              <a:defRPr/>
            </a:pPr>
            <a:r>
              <a:rPr lang="en-US">
                <a:solidFill>
                  <a:srgbClr val="A28E6A"/>
                </a:solidFill>
              </a:rPr>
              <a:t>Copyright © 2013 Pearson Education, Inc. Publishing as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8-</a:t>
            </a:r>
            <a:fld id="{D37E3711-A816-406E-A4D8-13E14E3F1C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805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96AC42F1-294F-4AFB-8F78-2EF579F09459}" type="datetime1">
              <a:rPr lang="en-US" smtClean="0">
                <a:solidFill>
                  <a:srgbClr val="A28E6A"/>
                </a:solidFill>
              </a:rPr>
              <a:pPr/>
              <a:t>9/1/2014</a:t>
            </a:fld>
            <a:endParaRPr lang="en-US">
              <a:solidFill>
                <a:srgbClr val="A28E6A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A28E6A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>
                <a:solidFill>
                  <a:srgbClr val="A28E6A"/>
                </a:solidFill>
              </a:rPr>
              <a:pPr/>
              <a:t>‹#›</a:t>
            </a:fld>
            <a:endParaRPr lang="en-US">
              <a:solidFill>
                <a:srgbClr val="A28E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141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1000" b="1"/>
            </a:lvl1pPr>
          </a:lstStyle>
          <a:p>
            <a:pPr>
              <a:defRPr/>
            </a:pPr>
            <a:r>
              <a:rPr lang="en-US">
                <a:solidFill>
                  <a:srgbClr val="A28E6A"/>
                </a:solidFill>
              </a:rPr>
              <a:t>Copyright © 2013 Pearson Education, Inc. Publishing as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8-</a:t>
            </a:r>
            <a:fld id="{D37E3711-A816-406E-A4D8-13E14E3F1C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02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1580A6EB-69F5-4723-B5E3-A6D9E36A957A}" type="datetime1">
              <a:rPr lang="en-US" smtClean="0">
                <a:solidFill>
                  <a:srgbClr val="A28E6A"/>
                </a:solidFill>
              </a:rPr>
              <a:pPr/>
              <a:t>9/1/2014</a:t>
            </a:fld>
            <a:endParaRPr lang="en-US">
              <a:solidFill>
                <a:srgbClr val="A28E6A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A28E6A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>
                <a:solidFill>
                  <a:srgbClr val="A28E6A"/>
                </a:solidFill>
              </a:rPr>
              <a:pPr/>
              <a:t>‹#›</a:t>
            </a:fld>
            <a:endParaRPr lang="en-US">
              <a:solidFill>
                <a:srgbClr val="A28E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589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0FB02ED0-9CAE-481B-8D1D-B242F0282967}" type="datetime1">
              <a:rPr lang="en-US" smtClean="0">
                <a:solidFill>
                  <a:srgbClr val="A28E6A"/>
                </a:solidFill>
              </a:rPr>
              <a:pPr/>
              <a:t>9/1/2014</a:t>
            </a:fld>
            <a:endParaRPr lang="en-US">
              <a:solidFill>
                <a:srgbClr val="A28E6A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A28E6A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>
                <a:solidFill>
                  <a:srgbClr val="A28E6A"/>
                </a:solidFill>
              </a:rPr>
              <a:pPr/>
              <a:t>‹#›</a:t>
            </a:fld>
            <a:endParaRPr lang="en-US">
              <a:solidFill>
                <a:srgbClr val="A28E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765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4696AB3F-7B84-45BD-A122-497866A73F4B}" type="datetime1">
              <a:rPr lang="en-US" smtClean="0">
                <a:solidFill>
                  <a:srgbClr val="A28E6A"/>
                </a:solidFill>
              </a:rPr>
              <a:pPr/>
              <a:t>9/1/2014</a:t>
            </a:fld>
            <a:endParaRPr lang="en-US">
              <a:solidFill>
                <a:srgbClr val="A28E6A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A28E6A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>
                <a:solidFill>
                  <a:srgbClr val="A28E6A"/>
                </a:solidFill>
              </a:rPr>
              <a:pPr/>
              <a:t>‹#›</a:t>
            </a:fld>
            <a:endParaRPr lang="en-US">
              <a:solidFill>
                <a:srgbClr val="A28E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875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6395E536-1457-4CE4-8497-197239F05587}" type="datetime1">
              <a:rPr lang="en-US" smtClean="0">
                <a:solidFill>
                  <a:srgbClr val="A28E6A"/>
                </a:solidFill>
              </a:rPr>
              <a:pPr/>
              <a:t>9/1/2014</a:t>
            </a:fld>
            <a:endParaRPr lang="en-US">
              <a:solidFill>
                <a:srgbClr val="A28E6A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A28E6A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>
                <a:solidFill>
                  <a:srgbClr val="A28E6A"/>
                </a:solidFill>
              </a:rPr>
              <a:pPr/>
              <a:t>‹#›</a:t>
            </a:fld>
            <a:endParaRPr lang="en-US">
              <a:solidFill>
                <a:srgbClr val="A28E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167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A4AF2F65-2726-4707-A7A6-DE21D14E80C5}" type="datetime1">
              <a:rPr lang="en-US" smtClean="0">
                <a:solidFill>
                  <a:srgbClr val="A28E6A"/>
                </a:solidFill>
              </a:rPr>
              <a:pPr/>
              <a:t>9/1/2014</a:t>
            </a:fld>
            <a:endParaRPr lang="en-US">
              <a:solidFill>
                <a:srgbClr val="A28E6A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A28E6A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>
                <a:solidFill>
                  <a:srgbClr val="A28E6A"/>
                </a:solidFill>
              </a:rPr>
              <a:pPr/>
              <a:t>‹#›</a:t>
            </a:fld>
            <a:endParaRPr lang="en-US">
              <a:solidFill>
                <a:srgbClr val="A28E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27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1FA85564-6B99-4FC4-9CE3-22E750398B2E}" type="datetime1">
              <a:rPr lang="en-US" smtClean="0">
                <a:solidFill>
                  <a:srgbClr val="A28E6A"/>
                </a:solidFill>
              </a:rPr>
              <a:pPr/>
              <a:t>9/1/2014</a:t>
            </a:fld>
            <a:endParaRPr lang="en-US">
              <a:solidFill>
                <a:srgbClr val="A28E6A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A28E6A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>
                <a:solidFill>
                  <a:srgbClr val="A28E6A"/>
                </a:solidFill>
              </a:rPr>
              <a:pPr/>
              <a:t>‹#›</a:t>
            </a:fld>
            <a:endParaRPr lang="en-US">
              <a:solidFill>
                <a:srgbClr val="A28E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374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2BCD2BEA-7F40-407D-B082-13022E8B2C99}" type="datetime1">
              <a:rPr lang="en-US" smtClean="0">
                <a:solidFill>
                  <a:srgbClr val="A28E6A"/>
                </a:solidFill>
              </a:rPr>
              <a:pPr/>
              <a:t>9/1/2014</a:t>
            </a:fld>
            <a:endParaRPr lang="en-US">
              <a:solidFill>
                <a:srgbClr val="A28E6A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A28E6A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>
                <a:solidFill>
                  <a:srgbClr val="A28E6A"/>
                </a:solidFill>
              </a:rPr>
              <a:pPr/>
              <a:t>‹#›</a:t>
            </a:fld>
            <a:endParaRPr lang="en-US">
              <a:solidFill>
                <a:srgbClr val="A28E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503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6"/>
            <a:ext cx="12188952" cy="6858006"/>
            <a:chOff x="-2728" y="-5"/>
            <a:chExt cx="12188952" cy="6858006"/>
          </a:xfrm>
        </p:grpSpPr>
        <p:sp>
          <p:nvSpPr>
            <p:cNvPr id="26" name="Rectangle 25"/>
            <p:cNvSpPr/>
            <p:nvPr/>
          </p:nvSpPr>
          <p:spPr>
            <a:xfrm>
              <a:off x="-2728" y="1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-2727" y="-5"/>
              <a:ext cx="716424" cy="6858000"/>
              <a:chOff x="-2727" y="-5"/>
              <a:chExt cx="716424" cy="6858000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-2727" y="-5"/>
                <a:ext cx="571473" cy="6858000"/>
                <a:chOff x="6048440" y="-936481"/>
                <a:chExt cx="196717" cy="9144001"/>
              </a:xfrm>
            </p:grpSpPr>
            <p:sp>
              <p:nvSpPr>
                <p:cNvPr id="46" name="Rectangle 45" descr="Gold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5159057"/>
                  <a:ext cx="196717" cy="3048463"/>
                </a:xfrm>
                <a:prstGeom prst="rect">
                  <a:avLst/>
                </a:prstGeom>
                <a:solidFill>
                  <a:schemeClr val="accent6"/>
                </a:soli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/>
                  <a:endParaRPr lang="en-US" sz="2400">
                    <a:solidFill>
                      <a:prstClr val="black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7" name="Rectangle 46" descr="Orang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2110594"/>
                  <a:ext cx="196717" cy="3048463"/>
                </a:xfrm>
                <a:prstGeom prst="rect">
                  <a:avLst/>
                </a:prstGeom>
                <a:solidFill>
                  <a:schemeClr val="accent4"/>
                </a:soli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/>
                  <a:endParaRPr lang="en-US" sz="2400">
                    <a:solidFill>
                      <a:prstClr val="black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8" name="Rectangle 47" descr="Slat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-936481"/>
                  <a:ext cx="196717" cy="30484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/>
                  <a:endParaRPr lang="en-US" sz="2400">
                    <a:solidFill>
                      <a:prstClr val="black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1" name="Group 40"/>
              <p:cNvGrpSpPr/>
              <p:nvPr/>
            </p:nvGrpSpPr>
            <p:grpSpPr>
              <a:xfrm>
                <a:off x="566005" y="-5"/>
                <a:ext cx="147692" cy="6858000"/>
                <a:chOff x="6048440" y="-936481"/>
                <a:chExt cx="196717" cy="9144001"/>
              </a:xfrm>
            </p:grpSpPr>
            <p:sp>
              <p:nvSpPr>
                <p:cNvPr id="43" name="Rectangle 42" descr="Gold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5159057"/>
                  <a:ext cx="196717" cy="304846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6">
                        <a:lumMod val="40000"/>
                        <a:lumOff val="60000"/>
                      </a:schemeClr>
                    </a:gs>
                    <a:gs pos="100000">
                      <a:prstClr val="white"/>
                    </a:gs>
                  </a:gsLst>
                  <a:lin ang="0" scaled="1"/>
                  <a:tileRect/>
                </a:gra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/>
                  <a:endParaRPr lang="en-US" sz="2400">
                    <a:solidFill>
                      <a:prstClr val="black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4" name="Rectangle 43" descr="Orang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2110594"/>
                  <a:ext cx="196717" cy="304846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</a:schemeClr>
                    </a:gs>
                    <a:gs pos="100000">
                      <a:prstClr val="white"/>
                    </a:gs>
                  </a:gsLst>
                  <a:lin ang="0" scaled="1"/>
                  <a:tileRect/>
                </a:gra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/>
                  <a:endParaRPr lang="en-US" sz="2400">
                    <a:solidFill>
                      <a:prstClr val="black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5" name="Rectangle 44" descr="Slat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-936481"/>
                  <a:ext cx="196717" cy="304846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0" scaled="1"/>
                  <a:tileRect/>
                </a:gra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/>
                  <a:endParaRPr lang="en-US" sz="2400">
                    <a:solidFill>
                      <a:prstClr val="black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2" name="Rectangle 41"/>
              <p:cNvSpPr/>
              <p:nvPr/>
            </p:nvSpPr>
            <p:spPr>
              <a:xfrm>
                <a:off x="646782" y="-5"/>
                <a:ext cx="45719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3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CA734DBA-6852-4C6A-AB8B-E28C0C52CB53}" type="datetime1">
              <a:rPr lang="en-US" smtClean="0">
                <a:solidFill>
                  <a:srgbClr val="A28E6A"/>
                </a:solidFill>
              </a:rPr>
              <a:pPr/>
              <a:t>9/1/2014</a:t>
            </a:fld>
            <a:endParaRPr lang="en-US">
              <a:solidFill>
                <a:srgbClr val="A28E6A"/>
              </a:solidFill>
            </a:endParaRPr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A28E6A"/>
              </a:solidFill>
            </a:endParaRPr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>
                <a:solidFill>
                  <a:srgbClr val="A28E6A"/>
                </a:solidFill>
              </a:rPr>
              <a:pPr/>
              <a:t>‹#›</a:t>
            </a:fld>
            <a:endParaRPr lang="en-US">
              <a:solidFill>
                <a:srgbClr val="A28E6A"/>
              </a:solidFill>
            </a:endParaRPr>
          </a:p>
        </p:txBody>
      </p:sp>
      <p:sp>
        <p:nvSpPr>
          <p:cNvPr id="3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8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62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Project Schedule/Time </a:t>
            </a:r>
            <a:r>
              <a:rPr lang="en-US" smtClean="0"/>
              <a:t>Management Chapter 8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Critical Path and Gantt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696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develop a good network diagram</a:t>
            </a:r>
          </a:p>
          <a:p>
            <a:r>
              <a:rPr lang="en-US" dirty="0" smtClean="0"/>
              <a:t>Add the duration estimates for all activities on each path through the network diagram</a:t>
            </a:r>
          </a:p>
          <a:p>
            <a:r>
              <a:rPr lang="en-US" dirty="0" smtClean="0"/>
              <a:t>The longest path is the critical path</a:t>
            </a:r>
          </a:p>
          <a:p>
            <a:r>
              <a:rPr lang="en-US" dirty="0" smtClean="0"/>
              <a:t>If one or more of the activities on the critical path takes longer than planned, the whole project schedule will slip </a:t>
            </a:r>
            <a:r>
              <a:rPr lang="en-US" i="1" dirty="0" smtClean="0"/>
              <a:t>unless</a:t>
            </a:r>
            <a:r>
              <a:rPr lang="en-US" dirty="0" smtClean="0"/>
              <a:t> the project manager takes corrective action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the Critical Path</a:t>
            </a:r>
          </a:p>
        </p:txBody>
      </p:sp>
    </p:spTree>
    <p:extLst>
      <p:ext uri="{BB962C8B-B14F-4D97-AF65-F5344CB8AC3E}">
        <p14:creationId xmlns:p14="http://schemas.microsoft.com/office/powerpoint/2010/main" val="1220354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Determining </a:t>
            </a:r>
            <a:r>
              <a:rPr lang="en-US" sz="3600" dirty="0"/>
              <a:t>the Critical Path for Project X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255594"/>
            <a:ext cx="7467600" cy="507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96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990601"/>
            <a:ext cx="8763000" cy="4791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 project team at Apple computer put a stuffed gorilla on the top of the cubicle of the person currently managing critical task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critical path is </a:t>
            </a:r>
            <a:r>
              <a:rPr lang="en-US" i="1" dirty="0" smtClean="0"/>
              <a:t>not</a:t>
            </a:r>
            <a:r>
              <a:rPr lang="en-US" dirty="0" smtClean="0"/>
              <a:t> the one with all the critical activities; it only accounts for time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Remember the example of </a:t>
            </a:r>
            <a:r>
              <a:rPr lang="en-US" b="1" i="1" dirty="0" smtClean="0"/>
              <a:t>growing grass</a:t>
            </a:r>
            <a:r>
              <a:rPr lang="en-US" dirty="0" smtClean="0"/>
              <a:t> being on the critical path for Disney’s Animal Kingdom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There can be more than one critical path if the lengths of two or more paths are the same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critical path can change as the project progresses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048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on the Critical Path</a:t>
            </a:r>
          </a:p>
        </p:txBody>
      </p:sp>
    </p:spTree>
    <p:extLst>
      <p:ext uri="{BB962C8B-B14F-4D97-AF65-F5344CB8AC3E}">
        <p14:creationId xmlns:p14="http://schemas.microsoft.com/office/powerpoint/2010/main" val="3599651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1371600"/>
            <a:ext cx="8534400" cy="50292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Free slack </a:t>
            </a:r>
            <a:r>
              <a:rPr lang="en-US" dirty="0" smtClean="0"/>
              <a:t>or</a:t>
            </a:r>
            <a:r>
              <a:rPr lang="en-US" b="1" dirty="0" smtClean="0"/>
              <a:t> free float</a:t>
            </a:r>
            <a:r>
              <a:rPr lang="en-US" dirty="0" smtClean="0"/>
              <a:t> is the amount of time an activity can be delayed without delaying the early start of any immediately following activities</a:t>
            </a:r>
          </a:p>
          <a:p>
            <a:r>
              <a:rPr lang="en-US" b="1" dirty="0" smtClean="0"/>
              <a:t>Total slack </a:t>
            </a:r>
            <a:r>
              <a:rPr lang="en-US" dirty="0" smtClean="0"/>
              <a:t>or</a:t>
            </a:r>
            <a:r>
              <a:rPr lang="en-US" b="1" dirty="0" smtClean="0"/>
              <a:t> total float</a:t>
            </a:r>
            <a:r>
              <a:rPr lang="en-US" dirty="0" smtClean="0"/>
              <a:t> is the amount of time an activity may be delayed from its early start without delaying the planned project finish date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forward pass</a:t>
            </a:r>
            <a:r>
              <a:rPr lang="en-US" dirty="0" smtClean="0"/>
              <a:t> through the network diagram determines the early start and finish dates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backward pass</a:t>
            </a:r>
            <a:r>
              <a:rPr lang="en-US" dirty="0" smtClean="0"/>
              <a:t> determines the late start and finish dates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Critical Path Analysis to Make Schedule Trade-offs</a:t>
            </a:r>
          </a:p>
        </p:txBody>
      </p:sp>
    </p:spTree>
    <p:extLst>
      <p:ext uri="{BB962C8B-B14F-4D97-AF65-F5344CB8AC3E}">
        <p14:creationId xmlns:p14="http://schemas.microsoft.com/office/powerpoint/2010/main" val="554021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Calculating </a:t>
            </a:r>
            <a:r>
              <a:rPr lang="en-US" sz="3600" dirty="0"/>
              <a:t>Early and Late Start and Finish Dates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360" y="1544129"/>
            <a:ext cx="7315199" cy="502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497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Free </a:t>
            </a:r>
            <a:r>
              <a:rPr lang="en-US" dirty="0" smtClean="0"/>
              <a:t>and Total Float or Slack for Project X</a:t>
            </a:r>
          </a:p>
        </p:txBody>
      </p:sp>
      <p:pic>
        <p:nvPicPr>
          <p:cNvPr id="47110" name="Picture 6"/>
          <p:cNvPicPr>
            <a:picLocks noChangeAspect="1" noChangeArrowheads="1"/>
          </p:cNvPicPr>
          <p:nvPr/>
        </p:nvPicPr>
        <p:blipFill>
          <a:blip r:embed="rId2"/>
          <a:srcRect l="23125" t="27000" r="16875" b="17000"/>
          <a:stretch>
            <a:fillRect/>
          </a:stretch>
        </p:blipFill>
        <p:spPr bwMode="auto">
          <a:xfrm>
            <a:off x="2133600" y="1524000"/>
            <a:ext cx="7848600" cy="457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90240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main techniques for shortening schedules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Shortening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durations of critical activities/tasks by adding more resources or changing their scope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Crashing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activities by obtaining the greatest amount of schedule compression for the least incremental cost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Fast tracking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activities by doing them in parallel or overlapping them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the Critical Path to Shorten a Project Schedule</a:t>
            </a:r>
          </a:p>
        </p:txBody>
      </p:sp>
    </p:spTree>
    <p:extLst>
      <p:ext uri="{BB962C8B-B14F-4D97-AF65-F5344CB8AC3E}">
        <p14:creationId xmlns:p14="http://schemas.microsoft.com/office/powerpoint/2010/main" val="1487392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important to update project schedule information to meet time goals for a project</a:t>
            </a:r>
          </a:p>
          <a:p>
            <a:r>
              <a:rPr lang="en-US" dirty="0" smtClean="0"/>
              <a:t>The critical path may change as you enter actual start and finish dates</a:t>
            </a:r>
          </a:p>
          <a:p>
            <a:r>
              <a:rPr lang="en-US" dirty="0" smtClean="0"/>
              <a:t>If you know the project completion date will slip, negotiate with the project sponsor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Importance of Updating Critical Path Data</a:t>
            </a:r>
          </a:p>
        </p:txBody>
      </p:sp>
    </p:spTree>
    <p:extLst>
      <p:ext uri="{BB962C8B-B14F-4D97-AF65-F5344CB8AC3E}">
        <p14:creationId xmlns:p14="http://schemas.microsoft.com/office/powerpoint/2010/main" val="2680116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1219200"/>
            <a:ext cx="84582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Critical chain scheduling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 method of scheduling that considers limited resources when creating a project schedule and includes buffers to protect the project completion date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Uses the </a:t>
            </a:r>
            <a:r>
              <a:rPr lang="en-US" b="1" dirty="0" smtClean="0"/>
              <a:t>Theory of Constraints</a:t>
            </a:r>
            <a:r>
              <a:rPr lang="en-US" dirty="0" smtClean="0"/>
              <a:t> </a:t>
            </a:r>
            <a:r>
              <a:rPr lang="en-US" b="1" dirty="0" smtClean="0"/>
              <a:t>(TOC)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 management philosophy developed by Eliyahu M. Goldratt and introduced in his book </a:t>
            </a:r>
            <a:r>
              <a:rPr lang="en-US" i="1" dirty="0" smtClean="0"/>
              <a:t>The Goal</a:t>
            </a:r>
            <a:r>
              <a:rPr lang="en-US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Attempts to minimize </a:t>
            </a:r>
            <a:r>
              <a:rPr lang="en-US" b="1" dirty="0" smtClean="0"/>
              <a:t>multitasking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when a resource works on more than one task at a time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74638"/>
            <a:ext cx="83058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Critical Chain Scheduling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0112376" y="6492876"/>
            <a:ext cx="55562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9E75986-2522-43CD-808C-023B2804D60B}" type="slidenum">
              <a:rPr lang="en-US" smtClean="0">
                <a:solidFill>
                  <a:srgbClr val="A28E6A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A28E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568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Multitasking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223962"/>
            <a:ext cx="7762840" cy="2590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970" y="3404842"/>
            <a:ext cx="7710470" cy="3019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368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1143001"/>
            <a:ext cx="8186738" cy="4791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Gantt charts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provide a standard format for displaying project schedule information by listing project activities and their corresponding start and finish dates in a calendar format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Symbols include: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 black diamond: a milestones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Thick black bars: summary tasks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Lighter horizontal bars: durations of tasks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Arrows: dependencies between tasks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28600"/>
            <a:ext cx="8229600" cy="8382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Gantt Charts</a:t>
            </a:r>
          </a:p>
        </p:txBody>
      </p:sp>
    </p:spTree>
    <p:extLst>
      <p:ext uri="{BB962C8B-B14F-4D97-AF65-F5344CB8AC3E}">
        <p14:creationId xmlns:p14="http://schemas.microsoft.com/office/powerpoint/2010/main" val="1269046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095555" y="990600"/>
            <a:ext cx="9343845" cy="5410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A </a:t>
            </a:r>
            <a:r>
              <a:rPr lang="en-US" sz="2400" b="1" dirty="0" smtClean="0">
                <a:solidFill>
                  <a:srgbClr val="0070C0"/>
                </a:solidFill>
              </a:rPr>
              <a:t>buffer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is additional time to complete a task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70C0"/>
                </a:solidFill>
              </a:rPr>
              <a:t>Murphy’s Law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states that if something can go wrong, it will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70C0"/>
                </a:solidFill>
              </a:rPr>
              <a:t>Parkinson’s Law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states that work expands to fill the time allowed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In traditional estimates, people often add a buffer to each task and use it if it’s needed or not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Critical chain scheduling removes buffers from individual tasks and instead creates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 </a:t>
            </a:r>
            <a:r>
              <a:rPr lang="en-US" sz="2000" b="1" dirty="0" smtClean="0">
                <a:solidFill>
                  <a:srgbClr val="0070C0"/>
                </a:solidFill>
              </a:rPr>
              <a:t>project buffer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or additional time added before the project’s due date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>
                <a:solidFill>
                  <a:srgbClr val="0070C0"/>
                </a:solidFill>
              </a:rPr>
              <a:t>feeding buffers </a:t>
            </a:r>
            <a:r>
              <a:rPr lang="en-US" sz="2000" dirty="0" smtClean="0"/>
              <a:t>or additional time added before tasks on the critical path</a:t>
            </a: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74638"/>
            <a:ext cx="83058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Buffers and Critical Chain</a:t>
            </a:r>
          </a:p>
        </p:txBody>
      </p:sp>
    </p:spTree>
    <p:extLst>
      <p:ext uri="{BB962C8B-B14F-4D97-AF65-F5344CB8AC3E}">
        <p14:creationId xmlns:p14="http://schemas.microsoft.com/office/powerpoint/2010/main" val="1189958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Critical Chain Scheduling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151374"/>
            <a:ext cx="7772400" cy="5162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576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Gantt </a:t>
            </a:r>
            <a:r>
              <a:rPr lang="en-US" dirty="0" smtClean="0"/>
              <a:t>Chart for Project X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054" y="1600201"/>
            <a:ext cx="8886966" cy="351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654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Gantt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Chart for Software Launch Project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791" y="1182115"/>
            <a:ext cx="6278409" cy="514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192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people like to focus on meeting milestones, especially for large projects</a:t>
            </a:r>
          </a:p>
          <a:p>
            <a:r>
              <a:rPr lang="en-US" dirty="0" smtClean="0"/>
              <a:t>Milestones emphasize important events or accomplishments on projects</a:t>
            </a:r>
          </a:p>
          <a:p>
            <a:r>
              <a:rPr lang="en-US" dirty="0" smtClean="0"/>
              <a:t>Normally create milestone by entering tasks with a zero duration, or you can mark any task as a milestone</a:t>
            </a:r>
          </a:p>
          <a:p>
            <a:pPr lvl="1"/>
            <a:endParaRPr lang="en-US" dirty="0" smtClean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59125" y="274638"/>
            <a:ext cx="9451675" cy="868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Adding Milestones to Gantt Charts</a:t>
            </a:r>
          </a:p>
        </p:txBody>
      </p:sp>
    </p:spTree>
    <p:extLst>
      <p:ext uri="{BB962C8B-B14F-4D97-AF65-F5344CB8AC3E}">
        <p14:creationId xmlns:p14="http://schemas.microsoft.com/office/powerpoint/2010/main" val="1243733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Milestones should be</a:t>
            </a:r>
          </a:p>
          <a:p>
            <a:pPr lvl="1"/>
            <a:r>
              <a:rPr lang="en-US" b="1" dirty="0" smtClean="0"/>
              <a:t>S</a:t>
            </a:r>
            <a:r>
              <a:rPr lang="en-US" dirty="0" smtClean="0"/>
              <a:t>pecific</a:t>
            </a:r>
          </a:p>
          <a:p>
            <a:pPr lvl="1"/>
            <a:r>
              <a:rPr lang="en-US" b="1" dirty="0" smtClean="0"/>
              <a:t>M</a:t>
            </a:r>
            <a:r>
              <a:rPr lang="en-US" dirty="0" smtClean="0"/>
              <a:t>easurable</a:t>
            </a:r>
          </a:p>
          <a:p>
            <a:pPr lvl="1"/>
            <a:r>
              <a:rPr lang="en-US" b="1" dirty="0" smtClean="0"/>
              <a:t>A</a:t>
            </a:r>
            <a:r>
              <a:rPr lang="en-US" dirty="0" smtClean="0"/>
              <a:t>ssignable</a:t>
            </a:r>
          </a:p>
          <a:p>
            <a:pPr lvl="1"/>
            <a:r>
              <a:rPr lang="en-US" b="1" dirty="0" smtClean="0"/>
              <a:t>R</a:t>
            </a:r>
            <a:r>
              <a:rPr lang="en-US" dirty="0" smtClean="0"/>
              <a:t>ealistic</a:t>
            </a:r>
          </a:p>
          <a:p>
            <a:pPr lvl="1"/>
            <a:r>
              <a:rPr lang="en-US" b="1" dirty="0" smtClean="0"/>
              <a:t>T</a:t>
            </a:r>
            <a:r>
              <a:rPr lang="en-US" dirty="0" smtClean="0"/>
              <a:t>ime-framed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SMART Criteria</a:t>
            </a:r>
          </a:p>
        </p:txBody>
      </p:sp>
    </p:spTree>
    <p:extLst>
      <p:ext uri="{BB962C8B-B14F-4D97-AF65-F5344CB8AC3E}">
        <p14:creationId xmlns:p14="http://schemas.microsoft.com/office/powerpoint/2010/main" val="826952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1534065" y="1227826"/>
            <a:ext cx="9783792" cy="45720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Schedule risk is inherent in the development of complex systems. </a:t>
            </a:r>
            <a:r>
              <a:rPr lang="en-US" sz="2400" dirty="0"/>
              <a:t>Luc Richard, the founder of </a:t>
            </a:r>
            <a:r>
              <a:rPr lang="en-US" sz="2400" dirty="0" smtClean="0"/>
              <a:t>www.projectmangler.com</a:t>
            </a:r>
            <a:r>
              <a:rPr lang="en-US" sz="2400" dirty="0"/>
              <a:t>, suggests that project managers can </a:t>
            </a:r>
            <a:r>
              <a:rPr lang="en-US" sz="2400" b="1" dirty="0">
                <a:solidFill>
                  <a:srgbClr val="0070C0"/>
                </a:solidFill>
              </a:rPr>
              <a:t>reduce schedule risk through project milestones</a:t>
            </a:r>
            <a:r>
              <a:rPr lang="en-US" sz="2400" dirty="0"/>
              <a:t>, a best practice that involves </a:t>
            </a:r>
            <a:r>
              <a:rPr lang="en-US" sz="2400" b="1" i="1" dirty="0">
                <a:solidFill>
                  <a:srgbClr val="0070C0"/>
                </a:solidFill>
              </a:rPr>
              <a:t>identifying and tracking significant points or achievements in the project</a:t>
            </a:r>
            <a:r>
              <a:rPr lang="en-US" sz="2400" dirty="0"/>
              <a:t>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b="1" i="1" dirty="0" smtClean="0"/>
              <a:t>The </a:t>
            </a:r>
            <a:r>
              <a:rPr lang="en-US" sz="2400" b="1" i="1" dirty="0"/>
              <a:t>five key points of using project milestones include the following:</a:t>
            </a:r>
          </a:p>
          <a:p>
            <a:pPr lvl="1">
              <a:buFont typeface="Wingdings 2" pitchFamily="18" charset="2"/>
              <a:buNone/>
            </a:pPr>
            <a:r>
              <a:rPr lang="en-US" sz="2000" dirty="0"/>
              <a:t>1. Define milestones early in the project and include them in the Gantt chart to provide a visual guide</a:t>
            </a:r>
          </a:p>
          <a:p>
            <a:pPr lvl="1">
              <a:buFont typeface="Wingdings 2" pitchFamily="18" charset="2"/>
              <a:buNone/>
            </a:pPr>
            <a:r>
              <a:rPr lang="en-US" sz="2000" dirty="0"/>
              <a:t>2. Keep milestones small and frequent</a:t>
            </a:r>
          </a:p>
          <a:p>
            <a:pPr lvl="1">
              <a:buFont typeface="Wingdings 2" pitchFamily="18" charset="2"/>
              <a:buNone/>
            </a:pPr>
            <a:r>
              <a:rPr lang="en-US" sz="2000" dirty="0"/>
              <a:t>3. The set of milestones must be all-encompassing</a:t>
            </a:r>
          </a:p>
          <a:p>
            <a:pPr lvl="1">
              <a:buFont typeface="Wingdings 2" pitchFamily="18" charset="2"/>
              <a:buNone/>
            </a:pPr>
            <a:r>
              <a:rPr lang="en-US" sz="2000" dirty="0"/>
              <a:t>4. Each milestone must be binary, meaning it is either complete or incomplete.</a:t>
            </a:r>
          </a:p>
          <a:p>
            <a:pPr lvl="1">
              <a:buFont typeface="Wingdings 2" pitchFamily="18" charset="2"/>
              <a:buNone/>
            </a:pPr>
            <a:r>
              <a:rPr lang="en-US" sz="2000" dirty="0"/>
              <a:t>5. Carefully monitor the critical path</a:t>
            </a:r>
          </a:p>
        </p:txBody>
      </p:sp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1327030" y="343649"/>
            <a:ext cx="83058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Practice</a:t>
            </a:r>
          </a:p>
        </p:txBody>
      </p:sp>
    </p:spTree>
    <p:extLst>
      <p:ext uri="{BB962C8B-B14F-4D97-AF65-F5344CB8AC3E}">
        <p14:creationId xmlns:p14="http://schemas.microsoft.com/office/powerpoint/2010/main" val="954167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Tracking Gantt Chart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957256"/>
            <a:ext cx="8610599" cy="49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457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1143001"/>
            <a:ext cx="8186738" cy="4791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CPM</a:t>
            </a:r>
            <a:r>
              <a:rPr lang="en-US" dirty="0" smtClean="0"/>
              <a:t> is a network diagramming technique used to predict total project duration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b="1" dirty="0" smtClean="0"/>
              <a:t>critical path</a:t>
            </a:r>
            <a:r>
              <a:rPr lang="en-US" dirty="0" smtClean="0"/>
              <a:t> for a project is the series of activities that determines the </a:t>
            </a:r>
            <a:r>
              <a:rPr lang="en-US" i="1" dirty="0" smtClean="0"/>
              <a:t>earliest time</a:t>
            </a:r>
            <a:r>
              <a:rPr lang="en-US" dirty="0" smtClean="0"/>
              <a:t> by which the project can be completed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critical path is the </a:t>
            </a:r>
            <a:r>
              <a:rPr lang="en-US" i="1" dirty="0" smtClean="0"/>
              <a:t>longest path</a:t>
            </a:r>
            <a:r>
              <a:rPr lang="en-US" dirty="0" smtClean="0"/>
              <a:t> through the network diagram and has the least amount of</a:t>
            </a:r>
            <a:r>
              <a:rPr lang="en-US" b="1" dirty="0" smtClean="0"/>
              <a:t> </a:t>
            </a:r>
            <a:r>
              <a:rPr lang="en-US" dirty="0" smtClean="0"/>
              <a:t>slack or float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Slack </a:t>
            </a:r>
            <a:r>
              <a:rPr lang="en-US" dirty="0" smtClean="0"/>
              <a:t>or</a:t>
            </a:r>
            <a:r>
              <a:rPr lang="en-US" b="1" dirty="0" smtClean="0"/>
              <a:t> float</a:t>
            </a:r>
            <a:r>
              <a:rPr lang="en-US" dirty="0" smtClean="0"/>
              <a:t> is</a:t>
            </a:r>
            <a:r>
              <a:rPr lang="en-US" b="1" dirty="0" smtClean="0"/>
              <a:t> </a:t>
            </a:r>
            <a:r>
              <a:rPr lang="en-US" dirty="0" smtClean="0"/>
              <a:t>the amount of time an activity may be delayed without delaying a succeeding activity or the project finish date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74638"/>
            <a:ext cx="83058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Critical Path Method (CPM)</a:t>
            </a:r>
          </a:p>
        </p:txBody>
      </p:sp>
    </p:spTree>
    <p:extLst>
      <p:ext uri="{BB962C8B-B14F-4D97-AF65-F5344CB8AC3E}">
        <p14:creationId xmlns:p14="http://schemas.microsoft.com/office/powerpoint/2010/main" val="2044402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resentation level design">
  <a:themeElements>
    <a:clrScheme name="ResortColor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002060"/>
      </a:hlink>
      <a:folHlink>
        <a:srgbClr val="00B0F0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none" rtlCol="0">
        <a:spAutoFit/>
      </a:bodyPr>
      <a:lstStyle>
        <a:defPPr>
          <a:defRPr dirty="0" err="1" smtClean="0">
            <a:ln>
              <a:solidFill>
                <a:schemeClr val="accent1">
                  <a:lumMod val="20000"/>
                  <a:lumOff val="80000"/>
                </a:schemeClr>
              </a:solidFill>
            </a:ln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 level design" id="{00E2FDB5-77A3-416C-8232-A2B8AB0B9A01}" vid="{6E3E8A63-E899-4F92-AFE5-C80B3CCFC0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866</Words>
  <Application>Microsoft Office PowerPoint</Application>
  <PresentationFormat>Widescreen</PresentationFormat>
  <Paragraphs>83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Century Gothic</vt:lpstr>
      <vt:lpstr>Times New Roman</vt:lpstr>
      <vt:lpstr>Wingdings</vt:lpstr>
      <vt:lpstr>Wingdings 2</vt:lpstr>
      <vt:lpstr>Presentation level design</vt:lpstr>
      <vt:lpstr>Critical Path and Gantt</vt:lpstr>
      <vt:lpstr>Gantt Charts</vt:lpstr>
      <vt:lpstr>Gantt Chart for Project X</vt:lpstr>
      <vt:lpstr>Gantt Chart for Software Launch Project</vt:lpstr>
      <vt:lpstr>Adding Milestones to Gantt Charts</vt:lpstr>
      <vt:lpstr>SMART Criteria</vt:lpstr>
      <vt:lpstr>Best Practice</vt:lpstr>
      <vt:lpstr>Sample Tracking Gantt Chart</vt:lpstr>
      <vt:lpstr>Critical Path Method (CPM)</vt:lpstr>
      <vt:lpstr>Calculating the Critical Path</vt:lpstr>
      <vt:lpstr>Determining the Critical Path for Project X</vt:lpstr>
      <vt:lpstr>More on the Critical Path</vt:lpstr>
      <vt:lpstr>Using Critical Path Analysis to Make Schedule Trade-offs</vt:lpstr>
      <vt:lpstr>Calculating Early and Late Start and Finish Dates</vt:lpstr>
      <vt:lpstr>Free and Total Float or Slack for Project X</vt:lpstr>
      <vt:lpstr>Using the Critical Path to Shorten a Project Schedule</vt:lpstr>
      <vt:lpstr>Importance of Updating Critical Path Data</vt:lpstr>
      <vt:lpstr>Critical Chain Scheduling</vt:lpstr>
      <vt:lpstr>Multitasking Example</vt:lpstr>
      <vt:lpstr>Buffers and Critical Chain</vt:lpstr>
      <vt:lpstr>Example of Critical Chain Scheduling</vt:lpstr>
    </vt:vector>
  </TitlesOfParts>
  <Company>University of San Diego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Path and Gantt</dc:title>
  <dc:creator>Carl M. Rebman Jr.</dc:creator>
  <cp:lastModifiedBy>Carl M. Rebman Jr.</cp:lastModifiedBy>
  <cp:revision>1</cp:revision>
  <dcterms:created xsi:type="dcterms:W3CDTF">2014-09-02T04:37:28Z</dcterms:created>
  <dcterms:modified xsi:type="dcterms:W3CDTF">2014-09-02T04:39:10Z</dcterms:modified>
</cp:coreProperties>
</file>