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tif" ContentType="image/tif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96" r:id="rId4"/>
    <p:sldId id="329" r:id="rId5"/>
    <p:sldId id="354" r:id="rId6"/>
    <p:sldId id="355" r:id="rId7"/>
    <p:sldId id="356" r:id="rId8"/>
    <p:sldId id="357" r:id="rId9"/>
    <p:sldId id="358" r:id="rId10"/>
    <p:sldId id="359" r:id="rId11"/>
    <p:sldId id="338" r:id="rId12"/>
    <p:sldId id="339" r:id="rId13"/>
    <p:sldId id="342" r:id="rId14"/>
    <p:sldId id="340" r:id="rId15"/>
    <p:sldId id="341" r:id="rId16"/>
    <p:sldId id="343" r:id="rId17"/>
    <p:sldId id="344" r:id="rId18"/>
    <p:sldId id="332" r:id="rId19"/>
    <p:sldId id="345" r:id="rId20"/>
    <p:sldId id="346" r:id="rId21"/>
    <p:sldId id="360" r:id="rId22"/>
    <p:sldId id="347" r:id="rId23"/>
    <p:sldId id="361" r:id="rId24"/>
    <p:sldId id="348" r:id="rId25"/>
    <p:sldId id="362" r:id="rId26"/>
    <p:sldId id="351" r:id="rId27"/>
    <p:sldId id="363" r:id="rId28"/>
    <p:sldId id="352" r:id="rId29"/>
    <p:sldId id="264" r:id="rId30"/>
    <p:sldId id="263" r:id="rId31"/>
    <p:sldId id="26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1" name="Cheryl Slavik" initials="CS" lastIdx="18" clrIdx="1"/>
  <p:cmAuthor id="2" name="NA" initials="N" lastIdx="16" clrIdx="2"/>
  <p:cmAuthor id="3" name="McAfee, Samantha" initials="MS" lastIdx="7" clrIdx="3"/>
  <p:cmAuthor id="4" name="Firstname Lastname" initials="FL" lastIdx="1" clrIdx="4">
    <p:extLst/>
  </p:cmAuthor>
  <p:cmAuthor id="5" name="mike gordon" initials="mg" lastIdx="3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7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8" autoAdjust="0"/>
    <p:restoredTop sz="71984" autoAdjust="0"/>
  </p:normalViewPr>
  <p:slideViewPr>
    <p:cSldViewPr>
      <p:cViewPr varScale="1">
        <p:scale>
          <a:sx n="107" d="100"/>
          <a:sy n="107" d="100"/>
        </p:scale>
        <p:origin x="-268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6" y="5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4" Type="http://schemas.openxmlformats.org/officeDocument/2006/relationships/slide" Target="slides/slide30.xml"/><Relationship Id="rId5" Type="http://schemas.openxmlformats.org/officeDocument/2006/relationships/slide" Target="slides/slide31.xml"/><Relationship Id="rId1" Type="http://schemas.openxmlformats.org/officeDocument/2006/relationships/slide" Target="slides/slide1.xml"/><Relationship Id="rId2"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CEC81-68EF-4799-AD76-B67CADD91BAC}" type="datetimeFigureOut">
              <a:rPr lang="en-US" smtClean="0"/>
              <a:pPr/>
              <a:t>6/3/14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E6167-B46C-419E-BC99-9BB83C792916}" type="slidenum">
              <a:rPr lang="en-US" smtClean="0"/>
              <a:pPr/>
              <a:t>‹#›</a:t>
            </a:fld>
            <a:endParaRPr lang="en-US" dirty="0"/>
          </a:p>
        </p:txBody>
      </p:sp>
    </p:spTree>
    <p:extLst>
      <p:ext uri="{BB962C8B-B14F-4D97-AF65-F5344CB8AC3E}">
        <p14:creationId xmlns:p14="http://schemas.microsoft.com/office/powerpoint/2010/main" val="146268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6/3/14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3293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workshop</a:t>
            </a:r>
            <a:r>
              <a:rPr lang="en-US" baseline="0" dirty="0" smtClean="0"/>
              <a:t> introduces you to Microsoft Project 2013 and focuses on basic project management features.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196417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Gantt Chart view is the default Project 2013 view, and includes</a:t>
            </a:r>
            <a:r>
              <a:rPr lang="en-US" baseline="0" dirty="0" smtClean="0"/>
              <a:t> components, such as:</a:t>
            </a:r>
            <a:endParaRPr lang="en-US" sz="1200" b="0" i="0" u="none" strike="noStrike" kern="1200" baseline="0" dirty="0" smtClean="0">
              <a:solidFill>
                <a:schemeClr val="tx1"/>
              </a:solidFill>
              <a:latin typeface="+mn-lt"/>
              <a:ea typeface="+mn-ea"/>
              <a:cs typeface="+mn-cs"/>
            </a:endParaRPr>
          </a:p>
          <a:p>
            <a:endParaRPr lang="en-US" dirty="0" smtClean="0"/>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Gantt Chart displays the project’s tasks against a timeline, where the activities are displayed as horizontal bars in which the length of the bar is determined by the duration of the activities and start/finish dates. </a:t>
            </a:r>
          </a:p>
          <a:p>
            <a:pPr marL="628650" lvl="1"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Entry table is used to enter task information, and is used to record project tasks, durations, predecessors, and resources.</a:t>
            </a:r>
          </a:p>
          <a:p>
            <a:pPr marL="628650" lvl="1"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timeline is a visual representation of a project from start to finish.</a:t>
            </a:r>
          </a:p>
          <a:p>
            <a:pPr marL="628650" lvl="1"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View Bar contains buttons for quick access to different Project 2013 views and is used to navigate within the different Project 2013 views.</a:t>
            </a:r>
          </a:p>
          <a:p>
            <a:pPr marL="628650" lvl="1"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Information on exploring the Project 2013</a:t>
            </a:r>
            <a:r>
              <a:rPr lang="en-US" baseline="0" dirty="0" smtClean="0"/>
              <a:t> window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extLst>
      <p:ext uri="{BB962C8B-B14F-4D97-AF65-F5344CB8AC3E}">
        <p14:creationId xmlns:p14="http://schemas.microsoft.com/office/powerpoint/2010/main" val="42916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shown on the slide, there are several</a:t>
            </a:r>
            <a:r>
              <a:rPr lang="en-US" baseline="0" dirty="0" smtClean="0"/>
              <a:t> other components in the Project 2013 window, which you will be using in this workshop.</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extLst>
      <p:ext uri="{BB962C8B-B14F-4D97-AF65-F5344CB8AC3E}">
        <p14:creationId xmlns:p14="http://schemas.microsoft.com/office/powerpoint/2010/main" val="401123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Project Information dialog box is used to update various aspects of a project, such as: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Project start date or finish date</a:t>
            </a:r>
            <a:r>
              <a:rPr lang="en-US" b="0" dirty="0" smtClean="0"/>
              <a:t>—either or both can be used to schedule</a:t>
            </a:r>
            <a:r>
              <a:rPr lang="en-US" b="0" baseline="0" dirty="0" smtClean="0"/>
              <a:t> a project</a:t>
            </a:r>
            <a:endParaRPr lang="en-US"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Current date or status date</a:t>
            </a:r>
            <a:r>
              <a:rPr lang="en-US" b="0" dirty="0" smtClean="0"/>
              <a:t>—</a:t>
            </a:r>
            <a:r>
              <a:rPr lang="en-US" sz="1200" b="0" i="0" u="none" strike="noStrike" kern="1200" baseline="0" dirty="0" smtClean="0">
                <a:solidFill>
                  <a:schemeClr val="tx1"/>
                </a:solidFill>
                <a:latin typeface="+mn-lt"/>
                <a:ea typeface="+mn-ea"/>
                <a:cs typeface="+mn-cs"/>
              </a:rPr>
              <a:t>status date is the date set to run reports on a project’s progress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Project base calendar</a:t>
            </a:r>
            <a:r>
              <a:rPr lang="en-US" b="0" dirty="0" smtClean="0"/>
              <a:t>—</a:t>
            </a:r>
            <a:r>
              <a:rPr lang="en-US" sz="1200" b="0" i="0" u="none" strike="noStrike" kern="1200" baseline="0" dirty="0" smtClean="0">
                <a:solidFill>
                  <a:schemeClr val="tx1"/>
                </a:solidFill>
                <a:latin typeface="+mn-lt"/>
                <a:ea typeface="+mn-ea"/>
                <a:cs typeface="+mn-cs"/>
              </a:rPr>
              <a:t>specifies hours in which work can occur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preparing a project schedule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extLst>
      <p:ext uri="{BB962C8B-B14F-4D97-AF65-F5344CB8AC3E}">
        <p14:creationId xmlns:p14="http://schemas.microsoft.com/office/powerpoint/2010/main" val="342543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shown </a:t>
            </a:r>
            <a:r>
              <a:rPr lang="en-US" sz="1200" b="0" i="0" u="none" strike="noStrike" kern="1200" baseline="0" dirty="0" smtClean="0">
                <a:solidFill>
                  <a:schemeClr val="tx1"/>
                </a:solidFill>
                <a:latin typeface="+mn-lt"/>
                <a:ea typeface="+mn-ea"/>
                <a:cs typeface="+mn-cs"/>
              </a:rPr>
              <a:t>in the Project Information dialog box</a:t>
            </a:r>
            <a:r>
              <a:rPr lang="en-US" dirty="0" smtClean="0"/>
              <a:t> in the slide:</a:t>
            </a:r>
          </a:p>
          <a:p>
            <a:pPr marL="628650" lvl="1" indent="-171450">
              <a:buFont typeface="Arial" panose="020B0604020202020204" pitchFamily="34" charset="0"/>
              <a:buChar char="•"/>
            </a:pPr>
            <a:r>
              <a:rPr lang="en-US" dirty="0" smtClean="0"/>
              <a:t>The</a:t>
            </a:r>
            <a:r>
              <a:rPr lang="en-US" baseline="0" dirty="0" smtClean="0"/>
              <a:t> Start date is Wednesday June 1</a:t>
            </a:r>
            <a:r>
              <a:rPr lang="en-US" baseline="30000" dirty="0" smtClean="0"/>
              <a:t>st</a:t>
            </a:r>
            <a:r>
              <a:rPr lang="en-US" baseline="0" dirty="0" smtClean="0"/>
              <a:t> of the next year</a:t>
            </a:r>
          </a:p>
          <a:p>
            <a:pPr marL="628650" lvl="1" indent="-171450">
              <a:buFont typeface="Arial" panose="020B0604020202020204" pitchFamily="34" charset="0"/>
              <a:buChar char="•"/>
            </a:pPr>
            <a:r>
              <a:rPr lang="en-US" baseline="0" dirty="0" smtClean="0"/>
              <a:t>The Current date is December 1</a:t>
            </a:r>
            <a:r>
              <a:rPr lang="en-US" baseline="30000" dirty="0" smtClean="0"/>
              <a:t>st</a:t>
            </a:r>
            <a:r>
              <a:rPr lang="en-US" baseline="0" dirty="0" smtClean="0"/>
              <a:t> of this year</a:t>
            </a:r>
          </a:p>
          <a:p>
            <a:pPr marL="628650" lvl="1" indent="-171450">
              <a:buFont typeface="Arial" panose="020B0604020202020204" pitchFamily="34" charset="0"/>
              <a:buChar char="•"/>
            </a:pPr>
            <a:r>
              <a:rPr lang="en-US" baseline="0" dirty="0" smtClean="0"/>
              <a:t>The Finish date is Wednesday June 18</a:t>
            </a:r>
            <a:r>
              <a:rPr lang="en-US" baseline="30000" dirty="0" smtClean="0"/>
              <a:t>th </a:t>
            </a:r>
            <a:r>
              <a:rPr lang="en-US" baseline="0" dirty="0" smtClean="0"/>
              <a:t>of the next year</a:t>
            </a:r>
          </a:p>
          <a:p>
            <a:pPr marL="628650" lvl="1" indent="-171450">
              <a:buFont typeface="Arial" panose="020B0604020202020204" pitchFamily="34" charset="0"/>
              <a:buChar char="•"/>
            </a:pPr>
            <a:r>
              <a:rPr lang="en-US" baseline="0" dirty="0" smtClean="0"/>
              <a:t>There is no Status date</a:t>
            </a:r>
          </a:p>
          <a:p>
            <a:pPr marL="628650" lvl="1" indent="-171450">
              <a:buFont typeface="Arial" panose="020B0604020202020204" pitchFamily="34" charset="0"/>
              <a:buChar char="•"/>
            </a:pPr>
            <a:r>
              <a:rPr lang="en-US" baseline="0" dirty="0" smtClean="0"/>
              <a:t>The Standard Calendar (40-hour work week) is used as the project base calendar</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extLst>
      <p:ext uri="{BB962C8B-B14F-4D97-AF65-F5344CB8AC3E}">
        <p14:creationId xmlns:p14="http://schemas.microsoft.com/office/powerpoint/2010/main" val="2278603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When a base calendar is assigned to a project, the base calendar must correctly indicate the working time hours a project team is actually able to work on the project. For example, a team may only be able to work Monday, Wednesday, and Friday afternoons from 1:00 to 5:00.</a:t>
            </a:r>
            <a:endParaRPr lang="en-US" dirty="0" smtClean="0"/>
          </a:p>
          <a:p>
            <a:endParaRPr lang="en-US" dirty="0" smtClean="0"/>
          </a:p>
          <a:p>
            <a:r>
              <a:rPr lang="en-US" dirty="0" smtClean="0"/>
              <a:t>To indicate</a:t>
            </a:r>
            <a:r>
              <a:rPr lang="en-US" baseline="0" dirty="0" smtClean="0"/>
              <a:t> this, the Calendar Detail dialog box is used to modify the Standard calendar and specify the actual days of the week and the hours.</a:t>
            </a:r>
          </a:p>
          <a:p>
            <a:pPr marL="628650" lvl="1" indent="-171450">
              <a:buFont typeface="Arial" panose="020B0604020202020204" pitchFamily="34" charset="0"/>
              <a:buChar char="•"/>
            </a:pPr>
            <a:r>
              <a:rPr lang="en-US" baseline="0" dirty="0" smtClean="0"/>
              <a:t>To select the three days, press and hold Ctrl while clicking Monday, Wednesday, and Friday.</a:t>
            </a:r>
          </a:p>
          <a:p>
            <a:pPr marL="628650" lvl="1" indent="-171450">
              <a:buFont typeface="Arial" panose="020B0604020202020204" pitchFamily="34" charset="0"/>
              <a:buChar char="•"/>
            </a:pPr>
            <a:r>
              <a:rPr lang="en-US" baseline="0" dirty="0" smtClean="0"/>
              <a:t>To select the hours, enter 1</a:t>
            </a:r>
            <a:r>
              <a:rPr lang="en-US" baseline="0" dirty="0" smtClean="0">
                <a:sym typeface="Wingdings" panose="05000000000000000000" pitchFamily="2" charset="2"/>
              </a:rPr>
              <a:t>:00 PM as the From time and 5:00 PM as the To time.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modifying a project calendar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extLst>
      <p:ext uri="{BB962C8B-B14F-4D97-AF65-F5344CB8AC3E}">
        <p14:creationId xmlns:p14="http://schemas.microsoft.com/office/powerpoint/2010/main" val="3400847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can be exceptions, such as a holiday,</a:t>
            </a:r>
            <a:r>
              <a:rPr lang="en-US" baseline="0" dirty="0" smtClean="0"/>
              <a:t> that must be included in the project calendar. Such calendar changes are made using the Exceptions tab on the Change Working Time dialog box.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shown on the slide, </a:t>
            </a:r>
            <a:r>
              <a:rPr lang="en-US" baseline="0" dirty="0" smtClean="0"/>
              <a:t>the January calendar indicates New Year’s is an exception. Note: Below the calendar, on the Exceptions tab, another exception for Christmas has also been created.</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extLst>
      <p:ext uri="{BB962C8B-B14F-4D97-AF65-F5344CB8AC3E}">
        <p14:creationId xmlns:p14="http://schemas.microsoft.com/office/powerpoint/2010/main" val="3204776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a:t>
            </a:r>
            <a:r>
              <a:rPr lang="en-US" baseline="0" dirty="0" smtClean="0"/>
              <a:t> tasks can be manually or automatically created.</a:t>
            </a:r>
          </a:p>
          <a:p>
            <a:endParaRPr lang="en-US" baseline="0" dirty="0" smtClean="0"/>
          </a:p>
          <a:p>
            <a:r>
              <a:rPr lang="en-US" baseline="0" dirty="0" smtClean="0"/>
              <a:t>The default for creating tasks is Manually Scheduled, where the Start date and duration are entered, and Project 2013 calculates the Finish date. Note: When changes are made to tasks, t</a:t>
            </a:r>
            <a:r>
              <a:rPr lang="en-US" sz="1200" b="0" i="0" u="none" strike="noStrike" kern="1200" baseline="0" dirty="0" smtClean="0">
                <a:solidFill>
                  <a:schemeClr val="tx1"/>
                </a:solidFill>
                <a:latin typeface="+mn-lt"/>
                <a:ea typeface="+mn-ea"/>
                <a:cs typeface="+mn-cs"/>
              </a:rPr>
              <a:t>ask dates are not calculated or adjusted by Project’s 2013 scheduling engine.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Auto Scheduled is selected, the project schedule is calculated based on:</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project’s calendar</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Project tasks, durations, and dependencies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Resource assignments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Constraint dates assigned to tasks.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understanding manually scheduled versus auto scheduled projects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extLst>
      <p:ext uri="{BB962C8B-B14F-4D97-AF65-F5344CB8AC3E}">
        <p14:creationId xmlns:p14="http://schemas.microsoft.com/office/powerpoint/2010/main" val="98458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table shown in the slide displays the differences</a:t>
            </a:r>
            <a:r>
              <a:rPr lang="en-US" baseline="0" dirty="0" smtClean="0"/>
              <a:t> between scheduling a project manually versus scheduling it automatically.</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694074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Tasks are activities that must be completed to reach the project goal. When designing a project, in addition to identifying the project tasks, you must also enter the task durations, task dependencies, and task constraints. The Task Information dialog box contains the details for each task and can be used to make changes to a task.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shown in the slide, there are six task categories (tabs), one of which is a Notes tab, where additional information about a task can be added.</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identifying</a:t>
            </a:r>
            <a:r>
              <a:rPr lang="en-US" baseline="0" dirty="0" smtClean="0"/>
              <a:t> project tasks </a:t>
            </a:r>
            <a:r>
              <a:rPr lang="en-US" dirty="0" smtClean="0"/>
              <a:t>continues on the next slide.</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extLst>
      <p:ext uri="{BB962C8B-B14F-4D97-AF65-F5344CB8AC3E}">
        <p14:creationId xmlns:p14="http://schemas.microsoft.com/office/powerpoint/2010/main" val="3998436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several tasks that have been added to the Entry table on the left, and the resulting changes to the Gantt chart on the right.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extLst>
      <p:ext uri="{BB962C8B-B14F-4D97-AF65-F5344CB8AC3E}">
        <p14:creationId xmlns:p14="http://schemas.microsoft.com/office/powerpoint/2010/main" val="181353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  Understand project management and Microsoft Project terminology</a:t>
            </a:r>
          </a:p>
          <a:p>
            <a:pPr lvl="1">
              <a:buFont typeface="Arial" pitchFamily="34" charset="0"/>
              <a:buChar char="•"/>
            </a:pPr>
            <a:r>
              <a:rPr lang="en-US" sz="1300" dirty="0" smtClean="0"/>
              <a:t>  Explore the Project 2013 window</a:t>
            </a:r>
          </a:p>
          <a:p>
            <a:pPr lvl="1">
              <a:buFont typeface="Arial" pitchFamily="34" charset="0"/>
              <a:buChar char="•"/>
            </a:pPr>
            <a:r>
              <a:rPr lang="en-US" sz="1300" dirty="0" smtClean="0"/>
              <a:t>  Prepare a project schedule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aseline="0" dirty="0" smtClean="0"/>
              <a:t>Modify a project calendar</a:t>
            </a:r>
            <a:endParaRPr lang="en-US" sz="1300" dirty="0" smtClean="0"/>
          </a:p>
          <a:p>
            <a:pPr lvl="1">
              <a:buFont typeface="Arial" pitchFamily="34" charset="0"/>
              <a:buChar char="•"/>
            </a:pPr>
            <a:r>
              <a:rPr lang="en-US" sz="1300" dirty="0" smtClean="0"/>
              <a:t>  Understand manually scheduled versus auto scheduled projects</a:t>
            </a:r>
          </a:p>
          <a:p>
            <a:pPr lvl="1">
              <a:buFont typeface="Arial" pitchFamily="34" charset="0"/>
              <a:buNone/>
            </a:pPr>
            <a:endParaRPr lang="en-US" dirty="0" smtClean="0"/>
          </a:p>
          <a:p>
            <a:pPr lvl="0">
              <a:buFont typeface="Arial" pitchFamily="34" charset="0"/>
              <a:buNone/>
            </a:pPr>
            <a:r>
              <a:rPr lang="en-US" dirty="0" smtClean="0"/>
              <a:t>The</a:t>
            </a:r>
            <a:r>
              <a:rPr lang="en-US" baseline="0" dirty="0" smtClean="0"/>
              <a:t> objectives continue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3889500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 project plan has been created, tasks may have to be added, deleted, modified, copied, or moved.</a:t>
            </a:r>
          </a:p>
          <a:p>
            <a:endParaRPr lang="en-US" dirty="0" smtClean="0"/>
          </a:p>
          <a:p>
            <a:r>
              <a:rPr lang="en-US" dirty="0" smtClean="0"/>
              <a:t>Tasks can be added or deleted using </a:t>
            </a:r>
            <a:r>
              <a:rPr lang="en-US" sz="1200" b="0" i="0" u="none" strike="noStrike" kern="1200" baseline="0" dirty="0" smtClean="0">
                <a:solidFill>
                  <a:schemeClr val="tx1"/>
                </a:solidFill>
                <a:latin typeface="+mn-lt"/>
                <a:ea typeface="+mn-ea"/>
                <a:cs typeface="+mn-cs"/>
              </a:rPr>
              <a:t>the Ribbon, the shortcut menu, or the keyboard. Similar to adding a row in Excel, when a task is added or deleted, the other tasks are moved accordingly.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modifying project tasks</a:t>
            </a:r>
            <a:r>
              <a:rPr lang="en-US" baseline="0" dirty="0" smtClean="0"/>
              <a:t> in Project 2013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extLst>
      <p:ext uri="{BB962C8B-B14F-4D97-AF65-F5344CB8AC3E}">
        <p14:creationId xmlns:p14="http://schemas.microsoft.com/office/powerpoint/2010/main" val="2835082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Tasks can be modified, copied, or moved in the Gantt Chart view. When moving a task, it can be dragged and dropped in a new location, or it can be copied and pasted from the Clipboard.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slide uses the Gantt Chart view and show that task 5 has been selected and will be moved to become task 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modifying project tasks</a:t>
            </a:r>
            <a:r>
              <a:rPr lang="en-US" baseline="0" dirty="0" smtClean="0"/>
              <a:t> in Project 2013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extLst>
      <p:ext uri="{BB962C8B-B14F-4D97-AF65-F5344CB8AC3E}">
        <p14:creationId xmlns:p14="http://schemas.microsoft.com/office/powerpoint/2010/main" val="257145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Besides the Gantt Chart view, tasks can be added and modified using the Calendar and Network Diagram views.</a:t>
            </a:r>
          </a:p>
          <a:p>
            <a:endParaRPr lang="en-US" dirty="0" smtClean="0"/>
          </a:p>
          <a:p>
            <a:r>
              <a:rPr lang="en-US" dirty="0" smtClean="0"/>
              <a:t>The Calendar view displays tasks as bars on a weekly or monthly calendar. This slide shows a weekly calendar after</a:t>
            </a:r>
            <a:r>
              <a:rPr lang="en-US" baseline="0" dirty="0" smtClean="0"/>
              <a:t> the Task button has been clicked. Double-clicking the newly added task opens the Task Information dialog box (previously shown on Slide 18), where task information is entered.</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modifying project tasks</a:t>
            </a:r>
            <a:r>
              <a:rPr lang="en-US" baseline="0" dirty="0" smtClean="0"/>
              <a:t> in Project 2013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extLst>
      <p:ext uri="{BB962C8B-B14F-4D97-AF65-F5344CB8AC3E}">
        <p14:creationId xmlns:p14="http://schemas.microsoft.com/office/powerpoint/2010/main" val="854183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Network Diagram view displays each task in a detailed box and represents task dependencies with link lines. </a:t>
            </a:r>
            <a:r>
              <a:rPr lang="en-US" dirty="0" smtClean="0"/>
              <a:t>This slide shows the Network Diagram after</a:t>
            </a:r>
            <a:r>
              <a:rPr lang="en-US" baseline="0" dirty="0" smtClean="0"/>
              <a:t> task 6 has been selected and the Task button has been clicked. Double-clicking the newly added task rectangle once again opens the Task Information dialog box, where task information is entered.</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3292619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print a project, click FILE and use Backstage view. </a:t>
            </a:r>
            <a:r>
              <a:rPr lang="en-US" baseline="0" dirty="0" smtClean="0"/>
              <a:t>We have looked at three views</a:t>
            </a:r>
            <a:r>
              <a:rPr lang="en-US" dirty="0" smtClean="0"/>
              <a:t>—Gantt Chart, Network Diagram,</a:t>
            </a:r>
            <a:r>
              <a:rPr lang="en-US" baseline="0" dirty="0" smtClean="0"/>
              <a:t> and Calendar</a:t>
            </a:r>
            <a:r>
              <a:rPr lang="en-US" dirty="0" smtClean="0"/>
              <a:t>—and Backstage view is used to print</a:t>
            </a:r>
            <a:r>
              <a:rPr lang="en-US" baseline="0" dirty="0" smtClean="0"/>
              <a:t> any of these. Backstage view has a Preview pane that allows you to see what your printouts will look like prior to actually printing them. If you have used Office 2013’s Backstage view, you will recognize some similar features.</a:t>
            </a:r>
          </a:p>
          <a:p>
            <a:endParaRPr lang="en-US" baseline="0" dirty="0" smtClean="0"/>
          </a:p>
          <a:p>
            <a:r>
              <a:rPr lang="en-US" sz="1200" b="0" i="0" u="none" strike="noStrike" kern="1200" baseline="0" dirty="0" smtClean="0">
                <a:solidFill>
                  <a:schemeClr val="tx1"/>
                </a:solidFill>
                <a:latin typeface="+mn-lt"/>
                <a:ea typeface="+mn-ea"/>
                <a:cs typeface="+mn-cs"/>
              </a:rPr>
              <a:t>Headers or footers can be added to all views in Project 2013.</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2036675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Task dependencies create predecessor tasks and successor tasks. If you do not define task dependencies, all tasks will start on the project Start date or finish on the project Finish date. Task dependencies can be created in any of the three </a:t>
            </a:r>
            <a:r>
              <a:rPr lang="en-US" baseline="0" dirty="0" smtClean="0"/>
              <a:t>views</a:t>
            </a:r>
            <a:r>
              <a:rPr lang="en-US" dirty="0" smtClean="0"/>
              <a:t>—Gantt Chart, Network Diagram,</a:t>
            </a:r>
            <a:r>
              <a:rPr lang="en-US" baseline="0" dirty="0" smtClean="0"/>
              <a:t> and Calendar.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 terms relationship, dependency, and link may be used interchangeably.</a:t>
            </a:r>
            <a:endParaRPr lang="en-US" dirty="0" smtClean="0"/>
          </a:p>
          <a:p>
            <a:endParaRPr lang="en-US" baseline="0" dirty="0" smtClean="0"/>
          </a:p>
          <a:p>
            <a:r>
              <a:rPr lang="en-US" baseline="0" dirty="0" smtClean="0"/>
              <a:t>When using the Gantt Chart view, one way to link tasks is to select them in the Entry table and then click the Link the Selected Tasks button. The slide shows how linked tasks are indicated in the Gantt Chart view.</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a:t>
            </a:r>
            <a:r>
              <a:rPr lang="en-US" baseline="0" dirty="0" smtClean="0"/>
              <a:t> creating task dependencies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422738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using the Network Diagram view, one way to link tasks is to select the predecessor task and drag it to the successor task. The slide shows how linked tasks are indicated in the Network Diagram view.</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a:t>
            </a:r>
            <a:r>
              <a:rPr lang="en-US" baseline="0" dirty="0" smtClean="0"/>
              <a:t> creating task dependencies </a:t>
            </a:r>
            <a:r>
              <a:rPr lang="en-US" dirty="0" smtClean="0"/>
              <a:t>continues on the next slide.</a:t>
            </a:r>
          </a:p>
          <a:p>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extLst>
      <p:ext uri="{BB962C8B-B14F-4D97-AF65-F5344CB8AC3E}">
        <p14:creationId xmlns:p14="http://schemas.microsoft.com/office/powerpoint/2010/main" val="609238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using the Calendar view, one way to link tasks is to select the predecessor task and drag it to the successor task. The slide shows how linked tasks are indicated in the Calendar view.</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extLst>
      <p:ext uri="{BB962C8B-B14F-4D97-AF65-F5344CB8AC3E}">
        <p14:creationId xmlns:p14="http://schemas.microsoft.com/office/powerpoint/2010/main" val="2692500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Project 2013 allows the modification, addition, or deletion of task relationships and task constraints during the planning process. Task relationships can be modified, added, or deleted in the following ways:</a:t>
            </a:r>
          </a:p>
          <a:p>
            <a:pPr lvl="1"/>
            <a:r>
              <a:rPr lang="en-US" sz="1200" b="0" i="0" u="none" strike="noStrike" kern="1200" baseline="0" dirty="0" smtClean="0">
                <a:solidFill>
                  <a:schemeClr val="tx1"/>
                </a:solidFill>
                <a:latin typeface="+mn-lt"/>
                <a:ea typeface="+mn-ea"/>
                <a:cs typeface="+mn-cs"/>
              </a:rPr>
              <a:t>• Using the Predecessors column of Gantt Chart view</a:t>
            </a:r>
          </a:p>
          <a:p>
            <a:pPr lvl="1"/>
            <a:r>
              <a:rPr lang="en-US" sz="1200" b="0" i="0" u="none" strike="noStrike" kern="1200" baseline="0" dirty="0" smtClean="0">
                <a:solidFill>
                  <a:schemeClr val="tx1"/>
                </a:solidFill>
                <a:latin typeface="+mn-lt"/>
                <a:ea typeface="+mn-ea"/>
                <a:cs typeface="+mn-cs"/>
              </a:rPr>
              <a:t>• Using the Task Information dialog box Predecessors tab</a:t>
            </a:r>
          </a:p>
          <a:p>
            <a:pPr lvl="1"/>
            <a:r>
              <a:rPr lang="en-US" sz="1200" b="0" i="0" u="none" strike="noStrike" kern="1200" baseline="0" dirty="0" smtClean="0">
                <a:solidFill>
                  <a:schemeClr val="tx1"/>
                </a:solidFill>
                <a:latin typeface="+mn-lt"/>
                <a:ea typeface="+mn-ea"/>
                <a:cs typeface="+mn-cs"/>
              </a:rPr>
              <a:t>• Double-clicking the link line in Gantt Chart and Network Diagram views and using the Task Dependency dialog box</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When a project is scheduled by Start date, task dependencies can be modified by creating lag time or lead time.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Lag time moves a successor task forward in time so the Start date between the tasks become further apart.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Lead time moves a successor task back in time so the two tasks overlap and the Start dates between the tasks gets closer.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Adding lag time is likely to extend the length of a project.</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extLst>
      <p:ext uri="{BB962C8B-B14F-4D97-AF65-F5344CB8AC3E}">
        <p14:creationId xmlns:p14="http://schemas.microsoft.com/office/powerpoint/2010/main" val="201517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Project management is a process of initiating, planning, executing, monitoring, </a:t>
            </a:r>
            <a:r>
              <a:rPr lang="en-US" smtClean="0"/>
              <a:t>and closing</a:t>
            </a:r>
            <a:r>
              <a:rPr lang="en-US" baseline="0" smtClean="0"/>
              <a:t> </a:t>
            </a:r>
            <a:r>
              <a:rPr lang="en-US" smtClean="0"/>
              <a:t>a </a:t>
            </a:r>
            <a:r>
              <a:rPr lang="en-US" dirty="0" smtClean="0"/>
              <a:t>project’s tasks and resources so that the project goal is achieved.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Microsoft Project 2013 is software that can be used to manage projects.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extLst>
      <p:ext uri="{BB962C8B-B14F-4D97-AF65-F5344CB8AC3E}">
        <p14:creationId xmlns:p14="http://schemas.microsoft.com/office/powerpoint/2010/main" val="98328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objectives include to:</a:t>
            </a:r>
          </a:p>
          <a:p>
            <a:pPr lvl="1">
              <a:buFont typeface="Arial" pitchFamily="34" charset="0"/>
              <a:buChar char="•"/>
            </a:pPr>
            <a:r>
              <a:rPr lang="en-US" dirty="0" smtClean="0"/>
              <a:t>  Identify project tasks</a:t>
            </a:r>
          </a:p>
          <a:p>
            <a:pPr lvl="1">
              <a:buFont typeface="Arial" pitchFamily="34" charset="0"/>
              <a:buChar char="•"/>
            </a:pPr>
            <a:r>
              <a:rPr lang="en-US" dirty="0" smtClean="0"/>
              <a:t>  Modify project tasks in Project 2013</a:t>
            </a:r>
          </a:p>
          <a:p>
            <a:pPr lvl="1">
              <a:buFont typeface="Arial" pitchFamily="34" charset="0"/>
              <a:buChar char="•"/>
            </a:pPr>
            <a:r>
              <a:rPr lang="en-US" dirty="0" smtClean="0"/>
              <a:t>  Prepare Project for printing project views</a:t>
            </a:r>
          </a:p>
          <a:p>
            <a:pPr lvl="1">
              <a:buFont typeface="Arial" pitchFamily="34" charset="0"/>
              <a:buChar char="•"/>
            </a:pPr>
            <a:r>
              <a:rPr lang="en-US" dirty="0" smtClean="0"/>
              <a:t>  Create task dependencies</a:t>
            </a:r>
          </a:p>
          <a:p>
            <a:pPr lvl="1">
              <a:buFont typeface="Arial" pitchFamily="34" charset="0"/>
              <a:buChar char="•"/>
            </a:pPr>
            <a:r>
              <a:rPr lang="en-US" dirty="0" smtClean="0"/>
              <a:t>  Modify task dependencies and task constraints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760005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As you complete this introduction</a:t>
            </a:r>
            <a:r>
              <a:rPr lang="en-US" baseline="0" dirty="0" smtClean="0">
                <a:solidFill>
                  <a:schemeClr val="tx1"/>
                </a:solidFill>
              </a:rPr>
              <a:t> to Microsoft Project 2013, be sure you ask questions. You want to understand the concepts so that you can continue to build on them in the next workshop.</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30</a:t>
            </a:fld>
            <a:endParaRPr lang="en-US" dirty="0"/>
          </a:p>
        </p:txBody>
      </p:sp>
    </p:spTree>
    <p:extLst>
      <p:ext uri="{BB962C8B-B14F-4D97-AF65-F5344CB8AC3E}">
        <p14:creationId xmlns:p14="http://schemas.microsoft.com/office/powerpoint/2010/main" val="3391343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31</a:t>
            </a:fld>
            <a:endParaRPr lang="en-US" dirty="0"/>
          </a:p>
        </p:txBody>
      </p:sp>
    </p:spTree>
    <p:extLst>
      <p:ext uri="{BB962C8B-B14F-4D97-AF65-F5344CB8AC3E}">
        <p14:creationId xmlns:p14="http://schemas.microsoft.com/office/powerpoint/2010/main" val="184166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project management process consists of initiating, planning, executing, monitoring, and closing </a:t>
            </a:r>
            <a:r>
              <a:rPr lang="en-US" dirty="0" smtClean="0"/>
              <a:t>project tasks and resources so that the project goal is achieved.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A project goal is the anticipated result of a project when completed and is met when project tasks are accomplished on time, on budget, and within the scope of a given project.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understanding project management and</a:t>
            </a:r>
            <a:r>
              <a:rPr lang="en-US" baseline="0" dirty="0" smtClean="0"/>
              <a:t> Microsoft Project terminology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83438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Take the time to study the management process groups show in the slide table.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understanding project management and</a:t>
            </a:r>
            <a:r>
              <a:rPr lang="en-US" baseline="0" dirty="0" smtClean="0"/>
              <a:t> Microsoft Project terminology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extLst>
      <p:ext uri="{BB962C8B-B14F-4D97-AF65-F5344CB8AC3E}">
        <p14:creationId xmlns:p14="http://schemas.microsoft.com/office/powerpoint/2010/main" val="192449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project manager is responsible for overseeing all the details of the project plan, works to create a plan that will lead to project success, and motivates project team members to achieve the project goal. </a:t>
            </a:r>
          </a:p>
          <a:p>
            <a:endParaRPr lang="en-US" sz="1200" b="0" i="0" u="none" strike="noStrike" kern="1200" baseline="0" dirty="0" smtClean="0">
              <a:solidFill>
                <a:schemeClr val="tx1"/>
              </a:solidFill>
              <a:latin typeface="+mn-lt"/>
              <a:ea typeface="+mn-ea"/>
              <a:cs typeface="+mn-cs"/>
            </a:endParaRPr>
          </a:p>
          <a:p>
            <a:r>
              <a:rPr lang="en-US" dirty="0" smtClean="0"/>
              <a:t>Information on understanding project management and</a:t>
            </a:r>
            <a:r>
              <a:rPr lang="en-US" baseline="0" dirty="0" smtClean="0"/>
              <a:t> Microsoft Project terminology </a:t>
            </a:r>
            <a:r>
              <a:rPr lang="en-US" dirty="0" smtClean="0"/>
              <a:t>continues on the next slide. </a:t>
            </a:r>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extLst>
      <p:ext uri="{BB962C8B-B14F-4D97-AF65-F5344CB8AC3E}">
        <p14:creationId xmlns:p14="http://schemas.microsoft.com/office/powerpoint/2010/main" val="1374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task is an activity that is concluded in order to reach a project goal. For example, when planning for a wedding, a task could be to set the wedding date and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Task duration is a </a:t>
            </a:r>
            <a:r>
              <a:rPr lang="en-US" dirty="0" smtClean="0"/>
              <a:t>prediction </a:t>
            </a:r>
            <a:r>
              <a:rPr lang="en-US" sz="1200" b="0" i="0" u="none" strike="noStrike" kern="1200" baseline="0" dirty="0" smtClean="0">
                <a:solidFill>
                  <a:schemeClr val="tx1"/>
                </a:solidFill>
                <a:latin typeface="+mn-lt"/>
                <a:ea typeface="+mn-ea"/>
                <a:cs typeface="+mn-cs"/>
              </a:rPr>
              <a:t>of how long it takes to complete a task and can be measured in minutes, hours, days, weeks, months, and years.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predecessor task is a task that must be completed before the next task can begin.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successor task is a task that has a predecessor task.</a:t>
            </a:r>
          </a:p>
          <a:p>
            <a:endParaRPr lang="en-US" sz="1200" b="0" i="0" u="none" strike="noStrike" kern="1200" baseline="0" dirty="0" smtClean="0">
              <a:solidFill>
                <a:schemeClr val="tx1"/>
              </a:solidFill>
              <a:latin typeface="+mn-lt"/>
              <a:ea typeface="+mn-ea"/>
              <a:cs typeface="+mn-cs"/>
            </a:endParaRPr>
          </a:p>
          <a:p>
            <a:r>
              <a:rPr lang="en-US" dirty="0" smtClean="0"/>
              <a:t>Information on understanding project management and</a:t>
            </a:r>
            <a:r>
              <a:rPr lang="en-US" baseline="0" dirty="0" smtClean="0"/>
              <a:t> Microsoft Project terminology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extLst>
      <p:ext uri="{BB962C8B-B14F-4D97-AF65-F5344CB8AC3E}">
        <p14:creationId xmlns:p14="http://schemas.microsoft.com/office/powerpoint/2010/main" val="88692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Task dependency is the relationship between two tasks that defines which task(s) have to finish before the next task(s) can begin.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constraint is a limitation set on a task and affects how a task is scheduled.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resource is a work, material, or cost associated with a project task:</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Work resources—people and equipment</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Material resources—resources expended during a project</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Cost resources—independent costs that are associated with a task.</a:t>
            </a:r>
          </a:p>
          <a:p>
            <a:endParaRPr lang="en-US" sz="1200" b="0" i="0" u="none" strike="noStrike" kern="1200" baseline="0" dirty="0" smtClean="0">
              <a:solidFill>
                <a:schemeClr val="tx1"/>
              </a:solidFill>
              <a:latin typeface="+mn-lt"/>
              <a:ea typeface="+mn-ea"/>
              <a:cs typeface="+mn-cs"/>
            </a:endParaRPr>
          </a:p>
          <a:p>
            <a:r>
              <a:rPr lang="en-US" dirty="0" smtClean="0"/>
              <a:t>Information on understanding project management and</a:t>
            </a:r>
            <a:r>
              <a:rPr lang="en-US" baseline="0" dirty="0" smtClean="0"/>
              <a:t> Microsoft Project terminology </a:t>
            </a:r>
            <a:r>
              <a:rPr lang="en-US" dirty="0" smtClean="0"/>
              <a:t>continues on the next slide. </a:t>
            </a:r>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extLst>
      <p:ext uri="{BB962C8B-B14F-4D97-AF65-F5344CB8AC3E}">
        <p14:creationId xmlns:p14="http://schemas.microsoft.com/office/powerpoint/2010/main" val="1970312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scope of a project is what must be completed to deliver a specific product or service and includes meeting the project goals, tasks, and deadlines.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milestone is a task that is used to communicate project progress or mark a significant point in a project. For example, a milestone for the wedding planning could be that a banquet hall has been reserved.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Gantt chart is a graphical representation of the tasks.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extLst>
      <p:ext uri="{BB962C8B-B14F-4D97-AF65-F5344CB8AC3E}">
        <p14:creationId xmlns:p14="http://schemas.microsoft.com/office/powerpoint/2010/main" val="222490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6"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1"/>
          </p:nvPr>
        </p:nvSpPr>
        <p:spPr>
          <a:xfrm>
            <a:off x="8458200" y="6492875"/>
            <a:ext cx="685800" cy="365125"/>
          </a:xfrm>
        </p:spPr>
        <p:txBody>
          <a:bodyPr/>
          <a:lstStyle/>
          <a:p>
            <a:fld id="{97F33F24-5111-4524-9375-24241E4B6E0C}" type="slidenum">
              <a:rPr lang="en-US" smtClean="0"/>
              <a:pPr/>
              <a:t>‹#›</a:t>
            </a:fld>
            <a:endParaRPr lang="en-US" dirty="0"/>
          </a:p>
        </p:txBody>
      </p:sp>
      <p:sp>
        <p:nvSpPr>
          <p:cNvPr id="5" name="Rounded Rectangle 4"/>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533400" y="1676400"/>
            <a:ext cx="8077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7" name="Rounded Rectangle 6"/>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8" name="Rounded Rectangle 7"/>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050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2" r:id="rId3"/>
    <p:sldLayoutId id="2147483654" r:id="rId4"/>
    <p:sldLayoutId id="2147483655" r:id="rId5"/>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t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
        <p:nvSpPr>
          <p:cNvPr id="8" name="TextBox 7"/>
          <p:cNvSpPr txBox="1"/>
          <p:nvPr/>
        </p:nvSpPr>
        <p:spPr>
          <a:xfrm>
            <a:off x="4038600" y="1752600"/>
            <a:ext cx="4495800" cy="2908489"/>
          </a:xfrm>
          <a:prstGeom prst="rect">
            <a:avLst/>
          </a:prstGeom>
          <a:noFill/>
        </p:spPr>
        <p:txBody>
          <a:bodyPr wrap="square" rtlCol="0">
            <a:spAutoFit/>
          </a:bodyPr>
          <a:lstStyle/>
          <a:p>
            <a:r>
              <a:rPr lang="en-US" sz="3200" b="1" dirty="0" smtClean="0">
                <a:cs typeface="Arial" pitchFamily="34" charset="0"/>
              </a:rPr>
              <a:t>Module 1 Workshop 1</a:t>
            </a:r>
          </a:p>
          <a:p>
            <a:r>
              <a:rPr lang="en-US" sz="3600" b="1" dirty="0" smtClean="0">
                <a:cs typeface="Arial" pitchFamily="34" charset="0"/>
              </a:rPr>
              <a:t>Plan a Project</a:t>
            </a:r>
          </a:p>
          <a:p>
            <a:endParaRPr lang="en-US" sz="3600" b="1" dirty="0" smtClean="0">
              <a:latin typeface="+mj-lt"/>
              <a:cs typeface="Arial" pitchFamily="34" charset="0"/>
            </a:endParaRPr>
          </a:p>
          <a:p>
            <a:r>
              <a:rPr lang="en-US" sz="2400" i="1" dirty="0" smtClean="0">
                <a:latin typeface="+mj-lt"/>
                <a:cs typeface="Arial" pitchFamily="34" charset="0"/>
              </a:rPr>
              <a:t>Series Editor</a:t>
            </a:r>
            <a:r>
              <a:rPr lang="en-US" sz="3600" dirty="0" smtClean="0">
                <a:latin typeface="+mj-lt"/>
                <a:cs typeface="Arial" pitchFamily="34" charset="0"/>
              </a:rPr>
              <a:t> </a:t>
            </a:r>
            <a:r>
              <a:rPr lang="en-US" sz="2800" b="1" dirty="0" smtClean="0">
                <a:latin typeface="+mj-lt"/>
                <a:cs typeface="Arial" pitchFamily="34" charset="0"/>
              </a:rPr>
              <a:t>Amy Kinser</a:t>
            </a:r>
            <a:endParaRPr lang="en-US" sz="3600" b="1" dirty="0" smtClean="0">
              <a:latin typeface="+mj-lt"/>
              <a:cs typeface="Arial" pitchFamily="34" charset="0"/>
            </a:endParaRPr>
          </a:p>
          <a:p>
            <a:endParaRPr lang="en-US" sz="700" b="1" dirty="0" smtClean="0">
              <a:latin typeface="+mj-lt"/>
              <a:cs typeface="Arial" pitchFamily="34" charset="0"/>
            </a:endParaRPr>
          </a:p>
          <a:p>
            <a:r>
              <a:rPr lang="en-US" sz="2400" i="1" dirty="0" smtClean="0">
                <a:latin typeface="+mj-lt"/>
                <a:cs typeface="Arial" pitchFamily="34" charset="0"/>
              </a:rPr>
              <a:t>by</a:t>
            </a:r>
            <a:r>
              <a:rPr lang="en-US" sz="3600" b="1" dirty="0" smtClean="0">
                <a:latin typeface="+mj-lt"/>
                <a:cs typeface="Arial" pitchFamily="34" charset="0"/>
              </a:rPr>
              <a:t> </a:t>
            </a:r>
            <a:r>
              <a:rPr lang="en-US" sz="2800" b="1" dirty="0"/>
              <a:t>Kristyn Jacobson</a:t>
            </a:r>
            <a:endParaRPr lang="en-US" sz="3600" b="1" dirty="0">
              <a:latin typeface="Garamond" pitchFamily="18" charset="0"/>
              <a:cs typeface="Arial" pitchFamily="34" charset="0"/>
            </a:endParaRPr>
          </a:p>
        </p:txBody>
      </p:sp>
      <p:sp>
        <p:nvSpPr>
          <p:cNvPr id="9" name="Rounded Rectangle 8"/>
          <p:cNvSpPr/>
          <p:nvPr/>
        </p:nvSpPr>
        <p:spPr>
          <a:xfrm>
            <a:off x="457200" y="381000"/>
            <a:ext cx="8229600" cy="1143000"/>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8900000" algn="bl" rotWithShape="0">
                    <a:prstClr val="black">
                      <a:alpha val="40000"/>
                    </a:prstClr>
                  </a:outerShdw>
                </a:effectLst>
              </a:rPr>
              <a:t>Your Office: Getting Started</a:t>
            </a:r>
          </a:p>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8900000" algn="bl" rotWithShape="0">
                    <a:prstClr val="black">
                      <a:alpha val="40000"/>
                    </a:prstClr>
                  </a:outerShdw>
                </a:effectLst>
              </a:rPr>
              <a:t>with Project Management</a:t>
            </a:r>
          </a:p>
        </p:txBody>
      </p:sp>
      <p:pic>
        <p:nvPicPr>
          <p:cNvPr id="2" name="Picture 1" descr="PrjMgmt_Cover.pdf"/>
          <p:cNvPicPr>
            <a:picLocks noChangeAspect="1"/>
          </p:cNvPicPr>
          <p:nvPr/>
        </p:nvPicPr>
        <p:blipFill rotWithShape="1">
          <a:blip r:embed="rId3">
            <a:extLst>
              <a:ext uri="{28A0092B-C50C-407E-A947-70E740481C1C}">
                <a14:useLocalDpi xmlns:a14="http://schemas.microsoft.com/office/drawing/2010/main" val="0"/>
              </a:ext>
            </a:extLst>
          </a:blip>
          <a:srcRect l="49783" t="1994" r="1280" b="3443"/>
          <a:stretch/>
        </p:blipFill>
        <p:spPr>
          <a:xfrm>
            <a:off x="609600" y="1828800"/>
            <a:ext cx="3225516" cy="41119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10</a:t>
            </a:fld>
            <a:endParaRPr lang="en-US" dirty="0"/>
          </a:p>
        </p:txBody>
      </p:sp>
      <p:sp>
        <p:nvSpPr>
          <p:cNvPr id="2" name="Title 1"/>
          <p:cNvSpPr>
            <a:spLocks noGrp="1"/>
          </p:cNvSpPr>
          <p:nvPr>
            <p:ph type="title"/>
          </p:nvPr>
        </p:nvSpPr>
        <p:spPr>
          <a:xfrm>
            <a:off x="457200" y="381000"/>
            <a:ext cx="8229600" cy="1143000"/>
          </a:xfrm>
        </p:spPr>
        <p:txBody>
          <a:bodyPr>
            <a:normAutofit/>
          </a:bodyPr>
          <a:lstStyle/>
          <a:p>
            <a:pPr>
              <a:lnSpc>
                <a:spcPts val="4000"/>
              </a:lnSpc>
              <a:spcBef>
                <a:spcPts val="600"/>
              </a:spcBef>
              <a:spcAft>
                <a:spcPts val="600"/>
              </a:spcAft>
            </a:pPr>
            <a:r>
              <a:rPr lang="en-US" dirty="0"/>
              <a:t>Explore the Project 2013</a:t>
            </a:r>
            <a:br>
              <a:rPr lang="en-US" dirty="0"/>
            </a:br>
            <a:r>
              <a:rPr lang="en-US" dirty="0"/>
              <a:t>Window</a:t>
            </a:r>
          </a:p>
        </p:txBody>
      </p:sp>
      <p:sp>
        <p:nvSpPr>
          <p:cNvPr id="3" name="Text Placeholder 2"/>
          <p:cNvSpPr>
            <a:spLocks noGrp="1"/>
          </p:cNvSpPr>
          <p:nvPr>
            <p:ph type="body" sz="quarter" idx="12"/>
          </p:nvPr>
        </p:nvSpPr>
        <p:spPr/>
        <p:txBody>
          <a:bodyPr>
            <a:noAutofit/>
          </a:bodyPr>
          <a:lstStyle/>
          <a:p>
            <a:pPr marL="0" indent="0">
              <a:buNone/>
            </a:pPr>
            <a:r>
              <a:rPr lang="en-US" dirty="0"/>
              <a:t>Gantt </a:t>
            </a:r>
            <a:r>
              <a:rPr lang="en-US" dirty="0" smtClean="0"/>
              <a:t>chart view:</a:t>
            </a:r>
          </a:p>
          <a:p>
            <a:pPr lvl="1">
              <a:buFont typeface="Arial" panose="020B0604020202020204" pitchFamily="34" charset="0"/>
              <a:buChar char="•"/>
            </a:pPr>
            <a:r>
              <a:rPr lang="en-US" dirty="0" smtClean="0"/>
              <a:t>Gantt chart—displays </a:t>
            </a:r>
            <a:r>
              <a:rPr lang="en-US" dirty="0"/>
              <a:t>the project’s tasks against a </a:t>
            </a:r>
            <a:r>
              <a:rPr lang="en-US" dirty="0" smtClean="0"/>
              <a:t>timeline</a:t>
            </a:r>
            <a:endParaRPr lang="en-US" dirty="0"/>
          </a:p>
          <a:p>
            <a:pPr lvl="1">
              <a:buFont typeface="Arial" panose="020B0604020202020204" pitchFamily="34" charset="0"/>
              <a:buChar char="•"/>
            </a:pPr>
            <a:r>
              <a:rPr lang="en-US" dirty="0"/>
              <a:t>Entry table—used to enter task </a:t>
            </a:r>
            <a:r>
              <a:rPr lang="en-US" dirty="0" smtClean="0"/>
              <a:t>information</a:t>
            </a:r>
            <a:endParaRPr lang="en-US" dirty="0"/>
          </a:p>
          <a:p>
            <a:pPr lvl="1">
              <a:buFont typeface="Arial" panose="020B0604020202020204" pitchFamily="34" charset="0"/>
              <a:buChar char="•"/>
            </a:pPr>
            <a:r>
              <a:rPr lang="en-US" dirty="0"/>
              <a:t>Timeline—visual representation of </a:t>
            </a:r>
            <a:r>
              <a:rPr lang="en-US" dirty="0" smtClean="0"/>
              <a:t>a project </a:t>
            </a:r>
            <a:r>
              <a:rPr lang="en-US" dirty="0"/>
              <a:t>from start to finish</a:t>
            </a:r>
          </a:p>
          <a:p>
            <a:pPr lvl="1">
              <a:buFont typeface="Arial" panose="020B0604020202020204" pitchFamily="34" charset="0"/>
              <a:buChar char="•"/>
            </a:pPr>
            <a:r>
              <a:rPr lang="en-US" dirty="0" smtClean="0"/>
              <a:t>View </a:t>
            </a:r>
            <a:r>
              <a:rPr lang="en-US" dirty="0"/>
              <a:t>Bar—contains buttons for quick access to different Project 2013 </a:t>
            </a:r>
            <a:r>
              <a:rPr lang="en-US" dirty="0" smtClean="0"/>
              <a:t>views</a:t>
            </a:r>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302689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11</a:t>
            </a:fld>
            <a:endParaRPr lang="en-US" dirty="0"/>
          </a:p>
        </p:txBody>
      </p:sp>
      <p:sp>
        <p:nvSpPr>
          <p:cNvPr id="2" name="Title 1"/>
          <p:cNvSpPr>
            <a:spLocks noGrp="1"/>
          </p:cNvSpPr>
          <p:nvPr>
            <p:ph type="title"/>
          </p:nvPr>
        </p:nvSpPr>
        <p:spPr>
          <a:xfrm>
            <a:off x="457200" y="381000"/>
            <a:ext cx="8229600" cy="1143000"/>
          </a:xfrm>
        </p:spPr>
        <p:txBody>
          <a:bodyPr>
            <a:normAutofit/>
          </a:bodyPr>
          <a:lstStyle/>
          <a:p>
            <a:pPr>
              <a:lnSpc>
                <a:spcPts val="4000"/>
              </a:lnSpc>
              <a:spcBef>
                <a:spcPts val="600"/>
              </a:spcBef>
              <a:spcAft>
                <a:spcPts val="600"/>
              </a:spcAft>
            </a:pPr>
            <a:r>
              <a:rPr lang="en-US" dirty="0"/>
              <a:t>Explore the Project 2013</a:t>
            </a:r>
            <a:br>
              <a:rPr lang="en-US" dirty="0"/>
            </a:br>
            <a:r>
              <a:rPr lang="en-US" dirty="0"/>
              <a:t>Window (Continued)</a:t>
            </a:r>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190" y="2133600"/>
            <a:ext cx="8132010" cy="3352800"/>
          </a:xfrm>
          <a:prstGeom prst="rect">
            <a:avLst/>
          </a:prstGeom>
        </p:spPr>
      </p:pic>
    </p:spTree>
    <p:extLst>
      <p:ext uri="{BB962C8B-B14F-4D97-AF65-F5344CB8AC3E}">
        <p14:creationId xmlns:p14="http://schemas.microsoft.com/office/powerpoint/2010/main" val="82071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12</a:t>
            </a:fld>
            <a:endParaRPr lang="en-US" dirty="0"/>
          </a:p>
        </p:txBody>
      </p:sp>
      <p:sp>
        <p:nvSpPr>
          <p:cNvPr id="2" name="Title 1"/>
          <p:cNvSpPr>
            <a:spLocks noGrp="1"/>
          </p:cNvSpPr>
          <p:nvPr>
            <p:ph type="title"/>
          </p:nvPr>
        </p:nvSpPr>
        <p:spPr>
          <a:xfrm>
            <a:off x="457200" y="381000"/>
            <a:ext cx="8229600" cy="1143000"/>
          </a:xfrm>
        </p:spPr>
        <p:txBody>
          <a:bodyPr>
            <a:normAutofit/>
          </a:bodyPr>
          <a:lstStyle/>
          <a:p>
            <a:pPr>
              <a:lnSpc>
                <a:spcPts val="4000"/>
              </a:lnSpc>
              <a:spcBef>
                <a:spcPts val="600"/>
              </a:spcBef>
              <a:spcAft>
                <a:spcPts val="600"/>
              </a:spcAft>
            </a:pPr>
            <a:r>
              <a:rPr lang="en-US" dirty="0"/>
              <a:t>Prepare a </a:t>
            </a:r>
            <a:r>
              <a:rPr lang="en-US" dirty="0" smtClean="0"/>
              <a:t>Project</a:t>
            </a:r>
            <a:r>
              <a:rPr lang="en-US" dirty="0"/>
              <a:t/>
            </a:r>
            <a:br>
              <a:rPr lang="en-US" dirty="0"/>
            </a:br>
            <a:r>
              <a:rPr lang="en-US" dirty="0" smtClean="0"/>
              <a:t>Schedule</a:t>
            </a:r>
            <a:endParaRPr lang="en-US" dirty="0"/>
          </a:p>
        </p:txBody>
      </p:sp>
      <p:sp>
        <p:nvSpPr>
          <p:cNvPr id="3" name="Text Placeholder 2"/>
          <p:cNvSpPr>
            <a:spLocks noGrp="1"/>
          </p:cNvSpPr>
          <p:nvPr>
            <p:ph type="body" sz="quarter" idx="12"/>
          </p:nvPr>
        </p:nvSpPr>
        <p:spPr/>
        <p:txBody>
          <a:bodyPr>
            <a:normAutofit/>
          </a:bodyPr>
          <a:lstStyle/>
          <a:p>
            <a:pPr marL="0" indent="0">
              <a:buNone/>
            </a:pPr>
            <a:r>
              <a:rPr lang="en-US" dirty="0"/>
              <a:t>Project Information dialog box—used to update </a:t>
            </a:r>
            <a:r>
              <a:rPr lang="en-US" dirty="0" smtClean="0"/>
              <a:t>project aspects, </a:t>
            </a:r>
            <a:r>
              <a:rPr lang="en-US" dirty="0"/>
              <a:t>such as:</a:t>
            </a:r>
          </a:p>
          <a:p>
            <a:pPr lvl="1">
              <a:buFont typeface="Arial" panose="020B0604020202020204" pitchFamily="34" charset="0"/>
              <a:buChar char="•"/>
            </a:pPr>
            <a:r>
              <a:rPr lang="en-US" dirty="0"/>
              <a:t>Project start date or finish </a:t>
            </a:r>
            <a:r>
              <a:rPr lang="en-US" dirty="0" smtClean="0"/>
              <a:t>date</a:t>
            </a:r>
          </a:p>
          <a:p>
            <a:pPr lvl="1">
              <a:buFont typeface="Arial" panose="020B0604020202020204" pitchFamily="34" charset="0"/>
              <a:buChar char="•"/>
            </a:pPr>
            <a:r>
              <a:rPr lang="en-US" dirty="0" smtClean="0"/>
              <a:t>Current </a:t>
            </a:r>
            <a:r>
              <a:rPr lang="en-US" dirty="0"/>
              <a:t>date or status </a:t>
            </a:r>
            <a:r>
              <a:rPr lang="en-US" dirty="0" smtClean="0"/>
              <a:t>date</a:t>
            </a:r>
            <a:endParaRPr lang="en-US" dirty="0"/>
          </a:p>
          <a:p>
            <a:pPr lvl="1">
              <a:buFont typeface="Arial" panose="020B0604020202020204" pitchFamily="34" charset="0"/>
              <a:buChar char="•"/>
            </a:pPr>
            <a:r>
              <a:rPr lang="en-US" dirty="0" smtClean="0"/>
              <a:t>Project base </a:t>
            </a:r>
            <a:r>
              <a:rPr lang="en-US" dirty="0"/>
              <a:t>c</a:t>
            </a:r>
            <a:r>
              <a:rPr lang="en-US" dirty="0" smtClean="0"/>
              <a:t>alendar</a:t>
            </a:r>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14237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13</a:t>
            </a:fld>
            <a:endParaRPr lang="en-US" dirty="0"/>
          </a:p>
        </p:txBody>
      </p:sp>
      <p:sp>
        <p:nvSpPr>
          <p:cNvPr id="2" name="Title 1"/>
          <p:cNvSpPr>
            <a:spLocks noGrp="1"/>
          </p:cNvSpPr>
          <p:nvPr>
            <p:ph type="title"/>
          </p:nvPr>
        </p:nvSpPr>
        <p:spPr>
          <a:xfrm>
            <a:off x="457200" y="381000"/>
            <a:ext cx="8229600" cy="1143000"/>
          </a:xfrm>
        </p:spPr>
        <p:txBody>
          <a:bodyPr>
            <a:normAutofit/>
          </a:bodyPr>
          <a:lstStyle/>
          <a:p>
            <a:pPr>
              <a:lnSpc>
                <a:spcPts val="4000"/>
              </a:lnSpc>
              <a:spcBef>
                <a:spcPts val="600"/>
              </a:spcBef>
              <a:spcAft>
                <a:spcPts val="600"/>
              </a:spcAft>
            </a:pPr>
            <a:r>
              <a:rPr lang="en-US" dirty="0"/>
              <a:t>Prepare a </a:t>
            </a:r>
            <a:r>
              <a:rPr lang="en-US" dirty="0" smtClean="0"/>
              <a:t>Project</a:t>
            </a:r>
            <a:r>
              <a:rPr lang="en-US" dirty="0"/>
              <a:t/>
            </a:r>
            <a:br>
              <a:rPr lang="en-US" dirty="0"/>
            </a:br>
            <a:r>
              <a:rPr lang="en-US" dirty="0"/>
              <a:t>Schedule(Continued)</a:t>
            </a:r>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00200" y="1752600"/>
            <a:ext cx="5943600" cy="4267200"/>
          </a:xfrm>
          <a:prstGeom prst="rect">
            <a:avLst/>
          </a:prstGeom>
        </p:spPr>
      </p:pic>
    </p:spTree>
    <p:extLst>
      <p:ext uri="{BB962C8B-B14F-4D97-AF65-F5344CB8AC3E}">
        <p14:creationId xmlns:p14="http://schemas.microsoft.com/office/powerpoint/2010/main" val="2105492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14</a:t>
            </a:fld>
            <a:endParaRPr lang="en-US" dirty="0"/>
          </a:p>
        </p:txBody>
      </p:sp>
      <p:sp>
        <p:nvSpPr>
          <p:cNvPr id="2" name="Title 1"/>
          <p:cNvSpPr>
            <a:spLocks noGrp="1"/>
          </p:cNvSpPr>
          <p:nvPr>
            <p:ph type="title"/>
          </p:nvPr>
        </p:nvSpPr>
        <p:spPr>
          <a:xfrm>
            <a:off x="457200" y="381000"/>
            <a:ext cx="8229600" cy="1143000"/>
          </a:xfrm>
        </p:spPr>
        <p:txBody>
          <a:bodyPr>
            <a:normAutofit/>
          </a:bodyPr>
          <a:lstStyle/>
          <a:p>
            <a:pPr>
              <a:lnSpc>
                <a:spcPts val="4000"/>
              </a:lnSpc>
              <a:spcBef>
                <a:spcPts val="600"/>
              </a:spcBef>
              <a:spcAft>
                <a:spcPts val="600"/>
              </a:spcAft>
            </a:pPr>
            <a:r>
              <a:rPr lang="en-US" dirty="0" smtClean="0"/>
              <a:t>Modify </a:t>
            </a:r>
            <a:r>
              <a:rPr lang="en-US" dirty="0"/>
              <a:t>a </a:t>
            </a:r>
            <a:r>
              <a:rPr lang="en-US" dirty="0" smtClean="0"/>
              <a:t>Project</a:t>
            </a:r>
            <a:r>
              <a:rPr lang="en-US" dirty="0"/>
              <a:t/>
            </a:r>
            <a:br>
              <a:rPr lang="en-US" dirty="0"/>
            </a:br>
            <a:r>
              <a:rPr lang="en-US" dirty="0" smtClean="0"/>
              <a:t>Calendar</a:t>
            </a:r>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52550" y="1782803"/>
            <a:ext cx="6591300" cy="4451268"/>
          </a:xfrm>
          <a:prstGeom prst="rect">
            <a:avLst/>
          </a:prstGeom>
        </p:spPr>
      </p:pic>
    </p:spTree>
    <p:extLst>
      <p:ext uri="{BB962C8B-B14F-4D97-AF65-F5344CB8AC3E}">
        <p14:creationId xmlns:p14="http://schemas.microsoft.com/office/powerpoint/2010/main" val="3484805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15</a:t>
            </a:fld>
            <a:endParaRPr lang="en-US" dirty="0"/>
          </a:p>
        </p:txBody>
      </p:sp>
      <p:sp>
        <p:nvSpPr>
          <p:cNvPr id="2" name="Title 1"/>
          <p:cNvSpPr>
            <a:spLocks noGrp="1"/>
          </p:cNvSpPr>
          <p:nvPr>
            <p:ph type="title"/>
          </p:nvPr>
        </p:nvSpPr>
        <p:spPr>
          <a:xfrm>
            <a:off x="457200" y="381000"/>
            <a:ext cx="8229600" cy="1143000"/>
          </a:xfrm>
        </p:spPr>
        <p:txBody>
          <a:bodyPr>
            <a:normAutofit/>
          </a:bodyPr>
          <a:lstStyle/>
          <a:p>
            <a:pPr>
              <a:lnSpc>
                <a:spcPts val="4000"/>
              </a:lnSpc>
              <a:spcBef>
                <a:spcPts val="600"/>
              </a:spcBef>
              <a:spcAft>
                <a:spcPts val="600"/>
              </a:spcAft>
            </a:pPr>
            <a:r>
              <a:rPr lang="en-US" dirty="0" smtClean="0"/>
              <a:t>Modify </a:t>
            </a:r>
            <a:r>
              <a:rPr lang="en-US" dirty="0"/>
              <a:t>a </a:t>
            </a:r>
            <a:r>
              <a:rPr lang="en-US" dirty="0" smtClean="0"/>
              <a:t>Project</a:t>
            </a:r>
            <a:r>
              <a:rPr lang="en-US" dirty="0"/>
              <a:t/>
            </a:r>
            <a:br>
              <a:rPr lang="en-US" dirty="0"/>
            </a:br>
            <a:r>
              <a:rPr lang="en-US" dirty="0" smtClean="0"/>
              <a:t>Calendar (</a:t>
            </a:r>
            <a:r>
              <a:rPr lang="en-US" dirty="0"/>
              <a:t>Continued)</a:t>
            </a:r>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72827" y="1734313"/>
            <a:ext cx="4550746" cy="4572000"/>
          </a:xfrm>
          <a:prstGeom prst="rect">
            <a:avLst/>
          </a:prstGeom>
        </p:spPr>
      </p:pic>
    </p:spTree>
    <p:extLst>
      <p:ext uri="{BB962C8B-B14F-4D97-AF65-F5344CB8AC3E}">
        <p14:creationId xmlns:p14="http://schemas.microsoft.com/office/powerpoint/2010/main" val="154152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16</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sz="3600" dirty="0"/>
              <a:t>Understand </a:t>
            </a:r>
            <a:r>
              <a:rPr lang="en-US" sz="3600" dirty="0" smtClean="0"/>
              <a:t>Manually Scheduled Versus Auto Scheduled Projects</a:t>
            </a:r>
            <a:endParaRPr lang="en-US" sz="3600" dirty="0"/>
          </a:p>
        </p:txBody>
      </p:sp>
      <p:sp>
        <p:nvSpPr>
          <p:cNvPr id="3" name="Text Placeholder 2"/>
          <p:cNvSpPr>
            <a:spLocks noGrp="1"/>
          </p:cNvSpPr>
          <p:nvPr>
            <p:ph type="body" sz="quarter" idx="12"/>
          </p:nvPr>
        </p:nvSpPr>
        <p:spPr/>
        <p:txBody>
          <a:bodyPr>
            <a:normAutofit/>
          </a:bodyPr>
          <a:lstStyle/>
          <a:p>
            <a:r>
              <a:rPr lang="en-US" dirty="0" smtClean="0"/>
              <a:t>Manually Scheduled tasks:</a:t>
            </a:r>
          </a:p>
          <a:p>
            <a:pPr lvl="1"/>
            <a:r>
              <a:rPr lang="en-US" dirty="0" smtClean="0"/>
              <a:t>Start </a:t>
            </a:r>
            <a:r>
              <a:rPr lang="en-US" dirty="0"/>
              <a:t>date and duration are </a:t>
            </a:r>
            <a:r>
              <a:rPr lang="en-US" dirty="0" smtClean="0"/>
              <a:t>entered</a:t>
            </a:r>
          </a:p>
          <a:p>
            <a:pPr lvl="1"/>
            <a:r>
              <a:rPr lang="en-US" dirty="0" smtClean="0"/>
              <a:t>Project </a:t>
            </a:r>
            <a:r>
              <a:rPr lang="en-US" dirty="0"/>
              <a:t>2013 calculates the Finish </a:t>
            </a:r>
            <a:r>
              <a:rPr lang="en-US" dirty="0" smtClean="0"/>
              <a:t>date</a:t>
            </a:r>
          </a:p>
          <a:p>
            <a:r>
              <a:rPr lang="en-US" dirty="0" smtClean="0"/>
              <a:t>Auto Scheduled tasks—based </a:t>
            </a:r>
            <a:r>
              <a:rPr lang="en-US" dirty="0"/>
              <a:t>on:</a:t>
            </a:r>
          </a:p>
          <a:p>
            <a:pPr lvl="1"/>
            <a:r>
              <a:rPr lang="en-US" dirty="0"/>
              <a:t>The project’s calendar</a:t>
            </a:r>
          </a:p>
          <a:p>
            <a:pPr lvl="1"/>
            <a:r>
              <a:rPr lang="en-US" dirty="0"/>
              <a:t>Project tasks, durations, and dependencies</a:t>
            </a:r>
          </a:p>
          <a:p>
            <a:pPr lvl="1"/>
            <a:r>
              <a:rPr lang="en-US" dirty="0"/>
              <a:t>Resource assignments</a:t>
            </a:r>
          </a:p>
          <a:p>
            <a:pPr lvl="1"/>
            <a:r>
              <a:rPr lang="en-US" dirty="0"/>
              <a:t>Constraint dates assigned to </a:t>
            </a:r>
            <a:r>
              <a:rPr lang="en-US" dirty="0" smtClean="0"/>
              <a:t>tasks</a:t>
            </a:r>
            <a:endParaRPr lang="en-US" dirty="0"/>
          </a:p>
          <a:p>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881353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17</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sz="3600" dirty="0"/>
              <a:t>Understand </a:t>
            </a:r>
            <a:r>
              <a:rPr lang="en-US" sz="3600" dirty="0" smtClean="0"/>
              <a:t>Manually Scheduled Versus Auto Scheduled </a:t>
            </a:r>
            <a:r>
              <a:rPr lang="en-US" sz="3600" dirty="0"/>
              <a:t>Projects (Continued)</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9162" y="2209800"/>
            <a:ext cx="7305675" cy="3343275"/>
          </a:xfrm>
          <a:prstGeom prst="rect">
            <a:avLst/>
          </a:prstGeom>
          <a:ln w="12700">
            <a:solidFill>
              <a:srgbClr val="00B050"/>
            </a:solidFill>
          </a:ln>
        </p:spPr>
      </p:pic>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2173886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18</a:t>
            </a:fld>
            <a:endParaRPr lang="en-US" dirty="0"/>
          </a:p>
        </p:txBody>
      </p:sp>
      <p:sp>
        <p:nvSpPr>
          <p:cNvPr id="2" name="Title 1"/>
          <p:cNvSpPr>
            <a:spLocks noGrp="1"/>
          </p:cNvSpPr>
          <p:nvPr>
            <p:ph type="title"/>
          </p:nvPr>
        </p:nvSpPr>
        <p:spPr/>
        <p:txBody>
          <a:bodyPr/>
          <a:lstStyle/>
          <a:p>
            <a:r>
              <a:rPr lang="en-US" dirty="0"/>
              <a:t>Identify </a:t>
            </a:r>
            <a:r>
              <a:rPr lang="en-US" dirty="0" smtClean="0"/>
              <a:t>Project Tasks</a:t>
            </a:r>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3000" y="1828800"/>
            <a:ext cx="7129072" cy="44196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19</a:t>
            </a:fld>
            <a:endParaRPr lang="en-US" dirty="0"/>
          </a:p>
        </p:txBody>
      </p:sp>
      <p:sp>
        <p:nvSpPr>
          <p:cNvPr id="2" name="Title 1"/>
          <p:cNvSpPr>
            <a:spLocks noGrp="1"/>
          </p:cNvSpPr>
          <p:nvPr>
            <p:ph type="title"/>
          </p:nvPr>
        </p:nvSpPr>
        <p:spPr/>
        <p:txBody>
          <a:bodyPr/>
          <a:lstStyle/>
          <a:p>
            <a:r>
              <a:rPr lang="en-US" dirty="0"/>
              <a:t>Identify </a:t>
            </a:r>
            <a:r>
              <a:rPr lang="en-US" dirty="0" smtClean="0"/>
              <a:t>Project Tasks (</a:t>
            </a:r>
            <a:r>
              <a:rPr lang="en-US" dirty="0"/>
              <a:t>Continued)</a:t>
            </a:r>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758460"/>
            <a:ext cx="7772400" cy="4369842"/>
          </a:xfrm>
          <a:prstGeom prst="rect">
            <a:avLst/>
          </a:prstGeom>
        </p:spPr>
      </p:pic>
    </p:spTree>
    <p:extLst>
      <p:ext uri="{BB962C8B-B14F-4D97-AF65-F5344CB8AC3E}">
        <p14:creationId xmlns:p14="http://schemas.microsoft.com/office/powerpoint/2010/main" val="1159085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7F33F24-5111-4524-9375-24241E4B6E0C}" type="slidenum">
              <a:rPr lang="en-US" smtClean="0"/>
              <a:pPr/>
              <a:t>2</a:t>
            </a:fld>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
        <p:nvSpPr>
          <p:cNvPr id="8" name="Content Placeholder 7"/>
          <p:cNvSpPr>
            <a:spLocks noGrp="1"/>
          </p:cNvSpPr>
          <p:nvPr>
            <p:ph type="body" sz="quarter" idx="12"/>
          </p:nvPr>
        </p:nvSpPr>
        <p:spPr/>
        <p:txBody>
          <a:bodyPr>
            <a:normAutofit/>
          </a:bodyPr>
          <a:lstStyle/>
          <a:p>
            <a:pPr>
              <a:spcBef>
                <a:spcPts val="600"/>
              </a:spcBef>
              <a:spcAft>
                <a:spcPts val="600"/>
              </a:spcAft>
            </a:pPr>
            <a:r>
              <a:rPr lang="en-US" sz="3600" b="1" dirty="0"/>
              <a:t>Understand </a:t>
            </a:r>
            <a:r>
              <a:rPr lang="en-US" sz="3600" b="1" dirty="0" smtClean="0"/>
              <a:t>project management and Microsoft Project terminology</a:t>
            </a:r>
          </a:p>
          <a:p>
            <a:pPr>
              <a:spcBef>
                <a:spcPts val="600"/>
              </a:spcBef>
              <a:spcAft>
                <a:spcPts val="600"/>
              </a:spcAft>
            </a:pPr>
            <a:r>
              <a:rPr lang="en-US" sz="3600" b="1" dirty="0"/>
              <a:t>Explore the Project </a:t>
            </a:r>
            <a:r>
              <a:rPr lang="en-US" sz="3600" b="1" dirty="0" smtClean="0"/>
              <a:t>2013 window</a:t>
            </a:r>
          </a:p>
          <a:p>
            <a:pPr>
              <a:spcBef>
                <a:spcPts val="600"/>
              </a:spcBef>
              <a:spcAft>
                <a:spcPts val="600"/>
              </a:spcAft>
            </a:pPr>
            <a:r>
              <a:rPr lang="en-US" sz="3600" b="1" dirty="0"/>
              <a:t>Prepare a </a:t>
            </a:r>
            <a:r>
              <a:rPr lang="en-US" sz="3600" b="1" dirty="0" smtClean="0"/>
              <a:t>project schedule</a:t>
            </a:r>
          </a:p>
          <a:p>
            <a:pPr>
              <a:spcBef>
                <a:spcPts val="600"/>
              </a:spcBef>
              <a:spcAft>
                <a:spcPts val="600"/>
              </a:spcAft>
            </a:pPr>
            <a:r>
              <a:rPr lang="en-US" sz="3600" b="1" dirty="0"/>
              <a:t>Modify a project calendar</a:t>
            </a:r>
          </a:p>
          <a:p>
            <a:pPr>
              <a:spcBef>
                <a:spcPts val="600"/>
              </a:spcBef>
              <a:spcAft>
                <a:spcPts val="600"/>
              </a:spcAft>
            </a:pPr>
            <a:r>
              <a:rPr lang="en-US" sz="3600" b="1" dirty="0" smtClean="0"/>
              <a:t>Understand manually scheduled </a:t>
            </a:r>
            <a:r>
              <a:rPr lang="en-US" sz="3600" b="1" dirty="0"/>
              <a:t>versus </a:t>
            </a:r>
            <a:r>
              <a:rPr lang="en-US" sz="3600" b="1" dirty="0" smtClean="0"/>
              <a:t>auto scheduled </a:t>
            </a:r>
            <a:r>
              <a:rPr lang="en-US" sz="3600" b="1" dirty="0"/>
              <a:t>projects</a:t>
            </a:r>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20</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dirty="0"/>
              <a:t>Modify </a:t>
            </a:r>
            <a:r>
              <a:rPr lang="en-US" dirty="0" smtClean="0"/>
              <a:t>Project Tasks </a:t>
            </a:r>
            <a:r>
              <a:rPr lang="en-US" dirty="0"/>
              <a:t>in</a:t>
            </a:r>
            <a:br>
              <a:rPr lang="en-US" dirty="0"/>
            </a:br>
            <a:r>
              <a:rPr lang="en-US" dirty="0"/>
              <a:t>Project 2013</a:t>
            </a:r>
          </a:p>
        </p:txBody>
      </p:sp>
      <p:sp>
        <p:nvSpPr>
          <p:cNvPr id="3" name="Text Placeholder 2"/>
          <p:cNvSpPr>
            <a:spLocks noGrp="1"/>
          </p:cNvSpPr>
          <p:nvPr>
            <p:ph type="body" sz="quarter" idx="12"/>
          </p:nvPr>
        </p:nvSpPr>
        <p:spPr/>
        <p:txBody>
          <a:bodyPr/>
          <a:lstStyle/>
          <a:p>
            <a:pPr marL="0" indent="0">
              <a:buNone/>
            </a:pPr>
            <a:r>
              <a:rPr lang="en-US" dirty="0" smtClean="0"/>
              <a:t>Project </a:t>
            </a:r>
            <a:r>
              <a:rPr lang="en-US" dirty="0"/>
              <a:t>tasks may have to </a:t>
            </a:r>
            <a:r>
              <a:rPr lang="en-US" dirty="0" smtClean="0"/>
              <a:t>be:</a:t>
            </a:r>
          </a:p>
          <a:p>
            <a:pPr lvl="1">
              <a:buFont typeface="Arial" panose="020B0604020202020204" pitchFamily="34" charset="0"/>
              <a:buChar char="•"/>
            </a:pPr>
            <a:r>
              <a:rPr lang="en-US" dirty="0" smtClean="0"/>
              <a:t>Added</a:t>
            </a:r>
          </a:p>
          <a:p>
            <a:pPr lvl="1">
              <a:buFont typeface="Arial" panose="020B0604020202020204" pitchFamily="34" charset="0"/>
              <a:buChar char="•"/>
            </a:pPr>
            <a:r>
              <a:rPr lang="en-US" dirty="0" smtClean="0"/>
              <a:t>Deleted</a:t>
            </a:r>
          </a:p>
          <a:p>
            <a:pPr lvl="1">
              <a:buFont typeface="Arial" panose="020B0604020202020204" pitchFamily="34" charset="0"/>
              <a:buChar char="•"/>
            </a:pPr>
            <a:r>
              <a:rPr lang="en-US" dirty="0" smtClean="0"/>
              <a:t>Modified</a:t>
            </a:r>
          </a:p>
          <a:p>
            <a:pPr lvl="1">
              <a:buFont typeface="Arial" panose="020B0604020202020204" pitchFamily="34" charset="0"/>
              <a:buChar char="•"/>
            </a:pPr>
            <a:r>
              <a:rPr lang="en-US" dirty="0" smtClean="0"/>
              <a:t>Copied</a:t>
            </a:r>
          </a:p>
          <a:p>
            <a:pPr lvl="1">
              <a:buFont typeface="Arial" panose="020B0604020202020204" pitchFamily="34" charset="0"/>
              <a:buChar char="•"/>
            </a:pPr>
            <a:r>
              <a:rPr lang="en-US" dirty="0" smtClean="0"/>
              <a:t>Moved</a:t>
            </a:r>
            <a:endParaRPr lang="en-US" dirty="0"/>
          </a:p>
          <a:p>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284358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21</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dirty="0"/>
              <a:t>Modify </a:t>
            </a:r>
            <a:r>
              <a:rPr lang="en-US" dirty="0" smtClean="0"/>
              <a:t>Project Tasks </a:t>
            </a:r>
            <a:r>
              <a:rPr lang="en-US" dirty="0"/>
              <a:t>in</a:t>
            </a:r>
            <a:br>
              <a:rPr lang="en-US" dirty="0"/>
            </a:br>
            <a:r>
              <a:rPr lang="en-US" dirty="0"/>
              <a:t>Project 2013 (Continued)</a:t>
            </a:r>
          </a:p>
        </p:txBody>
      </p:sp>
      <p:sp>
        <p:nvSpPr>
          <p:cNvPr id="7"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752600"/>
            <a:ext cx="7860902" cy="4419600"/>
          </a:xfrm>
          <a:prstGeom prst="rect">
            <a:avLst/>
          </a:prstGeom>
        </p:spPr>
      </p:pic>
    </p:spTree>
    <p:extLst>
      <p:ext uri="{BB962C8B-B14F-4D97-AF65-F5344CB8AC3E}">
        <p14:creationId xmlns:p14="http://schemas.microsoft.com/office/powerpoint/2010/main" val="3029636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22</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dirty="0"/>
              <a:t>Modify </a:t>
            </a:r>
            <a:r>
              <a:rPr lang="en-US" dirty="0" smtClean="0"/>
              <a:t>Project Tasks </a:t>
            </a:r>
            <a:r>
              <a:rPr lang="en-US" dirty="0"/>
              <a:t>in</a:t>
            </a:r>
            <a:br>
              <a:rPr lang="en-US" dirty="0"/>
            </a:br>
            <a:r>
              <a:rPr lang="en-US" dirty="0"/>
              <a:t>Project 2013 (Continued)</a:t>
            </a:r>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2209800"/>
            <a:ext cx="7762318" cy="2819400"/>
          </a:xfrm>
          <a:prstGeom prst="rect">
            <a:avLst/>
          </a:prstGeom>
        </p:spPr>
      </p:pic>
    </p:spTree>
    <p:extLst>
      <p:ext uri="{BB962C8B-B14F-4D97-AF65-F5344CB8AC3E}">
        <p14:creationId xmlns:p14="http://schemas.microsoft.com/office/powerpoint/2010/main" val="251945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23</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dirty="0"/>
              <a:t>Modify </a:t>
            </a:r>
            <a:r>
              <a:rPr lang="en-US" dirty="0" smtClean="0"/>
              <a:t>Project Tasks </a:t>
            </a:r>
            <a:r>
              <a:rPr lang="en-US" dirty="0"/>
              <a:t>in</a:t>
            </a:r>
            <a:br>
              <a:rPr lang="en-US" dirty="0"/>
            </a:br>
            <a:r>
              <a:rPr lang="en-US" dirty="0"/>
              <a:t>Project 2013 (Continued)</a:t>
            </a:r>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8974" y="1901062"/>
            <a:ext cx="7826051" cy="4191000"/>
          </a:xfrm>
          <a:prstGeom prst="rect">
            <a:avLst/>
          </a:prstGeom>
        </p:spPr>
      </p:pic>
    </p:spTree>
    <p:extLst>
      <p:ext uri="{BB962C8B-B14F-4D97-AF65-F5344CB8AC3E}">
        <p14:creationId xmlns:p14="http://schemas.microsoft.com/office/powerpoint/2010/main" val="974757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24</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dirty="0"/>
              <a:t>Prepare Project for</a:t>
            </a:r>
            <a:br>
              <a:rPr lang="en-US" dirty="0"/>
            </a:br>
            <a:r>
              <a:rPr lang="en-US" dirty="0"/>
              <a:t>P</a:t>
            </a:r>
            <a:r>
              <a:rPr lang="en-US" dirty="0" smtClean="0"/>
              <a:t>rinting Project Views</a:t>
            </a:r>
            <a:endParaRPr lang="en-US" dirty="0"/>
          </a:p>
        </p:txBody>
      </p:sp>
      <p:sp>
        <p:nvSpPr>
          <p:cNvPr id="3" name="Text Placeholder 2"/>
          <p:cNvSpPr>
            <a:spLocks noGrp="1"/>
          </p:cNvSpPr>
          <p:nvPr>
            <p:ph type="body" sz="quarter" idx="12"/>
          </p:nvPr>
        </p:nvSpPr>
        <p:spPr/>
        <p:txBody>
          <a:bodyPr/>
          <a:lstStyle/>
          <a:p>
            <a:r>
              <a:rPr lang="en-US" dirty="0" smtClean="0"/>
              <a:t>Use Backstage view to print projects in:</a:t>
            </a:r>
          </a:p>
          <a:p>
            <a:pPr lvl="1"/>
            <a:r>
              <a:rPr lang="en-US" dirty="0" smtClean="0"/>
              <a:t>Gantt Chart view</a:t>
            </a:r>
          </a:p>
          <a:p>
            <a:pPr lvl="1"/>
            <a:r>
              <a:rPr lang="en-US" dirty="0" smtClean="0"/>
              <a:t>Network Diagram view</a:t>
            </a:r>
          </a:p>
          <a:p>
            <a:pPr lvl="1"/>
            <a:r>
              <a:rPr lang="en-US" dirty="0" smtClean="0"/>
              <a:t>Calendar view</a:t>
            </a:r>
          </a:p>
          <a:p>
            <a:r>
              <a:rPr lang="en-US" dirty="0" smtClean="0"/>
              <a:t>Printout can be viewed in the Preview pane</a:t>
            </a:r>
          </a:p>
          <a:p>
            <a:r>
              <a:rPr lang="en-US" dirty="0" smtClean="0"/>
              <a:t>Headers and footer can be added to printouts</a:t>
            </a:r>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426559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25</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dirty="0"/>
              <a:t>Create </a:t>
            </a:r>
            <a:r>
              <a:rPr lang="en-US" dirty="0" smtClean="0"/>
              <a:t>Task Dependencies</a:t>
            </a:r>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4613" y="1905000"/>
            <a:ext cx="7594774" cy="4038600"/>
          </a:xfrm>
          <a:prstGeom prst="rect">
            <a:avLst/>
          </a:prstGeom>
        </p:spPr>
      </p:pic>
    </p:spTree>
    <p:extLst>
      <p:ext uri="{BB962C8B-B14F-4D97-AF65-F5344CB8AC3E}">
        <p14:creationId xmlns:p14="http://schemas.microsoft.com/office/powerpoint/2010/main" val="755210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26</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dirty="0"/>
              <a:t>Create </a:t>
            </a:r>
            <a:r>
              <a:rPr lang="en-US" dirty="0" smtClean="0"/>
              <a:t>Task </a:t>
            </a:r>
            <a:r>
              <a:rPr lang="en-US" dirty="0"/>
              <a:t>Dependencies (Continued)</a:t>
            </a:r>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017" y="2286000"/>
            <a:ext cx="7851965" cy="2750695"/>
          </a:xfrm>
          <a:prstGeom prst="rect">
            <a:avLst/>
          </a:prstGeom>
        </p:spPr>
      </p:pic>
    </p:spTree>
    <p:extLst>
      <p:ext uri="{BB962C8B-B14F-4D97-AF65-F5344CB8AC3E}">
        <p14:creationId xmlns:p14="http://schemas.microsoft.com/office/powerpoint/2010/main" val="50558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27</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dirty="0"/>
              <a:t>Create </a:t>
            </a:r>
            <a:r>
              <a:rPr lang="en-US" dirty="0" smtClean="0"/>
              <a:t>Task </a:t>
            </a:r>
            <a:r>
              <a:rPr lang="en-US" dirty="0"/>
              <a:t>Dependencies (Continued)</a:t>
            </a:r>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1981200"/>
            <a:ext cx="7763484" cy="3733800"/>
          </a:xfrm>
          <a:prstGeom prst="rect">
            <a:avLst/>
          </a:prstGeom>
        </p:spPr>
      </p:pic>
    </p:spTree>
    <p:extLst>
      <p:ext uri="{BB962C8B-B14F-4D97-AF65-F5344CB8AC3E}">
        <p14:creationId xmlns:p14="http://schemas.microsoft.com/office/powerpoint/2010/main" val="3642562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28</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dirty="0"/>
              <a:t>Modify </a:t>
            </a:r>
            <a:r>
              <a:rPr lang="en-US" dirty="0" smtClean="0"/>
              <a:t>Task Dependencies </a:t>
            </a:r>
            <a:r>
              <a:rPr lang="en-US" dirty="0"/>
              <a:t>and </a:t>
            </a:r>
            <a:r>
              <a:rPr lang="en-US" dirty="0" smtClean="0"/>
              <a:t>Task Constraints</a:t>
            </a:r>
            <a:endParaRPr lang="en-US" dirty="0"/>
          </a:p>
        </p:txBody>
      </p:sp>
      <p:sp>
        <p:nvSpPr>
          <p:cNvPr id="3" name="Text Placeholder 2"/>
          <p:cNvSpPr>
            <a:spLocks noGrp="1"/>
          </p:cNvSpPr>
          <p:nvPr>
            <p:ph type="body" sz="quarter" idx="12"/>
          </p:nvPr>
        </p:nvSpPr>
        <p:spPr/>
        <p:txBody>
          <a:bodyPr/>
          <a:lstStyle/>
          <a:p>
            <a:r>
              <a:rPr lang="en-US" dirty="0"/>
              <a:t>Task relationships can </a:t>
            </a:r>
            <a:r>
              <a:rPr lang="en-US" dirty="0" smtClean="0"/>
              <a:t>be:</a:t>
            </a:r>
          </a:p>
          <a:p>
            <a:pPr lvl="1"/>
            <a:r>
              <a:rPr lang="en-US" dirty="0" smtClean="0"/>
              <a:t>Modified</a:t>
            </a:r>
          </a:p>
          <a:p>
            <a:pPr lvl="1"/>
            <a:r>
              <a:rPr lang="en-US" dirty="0" smtClean="0"/>
              <a:t>Added</a:t>
            </a:r>
          </a:p>
          <a:p>
            <a:pPr lvl="1"/>
            <a:r>
              <a:rPr lang="en-US" dirty="0" smtClean="0"/>
              <a:t>Deleted </a:t>
            </a:r>
          </a:p>
          <a:p>
            <a:r>
              <a:rPr lang="en-US" dirty="0"/>
              <a:t>Task dependencies can be modified by </a:t>
            </a:r>
            <a:r>
              <a:rPr lang="en-US" dirty="0" smtClean="0"/>
              <a:t>creating:</a:t>
            </a:r>
          </a:p>
          <a:p>
            <a:pPr lvl="1"/>
            <a:r>
              <a:rPr lang="en-US" dirty="0" smtClean="0"/>
              <a:t>Lag time</a:t>
            </a:r>
          </a:p>
          <a:p>
            <a:pPr lvl="1"/>
            <a:r>
              <a:rPr lang="en-US" dirty="0" smtClean="0"/>
              <a:t>Lead time</a:t>
            </a:r>
            <a:endParaRPr lang="en-US" dirty="0"/>
          </a:p>
          <a:p>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134432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29</a:t>
            </a:fld>
            <a:endParaRPr lang="en-US" dirty="0"/>
          </a:p>
        </p:txBody>
      </p:sp>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type="body" sz="quarter" idx="12"/>
          </p:nvPr>
        </p:nvSpPr>
        <p:spPr/>
        <p:txBody>
          <a:bodyPr>
            <a:noAutofit/>
          </a:bodyPr>
          <a:lstStyle/>
          <a:p>
            <a:pPr>
              <a:spcAft>
                <a:spcPts val="1200"/>
              </a:spcAft>
            </a:pPr>
            <a:r>
              <a:rPr lang="en-US" sz="3600" b="1" dirty="0"/>
              <a:t>Project management is a process of initiating, planning, executing</a:t>
            </a:r>
            <a:r>
              <a:rPr lang="en-US" sz="3600" b="1" dirty="0" smtClean="0"/>
              <a:t>, monitoring</a:t>
            </a:r>
            <a:r>
              <a:rPr lang="en-US" sz="3600" b="1" dirty="0"/>
              <a:t>, and </a:t>
            </a:r>
            <a:r>
              <a:rPr lang="en-US" sz="3600" b="1" dirty="0" smtClean="0"/>
              <a:t>closing a </a:t>
            </a:r>
            <a:r>
              <a:rPr lang="en-US" sz="3600" b="1" dirty="0"/>
              <a:t>project’s tasks and resources so that the project goal is achieved.</a:t>
            </a:r>
            <a:endParaRPr lang="en-US" sz="3600" b="1" dirty="0" smtClean="0"/>
          </a:p>
          <a:p>
            <a:pPr>
              <a:spcAft>
                <a:spcPts val="1200"/>
              </a:spcAft>
            </a:pPr>
            <a:r>
              <a:rPr lang="en-US" sz="3600" b="1" dirty="0" smtClean="0"/>
              <a:t>Microsoft Project 2013 is software that can be used to manage projects.</a:t>
            </a:r>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3</a:t>
            </a:fld>
            <a:endParaRPr lang="en-US" dirty="0"/>
          </a:p>
        </p:txBody>
      </p:sp>
      <p:sp>
        <p:nvSpPr>
          <p:cNvPr id="7" name="Title 6"/>
          <p:cNvSpPr>
            <a:spLocks noGrp="1"/>
          </p:cNvSpPr>
          <p:nvPr>
            <p:ph type="title"/>
          </p:nvPr>
        </p:nvSpPr>
        <p:spPr/>
        <p:txBody>
          <a:bodyPr/>
          <a:lstStyle/>
          <a:p>
            <a:r>
              <a:rPr lang="en-US" dirty="0" smtClean="0"/>
              <a:t>Objectives (Continued)</a:t>
            </a:r>
            <a:endParaRPr lang="en-US" dirty="0"/>
          </a:p>
        </p:txBody>
      </p:sp>
      <p:sp>
        <p:nvSpPr>
          <p:cNvPr id="3" name="Content Placeholder 2"/>
          <p:cNvSpPr>
            <a:spLocks noGrp="1"/>
          </p:cNvSpPr>
          <p:nvPr>
            <p:ph type="body" sz="quarter" idx="12"/>
          </p:nvPr>
        </p:nvSpPr>
        <p:spPr/>
        <p:txBody>
          <a:bodyPr>
            <a:noAutofit/>
          </a:bodyPr>
          <a:lstStyle/>
          <a:p>
            <a:pPr>
              <a:spcBef>
                <a:spcPts val="600"/>
              </a:spcBef>
              <a:spcAft>
                <a:spcPts val="600"/>
              </a:spcAft>
            </a:pPr>
            <a:r>
              <a:rPr lang="en-US" sz="3600" b="1" dirty="0"/>
              <a:t>Identify project </a:t>
            </a:r>
            <a:r>
              <a:rPr lang="en-US" sz="3600" b="1" dirty="0" smtClean="0"/>
              <a:t>tasks</a:t>
            </a:r>
          </a:p>
          <a:p>
            <a:pPr>
              <a:spcBef>
                <a:spcPts val="600"/>
              </a:spcBef>
              <a:spcAft>
                <a:spcPts val="600"/>
              </a:spcAft>
            </a:pPr>
            <a:r>
              <a:rPr lang="en-US" sz="3600" b="1" dirty="0"/>
              <a:t>Modify project tasks </a:t>
            </a:r>
            <a:r>
              <a:rPr lang="en-US" sz="3600" b="1" dirty="0" smtClean="0"/>
              <a:t>in Project 2013</a:t>
            </a:r>
          </a:p>
          <a:p>
            <a:pPr>
              <a:spcBef>
                <a:spcPts val="600"/>
              </a:spcBef>
              <a:spcAft>
                <a:spcPts val="600"/>
              </a:spcAft>
            </a:pPr>
            <a:r>
              <a:rPr lang="en-US" sz="3600" b="1" dirty="0"/>
              <a:t>Prepare Project </a:t>
            </a:r>
            <a:r>
              <a:rPr lang="en-US" sz="3600" b="1" dirty="0" smtClean="0"/>
              <a:t>for printing </a:t>
            </a:r>
            <a:r>
              <a:rPr lang="en-US" sz="3600" b="1" dirty="0"/>
              <a:t>project </a:t>
            </a:r>
            <a:r>
              <a:rPr lang="en-US" sz="3600" b="1" dirty="0" smtClean="0"/>
              <a:t>views</a:t>
            </a:r>
          </a:p>
          <a:p>
            <a:pPr>
              <a:spcBef>
                <a:spcPts val="600"/>
              </a:spcBef>
              <a:spcAft>
                <a:spcPts val="600"/>
              </a:spcAft>
            </a:pPr>
            <a:r>
              <a:rPr lang="en-US" sz="3600" b="1" dirty="0"/>
              <a:t>Create task </a:t>
            </a:r>
            <a:r>
              <a:rPr lang="en-US" sz="3600" b="1" dirty="0" smtClean="0"/>
              <a:t>dependencies</a:t>
            </a:r>
          </a:p>
          <a:p>
            <a:pPr>
              <a:spcBef>
                <a:spcPts val="600"/>
              </a:spcBef>
              <a:spcAft>
                <a:spcPts val="600"/>
              </a:spcAft>
            </a:pPr>
            <a:r>
              <a:rPr lang="en-US" sz="3600" b="1" dirty="0"/>
              <a:t>Modify </a:t>
            </a:r>
            <a:r>
              <a:rPr lang="en-US" sz="3600" b="1" dirty="0" smtClean="0"/>
              <a:t>task dependencies </a:t>
            </a:r>
            <a:r>
              <a:rPr lang="en-US" sz="3600" b="1" dirty="0"/>
              <a:t>and </a:t>
            </a:r>
            <a:r>
              <a:rPr lang="en-US" sz="3600" b="1" dirty="0" smtClean="0"/>
              <a:t>task constraints</a:t>
            </a:r>
            <a:endParaRPr lang="en-US" sz="3600" b="1"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30</a:t>
            </a:fld>
            <a:endParaRPr lang="en-US" dirty="0"/>
          </a:p>
        </p:txBody>
      </p:sp>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epfkknaj[1]"/>
          <p:cNvPicPr>
            <a:picLocks noGrp="1" noChangeAspect="1" noChangeArrowheads="1"/>
          </p:cNvPicPr>
          <p:nvPr>
            <p:ph idx="4294967295"/>
          </p:nvPr>
        </p:nvPicPr>
        <p:blipFill>
          <a:blip r:embed="rId3" cstate="print">
            <a:extLst>
              <a:ext uri="{28A0092B-C50C-407E-A947-70E740481C1C}">
                <a14:useLocalDpi xmlns:a14="http://schemas.microsoft.com/office/drawing/2010/main"/>
              </a:ext>
            </a:extLst>
          </a:blip>
          <a:srcRect/>
          <a:stretch>
            <a:fillRect/>
          </a:stretch>
        </p:blipFill>
        <p:spPr>
          <a:xfrm>
            <a:off x="2819400" y="1981200"/>
            <a:ext cx="3838575" cy="3810000"/>
          </a:xfrm>
          <a:noFill/>
          <a:ln/>
        </p:spPr>
      </p:pic>
      <p:sp>
        <p:nvSpPr>
          <p:cNvPr id="7"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31</a:t>
            </a:fld>
            <a:endParaRPr lang="en-US" dirty="0"/>
          </a:p>
        </p:txBody>
      </p:sp>
      <p:sp>
        <p:nvSpPr>
          <p:cNvPr id="2" name="Title 1"/>
          <p:cNvSpPr>
            <a:spLocks noGrp="1"/>
          </p:cNvSpPr>
          <p:nvPr>
            <p:ph type="title"/>
          </p:nvPr>
        </p:nvSpPr>
        <p:spPr/>
        <p:txBody>
          <a:bodyPr/>
          <a:lstStyle/>
          <a:p>
            <a:r>
              <a:rPr lang="en-US" dirty="0" smtClean="0"/>
              <a:t>Copyright </a:t>
            </a:r>
            <a:endParaRPr lang="en-US" dirty="0"/>
          </a:p>
        </p:txBody>
      </p:sp>
      <p:pic>
        <p:nvPicPr>
          <p:cNvPr id="1026" name="Picture 1" descr="cid:3293795473_4752441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8800" y="24384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342900" y="5029200"/>
            <a:ext cx="8458200" cy="1200329"/>
          </a:xfrm>
          <a:prstGeom prst="rect">
            <a:avLst/>
          </a:prstGeom>
          <a:noFill/>
          <a:ln w="9525">
            <a:noFill/>
            <a:miter lim="800000"/>
            <a:headEnd/>
            <a:tailEnd/>
          </a:ln>
        </p:spPr>
        <p:txBody>
          <a:bodyPr wrap="square">
            <a:spAutoFit/>
          </a:bodyPr>
          <a:lstStyle/>
          <a:p>
            <a:pPr algn="ctr"/>
            <a:r>
              <a:rPr lang="en-US" dirty="0">
                <a:latin typeface="Garamond" pitchFamily="18" charset="0"/>
                <a:cs typeface="Arial" pitchFamily="34"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Garamond" pitchFamily="18" charset="0"/>
                <a:cs typeface="Arial" pitchFamily="34" charset="0"/>
              </a:rPr>
              <a:t>.</a:t>
            </a:r>
            <a:endParaRPr lang="en-US" dirty="0">
              <a:latin typeface="Arial" pitchFamily="34" charset="0"/>
              <a:cs typeface="Arial" pitchFamily="34" charset="0"/>
            </a:endParaRPr>
          </a:p>
        </p:txBody>
      </p:sp>
      <p:sp>
        <p:nvSpPr>
          <p:cNvPr id="7"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4</a:t>
            </a:fld>
            <a:endParaRPr lang="en-US" dirty="0"/>
          </a:p>
        </p:txBody>
      </p:sp>
      <p:sp>
        <p:nvSpPr>
          <p:cNvPr id="2" name="Title 1"/>
          <p:cNvSpPr>
            <a:spLocks noGrp="1"/>
          </p:cNvSpPr>
          <p:nvPr>
            <p:ph type="title"/>
          </p:nvPr>
        </p:nvSpPr>
        <p:spPr>
          <a:xfrm>
            <a:off x="457200" y="381000"/>
            <a:ext cx="8229600" cy="1143000"/>
          </a:xfrm>
        </p:spPr>
        <p:txBody>
          <a:bodyPr>
            <a:normAutofit/>
          </a:bodyPr>
          <a:lstStyle/>
          <a:p>
            <a:pPr>
              <a:lnSpc>
                <a:spcPts val="4000"/>
              </a:lnSpc>
              <a:spcBef>
                <a:spcPts val="600"/>
              </a:spcBef>
              <a:spcAft>
                <a:spcPts val="600"/>
              </a:spcAft>
            </a:pPr>
            <a:r>
              <a:rPr lang="en-US" sz="3200" dirty="0"/>
              <a:t>Understand </a:t>
            </a:r>
            <a:r>
              <a:rPr lang="en-US" sz="3200" dirty="0" smtClean="0"/>
              <a:t>Project Management </a:t>
            </a:r>
            <a:r>
              <a:rPr lang="en-US" sz="3200" dirty="0"/>
              <a:t>and Microsoft Project </a:t>
            </a:r>
            <a:r>
              <a:rPr lang="en-US" sz="3200" dirty="0" smtClean="0"/>
              <a:t>Terminology</a:t>
            </a:r>
            <a:endParaRPr lang="en-US" sz="3200" dirty="0"/>
          </a:p>
        </p:txBody>
      </p:sp>
      <p:sp>
        <p:nvSpPr>
          <p:cNvPr id="3" name="Text Placeholder 2"/>
          <p:cNvSpPr>
            <a:spLocks noGrp="1"/>
          </p:cNvSpPr>
          <p:nvPr>
            <p:ph type="body" sz="quarter" idx="12"/>
          </p:nvPr>
        </p:nvSpPr>
        <p:spPr/>
        <p:txBody>
          <a:bodyPr>
            <a:normAutofit/>
          </a:bodyPr>
          <a:lstStyle/>
          <a:p>
            <a:pPr marL="0" indent="0">
              <a:buNone/>
            </a:pPr>
            <a:r>
              <a:rPr lang="en-US" dirty="0" smtClean="0"/>
              <a:t>Project </a:t>
            </a:r>
            <a:r>
              <a:rPr lang="en-US" dirty="0"/>
              <a:t>management </a:t>
            </a:r>
            <a:r>
              <a:rPr lang="en-US" dirty="0" smtClean="0"/>
              <a:t>consists of initiating, planning, executing, monitoring, and closing project </a:t>
            </a:r>
            <a:r>
              <a:rPr lang="en-US" dirty="0"/>
              <a:t>tasks and resources </a:t>
            </a:r>
            <a:r>
              <a:rPr lang="en-US" dirty="0" smtClean="0"/>
              <a:t>so that the project goal is achieved </a:t>
            </a:r>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5</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sz="3200" dirty="0"/>
              <a:t>Understand </a:t>
            </a:r>
            <a:r>
              <a:rPr lang="en-US" sz="3200" dirty="0" smtClean="0"/>
              <a:t>Project Management </a:t>
            </a:r>
            <a:r>
              <a:rPr lang="en-US" sz="3200" dirty="0"/>
              <a:t>and Microsoft Project Terminology (Continued)</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1234" y="2209800"/>
            <a:ext cx="7746966" cy="2389742"/>
          </a:xfrm>
          <a:prstGeom prst="rect">
            <a:avLst/>
          </a:prstGeom>
          <a:ln w="12700">
            <a:solidFill>
              <a:srgbClr val="00B050"/>
            </a:solidFill>
          </a:ln>
        </p:spPr>
      </p:pic>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375975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6</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sz="3200" dirty="0"/>
              <a:t>Understand </a:t>
            </a:r>
            <a:r>
              <a:rPr lang="en-US" sz="3200" dirty="0" smtClean="0"/>
              <a:t>Project Management </a:t>
            </a:r>
            <a:r>
              <a:rPr lang="en-US" sz="3200" dirty="0"/>
              <a:t>and Microsoft Project Terminology (Continued)</a:t>
            </a:r>
          </a:p>
        </p:txBody>
      </p:sp>
      <p:sp>
        <p:nvSpPr>
          <p:cNvPr id="3" name="Text Placeholder 2"/>
          <p:cNvSpPr>
            <a:spLocks noGrp="1"/>
          </p:cNvSpPr>
          <p:nvPr>
            <p:ph type="body" sz="quarter" idx="12"/>
          </p:nvPr>
        </p:nvSpPr>
        <p:spPr/>
        <p:txBody>
          <a:bodyPr/>
          <a:lstStyle/>
          <a:p>
            <a:pPr marL="0" indent="0">
              <a:buNone/>
            </a:pPr>
            <a:r>
              <a:rPr lang="en-US" dirty="0" smtClean="0"/>
              <a:t>Project manager:</a:t>
            </a:r>
          </a:p>
          <a:p>
            <a:pPr lvl="1">
              <a:buFont typeface="Arial" panose="020B0604020202020204" pitchFamily="34" charset="0"/>
              <a:buChar char="•"/>
            </a:pPr>
            <a:r>
              <a:rPr lang="en-US" dirty="0" smtClean="0"/>
              <a:t>Responsible </a:t>
            </a:r>
            <a:r>
              <a:rPr lang="en-US" dirty="0"/>
              <a:t>for overseeing </a:t>
            </a:r>
            <a:r>
              <a:rPr lang="en-US" dirty="0" smtClean="0"/>
              <a:t>project plan details</a:t>
            </a:r>
          </a:p>
          <a:p>
            <a:pPr lvl="1">
              <a:buFont typeface="Arial" panose="020B0604020202020204" pitchFamily="34" charset="0"/>
              <a:buChar char="•"/>
            </a:pPr>
            <a:r>
              <a:rPr lang="en-US" dirty="0" smtClean="0"/>
              <a:t>Works </a:t>
            </a:r>
            <a:r>
              <a:rPr lang="en-US" dirty="0"/>
              <a:t>to create a plan that </a:t>
            </a:r>
            <a:r>
              <a:rPr lang="en-US" dirty="0" smtClean="0"/>
              <a:t>leads </a:t>
            </a:r>
            <a:r>
              <a:rPr lang="en-US" dirty="0"/>
              <a:t>to project </a:t>
            </a:r>
            <a:r>
              <a:rPr lang="en-US" dirty="0" smtClean="0"/>
              <a:t>success</a:t>
            </a:r>
          </a:p>
          <a:p>
            <a:pPr lvl="1">
              <a:buFont typeface="Arial" panose="020B0604020202020204" pitchFamily="34" charset="0"/>
              <a:buChar char="•"/>
            </a:pPr>
            <a:r>
              <a:rPr lang="en-US" dirty="0" smtClean="0"/>
              <a:t>Motivates </a:t>
            </a:r>
            <a:r>
              <a:rPr lang="en-US" dirty="0"/>
              <a:t>project team members to achieve the project </a:t>
            </a:r>
            <a:r>
              <a:rPr lang="en-US" dirty="0" smtClean="0"/>
              <a:t>goal </a:t>
            </a:r>
            <a:endParaRPr lang="en-US" dirty="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162633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7</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sz="3200" dirty="0"/>
              <a:t>Understand </a:t>
            </a:r>
            <a:r>
              <a:rPr lang="en-US" sz="3200" dirty="0" smtClean="0"/>
              <a:t>Project Management </a:t>
            </a:r>
            <a:r>
              <a:rPr lang="en-US" sz="3200" dirty="0"/>
              <a:t>and Microsoft Project Terminology (Continued)</a:t>
            </a:r>
          </a:p>
        </p:txBody>
      </p:sp>
      <p:sp>
        <p:nvSpPr>
          <p:cNvPr id="3" name="Text Placeholder 2"/>
          <p:cNvSpPr>
            <a:spLocks noGrp="1"/>
          </p:cNvSpPr>
          <p:nvPr>
            <p:ph type="body" sz="quarter" idx="12"/>
          </p:nvPr>
        </p:nvSpPr>
        <p:spPr/>
        <p:txBody>
          <a:bodyPr>
            <a:noAutofit/>
          </a:bodyPr>
          <a:lstStyle/>
          <a:p>
            <a:r>
              <a:rPr lang="en-US" dirty="0" smtClean="0"/>
              <a:t>Task—activity </a:t>
            </a:r>
            <a:r>
              <a:rPr lang="en-US" dirty="0"/>
              <a:t>that is </a:t>
            </a:r>
            <a:r>
              <a:rPr lang="en-US" dirty="0" smtClean="0"/>
              <a:t>concluded in order to </a:t>
            </a:r>
            <a:r>
              <a:rPr lang="en-US" dirty="0"/>
              <a:t>reach a project </a:t>
            </a:r>
            <a:r>
              <a:rPr lang="en-US" dirty="0" smtClean="0"/>
              <a:t>goal</a:t>
            </a:r>
            <a:endParaRPr lang="en-US" dirty="0"/>
          </a:p>
          <a:p>
            <a:r>
              <a:rPr lang="en-US" dirty="0" smtClean="0"/>
              <a:t>Task duration—prediction </a:t>
            </a:r>
            <a:r>
              <a:rPr lang="en-US" dirty="0"/>
              <a:t>of how long it </a:t>
            </a:r>
            <a:r>
              <a:rPr lang="en-US" dirty="0" smtClean="0"/>
              <a:t>takes </a:t>
            </a:r>
            <a:r>
              <a:rPr lang="en-US" dirty="0"/>
              <a:t>to complete a task</a:t>
            </a:r>
          </a:p>
          <a:p>
            <a:r>
              <a:rPr lang="en-US" dirty="0" smtClean="0"/>
              <a:t>Predecessor </a:t>
            </a:r>
            <a:r>
              <a:rPr lang="en-US" dirty="0"/>
              <a:t>task—task that must be completed before the next task can </a:t>
            </a:r>
            <a:r>
              <a:rPr lang="en-US" dirty="0" smtClean="0"/>
              <a:t>begin</a:t>
            </a:r>
            <a:endParaRPr lang="en-US" dirty="0"/>
          </a:p>
          <a:p>
            <a:r>
              <a:rPr lang="en-US" dirty="0" smtClean="0"/>
              <a:t>Successor </a:t>
            </a:r>
            <a:r>
              <a:rPr lang="en-US" dirty="0"/>
              <a:t>task—task that has a </a:t>
            </a:r>
            <a:r>
              <a:rPr lang="en-US" dirty="0" smtClean="0"/>
              <a:t>predecessor task</a:t>
            </a:r>
            <a:endParaRPr lang="en-US" dirty="0"/>
          </a:p>
          <a:p>
            <a:pPr marL="0" indent="0">
              <a:buNone/>
            </a:pPr>
            <a:endParaRPr lang="en-US" dirty="0" smtClean="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3309971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8</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sz="3200" dirty="0"/>
              <a:t>Understand </a:t>
            </a:r>
            <a:r>
              <a:rPr lang="en-US" sz="3200" dirty="0" smtClean="0"/>
              <a:t>Project Management </a:t>
            </a:r>
            <a:r>
              <a:rPr lang="en-US" sz="3200" dirty="0"/>
              <a:t>and Microsoft Project Terminology (Continued)</a:t>
            </a:r>
          </a:p>
        </p:txBody>
      </p:sp>
      <p:sp>
        <p:nvSpPr>
          <p:cNvPr id="3" name="Text Placeholder 2"/>
          <p:cNvSpPr>
            <a:spLocks noGrp="1"/>
          </p:cNvSpPr>
          <p:nvPr>
            <p:ph type="body" sz="quarter" idx="12"/>
          </p:nvPr>
        </p:nvSpPr>
        <p:spPr/>
        <p:txBody>
          <a:bodyPr>
            <a:noAutofit/>
          </a:bodyPr>
          <a:lstStyle/>
          <a:p>
            <a:r>
              <a:rPr lang="en-US" dirty="0" smtClean="0"/>
              <a:t>Task </a:t>
            </a:r>
            <a:r>
              <a:rPr lang="en-US" dirty="0"/>
              <a:t>dependency—relationship between two </a:t>
            </a:r>
            <a:r>
              <a:rPr lang="en-US" dirty="0" smtClean="0"/>
              <a:t>tasks</a:t>
            </a:r>
          </a:p>
          <a:p>
            <a:r>
              <a:rPr lang="en-US" dirty="0"/>
              <a:t>Constraint—limitation set on a task </a:t>
            </a:r>
            <a:r>
              <a:rPr lang="en-US" dirty="0" smtClean="0"/>
              <a:t>that affects </a:t>
            </a:r>
            <a:r>
              <a:rPr lang="en-US" dirty="0"/>
              <a:t>how a task is scheduled</a:t>
            </a:r>
          </a:p>
          <a:p>
            <a:r>
              <a:rPr lang="en-US" dirty="0" smtClean="0"/>
              <a:t>Resource—work</a:t>
            </a:r>
            <a:r>
              <a:rPr lang="en-US" dirty="0"/>
              <a:t>, material, or cost associated with a project </a:t>
            </a:r>
            <a:r>
              <a:rPr lang="en-US" dirty="0" smtClean="0"/>
              <a:t>task</a:t>
            </a:r>
            <a:endParaRPr lang="en-US" dirty="0"/>
          </a:p>
          <a:p>
            <a:pPr marL="0" indent="0">
              <a:buNone/>
            </a:pPr>
            <a:endParaRPr lang="en-US" dirty="0" smtClean="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3309388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9</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spcBef>
                <a:spcPts val="600"/>
              </a:spcBef>
              <a:spcAft>
                <a:spcPts val="600"/>
              </a:spcAft>
            </a:pPr>
            <a:r>
              <a:rPr lang="en-US" sz="3200" dirty="0"/>
              <a:t>Understand </a:t>
            </a:r>
            <a:r>
              <a:rPr lang="en-US" sz="3200" dirty="0" smtClean="0"/>
              <a:t>Project Management </a:t>
            </a:r>
            <a:r>
              <a:rPr lang="en-US" sz="3200" dirty="0"/>
              <a:t>and Microsoft Project Terminology (Continued)</a:t>
            </a:r>
          </a:p>
        </p:txBody>
      </p:sp>
      <p:sp>
        <p:nvSpPr>
          <p:cNvPr id="3" name="Text Placeholder 2"/>
          <p:cNvSpPr>
            <a:spLocks noGrp="1"/>
          </p:cNvSpPr>
          <p:nvPr>
            <p:ph type="body" sz="quarter" idx="12"/>
          </p:nvPr>
        </p:nvSpPr>
        <p:spPr/>
        <p:txBody>
          <a:bodyPr>
            <a:noAutofit/>
          </a:bodyPr>
          <a:lstStyle/>
          <a:p>
            <a:r>
              <a:rPr lang="en-US" dirty="0"/>
              <a:t>Scope of a project—what must be completed to deliver a specific product or </a:t>
            </a:r>
            <a:r>
              <a:rPr lang="en-US" dirty="0" smtClean="0"/>
              <a:t>service</a:t>
            </a:r>
          </a:p>
          <a:p>
            <a:r>
              <a:rPr lang="en-US" dirty="0" smtClean="0"/>
              <a:t>Milestone—task </a:t>
            </a:r>
            <a:r>
              <a:rPr lang="en-US" dirty="0"/>
              <a:t>that is used to communicate project progress or mark a significant point in a </a:t>
            </a:r>
            <a:r>
              <a:rPr lang="en-US" dirty="0" smtClean="0"/>
              <a:t>project </a:t>
            </a:r>
          </a:p>
          <a:p>
            <a:r>
              <a:rPr lang="en-US" dirty="0" smtClean="0"/>
              <a:t>Gantt </a:t>
            </a:r>
            <a:r>
              <a:rPr lang="en-US" dirty="0"/>
              <a:t>chart—graphical representation of the tasks</a:t>
            </a:r>
          </a:p>
          <a:p>
            <a:pPr marL="0" indent="0">
              <a:buNone/>
            </a:pPr>
            <a:endParaRPr lang="en-US" dirty="0" smtClean="0"/>
          </a:p>
        </p:txBody>
      </p:sp>
      <p:sp>
        <p:nvSpPr>
          <p:cNvPr id="6" name="Footer Placeholder 6"/>
          <p:cNvSpPr>
            <a:spLocks noGrp="1"/>
          </p:cNvSpPr>
          <p:nvPr>
            <p:ph type="ftr" sz="quarter" idx="3"/>
          </p:nvPr>
        </p:nvSpPr>
        <p:spPr>
          <a:xfrm>
            <a:off x="1905000" y="6516626"/>
            <a:ext cx="5486400" cy="365125"/>
          </a:xfrm>
        </p:spPr>
        <p:txBody>
          <a:bodyPr/>
          <a:lstStyle/>
          <a:p>
            <a:r>
              <a:rPr lang="en-US" b="1" dirty="0" smtClean="0"/>
              <a:t>Copyright © 2015 Pearson Education, Inc.</a:t>
            </a:r>
            <a:endParaRPr lang="en-US" dirty="0"/>
          </a:p>
        </p:txBody>
      </p:sp>
    </p:spTree>
    <p:extLst>
      <p:ext uri="{BB962C8B-B14F-4D97-AF65-F5344CB8AC3E}">
        <p14:creationId xmlns:p14="http://schemas.microsoft.com/office/powerpoint/2010/main" val="229302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E3B30"/>
      </a:dk2>
      <a:lt2>
        <a:srgbClr val="FBEEC9"/>
      </a:lt2>
      <a:accent1>
        <a:srgbClr val="B2600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Your_Office_Template</Template>
  <TotalTime>2751</TotalTime>
  <Words>3167</Words>
  <Application>Microsoft Macintosh PowerPoint</Application>
  <PresentationFormat>On-screen Show (4:3)</PresentationFormat>
  <Paragraphs>342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Objectives</vt:lpstr>
      <vt:lpstr>Objectives (Continued)</vt:lpstr>
      <vt:lpstr>Understand Project Management and Microsoft Project Terminology</vt:lpstr>
      <vt:lpstr>Understand Project Management and Microsoft Project Terminology (Continued)</vt:lpstr>
      <vt:lpstr>Understand Project Management and Microsoft Project Terminology (Continued)</vt:lpstr>
      <vt:lpstr>Understand Project Management and Microsoft Project Terminology (Continued)</vt:lpstr>
      <vt:lpstr>Understand Project Management and Microsoft Project Terminology (Continued)</vt:lpstr>
      <vt:lpstr>Understand Project Management and Microsoft Project Terminology (Continued)</vt:lpstr>
      <vt:lpstr>Explore the Project 2013 Window</vt:lpstr>
      <vt:lpstr>Explore the Project 2013 Window (Continued)</vt:lpstr>
      <vt:lpstr>Prepare a Project Schedule</vt:lpstr>
      <vt:lpstr>Prepare a Project Schedule(Continued)</vt:lpstr>
      <vt:lpstr>Modify a Project Calendar</vt:lpstr>
      <vt:lpstr>Modify a Project Calendar (Continued)</vt:lpstr>
      <vt:lpstr>Understand Manually Scheduled Versus Auto Scheduled Projects</vt:lpstr>
      <vt:lpstr>Understand Manually Scheduled Versus Auto Scheduled Projects (Continued)</vt:lpstr>
      <vt:lpstr>Identify Project Tasks</vt:lpstr>
      <vt:lpstr>Identify Project Tasks (Continued)</vt:lpstr>
      <vt:lpstr>Modify Project Tasks in Project 2013</vt:lpstr>
      <vt:lpstr>Modify Project Tasks in Project 2013 (Continued)</vt:lpstr>
      <vt:lpstr>Modify Project Tasks in Project 2013 (Continued)</vt:lpstr>
      <vt:lpstr>Modify Project Tasks in Project 2013 (Continued)</vt:lpstr>
      <vt:lpstr>Prepare Project for Printing Project Views</vt:lpstr>
      <vt:lpstr>Create Task Dependencies</vt:lpstr>
      <vt:lpstr>Create Task Dependencies (Continued)</vt:lpstr>
      <vt:lpstr>Create Task Dependencies (Continued)</vt:lpstr>
      <vt:lpstr>Modify Task Dependencies and Task Constraints</vt:lpstr>
      <vt:lpstr>Summary</vt:lpstr>
      <vt:lpstr>Questions</vt:lpstr>
      <vt:lpstr>Copyright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Your Office</dc:creator>
  <cp:keywords/>
  <dc:description/>
  <cp:lastModifiedBy>Copyeditor CE</cp:lastModifiedBy>
  <cp:revision>129</cp:revision>
  <dcterms:created xsi:type="dcterms:W3CDTF">2014-05-10T17:24:34Z</dcterms:created>
  <dcterms:modified xsi:type="dcterms:W3CDTF">2014-06-03T17:13:00Z</dcterms:modified>
  <cp:category/>
</cp:coreProperties>
</file>