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tif" ContentType="image/tiff"/>
  <Default Extension="bin" ContentType="application/vnd.openxmlformats-officedocument.presentationml.printerSettings"/>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56" r:id="rId2"/>
    <p:sldId id="257" r:id="rId3"/>
    <p:sldId id="389" r:id="rId4"/>
    <p:sldId id="388" r:id="rId5"/>
    <p:sldId id="365" r:id="rId6"/>
    <p:sldId id="377" r:id="rId7"/>
    <p:sldId id="366" r:id="rId8"/>
    <p:sldId id="329" r:id="rId9"/>
    <p:sldId id="367" r:id="rId10"/>
    <p:sldId id="378" r:id="rId11"/>
    <p:sldId id="379" r:id="rId12"/>
    <p:sldId id="380" r:id="rId13"/>
    <p:sldId id="354" r:id="rId14"/>
    <p:sldId id="368" r:id="rId15"/>
    <p:sldId id="381" r:id="rId16"/>
    <p:sldId id="382" r:id="rId17"/>
    <p:sldId id="355" r:id="rId18"/>
    <p:sldId id="369" r:id="rId19"/>
    <p:sldId id="383" r:id="rId20"/>
    <p:sldId id="356" r:id="rId21"/>
    <p:sldId id="357" r:id="rId22"/>
    <p:sldId id="358" r:id="rId23"/>
    <p:sldId id="372" r:id="rId24"/>
    <p:sldId id="359" r:id="rId25"/>
    <p:sldId id="391" r:id="rId26"/>
    <p:sldId id="373" r:id="rId27"/>
    <p:sldId id="384" r:id="rId28"/>
    <p:sldId id="385" r:id="rId29"/>
    <p:sldId id="338" r:id="rId30"/>
    <p:sldId id="387" r:id="rId31"/>
    <p:sldId id="374" r:id="rId32"/>
    <p:sldId id="390" r:id="rId33"/>
    <p:sldId id="339" r:id="rId34"/>
    <p:sldId id="375" r:id="rId35"/>
    <p:sldId id="264" r:id="rId36"/>
    <p:sldId id="263" r:id="rId37"/>
    <p:sldId id="265"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n Snyder" initials="JAS" lastIdx="12" clrIdx="0"/>
  <p:cmAuthor id="1" name="Cheryl Slavik" initials="CS" lastIdx="18" clrIdx="1"/>
  <p:cmAuthor id="2" name="NA" initials="N" lastIdx="16" clrIdx="2"/>
  <p:cmAuthor id="3" name="McAfee, Samantha" initials="MS" lastIdx="7" clrIdx="3"/>
  <p:cmAuthor id="4" name="Firstname Lastname" initials="FL" lastIdx="1" clrIdx="4">
    <p:extLst/>
  </p:cmAuthor>
  <p:cmAuthor id="5" name="Joyce (TE)" initials="JN" lastIdx="23"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E7EB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38" autoAdjust="0"/>
    <p:restoredTop sz="67076" autoAdjust="0"/>
  </p:normalViewPr>
  <p:slideViewPr>
    <p:cSldViewPr>
      <p:cViewPr varScale="1">
        <p:scale>
          <a:sx n="100" d="100"/>
          <a:sy n="100" d="100"/>
        </p:scale>
        <p:origin x="-3144" y="-10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986" y="57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commentAuthors" Target="commentAuthors.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_rels/viewProps.xml.rels><?xml version="1.0" encoding="UTF-8" standalone="yes"?>
<Relationships xmlns="http://schemas.openxmlformats.org/package/2006/relationships"><Relationship Id="rId3" Type="http://schemas.openxmlformats.org/officeDocument/2006/relationships/slide" Target="slides/slide35.xml"/><Relationship Id="rId4" Type="http://schemas.openxmlformats.org/officeDocument/2006/relationships/slide" Target="slides/slide36.xml"/><Relationship Id="rId5" Type="http://schemas.openxmlformats.org/officeDocument/2006/relationships/slide" Target="slides/slide37.xml"/><Relationship Id="rId1" Type="http://schemas.openxmlformats.org/officeDocument/2006/relationships/slide" Target="slides/slide1.xml"/><Relationship Id="rId2"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F7CEC81-68EF-4799-AD76-B67CADD91BAC}" type="datetimeFigureOut">
              <a:rPr lang="en-US" smtClean="0"/>
              <a:pPr/>
              <a:t>6/3/14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FCE6167-B46C-419E-BC99-9BB83C792916}" type="slidenum">
              <a:rPr lang="en-US" smtClean="0"/>
              <a:pPr/>
              <a:t>‹#›</a:t>
            </a:fld>
            <a:endParaRPr lang="en-US" dirty="0"/>
          </a:p>
        </p:txBody>
      </p:sp>
    </p:spTree>
    <p:extLst>
      <p:ext uri="{BB962C8B-B14F-4D97-AF65-F5344CB8AC3E}">
        <p14:creationId xmlns:p14="http://schemas.microsoft.com/office/powerpoint/2010/main" val="14626811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15C4BB-136A-4E8A-8C0D-4EA7A5034EB9}" type="datetimeFigureOut">
              <a:rPr lang="en-US" smtClean="0"/>
              <a:pPr/>
              <a:t>6/3/14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CF846F-A3E5-4C0D-9E2E-DC382416709D}" type="slidenum">
              <a:rPr lang="en-US" smtClean="0"/>
              <a:pPr/>
              <a:t>‹#›</a:t>
            </a:fld>
            <a:endParaRPr lang="en-US" dirty="0"/>
          </a:p>
        </p:txBody>
      </p:sp>
    </p:spTree>
    <p:extLst>
      <p:ext uri="{BB962C8B-B14F-4D97-AF65-F5344CB8AC3E}">
        <p14:creationId xmlns:p14="http://schemas.microsoft.com/office/powerpoint/2010/main" val="1329339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workshop</a:t>
            </a:r>
            <a:r>
              <a:rPr lang="en-US" baseline="0" dirty="0" smtClean="0"/>
              <a:t> uses Microsoft Project 2013 to create a detailed project plan.</a:t>
            </a:r>
            <a:endParaRPr lang="en-US" dirty="0"/>
          </a:p>
        </p:txBody>
      </p:sp>
      <p:sp>
        <p:nvSpPr>
          <p:cNvPr id="4" name="Slide Number Placeholder 3"/>
          <p:cNvSpPr>
            <a:spLocks noGrp="1"/>
          </p:cNvSpPr>
          <p:nvPr>
            <p:ph type="sldNum" sz="quarter" idx="10"/>
          </p:nvPr>
        </p:nvSpPr>
        <p:spPr/>
        <p:txBody>
          <a:bodyPr/>
          <a:lstStyle/>
          <a:p>
            <a:fld id="{3BCF846F-A3E5-4C0D-9E2E-DC382416709D}" type="slidenum">
              <a:rPr lang="en-US" smtClean="0"/>
              <a:pPr/>
              <a:t>1</a:t>
            </a:fld>
            <a:endParaRPr lang="en-US" dirty="0"/>
          </a:p>
        </p:txBody>
      </p:sp>
    </p:spTree>
    <p:extLst>
      <p:ext uri="{BB962C8B-B14F-4D97-AF65-F5344CB8AC3E}">
        <p14:creationId xmlns:p14="http://schemas.microsoft.com/office/powerpoint/2010/main" val="1964179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smtClean="0">
                <a:solidFill>
                  <a:schemeClr val="tx1"/>
                </a:solidFill>
                <a:latin typeface="+mn-lt"/>
                <a:ea typeface="+mn-ea"/>
                <a:cs typeface="+mn-cs"/>
              </a:rPr>
              <a:t>To create summary tasks, you can indent and outdent tasks. Indenting a task moves a task to the right in the Entry table and makes it a lower-level task in a WBS, such as a task that needs to be completed to achieve the main goal. Outdenting a task moves a task to the left in the Entry table and makes it a higher-level in a WBS, such as a main goal.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If you are familiar with Microsoft Word, you can see the similarity of indenting and outdenting tasks to that of increasing and decreasing paragraph indentation.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slide shows the Tournament Initiation summary task and the four subtasks depicted on the previous slide.</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Information on creating a Work Breakdown Structure</a:t>
            </a:r>
            <a:r>
              <a:rPr lang="en-US" baseline="0" dirty="0" smtClean="0"/>
              <a:t> </a:t>
            </a:r>
            <a:r>
              <a:rPr lang="en-US" dirty="0" smtClean="0"/>
              <a:t>continues on the next slide.</a:t>
            </a:r>
          </a:p>
        </p:txBody>
      </p:sp>
      <p:sp>
        <p:nvSpPr>
          <p:cNvPr id="4" name="Slide Number Placeholder 3"/>
          <p:cNvSpPr>
            <a:spLocks noGrp="1"/>
          </p:cNvSpPr>
          <p:nvPr>
            <p:ph type="sldNum" sz="quarter" idx="10"/>
          </p:nvPr>
        </p:nvSpPr>
        <p:spPr/>
        <p:txBody>
          <a:bodyPr/>
          <a:lstStyle/>
          <a:p>
            <a:fld id="{3BCF846F-A3E5-4C0D-9E2E-DC382416709D}" type="slidenum">
              <a:rPr lang="en-US" smtClean="0"/>
              <a:pPr/>
              <a:t>10</a:t>
            </a:fld>
            <a:endParaRPr lang="en-US" dirty="0"/>
          </a:p>
        </p:txBody>
      </p:sp>
    </p:spTree>
    <p:extLst>
      <p:ext uri="{BB962C8B-B14F-4D97-AF65-F5344CB8AC3E}">
        <p14:creationId xmlns:p14="http://schemas.microsoft.com/office/powerpoint/2010/main" val="541901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smtClean="0">
                <a:solidFill>
                  <a:schemeClr val="tx1"/>
                </a:solidFill>
                <a:latin typeface="+mn-lt"/>
                <a:ea typeface="+mn-ea"/>
                <a:cs typeface="+mn-cs"/>
              </a:rPr>
              <a:t>Once a Work Breakdown Structure is created, project tasks can be temporarily hidden, and they can be filtered to only show certain tasks.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 task can be collapsed by clicking the Collapse arrow. This slide shows that the Tournament Promotion summary task.</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Information on creating a Work Breakdown Structure</a:t>
            </a:r>
            <a:r>
              <a:rPr lang="en-US" baseline="0" dirty="0" smtClean="0"/>
              <a:t> </a:t>
            </a:r>
            <a:r>
              <a:rPr lang="en-US" dirty="0" smtClean="0"/>
              <a:t>continues on the next slide.</a:t>
            </a:r>
          </a:p>
        </p:txBody>
      </p:sp>
      <p:sp>
        <p:nvSpPr>
          <p:cNvPr id="4" name="Slide Number Placeholder 3"/>
          <p:cNvSpPr>
            <a:spLocks noGrp="1"/>
          </p:cNvSpPr>
          <p:nvPr>
            <p:ph type="sldNum" sz="quarter" idx="10"/>
          </p:nvPr>
        </p:nvSpPr>
        <p:spPr/>
        <p:txBody>
          <a:bodyPr/>
          <a:lstStyle/>
          <a:p>
            <a:fld id="{3BCF846F-A3E5-4C0D-9E2E-DC382416709D}" type="slidenum">
              <a:rPr lang="en-US" smtClean="0"/>
              <a:pPr/>
              <a:t>11</a:t>
            </a:fld>
            <a:endParaRPr lang="en-US" dirty="0"/>
          </a:p>
        </p:txBody>
      </p:sp>
    </p:spTree>
    <p:extLst>
      <p:ext uri="{BB962C8B-B14F-4D97-AF65-F5344CB8AC3E}">
        <p14:creationId xmlns:p14="http://schemas.microsoft.com/office/powerpoint/2010/main" val="115630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 task can be filtered by clicking the Filter arrow. This slide shows that the Gantt Chart view has been filtered to only show the summary tasks.</a:t>
            </a:r>
          </a:p>
        </p:txBody>
      </p:sp>
      <p:sp>
        <p:nvSpPr>
          <p:cNvPr id="4" name="Slide Number Placeholder 3"/>
          <p:cNvSpPr>
            <a:spLocks noGrp="1"/>
          </p:cNvSpPr>
          <p:nvPr>
            <p:ph type="sldNum" sz="quarter" idx="10"/>
          </p:nvPr>
        </p:nvSpPr>
        <p:spPr/>
        <p:txBody>
          <a:bodyPr/>
          <a:lstStyle/>
          <a:p>
            <a:fld id="{3BCF846F-A3E5-4C0D-9E2E-DC382416709D}" type="slidenum">
              <a:rPr lang="en-US" smtClean="0"/>
              <a:pPr/>
              <a:t>12</a:t>
            </a:fld>
            <a:endParaRPr lang="en-US" dirty="0"/>
          </a:p>
        </p:txBody>
      </p:sp>
    </p:spTree>
    <p:extLst>
      <p:ext uri="{BB962C8B-B14F-4D97-AF65-F5344CB8AC3E}">
        <p14:creationId xmlns:p14="http://schemas.microsoft.com/office/powerpoint/2010/main" val="2942967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smtClean="0">
                <a:solidFill>
                  <a:schemeClr val="tx1"/>
                </a:solidFill>
                <a:latin typeface="+mn-lt"/>
                <a:ea typeface="+mn-ea"/>
                <a:cs typeface="+mn-cs"/>
              </a:rPr>
              <a:t>Resources are the people, materials, or costs needed to complete project tasks.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When using Project 2013, resources can be added in many views, but the most common way of adding resources is by using Resource Sheet view.</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When using Resource Sheet view, you can enter resource information in columns and rows to include information such as:</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Resource name</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Resource type</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Resource cost</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Assign a calendar to a resource</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Information on creating</a:t>
            </a:r>
            <a:r>
              <a:rPr lang="en-US" baseline="0" dirty="0" smtClean="0"/>
              <a:t> and assigning project resources </a:t>
            </a:r>
            <a:r>
              <a:rPr lang="en-US" dirty="0" smtClean="0"/>
              <a:t>continues on the next slide.</a:t>
            </a:r>
          </a:p>
        </p:txBody>
      </p:sp>
      <p:sp>
        <p:nvSpPr>
          <p:cNvPr id="4" name="Slide Number Placeholder 3"/>
          <p:cNvSpPr>
            <a:spLocks noGrp="1"/>
          </p:cNvSpPr>
          <p:nvPr>
            <p:ph type="sldNum" sz="quarter" idx="10"/>
          </p:nvPr>
        </p:nvSpPr>
        <p:spPr/>
        <p:txBody>
          <a:bodyPr/>
          <a:lstStyle/>
          <a:p>
            <a:fld id="{3BCF846F-A3E5-4C0D-9E2E-DC382416709D}" type="slidenum">
              <a:rPr lang="en-US" smtClean="0"/>
              <a:pPr/>
              <a:t>13</a:t>
            </a:fld>
            <a:endParaRPr lang="en-US" dirty="0"/>
          </a:p>
        </p:txBody>
      </p:sp>
    </p:spTree>
    <p:extLst>
      <p:ext uri="{BB962C8B-B14F-4D97-AF65-F5344CB8AC3E}">
        <p14:creationId xmlns:p14="http://schemas.microsoft.com/office/powerpoint/2010/main" val="1924490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 shows a table of resources and how they look after being added in Resource Sheet</a:t>
            </a:r>
            <a:r>
              <a:rPr lang="en-US" baseline="0" dirty="0" smtClean="0"/>
              <a:t> view.</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Information on creating</a:t>
            </a:r>
            <a:r>
              <a:rPr lang="en-US" baseline="0" dirty="0" smtClean="0"/>
              <a:t> and assigning project resources </a:t>
            </a:r>
            <a:r>
              <a:rPr lang="en-US" dirty="0" smtClean="0"/>
              <a:t>continues on the next slide.</a:t>
            </a:r>
          </a:p>
        </p:txBody>
      </p:sp>
      <p:sp>
        <p:nvSpPr>
          <p:cNvPr id="4" name="Slide Number Placeholder 3"/>
          <p:cNvSpPr>
            <a:spLocks noGrp="1"/>
          </p:cNvSpPr>
          <p:nvPr>
            <p:ph type="sldNum" sz="quarter" idx="10"/>
          </p:nvPr>
        </p:nvSpPr>
        <p:spPr/>
        <p:txBody>
          <a:bodyPr/>
          <a:lstStyle/>
          <a:p>
            <a:fld id="{3BCF846F-A3E5-4C0D-9E2E-DC382416709D}" type="slidenum">
              <a:rPr lang="en-US" smtClean="0"/>
              <a:pPr/>
              <a:t>14</a:t>
            </a:fld>
            <a:endParaRPr lang="en-US" dirty="0"/>
          </a:p>
        </p:txBody>
      </p:sp>
    </p:spTree>
    <p:extLst>
      <p:ext uri="{BB962C8B-B14F-4D97-AF65-F5344CB8AC3E}">
        <p14:creationId xmlns:p14="http://schemas.microsoft.com/office/powerpoint/2010/main" val="3494577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smtClean="0">
                <a:solidFill>
                  <a:schemeClr val="tx1"/>
                </a:solidFill>
                <a:latin typeface="+mn-lt"/>
                <a:ea typeface="+mn-ea"/>
                <a:cs typeface="+mn-cs"/>
              </a:rPr>
              <a:t>Once you have created resources, you must assign the resources to tasks. There are various ways of assigning project resources to tasks:</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The Assign Resources dialog box</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A cell in the Resource column arrow of the Entry table in Gantt Chart view</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The Resources tab in the Task Information dialog box</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The Task Work Form in Details view</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Information on creating</a:t>
            </a:r>
            <a:r>
              <a:rPr lang="en-US" baseline="0" dirty="0" smtClean="0"/>
              <a:t> and assigning project resources </a:t>
            </a:r>
            <a:r>
              <a:rPr lang="en-US" dirty="0" smtClean="0"/>
              <a:t>continues on the next slide.</a:t>
            </a:r>
          </a:p>
        </p:txBody>
      </p:sp>
      <p:sp>
        <p:nvSpPr>
          <p:cNvPr id="4" name="Slide Number Placeholder 3"/>
          <p:cNvSpPr>
            <a:spLocks noGrp="1"/>
          </p:cNvSpPr>
          <p:nvPr>
            <p:ph type="sldNum" sz="quarter" idx="10"/>
          </p:nvPr>
        </p:nvSpPr>
        <p:spPr/>
        <p:txBody>
          <a:bodyPr/>
          <a:lstStyle/>
          <a:p>
            <a:fld id="{3BCF846F-A3E5-4C0D-9E2E-DC382416709D}" type="slidenum">
              <a:rPr lang="en-US" smtClean="0"/>
              <a:pPr/>
              <a:t>15</a:t>
            </a:fld>
            <a:endParaRPr lang="en-US" dirty="0"/>
          </a:p>
        </p:txBody>
      </p:sp>
    </p:spTree>
    <p:extLst>
      <p:ext uri="{BB962C8B-B14F-4D97-AF65-F5344CB8AC3E}">
        <p14:creationId xmlns:p14="http://schemas.microsoft.com/office/powerpoint/2010/main" val="4127519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slide shows the Assign Resources dialog box on the right and the resources that have been</a:t>
            </a:r>
            <a:r>
              <a:rPr lang="en-US" baseline="0" dirty="0" smtClean="0"/>
              <a:t> assigned to tasks.</a:t>
            </a:r>
            <a:endParaRPr lang="en-US" dirty="0" smtClean="0"/>
          </a:p>
        </p:txBody>
      </p:sp>
      <p:sp>
        <p:nvSpPr>
          <p:cNvPr id="4" name="Slide Number Placeholder 3"/>
          <p:cNvSpPr>
            <a:spLocks noGrp="1"/>
          </p:cNvSpPr>
          <p:nvPr>
            <p:ph type="sldNum" sz="quarter" idx="10"/>
          </p:nvPr>
        </p:nvSpPr>
        <p:spPr/>
        <p:txBody>
          <a:bodyPr/>
          <a:lstStyle/>
          <a:p>
            <a:fld id="{3BCF846F-A3E5-4C0D-9E2E-DC382416709D}" type="slidenum">
              <a:rPr lang="en-US" smtClean="0"/>
              <a:pPr/>
              <a:t>16</a:t>
            </a:fld>
            <a:endParaRPr lang="en-US" dirty="0"/>
          </a:p>
        </p:txBody>
      </p:sp>
    </p:spTree>
    <p:extLst>
      <p:ext uri="{BB962C8B-B14F-4D97-AF65-F5344CB8AC3E}">
        <p14:creationId xmlns:p14="http://schemas.microsoft.com/office/powerpoint/2010/main" val="689252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smtClean="0">
                <a:solidFill>
                  <a:schemeClr val="tx1"/>
                </a:solidFill>
                <a:latin typeface="+mn-lt"/>
                <a:ea typeface="+mn-ea"/>
                <a:cs typeface="+mn-cs"/>
              </a:rPr>
              <a:t>When resources are added to a project, task durations may change. The duration of a task is shortened as resources are added or lengthened as resources are removed from a task; however, the amount of effort necessary to complete a task remains unchanged.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means the more effort assigned to a task, the shorter the duration will be and when resources are removed from an effort-driven task, the longer the duration of the task (even though the total work does not change).</a:t>
            </a:r>
          </a:p>
          <a:p>
            <a:endParaRPr lang="en-US" sz="1200" b="0" i="0" u="none" strike="noStrike" kern="1200" baseline="0" dirty="0" smtClean="0">
              <a:solidFill>
                <a:schemeClr val="tx1"/>
              </a:solidFill>
              <a:latin typeface="+mn-lt"/>
              <a:ea typeface="+mn-ea"/>
              <a:cs typeface="+mn-cs"/>
            </a:endParaRPr>
          </a:p>
          <a:p>
            <a:r>
              <a:rPr lang="en-US" dirty="0" smtClean="0"/>
              <a:t>Information on changing</a:t>
            </a:r>
            <a:r>
              <a:rPr lang="en-US" baseline="0" dirty="0" smtClean="0"/>
              <a:t> task durations by adding resources </a:t>
            </a:r>
            <a:r>
              <a:rPr lang="en-US" dirty="0" smtClean="0"/>
              <a:t>continues on the next slide. </a:t>
            </a:r>
          </a:p>
        </p:txBody>
      </p:sp>
      <p:sp>
        <p:nvSpPr>
          <p:cNvPr id="4" name="Slide Number Placeholder 3"/>
          <p:cNvSpPr>
            <a:spLocks noGrp="1"/>
          </p:cNvSpPr>
          <p:nvPr>
            <p:ph type="sldNum" sz="quarter" idx="10"/>
          </p:nvPr>
        </p:nvSpPr>
        <p:spPr/>
        <p:txBody>
          <a:bodyPr/>
          <a:lstStyle/>
          <a:p>
            <a:fld id="{3BCF846F-A3E5-4C0D-9E2E-DC382416709D}" type="slidenum">
              <a:rPr lang="en-US" smtClean="0"/>
              <a:pPr/>
              <a:t>17</a:t>
            </a:fld>
            <a:endParaRPr lang="en-US" dirty="0"/>
          </a:p>
        </p:txBody>
      </p:sp>
    </p:spTree>
    <p:extLst>
      <p:ext uri="{BB962C8B-B14F-4D97-AF65-F5344CB8AC3E}">
        <p14:creationId xmlns:p14="http://schemas.microsoft.com/office/powerpoint/2010/main" val="13743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smtClean="0">
                <a:solidFill>
                  <a:schemeClr val="tx1"/>
                </a:solidFill>
                <a:latin typeface="+mn-lt"/>
                <a:ea typeface="+mn-ea"/>
                <a:cs typeface="+mn-cs"/>
              </a:rPr>
              <a:t>Overallocated</a:t>
            </a:r>
            <a:r>
              <a:rPr lang="en-US" dirty="0" smtClean="0"/>
              <a:t>—</a:t>
            </a:r>
            <a:r>
              <a:rPr lang="en-US" sz="1200" b="0" i="0" u="none" strike="noStrike" kern="1200" baseline="0" dirty="0" smtClean="0">
                <a:solidFill>
                  <a:schemeClr val="tx1"/>
                </a:solidFill>
                <a:latin typeface="+mn-lt"/>
                <a:ea typeface="+mn-ea"/>
                <a:cs typeface="+mn-cs"/>
              </a:rPr>
              <a:t>when a resource is assigned to more work than available working hours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Leveling</a:t>
            </a:r>
            <a:r>
              <a:rPr lang="en-US" dirty="0" smtClean="0"/>
              <a:t>—p</a:t>
            </a:r>
            <a:r>
              <a:rPr lang="en-US" sz="1200" b="0" i="0" u="none" strike="noStrike" kern="1200" baseline="0" dirty="0" smtClean="0">
                <a:solidFill>
                  <a:schemeClr val="tx1"/>
                </a:solidFill>
                <a:latin typeface="+mn-lt"/>
                <a:ea typeface="+mn-ea"/>
                <a:cs typeface="+mn-cs"/>
              </a:rPr>
              <a:t>rocess of correcting overallocated resources to make sure no resource is assigned more hours than available work hours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Crashing</a:t>
            </a:r>
            <a:r>
              <a:rPr lang="en-US" dirty="0" smtClean="0"/>
              <a:t>—</a:t>
            </a:r>
            <a:r>
              <a:rPr lang="en-US" sz="1200" b="0" i="0" u="none" strike="noStrike" kern="1200" baseline="0" dirty="0" smtClean="0">
                <a:solidFill>
                  <a:schemeClr val="tx1"/>
                </a:solidFill>
                <a:latin typeface="+mn-lt"/>
                <a:ea typeface="+mn-ea"/>
                <a:cs typeface="+mn-cs"/>
              </a:rPr>
              <a:t>adding additional resources to a project to be sure the project is completed on time. Note: Crashing a project may help to level a project but may also cause the project to go over budget.</a:t>
            </a:r>
          </a:p>
          <a:p>
            <a:endParaRPr lang="en-US" sz="1200" b="0" i="0" u="none" strike="noStrike" kern="1200" baseline="0" dirty="0" smtClean="0">
              <a:solidFill>
                <a:schemeClr val="tx1"/>
              </a:solidFill>
              <a:latin typeface="+mn-lt"/>
              <a:ea typeface="+mn-ea"/>
              <a:cs typeface="+mn-cs"/>
            </a:endParaRPr>
          </a:p>
          <a:p>
            <a:r>
              <a:rPr lang="en-US" b="0" dirty="0" smtClean="0"/>
              <a:t>Information on changing</a:t>
            </a:r>
            <a:r>
              <a:rPr lang="en-US" b="0" baseline="0" dirty="0" smtClean="0"/>
              <a:t> task durations by adding resources </a:t>
            </a:r>
            <a:r>
              <a:rPr lang="en-US" b="0" dirty="0" smtClean="0"/>
              <a:t>continues on the next slide. </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BCF846F-A3E5-4C0D-9E2E-DC382416709D}" type="slidenum">
              <a:rPr lang="en-US" smtClean="0"/>
              <a:pPr/>
              <a:t>18</a:t>
            </a:fld>
            <a:endParaRPr lang="en-US" dirty="0"/>
          </a:p>
        </p:txBody>
      </p:sp>
    </p:spTree>
    <p:extLst>
      <p:ext uri="{BB962C8B-B14F-4D97-AF65-F5344CB8AC3E}">
        <p14:creationId xmlns:p14="http://schemas.microsoft.com/office/powerpoint/2010/main" val="2881607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smtClean="0">
                <a:solidFill>
                  <a:schemeClr val="tx1"/>
                </a:solidFill>
                <a:latin typeface="+mn-lt"/>
                <a:ea typeface="+mn-ea"/>
                <a:cs typeface="+mn-cs"/>
              </a:rPr>
              <a:t>Task 14 originally had one person, Thomas Vance, assigned to the task of creating the tournament over two weeks, or 80 hours. This slide shows that an additional resource, Rosalinda Hill, has been added to the task and the duration is now one week. Note: Two people working for a week still requires 80 hours of work.</a:t>
            </a:r>
          </a:p>
        </p:txBody>
      </p:sp>
      <p:sp>
        <p:nvSpPr>
          <p:cNvPr id="4" name="Slide Number Placeholder 3"/>
          <p:cNvSpPr>
            <a:spLocks noGrp="1"/>
          </p:cNvSpPr>
          <p:nvPr>
            <p:ph type="sldNum" sz="quarter" idx="10"/>
          </p:nvPr>
        </p:nvSpPr>
        <p:spPr/>
        <p:txBody>
          <a:bodyPr/>
          <a:lstStyle/>
          <a:p>
            <a:fld id="{3BCF846F-A3E5-4C0D-9E2E-DC382416709D}" type="slidenum">
              <a:rPr lang="en-US" smtClean="0"/>
              <a:pPr/>
              <a:t>19</a:t>
            </a:fld>
            <a:endParaRPr lang="en-US" dirty="0"/>
          </a:p>
        </p:txBody>
      </p:sp>
    </p:spTree>
    <p:extLst>
      <p:ext uri="{BB962C8B-B14F-4D97-AF65-F5344CB8AC3E}">
        <p14:creationId xmlns:p14="http://schemas.microsoft.com/office/powerpoint/2010/main" val="3741668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objectives of this chapter</a:t>
            </a:r>
            <a:r>
              <a:rPr lang="en-US" baseline="0" dirty="0" smtClean="0"/>
              <a:t> are:</a:t>
            </a:r>
          </a:p>
          <a:p>
            <a:pPr lvl="1">
              <a:buFont typeface="Arial" pitchFamily="34" charset="0"/>
              <a:buChar char="•"/>
            </a:pPr>
            <a:r>
              <a:rPr lang="en-US" sz="1300" dirty="0" smtClean="0"/>
              <a:t>  Identify the critical path</a:t>
            </a:r>
          </a:p>
          <a:p>
            <a:pPr lvl="1">
              <a:buFont typeface="Arial" pitchFamily="34" charset="0"/>
              <a:buChar char="•"/>
            </a:pPr>
            <a:r>
              <a:rPr lang="en-US" sz="1300" dirty="0" smtClean="0"/>
              <a:t>  Create a Work Breakdown Structure</a:t>
            </a:r>
          </a:p>
          <a:p>
            <a:pPr lvl="1">
              <a:buFont typeface="Arial" pitchFamily="34" charset="0"/>
              <a:buChar char="•"/>
            </a:pPr>
            <a:r>
              <a:rPr lang="en-US" sz="1300" dirty="0" smtClean="0"/>
              <a:t>  Create and assign project resources</a:t>
            </a:r>
          </a:p>
          <a:p>
            <a:pPr lvl="1">
              <a:buFont typeface="Arial" pitchFamily="34" charset="0"/>
              <a:buChar char="•"/>
            </a:pPr>
            <a:r>
              <a:rPr lang="en-US" sz="1300" dirty="0" smtClean="0"/>
              <a:t>  Change task durations by adding resources</a:t>
            </a:r>
          </a:p>
          <a:p>
            <a:pPr lvl="1">
              <a:buFont typeface="Arial" pitchFamily="34" charset="0"/>
              <a:buNone/>
            </a:pPr>
            <a:endParaRPr lang="en-US" dirty="0" smtClean="0"/>
          </a:p>
          <a:p>
            <a:pPr lvl="0">
              <a:buFont typeface="Arial" pitchFamily="34" charset="0"/>
              <a:buNone/>
            </a:pPr>
            <a:r>
              <a:rPr lang="en-US" dirty="0" smtClean="0"/>
              <a:t>The</a:t>
            </a:r>
            <a:r>
              <a:rPr lang="en-US" baseline="0" dirty="0" smtClean="0"/>
              <a:t> objectives continue on the next slide.</a:t>
            </a:r>
            <a:endParaRPr lang="en-US" dirty="0" smtClean="0"/>
          </a:p>
        </p:txBody>
      </p:sp>
      <p:sp>
        <p:nvSpPr>
          <p:cNvPr id="4" name="Slide Number Placeholder 3"/>
          <p:cNvSpPr>
            <a:spLocks noGrp="1"/>
          </p:cNvSpPr>
          <p:nvPr>
            <p:ph type="sldNum" sz="quarter" idx="10"/>
          </p:nvPr>
        </p:nvSpPr>
        <p:spPr/>
        <p:txBody>
          <a:bodyPr/>
          <a:lstStyle/>
          <a:p>
            <a:fld id="{3BCF846F-A3E5-4C0D-9E2E-DC382416709D}" type="slidenum">
              <a:rPr lang="en-US" smtClean="0"/>
              <a:pPr/>
              <a:t>2</a:t>
            </a:fld>
            <a:endParaRPr lang="en-US" dirty="0"/>
          </a:p>
        </p:txBody>
      </p:sp>
    </p:spTree>
    <p:extLst>
      <p:ext uri="{BB962C8B-B14F-4D97-AF65-F5344CB8AC3E}">
        <p14:creationId xmlns:p14="http://schemas.microsoft.com/office/powerpoint/2010/main" val="3889500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smtClean="0">
                <a:solidFill>
                  <a:schemeClr val="tx1"/>
                </a:solidFill>
                <a:latin typeface="+mn-lt"/>
                <a:ea typeface="+mn-ea"/>
                <a:cs typeface="+mn-cs"/>
              </a:rPr>
              <a:t>Team Planner is a Project view that shows a project’s resources and tasks assigned to each resource.  The name of each resource appears on a separate row.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Tasks associated with the individual resources appear on the same row as the resource name. Note: Rosalinda Hill is identified in red indicating that she is an overallocated resource.</a:t>
            </a:r>
          </a:p>
        </p:txBody>
      </p:sp>
      <p:sp>
        <p:nvSpPr>
          <p:cNvPr id="4" name="Slide Number Placeholder 3"/>
          <p:cNvSpPr>
            <a:spLocks noGrp="1"/>
          </p:cNvSpPr>
          <p:nvPr>
            <p:ph type="sldNum" sz="quarter" idx="10"/>
          </p:nvPr>
        </p:nvSpPr>
        <p:spPr/>
        <p:txBody>
          <a:bodyPr/>
          <a:lstStyle/>
          <a:p>
            <a:fld id="{3BCF846F-A3E5-4C0D-9E2E-DC382416709D}" type="slidenum">
              <a:rPr lang="en-US" smtClean="0"/>
              <a:pPr/>
              <a:t>20</a:t>
            </a:fld>
            <a:endParaRPr lang="en-US" dirty="0"/>
          </a:p>
        </p:txBody>
      </p:sp>
    </p:spTree>
    <p:extLst>
      <p:ext uri="{BB962C8B-B14F-4D97-AF65-F5344CB8AC3E}">
        <p14:creationId xmlns:p14="http://schemas.microsoft.com/office/powerpoint/2010/main" val="886929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smtClean="0">
                <a:solidFill>
                  <a:schemeClr val="tx1"/>
                </a:solidFill>
                <a:latin typeface="+mn-lt"/>
                <a:ea typeface="+mn-ea"/>
                <a:cs typeface="+mn-cs"/>
              </a:rPr>
              <a:t>If a task is assigned a duration of 56 hours, Project will schedule that task for 7 days of work (56 hours divided by an 8-hour work day). However, assume a task in the project needs 56 hours total without regard to the Project calendar. If this is the case, Project permits you to assign elapsed duration times. Elapsed durations ignore any project or resource’s working and nonworking times and schedules the task(s) to 24 hours a day.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 recurring task is a task that repeats at regular intervals. A weekly Wednesday staff meeting is an example of a recurring task. This slide shows the creation of such a meeting using the Recurring Task Information dialog box.</a:t>
            </a:r>
          </a:p>
        </p:txBody>
      </p:sp>
      <p:sp>
        <p:nvSpPr>
          <p:cNvPr id="4" name="Slide Number Placeholder 3"/>
          <p:cNvSpPr>
            <a:spLocks noGrp="1"/>
          </p:cNvSpPr>
          <p:nvPr>
            <p:ph type="sldNum" sz="quarter" idx="10"/>
          </p:nvPr>
        </p:nvSpPr>
        <p:spPr/>
        <p:txBody>
          <a:bodyPr/>
          <a:lstStyle/>
          <a:p>
            <a:fld id="{3BCF846F-A3E5-4C0D-9E2E-DC382416709D}" type="slidenum">
              <a:rPr lang="en-US" smtClean="0"/>
              <a:pPr/>
              <a:t>21</a:t>
            </a:fld>
            <a:endParaRPr lang="en-US" dirty="0"/>
          </a:p>
        </p:txBody>
      </p:sp>
    </p:spTree>
    <p:extLst>
      <p:ext uri="{BB962C8B-B14F-4D97-AF65-F5344CB8AC3E}">
        <p14:creationId xmlns:p14="http://schemas.microsoft.com/office/powerpoint/2010/main" val="1970312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smtClean="0">
                <a:solidFill>
                  <a:schemeClr val="tx1"/>
                </a:solidFill>
                <a:latin typeface="+mn-lt"/>
                <a:ea typeface="+mn-ea"/>
                <a:cs typeface="+mn-cs"/>
              </a:rPr>
              <a:t>The reporting features of Project 2013 include charts and images to represent a project at a glance. Project provides dozens of pre-loaded reports, as well as the ability to customize them to meet the project reporting needs.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Most Project reports are based on project status. To display the status of a project, a baseline must be set and the project is tracked. A baseline is a record of each task at a point in time from which you will track project progress.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Tracking is recording the actual progress of the project’s tasks. Baselines are set on the Project tab, and task tracking is done in the Schedule group of the Task tab.</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Project 2013 contains a variety of reports: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Dashboard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Resources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Costs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In Progress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Information on creating project reports continues on the next slide. </a:t>
            </a:r>
          </a:p>
        </p:txBody>
      </p:sp>
      <p:sp>
        <p:nvSpPr>
          <p:cNvPr id="4" name="Slide Number Placeholder 3"/>
          <p:cNvSpPr>
            <a:spLocks noGrp="1"/>
          </p:cNvSpPr>
          <p:nvPr>
            <p:ph type="sldNum" sz="quarter" idx="10"/>
          </p:nvPr>
        </p:nvSpPr>
        <p:spPr/>
        <p:txBody>
          <a:bodyPr/>
          <a:lstStyle/>
          <a:p>
            <a:fld id="{3BCF846F-A3E5-4C0D-9E2E-DC382416709D}" type="slidenum">
              <a:rPr lang="en-US" smtClean="0"/>
              <a:pPr/>
              <a:t>22</a:t>
            </a:fld>
            <a:endParaRPr lang="en-US" dirty="0"/>
          </a:p>
        </p:txBody>
      </p:sp>
    </p:spTree>
    <p:extLst>
      <p:ext uri="{BB962C8B-B14F-4D97-AF65-F5344CB8AC3E}">
        <p14:creationId xmlns:p14="http://schemas.microsoft.com/office/powerpoint/2010/main" val="2224909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slide shows a Resource Overview report.</a:t>
            </a:r>
          </a:p>
        </p:txBody>
      </p:sp>
      <p:sp>
        <p:nvSpPr>
          <p:cNvPr id="4" name="Slide Number Placeholder 3"/>
          <p:cNvSpPr>
            <a:spLocks noGrp="1"/>
          </p:cNvSpPr>
          <p:nvPr>
            <p:ph type="sldNum" sz="quarter" idx="10"/>
          </p:nvPr>
        </p:nvSpPr>
        <p:spPr/>
        <p:txBody>
          <a:bodyPr/>
          <a:lstStyle/>
          <a:p>
            <a:fld id="{3BCF846F-A3E5-4C0D-9E2E-DC382416709D}" type="slidenum">
              <a:rPr lang="en-US" smtClean="0"/>
              <a:pPr/>
              <a:t>23</a:t>
            </a:fld>
            <a:endParaRPr lang="en-US" dirty="0"/>
          </a:p>
        </p:txBody>
      </p:sp>
    </p:spTree>
    <p:extLst>
      <p:ext uri="{BB962C8B-B14F-4D97-AF65-F5344CB8AC3E}">
        <p14:creationId xmlns:p14="http://schemas.microsoft.com/office/powerpoint/2010/main" val="2812821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smtClean="0">
                <a:solidFill>
                  <a:schemeClr val="tx1"/>
                </a:solidFill>
                <a:latin typeface="+mn-lt"/>
                <a:ea typeface="+mn-ea"/>
                <a:cs typeface="+mn-cs"/>
              </a:rPr>
              <a:t>Project 2013 information can be shared with other applications by:</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Copying and pasting</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Importing and exporting</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Linking</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Pasting information into Excel creates a worksheet with columns and rows of data. Pasting information into Word converts the information into a table.</a:t>
            </a:r>
          </a:p>
          <a:p>
            <a:pPr marL="0" lvl="0" indent="0">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Information on copying and pasting information to other applications continues on the next slide.</a:t>
            </a:r>
          </a:p>
        </p:txBody>
      </p:sp>
      <p:sp>
        <p:nvSpPr>
          <p:cNvPr id="4" name="Slide Number Placeholder 3"/>
          <p:cNvSpPr>
            <a:spLocks noGrp="1"/>
          </p:cNvSpPr>
          <p:nvPr>
            <p:ph type="sldNum" sz="quarter" idx="10"/>
          </p:nvPr>
        </p:nvSpPr>
        <p:spPr/>
        <p:txBody>
          <a:bodyPr/>
          <a:lstStyle/>
          <a:p>
            <a:fld id="{3BCF846F-A3E5-4C0D-9E2E-DC382416709D}" type="slidenum">
              <a:rPr lang="en-US" smtClean="0"/>
              <a:pPr/>
              <a:t>24</a:t>
            </a:fld>
            <a:endParaRPr lang="en-US" dirty="0"/>
          </a:p>
        </p:txBody>
      </p:sp>
    </p:spTree>
    <p:extLst>
      <p:ext uri="{BB962C8B-B14F-4D97-AF65-F5344CB8AC3E}">
        <p14:creationId xmlns:p14="http://schemas.microsoft.com/office/powerpoint/2010/main" val="429166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a:buFont typeface="Arial" panose="020B0604020202020204" pitchFamily="34" charset="0"/>
              <a:buNone/>
            </a:pPr>
            <a:r>
              <a:rPr lang="en-US" sz="1200" b="0" i="0" u="none" strike="noStrike" kern="1200" baseline="0" dirty="0" smtClean="0">
                <a:solidFill>
                  <a:schemeClr val="tx1"/>
                </a:solidFill>
                <a:latin typeface="+mn-lt"/>
                <a:ea typeface="+mn-ea"/>
                <a:cs typeface="+mn-cs"/>
              </a:rPr>
              <a:t>This slide shows the selected information in Project. Compare this slide with the next two slides, where the information has been copied and then pasted into an Excel workbook and a Word document.</a:t>
            </a:r>
          </a:p>
          <a:p>
            <a:pPr marL="0" lvl="0" indent="0">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Information on copying and pasting information to other applications continues on the next slide.</a:t>
            </a:r>
          </a:p>
        </p:txBody>
      </p:sp>
      <p:sp>
        <p:nvSpPr>
          <p:cNvPr id="4" name="Slide Number Placeholder 3"/>
          <p:cNvSpPr>
            <a:spLocks noGrp="1"/>
          </p:cNvSpPr>
          <p:nvPr>
            <p:ph type="sldNum" sz="quarter" idx="10"/>
          </p:nvPr>
        </p:nvSpPr>
        <p:spPr/>
        <p:txBody>
          <a:bodyPr/>
          <a:lstStyle/>
          <a:p>
            <a:fld id="{3BCF846F-A3E5-4C0D-9E2E-DC382416709D}" type="slidenum">
              <a:rPr lang="en-US" smtClean="0"/>
              <a:pPr/>
              <a:t>25</a:t>
            </a:fld>
            <a:endParaRPr lang="en-US" dirty="0"/>
          </a:p>
        </p:txBody>
      </p:sp>
    </p:spTree>
    <p:extLst>
      <p:ext uri="{BB962C8B-B14F-4D97-AF65-F5344CB8AC3E}">
        <p14:creationId xmlns:p14="http://schemas.microsoft.com/office/powerpoint/2010/main" val="3320756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smtClean="0">
                <a:solidFill>
                  <a:schemeClr val="tx1"/>
                </a:solidFill>
                <a:latin typeface="+mn-lt"/>
                <a:ea typeface="+mn-ea"/>
                <a:cs typeface="+mn-cs"/>
              </a:rPr>
              <a:t>This slide shows the Project information after it has been pasted into an Excel workbook. If necessary, go back to the previous slide to compare the information and how it is displayed.</a:t>
            </a:r>
          </a:p>
          <a:p>
            <a:pPr marL="0" lvl="0" indent="0">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Information on copying and pasting information to other applications continues on the next slide.</a:t>
            </a:r>
          </a:p>
        </p:txBody>
      </p:sp>
      <p:sp>
        <p:nvSpPr>
          <p:cNvPr id="4" name="Slide Number Placeholder 3"/>
          <p:cNvSpPr>
            <a:spLocks noGrp="1"/>
          </p:cNvSpPr>
          <p:nvPr>
            <p:ph type="sldNum" sz="quarter" idx="10"/>
          </p:nvPr>
        </p:nvSpPr>
        <p:spPr/>
        <p:txBody>
          <a:bodyPr/>
          <a:lstStyle/>
          <a:p>
            <a:fld id="{3BCF846F-A3E5-4C0D-9E2E-DC382416709D}" type="slidenum">
              <a:rPr lang="en-US" smtClean="0"/>
              <a:pPr/>
              <a:t>26</a:t>
            </a:fld>
            <a:endParaRPr lang="en-US" dirty="0"/>
          </a:p>
        </p:txBody>
      </p:sp>
    </p:spTree>
    <p:extLst>
      <p:ext uri="{BB962C8B-B14F-4D97-AF65-F5344CB8AC3E}">
        <p14:creationId xmlns:p14="http://schemas.microsoft.com/office/powerpoint/2010/main" val="31238231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smtClean="0">
                <a:solidFill>
                  <a:schemeClr val="tx1"/>
                </a:solidFill>
                <a:latin typeface="+mn-lt"/>
                <a:ea typeface="+mn-ea"/>
                <a:cs typeface="+mn-cs"/>
              </a:rPr>
              <a:t>This slide shows the Project information after it has been pasted into a Word document. If necessary, go back to the two previous slides to compare the information and how it is displayed.</a:t>
            </a:r>
          </a:p>
          <a:p>
            <a:pPr marL="0" lvl="0" indent="0">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Information on copying and pasting information to other applications continues on the next slide.</a:t>
            </a:r>
          </a:p>
        </p:txBody>
      </p:sp>
      <p:sp>
        <p:nvSpPr>
          <p:cNvPr id="4" name="Slide Number Placeholder 3"/>
          <p:cNvSpPr>
            <a:spLocks noGrp="1"/>
          </p:cNvSpPr>
          <p:nvPr>
            <p:ph type="sldNum" sz="quarter" idx="10"/>
          </p:nvPr>
        </p:nvSpPr>
        <p:spPr/>
        <p:txBody>
          <a:bodyPr/>
          <a:lstStyle/>
          <a:p>
            <a:fld id="{3BCF846F-A3E5-4C0D-9E2E-DC382416709D}" type="slidenum">
              <a:rPr lang="en-US" smtClean="0"/>
              <a:pPr/>
              <a:t>27</a:t>
            </a:fld>
            <a:endParaRPr lang="en-US" dirty="0"/>
          </a:p>
        </p:txBody>
      </p:sp>
    </p:spTree>
    <p:extLst>
      <p:ext uri="{BB962C8B-B14F-4D97-AF65-F5344CB8AC3E}">
        <p14:creationId xmlns:p14="http://schemas.microsoft.com/office/powerpoint/2010/main" val="7241097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smtClean="0">
                <a:solidFill>
                  <a:schemeClr val="tx1"/>
                </a:solidFill>
                <a:latin typeface="+mn-lt"/>
                <a:ea typeface="+mn-ea"/>
                <a:cs typeface="+mn-cs"/>
              </a:rPr>
              <a:t>Since the Entry table is similar to Excel’s column and row format, copying and pasting data from the table works well. However, copying and pasting project data does not work well in Calendar or Network Diagram views.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slide shows the Calendar view and the Copy Picture dialog box.</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Instead of copying and pasting the data, you use Copy Picture to copy and paste a picture of the view into another application.</a:t>
            </a:r>
          </a:p>
          <a:p>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Information on copying and pasting information to other applications continues on the next slide.</a:t>
            </a:r>
          </a:p>
        </p:txBody>
      </p:sp>
      <p:sp>
        <p:nvSpPr>
          <p:cNvPr id="4" name="Slide Number Placeholder 3"/>
          <p:cNvSpPr>
            <a:spLocks noGrp="1"/>
          </p:cNvSpPr>
          <p:nvPr>
            <p:ph type="sldNum" sz="quarter" idx="10"/>
          </p:nvPr>
        </p:nvSpPr>
        <p:spPr/>
        <p:txBody>
          <a:bodyPr/>
          <a:lstStyle/>
          <a:p>
            <a:fld id="{3BCF846F-A3E5-4C0D-9E2E-DC382416709D}" type="slidenum">
              <a:rPr lang="en-US" smtClean="0"/>
              <a:pPr/>
              <a:t>28</a:t>
            </a:fld>
            <a:endParaRPr lang="en-US" dirty="0"/>
          </a:p>
        </p:txBody>
      </p:sp>
    </p:spTree>
    <p:extLst>
      <p:ext uri="{BB962C8B-B14F-4D97-AF65-F5344CB8AC3E}">
        <p14:creationId xmlns:p14="http://schemas.microsoft.com/office/powerpoint/2010/main" val="25472123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a:t>
            </a:r>
            <a:r>
              <a:rPr lang="en-US" baseline="0" dirty="0" smtClean="0"/>
              <a:t> shows the image of the calendar from the previous slide that has been pasted into a Word document. Remember, this is an image, and you cannot edit the text.</a:t>
            </a:r>
            <a:endParaRPr lang="en-US" dirty="0" smtClean="0"/>
          </a:p>
        </p:txBody>
      </p:sp>
      <p:sp>
        <p:nvSpPr>
          <p:cNvPr id="4" name="Slide Number Placeholder 3"/>
          <p:cNvSpPr>
            <a:spLocks noGrp="1"/>
          </p:cNvSpPr>
          <p:nvPr>
            <p:ph type="sldNum" sz="quarter" idx="10"/>
          </p:nvPr>
        </p:nvSpPr>
        <p:spPr/>
        <p:txBody>
          <a:bodyPr/>
          <a:lstStyle/>
          <a:p>
            <a:fld id="{3BCF846F-A3E5-4C0D-9E2E-DC382416709D}" type="slidenum">
              <a:rPr lang="en-US" smtClean="0"/>
              <a:pPr/>
              <a:t>29</a:t>
            </a:fld>
            <a:endParaRPr lang="en-US" dirty="0"/>
          </a:p>
        </p:txBody>
      </p:sp>
    </p:spTree>
    <p:extLst>
      <p:ext uri="{BB962C8B-B14F-4D97-AF65-F5344CB8AC3E}">
        <p14:creationId xmlns:p14="http://schemas.microsoft.com/office/powerpoint/2010/main" val="4011234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Additional objectives include:</a:t>
            </a:r>
          </a:p>
          <a:p>
            <a:pPr lvl="1">
              <a:buFont typeface="Arial" pitchFamily="34" charset="0"/>
              <a:buChar char="•"/>
            </a:pPr>
            <a:r>
              <a:rPr lang="en-US" dirty="0" smtClean="0"/>
              <a:t>  </a:t>
            </a:r>
            <a:r>
              <a:rPr lang="en-US" sz="1200" dirty="0" smtClean="0"/>
              <a:t>View Resource Assignments in the Team Planner view</a:t>
            </a:r>
          </a:p>
          <a:p>
            <a:pPr lvl="1">
              <a:buFont typeface="Arial" pitchFamily="34" charset="0"/>
              <a:buChar char="•"/>
            </a:pPr>
            <a:r>
              <a:rPr lang="en-US" sz="1200" dirty="0" smtClean="0"/>
              <a:t>  Enhance a project schedule with elapsed duration and recurring tasks</a:t>
            </a:r>
          </a:p>
          <a:p>
            <a:pPr lvl="1">
              <a:buFont typeface="Arial" pitchFamily="34" charset="0"/>
              <a:buChar char="•"/>
            </a:pPr>
            <a:r>
              <a:rPr lang="en-US" dirty="0" smtClean="0"/>
              <a:t>  Create Project reports</a:t>
            </a:r>
          </a:p>
          <a:p>
            <a:pPr lvl="1">
              <a:buFont typeface="Arial" pitchFamily="34" charset="0"/>
              <a:buChar char="•"/>
            </a:pPr>
            <a:endParaRPr lang="en-US" dirty="0" smtClean="0"/>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smtClean="0"/>
              <a:t>The</a:t>
            </a:r>
            <a:r>
              <a:rPr lang="en-US" baseline="0" dirty="0" smtClean="0"/>
              <a:t> objectives continue on the next slide.</a:t>
            </a:r>
            <a:endParaRPr lang="en-US" dirty="0" smtClean="0"/>
          </a:p>
          <a:p>
            <a:pPr lvl="0">
              <a:buFont typeface="Arial" pitchFamily="34" charset="0"/>
              <a:buNone/>
            </a:pPr>
            <a:endParaRPr lang="en-US" dirty="0" smtClean="0"/>
          </a:p>
        </p:txBody>
      </p:sp>
      <p:sp>
        <p:nvSpPr>
          <p:cNvPr id="4" name="Slide Number Placeholder 3"/>
          <p:cNvSpPr>
            <a:spLocks noGrp="1"/>
          </p:cNvSpPr>
          <p:nvPr>
            <p:ph type="sldNum" sz="quarter" idx="10"/>
          </p:nvPr>
        </p:nvSpPr>
        <p:spPr/>
        <p:txBody>
          <a:bodyPr/>
          <a:lstStyle/>
          <a:p>
            <a:fld id="{3BCF846F-A3E5-4C0D-9E2E-DC382416709D}" type="slidenum">
              <a:rPr lang="en-US" smtClean="0"/>
              <a:pPr/>
              <a:t>3</a:t>
            </a:fld>
            <a:endParaRPr lang="en-US" dirty="0"/>
          </a:p>
        </p:txBody>
      </p:sp>
    </p:spTree>
    <p:extLst>
      <p:ext uri="{BB962C8B-B14F-4D97-AF65-F5344CB8AC3E}">
        <p14:creationId xmlns:p14="http://schemas.microsoft.com/office/powerpoint/2010/main" val="23982967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 do you share Project 2013 information with</a:t>
            </a:r>
            <a:r>
              <a:rPr lang="en-US" baseline="0" dirty="0" smtClean="0"/>
              <a:t> someone who does not have Project 2013? We have already seen that some Project information can be copied and pasted, but there is another alternative. You can export and import Project information with other applications using the Export and Import Wizards, which guide you through the process.</a:t>
            </a:r>
          </a:p>
          <a:p>
            <a:endParaRPr lang="en-US" baseline="0" dirty="0" smtClean="0"/>
          </a:p>
          <a:p>
            <a:r>
              <a:rPr lang="en-US" sz="1200" b="0" i="0" u="none" strike="noStrike" kern="1200" baseline="0" dirty="0" smtClean="0">
                <a:solidFill>
                  <a:schemeClr val="tx1"/>
                </a:solidFill>
                <a:latin typeface="+mn-lt"/>
                <a:ea typeface="+mn-ea"/>
                <a:cs typeface="+mn-cs"/>
              </a:rPr>
              <a:t>Because Microsoft Excel 2013 contains data analysis tools, it is useful to export project data into Excel and then use these tools.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slide shows the result of exporting Project information into an Excel workbook. Notice that the columns are not wide enough to display their contents. Widening columns is a simple Excel process.</a:t>
            </a:r>
          </a:p>
          <a:p>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Information on sharing Project</a:t>
            </a:r>
            <a:r>
              <a:rPr lang="en-US" baseline="0" dirty="0" smtClean="0"/>
              <a:t> information with Microsoft Excel </a:t>
            </a:r>
            <a:r>
              <a:rPr lang="en-US" dirty="0" smtClean="0"/>
              <a:t>continues on the next slide.</a:t>
            </a:r>
          </a:p>
        </p:txBody>
      </p:sp>
      <p:sp>
        <p:nvSpPr>
          <p:cNvPr id="4" name="Slide Number Placeholder 3"/>
          <p:cNvSpPr>
            <a:spLocks noGrp="1"/>
          </p:cNvSpPr>
          <p:nvPr>
            <p:ph type="sldNum" sz="quarter" idx="10"/>
          </p:nvPr>
        </p:nvSpPr>
        <p:spPr/>
        <p:txBody>
          <a:bodyPr/>
          <a:lstStyle/>
          <a:p>
            <a:fld id="{3BCF846F-A3E5-4C0D-9E2E-DC382416709D}" type="slidenum">
              <a:rPr lang="en-US" smtClean="0"/>
              <a:pPr/>
              <a:t>30</a:t>
            </a:fld>
            <a:endParaRPr lang="en-US" dirty="0"/>
          </a:p>
        </p:txBody>
      </p:sp>
    </p:spTree>
    <p:extLst>
      <p:ext uri="{BB962C8B-B14F-4D97-AF65-F5344CB8AC3E}">
        <p14:creationId xmlns:p14="http://schemas.microsoft.com/office/powerpoint/2010/main" val="1467912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smtClean="0">
                <a:solidFill>
                  <a:schemeClr val="tx1"/>
                </a:solidFill>
                <a:latin typeface="+mn-lt"/>
                <a:ea typeface="+mn-ea"/>
                <a:cs typeface="+mn-cs"/>
              </a:rPr>
              <a:t>Although information can be copied into Project from another application, importing information into Project is more flexible because it allows data to be imported that doesn’t exactly match. External data can be imported into a new project or the current project.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slide shows the result of importing information from an Excel workbook into a Project entry table. Note: Imported tasks may not have the proper formatting, task relationships, or resource assignments, and you may have to modify the imported tasks to meet your project’s needs.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Information on sharing Project</a:t>
            </a:r>
            <a:r>
              <a:rPr lang="en-US" baseline="0" dirty="0" smtClean="0"/>
              <a:t> information with Microsoft Excel </a:t>
            </a:r>
            <a:r>
              <a:rPr lang="en-US" dirty="0" smtClean="0"/>
              <a:t>continues on the next slide.</a:t>
            </a:r>
          </a:p>
        </p:txBody>
      </p:sp>
      <p:sp>
        <p:nvSpPr>
          <p:cNvPr id="4" name="Slide Number Placeholder 3"/>
          <p:cNvSpPr>
            <a:spLocks noGrp="1"/>
          </p:cNvSpPr>
          <p:nvPr>
            <p:ph type="sldNum" sz="quarter" idx="10"/>
          </p:nvPr>
        </p:nvSpPr>
        <p:spPr/>
        <p:txBody>
          <a:bodyPr/>
          <a:lstStyle/>
          <a:p>
            <a:fld id="{3BCF846F-A3E5-4C0D-9E2E-DC382416709D}" type="slidenum">
              <a:rPr lang="en-US" smtClean="0"/>
              <a:pPr/>
              <a:t>31</a:t>
            </a:fld>
            <a:endParaRPr lang="en-US" dirty="0"/>
          </a:p>
        </p:txBody>
      </p:sp>
    </p:spTree>
    <p:extLst>
      <p:ext uri="{BB962C8B-B14F-4D97-AF65-F5344CB8AC3E}">
        <p14:creationId xmlns:p14="http://schemas.microsoft.com/office/powerpoint/2010/main" val="39143632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smtClean="0">
                <a:solidFill>
                  <a:schemeClr val="tx1"/>
                </a:solidFill>
                <a:latin typeface="+mn-lt"/>
                <a:ea typeface="+mn-ea"/>
                <a:cs typeface="+mn-cs"/>
              </a:rPr>
              <a:t>The final way to share data is to link it.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 advantage of linking data is that when the data is updated in the source document, it is automatically updated in the destination file or vice versa. Note: If data is updated in the source document but the destination document is closed, the destination document will be updated the next time it is opened.</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 disadvantage of linking files is that the source file and the destination file must accompany each other when emailed, moved, or shared. Otherwise, the link will be broken, and you will get an error in the destination file.</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BCF846F-A3E5-4C0D-9E2E-DC382416709D}" type="slidenum">
              <a:rPr lang="en-US" smtClean="0"/>
              <a:pPr/>
              <a:t>32</a:t>
            </a:fld>
            <a:endParaRPr lang="en-US" dirty="0"/>
          </a:p>
        </p:txBody>
      </p:sp>
    </p:spTree>
    <p:extLst>
      <p:ext uri="{BB962C8B-B14F-4D97-AF65-F5344CB8AC3E}">
        <p14:creationId xmlns:p14="http://schemas.microsoft.com/office/powerpoint/2010/main" val="6057503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smtClean="0">
                <a:solidFill>
                  <a:schemeClr val="tx1"/>
                </a:solidFill>
                <a:latin typeface="+mn-lt"/>
                <a:ea typeface="+mn-ea"/>
                <a:cs typeface="+mn-cs"/>
              </a:rPr>
              <a:t>A Project template is a Project file that contains sample project information such as tasks, durations, resources, and other project data and can provide a consistent look to a project. When a new project is opened, the Blank Project template is used. If you are familiar with Office 2013 applications, you have used a Blank Word document or a Blank Excel workbook when beginning the application.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To begin a project from a Project template, click FILE and click New. You can use Project’s Search box to find templates. This slide shows the Simple project plan displayed in the template preview window.</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Information on using</a:t>
            </a:r>
            <a:r>
              <a:rPr lang="en-US" baseline="0" dirty="0" smtClean="0"/>
              <a:t> project templates and creating project templates </a:t>
            </a:r>
            <a:r>
              <a:rPr lang="en-US" dirty="0" smtClean="0"/>
              <a:t>continues on the next slide.</a:t>
            </a:r>
          </a:p>
        </p:txBody>
      </p:sp>
      <p:sp>
        <p:nvSpPr>
          <p:cNvPr id="4" name="Slide Number Placeholder 3"/>
          <p:cNvSpPr>
            <a:spLocks noGrp="1"/>
          </p:cNvSpPr>
          <p:nvPr>
            <p:ph type="sldNum" sz="quarter" idx="10"/>
          </p:nvPr>
        </p:nvSpPr>
        <p:spPr/>
        <p:txBody>
          <a:bodyPr/>
          <a:lstStyle/>
          <a:p>
            <a:fld id="{3BCF846F-A3E5-4C0D-9E2E-DC382416709D}" type="slidenum">
              <a:rPr lang="en-US" smtClean="0"/>
              <a:pPr/>
              <a:t>33</a:t>
            </a:fld>
            <a:endParaRPr lang="en-US" dirty="0"/>
          </a:p>
        </p:txBody>
      </p:sp>
    </p:spTree>
    <p:extLst>
      <p:ext uri="{BB962C8B-B14F-4D97-AF65-F5344CB8AC3E}">
        <p14:creationId xmlns:p14="http://schemas.microsoft.com/office/powerpoint/2010/main" val="34254398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smtClean="0">
                <a:solidFill>
                  <a:schemeClr val="tx1"/>
                </a:solidFill>
                <a:latin typeface="+mn-lt"/>
                <a:ea typeface="+mn-ea"/>
                <a:cs typeface="+mn-cs"/>
              </a:rPr>
              <a:t>Although there are many Project templates, they may not fit your project needs. You can create a project plan and then save your plan as a template for future work.</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Once again, if you have saved a Word or PowerPoint template, you are familiar with the process. Once you have made changes to an existing template, click FILE and click Save As to open the Save As dialog box. Select Project Template (*.mpt) and click Save.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Once you have created a customized template; you can use it in future projects. Templates are stored in a location specified by you or in the Templates folder that is usually located in the Users\default\AppData\Roaming\Microsoft\Templates folder on your computer.</a:t>
            </a:r>
          </a:p>
        </p:txBody>
      </p:sp>
      <p:sp>
        <p:nvSpPr>
          <p:cNvPr id="4" name="Slide Number Placeholder 3"/>
          <p:cNvSpPr>
            <a:spLocks noGrp="1"/>
          </p:cNvSpPr>
          <p:nvPr>
            <p:ph type="sldNum" sz="quarter" idx="10"/>
          </p:nvPr>
        </p:nvSpPr>
        <p:spPr/>
        <p:txBody>
          <a:bodyPr/>
          <a:lstStyle/>
          <a:p>
            <a:fld id="{3BCF846F-A3E5-4C0D-9E2E-DC382416709D}" type="slidenum">
              <a:rPr lang="en-US" smtClean="0"/>
              <a:pPr/>
              <a:t>34</a:t>
            </a:fld>
            <a:endParaRPr lang="en-US" dirty="0"/>
          </a:p>
        </p:txBody>
      </p:sp>
    </p:spTree>
    <p:extLst>
      <p:ext uri="{BB962C8B-B14F-4D97-AF65-F5344CB8AC3E}">
        <p14:creationId xmlns:p14="http://schemas.microsoft.com/office/powerpoint/2010/main" val="39577722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Project managers can use Microsoft Project 2013 to assist them in planning and achieving project success.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Project 2013 provides managers with systematic tools for creating, modifying, and sharing a project.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3BCF846F-A3E5-4C0D-9E2E-DC382416709D}" type="slidenum">
              <a:rPr lang="en-US" smtClean="0"/>
              <a:pPr/>
              <a:t>35</a:t>
            </a:fld>
            <a:endParaRPr lang="en-US" dirty="0"/>
          </a:p>
        </p:txBody>
      </p:sp>
    </p:spTree>
    <p:extLst>
      <p:ext uri="{BB962C8B-B14F-4D97-AF65-F5344CB8AC3E}">
        <p14:creationId xmlns:p14="http://schemas.microsoft.com/office/powerpoint/2010/main" val="9832819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chemeClr val="tx1"/>
                </a:solidFill>
              </a:rPr>
              <a:t>As you complete your study of </a:t>
            </a:r>
            <a:r>
              <a:rPr lang="en-US" baseline="0" dirty="0" smtClean="0">
                <a:solidFill>
                  <a:schemeClr val="tx1"/>
                </a:solidFill>
              </a:rPr>
              <a:t>Microsoft Project 2013, be sure you ask questions. You want to understand the concepts so that you can apply them in the future.</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3BCF846F-A3E5-4C0D-9E2E-DC382416709D}" type="slidenum">
              <a:rPr lang="en-US" smtClean="0"/>
              <a:pPr/>
              <a:t>36</a:t>
            </a:fld>
            <a:endParaRPr lang="en-US" dirty="0"/>
          </a:p>
        </p:txBody>
      </p:sp>
    </p:spTree>
    <p:extLst>
      <p:ext uri="{BB962C8B-B14F-4D97-AF65-F5344CB8AC3E}">
        <p14:creationId xmlns:p14="http://schemas.microsoft.com/office/powerpoint/2010/main" val="33913437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BCF846F-A3E5-4C0D-9E2E-DC382416709D}" type="slidenum">
              <a:rPr lang="en-US" smtClean="0"/>
              <a:pPr/>
              <a:t>37</a:t>
            </a:fld>
            <a:endParaRPr lang="en-US" dirty="0"/>
          </a:p>
        </p:txBody>
      </p:sp>
    </p:spTree>
    <p:extLst>
      <p:ext uri="{BB962C8B-B14F-4D97-AF65-F5344CB8AC3E}">
        <p14:creationId xmlns:p14="http://schemas.microsoft.com/office/powerpoint/2010/main" val="1841660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Additional objectives include to:</a:t>
            </a:r>
          </a:p>
          <a:p>
            <a:pPr lvl="1">
              <a:buFont typeface="Arial" pitchFamily="34" charset="0"/>
              <a:buChar char="•"/>
            </a:pPr>
            <a:r>
              <a:rPr lang="en-US" dirty="0" smtClean="0"/>
              <a:t>  Copy and paste information to other applications</a:t>
            </a:r>
          </a:p>
          <a:p>
            <a:pPr lvl="1">
              <a:buFont typeface="Arial" pitchFamily="34" charset="0"/>
              <a:buChar char="•"/>
            </a:pPr>
            <a:r>
              <a:rPr lang="en-US" dirty="0" smtClean="0"/>
              <a:t>  Share project information with Microsoft Excel</a:t>
            </a:r>
          </a:p>
          <a:p>
            <a:pPr lvl="1">
              <a:buFont typeface="Arial" pitchFamily="34" charset="0"/>
              <a:buChar char="•"/>
            </a:pPr>
            <a:r>
              <a:rPr lang="en-US" dirty="0" smtClean="0"/>
              <a:t>  Use Project templates and create Project templates</a:t>
            </a:r>
          </a:p>
        </p:txBody>
      </p:sp>
      <p:sp>
        <p:nvSpPr>
          <p:cNvPr id="4" name="Slide Number Placeholder 3"/>
          <p:cNvSpPr>
            <a:spLocks noGrp="1"/>
          </p:cNvSpPr>
          <p:nvPr>
            <p:ph type="sldNum" sz="quarter" idx="10"/>
          </p:nvPr>
        </p:nvSpPr>
        <p:spPr/>
        <p:txBody>
          <a:bodyPr/>
          <a:lstStyle/>
          <a:p>
            <a:fld id="{3BCF846F-A3E5-4C0D-9E2E-DC382416709D}" type="slidenum">
              <a:rPr lang="en-US" smtClean="0"/>
              <a:pPr/>
              <a:t>4</a:t>
            </a:fld>
            <a:endParaRPr lang="en-US" dirty="0"/>
          </a:p>
        </p:txBody>
      </p:sp>
    </p:spTree>
    <p:extLst>
      <p:ext uri="{BB962C8B-B14F-4D97-AF65-F5344CB8AC3E}">
        <p14:creationId xmlns:p14="http://schemas.microsoft.com/office/powerpoint/2010/main" val="688955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 critical path consists of task(s) that determine the project’s finish or start date and must be completed on time to meet the project timeline.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Slack is the time a task can be delayed from its scheduled start date without delaying the project.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Tasks on the critical path are critical tasks and do not have slack.</a:t>
            </a:r>
          </a:p>
          <a:p>
            <a:endParaRPr lang="en-US" dirty="0"/>
          </a:p>
        </p:txBody>
      </p:sp>
      <p:sp>
        <p:nvSpPr>
          <p:cNvPr id="4" name="Slide Number Placeholder 3"/>
          <p:cNvSpPr>
            <a:spLocks noGrp="1"/>
          </p:cNvSpPr>
          <p:nvPr>
            <p:ph type="sldNum" sz="quarter" idx="10"/>
          </p:nvPr>
        </p:nvSpPr>
        <p:spPr/>
        <p:txBody>
          <a:bodyPr/>
          <a:lstStyle/>
          <a:p>
            <a:fld id="{3BCF846F-A3E5-4C0D-9E2E-DC382416709D}" type="slidenum">
              <a:rPr lang="en-US" smtClean="0"/>
              <a:pPr/>
              <a:t>5</a:t>
            </a:fld>
            <a:endParaRPr lang="en-US" dirty="0"/>
          </a:p>
        </p:txBody>
      </p:sp>
    </p:spTree>
    <p:extLst>
      <p:ext uri="{BB962C8B-B14F-4D97-AF65-F5344CB8AC3E}">
        <p14:creationId xmlns:p14="http://schemas.microsoft.com/office/powerpoint/2010/main" val="1144558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smtClean="0">
                <a:solidFill>
                  <a:schemeClr val="tx1"/>
                </a:solidFill>
                <a:latin typeface="+mn-lt"/>
                <a:ea typeface="+mn-ea"/>
                <a:cs typeface="+mn-cs"/>
              </a:rPr>
              <a:t>In Network Diagram view, the critical path is represented by red task boxes and red link lines.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Information on identifying</a:t>
            </a:r>
            <a:r>
              <a:rPr lang="en-US" baseline="0" dirty="0" smtClean="0"/>
              <a:t> the critical path </a:t>
            </a:r>
            <a:r>
              <a:rPr lang="en-US" dirty="0" smtClean="0"/>
              <a:t>continues on the next slide.</a:t>
            </a:r>
          </a:p>
          <a:p>
            <a:endParaRPr lang="en-US" dirty="0"/>
          </a:p>
        </p:txBody>
      </p:sp>
      <p:sp>
        <p:nvSpPr>
          <p:cNvPr id="4" name="Slide Number Placeholder 3"/>
          <p:cNvSpPr>
            <a:spLocks noGrp="1"/>
          </p:cNvSpPr>
          <p:nvPr>
            <p:ph type="sldNum" sz="quarter" idx="10"/>
          </p:nvPr>
        </p:nvSpPr>
        <p:spPr/>
        <p:txBody>
          <a:bodyPr/>
          <a:lstStyle/>
          <a:p>
            <a:fld id="{3BCF846F-A3E5-4C0D-9E2E-DC382416709D}" type="slidenum">
              <a:rPr lang="en-US" smtClean="0"/>
              <a:pPr/>
              <a:t>6</a:t>
            </a:fld>
            <a:endParaRPr lang="en-US" dirty="0"/>
          </a:p>
        </p:txBody>
      </p:sp>
    </p:spTree>
    <p:extLst>
      <p:ext uri="{BB962C8B-B14F-4D97-AF65-F5344CB8AC3E}">
        <p14:creationId xmlns:p14="http://schemas.microsoft.com/office/powerpoint/2010/main" val="3454322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When using the Gantt Chart view, you may have to click the Critical Tasks check box to display the critical path. Once again the critical path is indicated in red.</a:t>
            </a:r>
          </a:p>
          <a:p>
            <a:endParaRPr lang="en-US" dirty="0"/>
          </a:p>
        </p:txBody>
      </p:sp>
      <p:sp>
        <p:nvSpPr>
          <p:cNvPr id="4" name="Slide Number Placeholder 3"/>
          <p:cNvSpPr>
            <a:spLocks noGrp="1"/>
          </p:cNvSpPr>
          <p:nvPr>
            <p:ph type="sldNum" sz="quarter" idx="10"/>
          </p:nvPr>
        </p:nvSpPr>
        <p:spPr/>
        <p:txBody>
          <a:bodyPr/>
          <a:lstStyle/>
          <a:p>
            <a:fld id="{3BCF846F-A3E5-4C0D-9E2E-DC382416709D}" type="slidenum">
              <a:rPr lang="en-US" smtClean="0"/>
              <a:pPr/>
              <a:t>7</a:t>
            </a:fld>
            <a:endParaRPr lang="en-US" dirty="0"/>
          </a:p>
        </p:txBody>
      </p:sp>
    </p:spTree>
    <p:extLst>
      <p:ext uri="{BB962C8B-B14F-4D97-AF65-F5344CB8AC3E}">
        <p14:creationId xmlns:p14="http://schemas.microsoft.com/office/powerpoint/2010/main" val="4160057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smtClean="0">
                <a:solidFill>
                  <a:schemeClr val="tx1"/>
                </a:solidFill>
                <a:latin typeface="+mn-lt"/>
                <a:ea typeface="+mn-ea"/>
                <a:cs typeface="+mn-cs"/>
              </a:rPr>
              <a:t>A Work Breakdown Structure (WBS) creates a project plan structure in which:</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Project tasks are identified</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Task relationships are defined</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Task resources are assigned</a:t>
            </a:r>
            <a:endParaRPr lang="en-US" dirty="0" smtClean="0"/>
          </a:p>
          <a:p>
            <a:endParaRPr lang="en-US" dirty="0" smtClean="0"/>
          </a:p>
          <a:p>
            <a:r>
              <a:rPr lang="en-US" sz="1200" b="0" i="0" u="none" strike="noStrike" kern="1200" baseline="0" dirty="0" smtClean="0">
                <a:solidFill>
                  <a:schemeClr val="tx1"/>
                </a:solidFill>
                <a:latin typeface="+mn-lt"/>
                <a:ea typeface="+mn-ea"/>
                <a:cs typeface="+mn-cs"/>
              </a:rPr>
              <a:t>When creating a WBS: </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The main goals of the scope of a project are defined</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The tasks needed to complete the goals are identified</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Information on creating a Work Breakdown Structure</a:t>
            </a:r>
            <a:r>
              <a:rPr lang="en-US" baseline="0" dirty="0" smtClean="0"/>
              <a:t> </a:t>
            </a:r>
            <a:r>
              <a:rPr lang="en-US" dirty="0" smtClean="0"/>
              <a:t>continues on the next slide.</a:t>
            </a:r>
          </a:p>
        </p:txBody>
      </p:sp>
      <p:sp>
        <p:nvSpPr>
          <p:cNvPr id="4" name="Slide Number Placeholder 3"/>
          <p:cNvSpPr>
            <a:spLocks noGrp="1"/>
          </p:cNvSpPr>
          <p:nvPr>
            <p:ph type="sldNum" sz="quarter" idx="10"/>
          </p:nvPr>
        </p:nvSpPr>
        <p:spPr/>
        <p:txBody>
          <a:bodyPr/>
          <a:lstStyle/>
          <a:p>
            <a:fld id="{3BCF846F-A3E5-4C0D-9E2E-DC382416709D}" type="slidenum">
              <a:rPr lang="en-US" smtClean="0"/>
              <a:pPr/>
              <a:t>8</a:t>
            </a:fld>
            <a:endParaRPr lang="en-US" dirty="0"/>
          </a:p>
        </p:txBody>
      </p:sp>
    </p:spTree>
    <p:extLst>
      <p:ext uri="{BB962C8B-B14F-4D97-AF65-F5344CB8AC3E}">
        <p14:creationId xmlns:p14="http://schemas.microsoft.com/office/powerpoint/2010/main" val="834387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smtClean="0">
                <a:solidFill>
                  <a:schemeClr val="tx1"/>
                </a:solidFill>
                <a:latin typeface="+mn-lt"/>
                <a:ea typeface="+mn-ea"/>
                <a:cs typeface="+mn-cs"/>
              </a:rPr>
              <a:t>A WBS may have a top-down structure, similar to a detailed outline, where the main goals are defined and supporting tasks to complete these goals are identified.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slide shows a project that is broken down into four main goals or summary tasks</a:t>
            </a:r>
            <a:r>
              <a:rPr lang="en-US" dirty="0" smtClean="0"/>
              <a:t>—</a:t>
            </a:r>
            <a:r>
              <a:rPr lang="en-US" sz="1200" b="0" i="0" u="none" strike="noStrike" kern="1200" baseline="0" dirty="0" smtClean="0">
                <a:solidFill>
                  <a:schemeClr val="tx1"/>
                </a:solidFill>
                <a:latin typeface="+mn-lt"/>
                <a:ea typeface="+mn-ea"/>
                <a:cs typeface="+mn-cs"/>
              </a:rPr>
              <a:t>tournament initiation, sponsorship, promotion, and events</a:t>
            </a:r>
            <a:r>
              <a:rPr lang="en-US" dirty="0" smtClean="0"/>
              <a:t>—</a:t>
            </a:r>
            <a:r>
              <a:rPr lang="en-US" sz="1200" b="0" i="0" u="none" strike="noStrike" kern="1200" baseline="0" dirty="0" smtClean="0">
                <a:solidFill>
                  <a:schemeClr val="tx1"/>
                </a:solidFill>
                <a:latin typeface="+mn-lt"/>
                <a:ea typeface="+mn-ea"/>
                <a:cs typeface="+mn-cs"/>
              </a:rPr>
              <a:t>and under the main goals are the subtasks that need to be completed to meet the project goal.</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Information on creating a Work Breakdown Structure</a:t>
            </a:r>
            <a:r>
              <a:rPr lang="en-US" baseline="0" dirty="0" smtClean="0"/>
              <a:t> </a:t>
            </a:r>
            <a:r>
              <a:rPr lang="en-US" dirty="0" smtClean="0"/>
              <a:t>continues on the next slide.</a:t>
            </a:r>
          </a:p>
        </p:txBody>
      </p:sp>
      <p:sp>
        <p:nvSpPr>
          <p:cNvPr id="4" name="Slide Number Placeholder 3"/>
          <p:cNvSpPr>
            <a:spLocks noGrp="1"/>
          </p:cNvSpPr>
          <p:nvPr>
            <p:ph type="sldNum" sz="quarter" idx="10"/>
          </p:nvPr>
        </p:nvSpPr>
        <p:spPr/>
        <p:txBody>
          <a:bodyPr/>
          <a:lstStyle/>
          <a:p>
            <a:fld id="{3BCF846F-A3E5-4C0D-9E2E-DC382416709D}" type="slidenum">
              <a:rPr lang="en-US" smtClean="0"/>
              <a:pPr/>
              <a:t>9</a:t>
            </a:fld>
            <a:endParaRPr lang="en-US" dirty="0"/>
          </a:p>
        </p:txBody>
      </p:sp>
    </p:spTree>
    <p:extLst>
      <p:ext uri="{BB962C8B-B14F-4D97-AF65-F5344CB8AC3E}">
        <p14:creationId xmlns:p14="http://schemas.microsoft.com/office/powerpoint/2010/main" val="1797277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aseline="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Slide Number Placeholder 5"/>
          <p:cNvSpPr>
            <a:spLocks noGrp="1"/>
          </p:cNvSpPr>
          <p:nvPr>
            <p:ph type="sldNum" sz="quarter" idx="4"/>
          </p:nvPr>
        </p:nvSpPr>
        <p:spPr>
          <a:xfrm>
            <a:off x="8458200" y="6492875"/>
            <a:ext cx="685800" cy="365125"/>
          </a:xfrm>
          <a:prstGeom prst="rect">
            <a:avLst/>
          </a:prstGeom>
        </p:spPr>
        <p:txBody>
          <a:bodyPr vert="horz" lIns="91440" tIns="45720" rIns="91440" bIns="45720" rtlCol="0" anchor="ctr"/>
          <a:lstStyle>
            <a:lvl1pPr algn="r">
              <a:defRPr lang="en-US" sz="1200" b="1" kern="1200" smtClean="0">
                <a:solidFill>
                  <a:schemeClr val="tx1">
                    <a:tint val="75000"/>
                  </a:schemeClr>
                </a:solidFill>
                <a:latin typeface="Garamond" pitchFamily="18" charset="0"/>
                <a:ea typeface="+mn-ea"/>
                <a:cs typeface="+mn-cs"/>
              </a:defRPr>
            </a:lvl1pPr>
          </a:lstStyle>
          <a:p>
            <a:fld id="{97F33F24-5111-4524-9375-24241E4B6E0C}" type="slidenum">
              <a:rPr lang="en-US" smtClean="0"/>
              <a:pPr/>
              <a:t>‹#›</a:t>
            </a:fld>
            <a:endParaRPr lang="en-US" dirty="0"/>
          </a:p>
        </p:txBody>
      </p:sp>
      <p:sp>
        <p:nvSpPr>
          <p:cNvPr id="6" name="Footer Placeholder 4"/>
          <p:cNvSpPr>
            <a:spLocks noGrp="1"/>
          </p:cNvSpPr>
          <p:nvPr>
            <p:ph type="ftr" sz="quarter" idx="3"/>
          </p:nvPr>
        </p:nvSpPr>
        <p:spPr>
          <a:xfrm>
            <a:off x="1828800" y="6492875"/>
            <a:ext cx="5486400" cy="365125"/>
          </a:xfrm>
          <a:prstGeom prst="rect">
            <a:avLst/>
          </a:prstGeom>
        </p:spPr>
        <p:txBody>
          <a:bodyPr vert="horz" lIns="91440" tIns="45720" rIns="91440" bIns="45720" rtlCol="0" anchor="ctr"/>
          <a:lstStyle>
            <a:lvl1pPr algn="ctr">
              <a:defRPr sz="1200">
                <a:solidFill>
                  <a:schemeClr val="tx1">
                    <a:tint val="75000"/>
                  </a:schemeClr>
                </a:solidFill>
                <a:latin typeface="Garamond" pitchFamily="18" charset="0"/>
              </a:defRPr>
            </a:lvl1pPr>
          </a:lstStyle>
          <a:p>
            <a:r>
              <a:rPr lang="en-US" b="1" dirty="0" smtClean="0"/>
              <a:t>Copyright © 2014 Pearson Education, Inc. Publishing as Prentice Hall.  </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Slide Number Placeholder 3"/>
          <p:cNvSpPr>
            <a:spLocks noGrp="1"/>
          </p:cNvSpPr>
          <p:nvPr>
            <p:ph type="sldNum" sz="quarter" idx="11"/>
          </p:nvPr>
        </p:nvSpPr>
        <p:spPr>
          <a:xfrm>
            <a:off x="8458200" y="6492875"/>
            <a:ext cx="685800" cy="365125"/>
          </a:xfrm>
        </p:spPr>
        <p:txBody>
          <a:bodyPr/>
          <a:lstStyle/>
          <a:p>
            <a:fld id="{97F33F24-5111-4524-9375-24241E4B6E0C}" type="slidenum">
              <a:rPr lang="en-US" smtClean="0"/>
              <a:pPr/>
              <a:t>‹#›</a:t>
            </a:fld>
            <a:endParaRPr lang="en-US" dirty="0"/>
          </a:p>
        </p:txBody>
      </p:sp>
      <p:sp>
        <p:nvSpPr>
          <p:cNvPr id="5" name="Rounded Rectangle 4"/>
          <p:cNvSpPr/>
          <p:nvPr userDrawn="1"/>
        </p:nvSpPr>
        <p:spPr>
          <a:xfrm>
            <a:off x="457200" y="345375"/>
            <a:ext cx="8229600" cy="1143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6" name="Title 1"/>
          <p:cNvSpPr>
            <a:spLocks noGrp="1"/>
          </p:cNvSpPr>
          <p:nvPr>
            <p:ph type="title"/>
          </p:nvPr>
        </p:nvSpPr>
        <p:spPr>
          <a:xfrm>
            <a:off x="457200" y="274638"/>
            <a:ext cx="8229600" cy="1143000"/>
          </a:xfrm>
        </p:spPr>
        <p:txBody>
          <a:bodyPr/>
          <a:lstStyle>
            <a:lvl1pPr>
              <a:defRPr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defRPr>
            </a:lvl1pPr>
          </a:lstStyle>
          <a:p>
            <a:r>
              <a:rPr lang="en-US" smtClean="0"/>
              <a:t>Click to edit Master title style</a:t>
            </a:r>
            <a:endParaRPr lang="en-US" dirty="0"/>
          </a:p>
        </p:txBody>
      </p:sp>
      <p:sp>
        <p:nvSpPr>
          <p:cNvPr id="9" name="Text Placeholder 8"/>
          <p:cNvSpPr>
            <a:spLocks noGrp="1"/>
          </p:cNvSpPr>
          <p:nvPr>
            <p:ph type="body" sz="quarter" idx="12"/>
          </p:nvPr>
        </p:nvSpPr>
        <p:spPr>
          <a:xfrm>
            <a:off x="533400" y="1676400"/>
            <a:ext cx="8077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Footer Placeholder 4"/>
          <p:cNvSpPr>
            <a:spLocks noGrp="1"/>
          </p:cNvSpPr>
          <p:nvPr>
            <p:ph type="ftr" sz="quarter" idx="3"/>
          </p:nvPr>
        </p:nvSpPr>
        <p:spPr>
          <a:xfrm>
            <a:off x="1828800" y="6492875"/>
            <a:ext cx="5486400" cy="365125"/>
          </a:xfrm>
          <a:prstGeom prst="rect">
            <a:avLst/>
          </a:prstGeom>
        </p:spPr>
        <p:txBody>
          <a:bodyPr vert="horz" lIns="91440" tIns="45720" rIns="91440" bIns="45720" rtlCol="0" anchor="ctr"/>
          <a:lstStyle>
            <a:lvl1pPr algn="ctr">
              <a:defRPr sz="1200">
                <a:solidFill>
                  <a:schemeClr val="tx1">
                    <a:tint val="75000"/>
                  </a:schemeClr>
                </a:solidFill>
                <a:latin typeface="Garamond" pitchFamily="18" charset="0"/>
              </a:defRPr>
            </a:lvl1pPr>
          </a:lstStyle>
          <a:p>
            <a:r>
              <a:rPr lang="en-US" b="1" dirty="0" smtClean="0"/>
              <a:t>Copyright © 2014 Pearson Education, Inc. Publishing as Prentice Hall.  </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p:cNvSpPr>
            <a:spLocks noGrp="1"/>
          </p:cNvSpPr>
          <p:nvPr>
            <p:ph sz="half" idx="1"/>
          </p:nvPr>
        </p:nvSpPr>
        <p:spPr>
          <a:xfrm>
            <a:off x="457200" y="1600200"/>
            <a:ext cx="4038600" cy="4525963"/>
          </a:xfrm>
        </p:spPr>
        <p:txBody>
          <a:bodyPr/>
          <a:lstStyle>
            <a:lvl1pPr>
              <a:defRPr sz="3200">
                <a:latin typeface="+mn-lt"/>
                <a:cs typeface="Arial" pitchFamily="34" charset="0"/>
              </a:defRPr>
            </a:lvl1pPr>
            <a:lvl2pPr>
              <a:defRPr sz="2800">
                <a:latin typeface="+mn-lt"/>
                <a:cs typeface="Arial" pitchFamily="34" charset="0"/>
              </a:defRPr>
            </a:lvl2pPr>
            <a:lvl3pPr>
              <a:defRPr sz="2400">
                <a:latin typeface="+mn-lt"/>
                <a:cs typeface="Arial" pitchFamily="34" charset="0"/>
              </a:defRPr>
            </a:lvl3pPr>
            <a:lvl4pPr>
              <a:defRPr sz="1800">
                <a:latin typeface="+mn-lt"/>
                <a:cs typeface="Arial" pitchFamily="34" charset="0"/>
              </a:defRPr>
            </a:lvl4pPr>
            <a:lvl5pPr>
              <a:defRPr sz="1800">
                <a:latin typeface="+mn-lt"/>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3200">
                <a:latin typeface="+mn-lt"/>
                <a:cs typeface="Arial" pitchFamily="34" charset="0"/>
              </a:defRPr>
            </a:lvl1pPr>
            <a:lvl2pPr>
              <a:defRPr sz="2800">
                <a:latin typeface="+mn-lt"/>
                <a:cs typeface="Arial" pitchFamily="34" charset="0"/>
              </a:defRPr>
            </a:lvl2pPr>
            <a:lvl3pPr>
              <a:defRPr sz="2400">
                <a:latin typeface="+mn-lt"/>
                <a:cs typeface="Arial" pitchFamily="34" charset="0"/>
              </a:defRPr>
            </a:lvl3pPr>
            <a:lvl4pPr>
              <a:defRPr sz="1800">
                <a:latin typeface="+mn-lt"/>
                <a:cs typeface="Arial" pitchFamily="34" charset="0"/>
              </a:defRPr>
            </a:lvl4pPr>
            <a:lvl5pPr>
              <a:defRPr sz="1800">
                <a:latin typeface="+mn-lt"/>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5"/>
          <p:cNvSpPr>
            <a:spLocks noGrp="1"/>
          </p:cNvSpPr>
          <p:nvPr>
            <p:ph type="sldNum" sz="quarter" idx="4"/>
          </p:nvPr>
        </p:nvSpPr>
        <p:spPr>
          <a:xfrm>
            <a:off x="8458200" y="6492875"/>
            <a:ext cx="685800" cy="365125"/>
          </a:xfrm>
          <a:prstGeom prst="rect">
            <a:avLst/>
          </a:prstGeom>
        </p:spPr>
        <p:txBody>
          <a:bodyPr vert="horz" lIns="91440" tIns="45720" rIns="91440" bIns="45720" rtlCol="0" anchor="ctr"/>
          <a:lstStyle>
            <a:lvl1pPr algn="r">
              <a:defRPr lang="en-US" sz="1200" b="1" kern="1200" smtClean="0">
                <a:solidFill>
                  <a:schemeClr val="tx1">
                    <a:tint val="75000"/>
                  </a:schemeClr>
                </a:solidFill>
                <a:latin typeface="Garamond" pitchFamily="18" charset="0"/>
                <a:ea typeface="+mn-ea"/>
                <a:cs typeface="+mn-cs"/>
              </a:defRPr>
            </a:lvl1pPr>
          </a:lstStyle>
          <a:p>
            <a:fld id="{97F33F24-5111-4524-9375-24241E4B6E0C}" type="slidenum">
              <a:rPr lang="en-US" smtClean="0"/>
              <a:pPr/>
              <a:t>‹#›</a:t>
            </a:fld>
            <a:endParaRPr lang="en-US" dirty="0"/>
          </a:p>
        </p:txBody>
      </p:sp>
      <p:sp>
        <p:nvSpPr>
          <p:cNvPr id="7" name="Rounded Rectangle 6"/>
          <p:cNvSpPr/>
          <p:nvPr userDrawn="1"/>
        </p:nvSpPr>
        <p:spPr>
          <a:xfrm>
            <a:off x="457200" y="345375"/>
            <a:ext cx="8229600" cy="1143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8" name="Title 1"/>
          <p:cNvSpPr>
            <a:spLocks noGrp="1"/>
          </p:cNvSpPr>
          <p:nvPr>
            <p:ph type="title"/>
          </p:nvPr>
        </p:nvSpPr>
        <p:spPr>
          <a:xfrm>
            <a:off x="457200" y="274638"/>
            <a:ext cx="8229600" cy="1143000"/>
          </a:xfrm>
        </p:spPr>
        <p:txBody>
          <a:bodyPr/>
          <a:lstStyle>
            <a:lvl1pPr>
              <a:defRPr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defRPr>
            </a:lvl1pPr>
          </a:lstStyle>
          <a:p>
            <a:r>
              <a:rPr lang="en-US" smtClean="0"/>
              <a:t>Click to edit Master title style</a:t>
            </a:r>
            <a:endParaRPr lang="en-US" dirty="0"/>
          </a:p>
        </p:txBody>
      </p:sp>
      <p:sp>
        <p:nvSpPr>
          <p:cNvPr id="10" name="Footer Placeholder 4"/>
          <p:cNvSpPr>
            <a:spLocks noGrp="1"/>
          </p:cNvSpPr>
          <p:nvPr>
            <p:ph type="ftr" sz="quarter" idx="3"/>
          </p:nvPr>
        </p:nvSpPr>
        <p:spPr>
          <a:xfrm>
            <a:off x="1828800" y="6492875"/>
            <a:ext cx="5486400" cy="365125"/>
          </a:xfrm>
          <a:prstGeom prst="rect">
            <a:avLst/>
          </a:prstGeom>
        </p:spPr>
        <p:txBody>
          <a:bodyPr vert="horz" lIns="91440" tIns="45720" rIns="91440" bIns="45720" rtlCol="0" anchor="ctr"/>
          <a:lstStyle>
            <a:lvl1pPr algn="ctr">
              <a:defRPr sz="1200">
                <a:solidFill>
                  <a:schemeClr val="tx1">
                    <a:tint val="75000"/>
                  </a:schemeClr>
                </a:solidFill>
                <a:latin typeface="Garamond" pitchFamily="18" charset="0"/>
              </a:defRPr>
            </a:lvl1pPr>
          </a:lstStyle>
          <a:p>
            <a:r>
              <a:rPr lang="en-US" b="1" dirty="0" smtClean="0"/>
              <a:t>Copyright © 2014 Pearson Education, Inc. Publishing as Prentice Hall.  </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Slide Number Placeholder 5"/>
          <p:cNvSpPr>
            <a:spLocks noGrp="1"/>
          </p:cNvSpPr>
          <p:nvPr>
            <p:ph type="sldNum" sz="quarter" idx="4"/>
          </p:nvPr>
        </p:nvSpPr>
        <p:spPr>
          <a:xfrm>
            <a:off x="8458200" y="6492875"/>
            <a:ext cx="685800" cy="365125"/>
          </a:xfrm>
          <a:prstGeom prst="rect">
            <a:avLst/>
          </a:prstGeom>
        </p:spPr>
        <p:txBody>
          <a:bodyPr vert="horz" lIns="91440" tIns="45720" rIns="91440" bIns="45720" rtlCol="0" anchor="ctr"/>
          <a:lstStyle>
            <a:lvl1pPr algn="r">
              <a:defRPr lang="en-US" sz="1200" b="1" kern="1200" smtClean="0">
                <a:solidFill>
                  <a:schemeClr val="tx1">
                    <a:tint val="75000"/>
                  </a:schemeClr>
                </a:solidFill>
                <a:latin typeface="Garamond" pitchFamily="18" charset="0"/>
                <a:ea typeface="+mn-ea"/>
                <a:cs typeface="+mn-cs"/>
              </a:defRPr>
            </a:lvl1pPr>
          </a:lstStyle>
          <a:p>
            <a:fld id="{97F33F24-5111-4524-9375-24241E4B6E0C}" type="slidenum">
              <a:rPr lang="en-US" smtClean="0"/>
              <a:pPr/>
              <a:t>‹#›</a:t>
            </a:fld>
            <a:endParaRPr lang="en-US" dirty="0"/>
          </a:p>
        </p:txBody>
      </p:sp>
      <p:sp>
        <p:nvSpPr>
          <p:cNvPr id="8" name="Rounded Rectangle 7"/>
          <p:cNvSpPr/>
          <p:nvPr userDrawn="1"/>
        </p:nvSpPr>
        <p:spPr>
          <a:xfrm>
            <a:off x="457200" y="345375"/>
            <a:ext cx="8229600" cy="1143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 name="Title 1"/>
          <p:cNvSpPr>
            <a:spLocks noGrp="1"/>
          </p:cNvSpPr>
          <p:nvPr>
            <p:ph type="title"/>
          </p:nvPr>
        </p:nvSpPr>
        <p:spPr>
          <a:xfrm>
            <a:off x="457200" y="274638"/>
            <a:ext cx="8229600" cy="1143000"/>
          </a:xfrm>
        </p:spPr>
        <p:txBody>
          <a:bodyPr/>
          <a:lstStyle>
            <a:lvl1pPr>
              <a:defRPr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defRPr>
            </a:lvl1pPr>
          </a:lstStyle>
          <a:p>
            <a:r>
              <a:rPr lang="en-US" smtClean="0"/>
              <a:t>Click to edit Master title style</a:t>
            </a:r>
            <a:endParaRPr lang="en-US" dirty="0"/>
          </a:p>
        </p:txBody>
      </p:sp>
      <p:sp>
        <p:nvSpPr>
          <p:cNvPr id="10" name="Footer Placeholder 4"/>
          <p:cNvSpPr>
            <a:spLocks noGrp="1"/>
          </p:cNvSpPr>
          <p:nvPr>
            <p:ph type="ftr" sz="quarter" idx="3"/>
          </p:nvPr>
        </p:nvSpPr>
        <p:spPr>
          <a:xfrm>
            <a:off x="1828800" y="6492875"/>
            <a:ext cx="5486400" cy="365125"/>
          </a:xfrm>
          <a:prstGeom prst="rect">
            <a:avLst/>
          </a:prstGeom>
        </p:spPr>
        <p:txBody>
          <a:bodyPr vert="horz" lIns="91440" tIns="45720" rIns="91440" bIns="45720" rtlCol="0" anchor="ctr"/>
          <a:lstStyle>
            <a:lvl1pPr algn="ctr">
              <a:defRPr sz="1200">
                <a:solidFill>
                  <a:schemeClr val="tx1">
                    <a:tint val="75000"/>
                  </a:schemeClr>
                </a:solidFill>
                <a:latin typeface="Garamond" pitchFamily="18" charset="0"/>
              </a:defRPr>
            </a:lvl1pPr>
          </a:lstStyle>
          <a:p>
            <a:r>
              <a:rPr lang="en-US" b="1" dirty="0" smtClean="0"/>
              <a:t>Copyright © 2014 Pearson Education, Inc. Publishing as Prentice Hall.  </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Footer Placeholder 4"/>
          <p:cNvSpPr>
            <a:spLocks noGrp="1"/>
          </p:cNvSpPr>
          <p:nvPr>
            <p:ph type="ftr" sz="quarter" idx="3"/>
          </p:nvPr>
        </p:nvSpPr>
        <p:spPr>
          <a:xfrm>
            <a:off x="1828800" y="6492875"/>
            <a:ext cx="5486400" cy="365125"/>
          </a:xfrm>
          <a:prstGeom prst="rect">
            <a:avLst/>
          </a:prstGeom>
        </p:spPr>
        <p:txBody>
          <a:bodyPr vert="horz" lIns="91440" tIns="45720" rIns="91440" bIns="45720" rtlCol="0" anchor="ctr"/>
          <a:lstStyle>
            <a:lvl1pPr algn="ctr">
              <a:defRPr sz="1200">
                <a:solidFill>
                  <a:schemeClr val="tx1">
                    <a:tint val="75000"/>
                  </a:schemeClr>
                </a:solidFill>
                <a:latin typeface="Garamond" pitchFamily="18" charset="0"/>
              </a:defRPr>
            </a:lvl1pPr>
          </a:lstStyle>
          <a:p>
            <a:r>
              <a:rPr lang="en-US" b="1" dirty="0" smtClean="0"/>
              <a:t>Copyright © 2014 Pearson Education, Inc. Publishing as Prentice Hall.  </a:t>
            </a:r>
            <a:endParaRPr lang="en-US" dirty="0"/>
          </a:p>
        </p:txBody>
      </p:sp>
      <p:sp>
        <p:nvSpPr>
          <p:cNvPr id="6" name="Slide Number Placeholder 5"/>
          <p:cNvSpPr>
            <a:spLocks noGrp="1"/>
          </p:cNvSpPr>
          <p:nvPr>
            <p:ph type="sldNum" sz="quarter" idx="4"/>
          </p:nvPr>
        </p:nvSpPr>
        <p:spPr>
          <a:xfrm>
            <a:off x="8458200" y="6492875"/>
            <a:ext cx="685800" cy="365125"/>
          </a:xfrm>
          <a:prstGeom prst="rect">
            <a:avLst/>
          </a:prstGeom>
        </p:spPr>
        <p:txBody>
          <a:bodyPr vert="horz" lIns="91440" tIns="45720" rIns="91440" bIns="45720" rtlCol="0" anchor="ctr"/>
          <a:lstStyle>
            <a:lvl1pPr algn="r">
              <a:defRPr lang="en-US" sz="1200" b="1" kern="1200" smtClean="0">
                <a:solidFill>
                  <a:schemeClr val="tx1">
                    <a:tint val="75000"/>
                  </a:schemeClr>
                </a:solidFill>
                <a:latin typeface="Garamond" pitchFamily="18" charset="0"/>
                <a:ea typeface="+mn-ea"/>
                <a:cs typeface="+mn-cs"/>
              </a:defRPr>
            </a:lvl1pPr>
          </a:lstStyle>
          <a:p>
            <a:fld id="{97F33F24-5111-4524-9375-24241E4B6E0C}" type="slidenum">
              <a:rPr lang="en-US" smtClean="0"/>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1905000" y="6492875"/>
            <a:ext cx="5486400" cy="365125"/>
          </a:xfrm>
          <a:prstGeom prst="rect">
            <a:avLst/>
          </a:prstGeom>
        </p:spPr>
        <p:txBody>
          <a:bodyPr vert="horz" lIns="91440" tIns="45720" rIns="91440" bIns="45720" rtlCol="0" anchor="ctr"/>
          <a:lstStyle>
            <a:lvl1pPr algn="ctr">
              <a:defRPr sz="1200">
                <a:solidFill>
                  <a:schemeClr val="tx1">
                    <a:tint val="75000"/>
                  </a:schemeClr>
                </a:solidFill>
                <a:latin typeface="Garamond" pitchFamily="18" charset="0"/>
              </a:defRPr>
            </a:lvl1pPr>
          </a:lstStyle>
          <a:p>
            <a:r>
              <a:rPr lang="en-US" b="1" dirty="0" smtClean="0"/>
              <a:t>Copyright © 2014 Pearson Education, Inc. Publishing as Prentice Hall.  </a:t>
            </a:r>
            <a:endParaRPr lang="en-US" dirty="0"/>
          </a:p>
        </p:txBody>
      </p:sp>
      <p:sp>
        <p:nvSpPr>
          <p:cNvPr id="6" name="Slide Number Placeholder 5"/>
          <p:cNvSpPr>
            <a:spLocks noGrp="1"/>
          </p:cNvSpPr>
          <p:nvPr>
            <p:ph type="sldNum" sz="quarter" idx="4"/>
          </p:nvPr>
        </p:nvSpPr>
        <p:spPr>
          <a:xfrm>
            <a:off x="8458200" y="6492875"/>
            <a:ext cx="685800" cy="365125"/>
          </a:xfrm>
          <a:prstGeom prst="rect">
            <a:avLst/>
          </a:prstGeom>
        </p:spPr>
        <p:txBody>
          <a:bodyPr vert="horz" lIns="91440" tIns="45720" rIns="91440" bIns="45720" rtlCol="0" anchor="ctr"/>
          <a:lstStyle>
            <a:lvl1pPr algn="r">
              <a:defRPr lang="en-US" sz="1200" b="1" kern="1200" smtClean="0">
                <a:solidFill>
                  <a:schemeClr val="tx1">
                    <a:tint val="75000"/>
                  </a:schemeClr>
                </a:solidFill>
                <a:latin typeface="Garamond" pitchFamily="18" charset="0"/>
                <a:ea typeface="+mn-ea"/>
                <a:cs typeface="+mn-cs"/>
              </a:defRPr>
            </a:lvl1pPr>
          </a:lstStyle>
          <a:p>
            <a:fld id="{97F33F24-5111-4524-9375-24241E4B6E0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6" r:id="rId2"/>
    <p:sldLayoutId id="2147483652" r:id="rId3"/>
    <p:sldLayoutId id="2147483654" r:id="rId4"/>
    <p:sldLayoutId id="2147483655" r:id="rId5"/>
  </p:sldLayoutIdLst>
  <p:timing>
    <p:tnLst>
      <p:par>
        <p:cTn xmlns:p14="http://schemas.microsoft.com/office/powerpoint/2010/main" id="1" dur="indefinite" restart="never" nodeType="tmRoot"/>
      </p:par>
    </p:tnLst>
  </p:timing>
  <p:hf hdr="0" dt="0"/>
  <p:txStyles>
    <p:titleStyle>
      <a:lvl1pPr algn="ctr" defTabSz="914400" rtl="0" eaLnBrk="1" latinLnBrk="0" hangingPunct="1">
        <a:spcBef>
          <a:spcPct val="0"/>
        </a:spcBef>
        <a:buNone/>
        <a:defRPr sz="4400" b="1" kern="1200">
          <a:solidFill>
            <a:schemeClr val="tx1"/>
          </a:solidFill>
          <a:latin typeface="Calibri" pitchFamily="34" charset="0"/>
          <a:ea typeface="+mj-ea"/>
          <a:cs typeface="Calibri"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alibri" pitchFamily="34" charset="0"/>
          <a:ea typeface="+mn-ea"/>
          <a:cs typeface="Calibri"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alibri" pitchFamily="34" charset="0"/>
          <a:ea typeface="+mn-ea"/>
          <a:cs typeface="Calibri"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libri" pitchFamily="34" charset="0"/>
          <a:ea typeface="+mn-ea"/>
          <a:cs typeface="Calibri"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t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t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3.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5.t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6.t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7.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8.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0.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2.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3.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4.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5.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6.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t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t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97F33F24-5111-4524-9375-24241E4B6E0C}" type="slidenum">
              <a:rPr lang="en-US" smtClean="0"/>
              <a:pPr/>
              <a:t>1</a:t>
            </a:fld>
            <a:endParaRPr lang="en-US" dirty="0"/>
          </a:p>
        </p:txBody>
      </p:sp>
      <p:sp>
        <p:nvSpPr>
          <p:cNvPr id="7" name="Footer Placeholder 6"/>
          <p:cNvSpPr>
            <a:spLocks noGrp="1"/>
          </p:cNvSpPr>
          <p:nvPr>
            <p:ph type="ftr" sz="quarter" idx="3"/>
          </p:nvPr>
        </p:nvSpPr>
        <p:spPr>
          <a:xfrm>
            <a:off x="1905000" y="6516626"/>
            <a:ext cx="5486400" cy="365125"/>
          </a:xfrm>
        </p:spPr>
        <p:txBody>
          <a:bodyPr/>
          <a:lstStyle/>
          <a:p>
            <a:r>
              <a:rPr lang="en-US" b="1" dirty="0" smtClean="0"/>
              <a:t>Copyright © 2015 Pearson Education, Inc.</a:t>
            </a:r>
            <a:endParaRPr lang="en-US" dirty="0"/>
          </a:p>
        </p:txBody>
      </p:sp>
      <p:sp>
        <p:nvSpPr>
          <p:cNvPr id="8" name="TextBox 7"/>
          <p:cNvSpPr txBox="1"/>
          <p:nvPr/>
        </p:nvSpPr>
        <p:spPr>
          <a:xfrm>
            <a:off x="4038600" y="1752600"/>
            <a:ext cx="4495800" cy="2908489"/>
          </a:xfrm>
          <a:prstGeom prst="rect">
            <a:avLst/>
          </a:prstGeom>
          <a:noFill/>
        </p:spPr>
        <p:txBody>
          <a:bodyPr wrap="square" rtlCol="0">
            <a:spAutoFit/>
          </a:bodyPr>
          <a:lstStyle/>
          <a:p>
            <a:r>
              <a:rPr lang="en-US" sz="3200" b="1" dirty="0" smtClean="0">
                <a:cs typeface="Arial" pitchFamily="34" charset="0"/>
              </a:rPr>
              <a:t>Module 1 Workshop 2</a:t>
            </a:r>
          </a:p>
          <a:p>
            <a:r>
              <a:rPr lang="en-US" sz="3600" b="1" dirty="0">
                <a:cs typeface="Arial" pitchFamily="34" charset="0"/>
              </a:rPr>
              <a:t>Creating a Detailed Project Plan</a:t>
            </a:r>
            <a:endParaRPr lang="en-US" sz="3600" b="1" dirty="0" smtClean="0">
              <a:latin typeface="+mj-lt"/>
              <a:cs typeface="Arial" pitchFamily="34" charset="0"/>
            </a:endParaRPr>
          </a:p>
          <a:p>
            <a:r>
              <a:rPr lang="en-US" sz="2400" i="1" dirty="0" smtClean="0">
                <a:latin typeface="+mj-lt"/>
                <a:cs typeface="Arial" pitchFamily="34" charset="0"/>
              </a:rPr>
              <a:t>Series Editor</a:t>
            </a:r>
            <a:r>
              <a:rPr lang="en-US" sz="3600" dirty="0" smtClean="0">
                <a:latin typeface="+mj-lt"/>
                <a:cs typeface="Arial" pitchFamily="34" charset="0"/>
              </a:rPr>
              <a:t> </a:t>
            </a:r>
            <a:r>
              <a:rPr lang="en-US" sz="2800" b="1" dirty="0" smtClean="0">
                <a:latin typeface="+mj-lt"/>
                <a:cs typeface="Arial" pitchFamily="34" charset="0"/>
              </a:rPr>
              <a:t>Amy Kinser</a:t>
            </a:r>
            <a:endParaRPr lang="en-US" sz="3600" b="1" dirty="0" smtClean="0">
              <a:latin typeface="+mj-lt"/>
              <a:cs typeface="Arial" pitchFamily="34" charset="0"/>
            </a:endParaRPr>
          </a:p>
          <a:p>
            <a:endParaRPr lang="en-US" sz="700" b="1" dirty="0" smtClean="0">
              <a:latin typeface="+mj-lt"/>
              <a:cs typeface="Arial" pitchFamily="34" charset="0"/>
            </a:endParaRPr>
          </a:p>
          <a:p>
            <a:r>
              <a:rPr lang="en-US" sz="2400" i="1" dirty="0" smtClean="0">
                <a:latin typeface="+mj-lt"/>
                <a:cs typeface="Arial" pitchFamily="34" charset="0"/>
              </a:rPr>
              <a:t>by</a:t>
            </a:r>
            <a:r>
              <a:rPr lang="en-US" sz="3600" b="1" dirty="0" smtClean="0">
                <a:latin typeface="+mj-lt"/>
                <a:cs typeface="Arial" pitchFamily="34" charset="0"/>
              </a:rPr>
              <a:t> </a:t>
            </a:r>
            <a:r>
              <a:rPr lang="en-US" sz="2800" b="1" dirty="0">
                <a:latin typeface="+mj-lt"/>
              </a:rPr>
              <a:t>Kristyn Jacobson</a:t>
            </a:r>
            <a:endParaRPr lang="en-US" sz="3600" b="1" dirty="0">
              <a:latin typeface="Garamond" pitchFamily="18" charset="0"/>
              <a:cs typeface="Arial" pitchFamily="34" charset="0"/>
            </a:endParaRPr>
          </a:p>
        </p:txBody>
      </p:sp>
      <p:sp>
        <p:nvSpPr>
          <p:cNvPr id="9" name="Rounded Rectangle 8"/>
          <p:cNvSpPr/>
          <p:nvPr/>
        </p:nvSpPr>
        <p:spPr>
          <a:xfrm>
            <a:off x="457200" y="381000"/>
            <a:ext cx="8229600" cy="1143000"/>
          </a:xfrm>
          <a:prstGeom prst="roundRect">
            <a:avLst/>
          </a:prstGeom>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50800" dist="38100" dir="18900000" algn="bl" rotWithShape="0">
                    <a:prstClr val="black">
                      <a:alpha val="40000"/>
                    </a:prstClr>
                  </a:outerShdw>
                </a:effectLst>
              </a:rPr>
              <a:t>Your </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50800" dist="38100" dir="18900000" algn="bl" rotWithShape="0">
                    <a:prstClr val="black">
                      <a:alpha val="40000"/>
                    </a:prstClr>
                  </a:outerShdw>
                </a:effectLst>
              </a:rPr>
              <a:t>Office: </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50800" dist="38100" dir="18900000" algn="bl" rotWithShape="0">
                    <a:prstClr val="black">
                      <a:alpha val="40000"/>
                    </a:prstClr>
                  </a:outerShdw>
                </a:effectLst>
              </a:rPr>
              <a:t>Getting </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50800" dist="38100" dir="18900000" algn="bl" rotWithShape="0">
                    <a:prstClr val="black">
                      <a:alpha val="40000"/>
                    </a:prstClr>
                  </a:outerShdw>
                </a:effectLst>
              </a:rPr>
              <a:t>Started</a:t>
            </a:r>
          </a:p>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50800" dist="38100" dir="18900000" algn="bl" rotWithShape="0">
                    <a:prstClr val="black">
                      <a:alpha val="40000"/>
                    </a:prstClr>
                  </a:outerShdw>
                </a:effectLst>
              </a:rPr>
              <a:t>with Project Management</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50800" dist="38100" dir="18900000" algn="bl" rotWithShape="0">
                  <a:prstClr val="black">
                    <a:alpha val="40000"/>
                  </a:prstClr>
                </a:outerShdw>
              </a:effectLst>
            </a:endParaRPr>
          </a:p>
        </p:txBody>
      </p:sp>
      <p:pic>
        <p:nvPicPr>
          <p:cNvPr id="10" name="Picture 9" descr="PrjMgmt_Cover.pdf"/>
          <p:cNvPicPr>
            <a:picLocks noChangeAspect="1"/>
          </p:cNvPicPr>
          <p:nvPr/>
        </p:nvPicPr>
        <p:blipFill rotWithShape="1">
          <a:blip r:embed="rId3">
            <a:extLst>
              <a:ext uri="{28A0092B-C50C-407E-A947-70E740481C1C}">
                <a14:useLocalDpi xmlns:a14="http://schemas.microsoft.com/office/drawing/2010/main" val="0"/>
              </a:ext>
            </a:extLst>
          </a:blip>
          <a:srcRect l="49783" t="1994" r="1280" b="3443"/>
          <a:stretch/>
        </p:blipFill>
        <p:spPr>
          <a:xfrm>
            <a:off x="609600" y="1828800"/>
            <a:ext cx="3225516" cy="411194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7F33F24-5111-4524-9375-24241E4B6E0C}" type="slidenum">
              <a:rPr lang="en-US" smtClean="0"/>
              <a:pPr/>
              <a:t>10</a:t>
            </a:fld>
            <a:endParaRPr lang="en-US" dirty="0"/>
          </a:p>
        </p:txBody>
      </p:sp>
      <p:sp>
        <p:nvSpPr>
          <p:cNvPr id="2" name="Title 1"/>
          <p:cNvSpPr>
            <a:spLocks noGrp="1"/>
          </p:cNvSpPr>
          <p:nvPr>
            <p:ph type="title"/>
          </p:nvPr>
        </p:nvSpPr>
        <p:spPr>
          <a:xfrm>
            <a:off x="457200" y="381000"/>
            <a:ext cx="8229600" cy="1143000"/>
          </a:xfrm>
        </p:spPr>
        <p:txBody>
          <a:bodyPr>
            <a:noAutofit/>
          </a:bodyPr>
          <a:lstStyle/>
          <a:p>
            <a:pPr>
              <a:lnSpc>
                <a:spcPts val="4000"/>
              </a:lnSpc>
              <a:spcBef>
                <a:spcPts val="600"/>
              </a:spcBef>
              <a:spcAft>
                <a:spcPts val="600"/>
              </a:spcAft>
            </a:pPr>
            <a:r>
              <a:rPr lang="en-US" sz="4000" dirty="0"/>
              <a:t>Create a Work Breakdown </a:t>
            </a:r>
            <a:r>
              <a:rPr lang="en-US" sz="4000" dirty="0" smtClean="0"/>
              <a:t>Structure (Continued)</a:t>
            </a:r>
            <a:endParaRPr lang="en-US" sz="4000" dirty="0"/>
          </a:p>
        </p:txBody>
      </p:sp>
      <p:sp>
        <p:nvSpPr>
          <p:cNvPr id="6" name="Footer Placeholder 6"/>
          <p:cNvSpPr>
            <a:spLocks noGrp="1"/>
          </p:cNvSpPr>
          <p:nvPr>
            <p:ph type="ftr" sz="quarter" idx="3"/>
          </p:nvPr>
        </p:nvSpPr>
        <p:spPr>
          <a:xfrm>
            <a:off x="1905000" y="6516626"/>
            <a:ext cx="5486400" cy="365125"/>
          </a:xfrm>
        </p:spPr>
        <p:txBody>
          <a:bodyPr/>
          <a:lstStyle/>
          <a:p>
            <a:r>
              <a:rPr lang="en-US" b="1" dirty="0" smtClean="0"/>
              <a:t>Copyright © 2015 Pearson Education, Inc.</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4038" y="2209800"/>
            <a:ext cx="7908323" cy="2590800"/>
          </a:xfrm>
          <a:prstGeom prst="rect">
            <a:avLst/>
          </a:prstGeom>
          <a:ln w="12700">
            <a:solidFill>
              <a:schemeClr val="tx1"/>
            </a:solidFill>
          </a:ln>
        </p:spPr>
      </p:pic>
    </p:spTree>
    <p:extLst>
      <p:ext uri="{BB962C8B-B14F-4D97-AF65-F5344CB8AC3E}">
        <p14:creationId xmlns:p14="http://schemas.microsoft.com/office/powerpoint/2010/main" val="2510388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7F33F24-5111-4524-9375-24241E4B6E0C}" type="slidenum">
              <a:rPr lang="en-US" smtClean="0"/>
              <a:pPr/>
              <a:t>11</a:t>
            </a:fld>
            <a:endParaRPr lang="en-US" dirty="0"/>
          </a:p>
        </p:txBody>
      </p:sp>
      <p:sp>
        <p:nvSpPr>
          <p:cNvPr id="2" name="Title 1"/>
          <p:cNvSpPr>
            <a:spLocks noGrp="1"/>
          </p:cNvSpPr>
          <p:nvPr>
            <p:ph type="title"/>
          </p:nvPr>
        </p:nvSpPr>
        <p:spPr>
          <a:xfrm>
            <a:off x="457200" y="381000"/>
            <a:ext cx="8229600" cy="1143000"/>
          </a:xfrm>
        </p:spPr>
        <p:txBody>
          <a:bodyPr>
            <a:noAutofit/>
          </a:bodyPr>
          <a:lstStyle/>
          <a:p>
            <a:pPr>
              <a:lnSpc>
                <a:spcPts val="4000"/>
              </a:lnSpc>
              <a:spcBef>
                <a:spcPts val="600"/>
              </a:spcBef>
              <a:spcAft>
                <a:spcPts val="600"/>
              </a:spcAft>
            </a:pPr>
            <a:r>
              <a:rPr lang="en-US" sz="4000" dirty="0"/>
              <a:t>Create a Work Breakdown </a:t>
            </a:r>
            <a:r>
              <a:rPr lang="en-US" sz="4000" dirty="0" smtClean="0"/>
              <a:t>Structure (Continued)</a:t>
            </a:r>
            <a:endParaRPr lang="en-US" sz="4000" dirty="0"/>
          </a:p>
        </p:txBody>
      </p:sp>
      <p:sp>
        <p:nvSpPr>
          <p:cNvPr id="6" name="Footer Placeholder 6"/>
          <p:cNvSpPr>
            <a:spLocks noGrp="1"/>
          </p:cNvSpPr>
          <p:nvPr>
            <p:ph type="ftr" sz="quarter" idx="3"/>
          </p:nvPr>
        </p:nvSpPr>
        <p:spPr>
          <a:xfrm>
            <a:off x="1905000" y="6516626"/>
            <a:ext cx="5486400" cy="365125"/>
          </a:xfrm>
        </p:spPr>
        <p:txBody>
          <a:bodyPr/>
          <a:lstStyle/>
          <a:p>
            <a:r>
              <a:rPr lang="en-US" b="1" dirty="0" smtClean="0"/>
              <a:t>Copyright © 2015 Pearson Education, Inc.</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0527" y="2438400"/>
            <a:ext cx="7865755" cy="2362200"/>
          </a:xfrm>
          <a:prstGeom prst="rect">
            <a:avLst/>
          </a:prstGeom>
        </p:spPr>
      </p:pic>
    </p:spTree>
    <p:extLst>
      <p:ext uri="{BB962C8B-B14F-4D97-AF65-F5344CB8AC3E}">
        <p14:creationId xmlns:p14="http://schemas.microsoft.com/office/powerpoint/2010/main" val="4165035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7F33F24-5111-4524-9375-24241E4B6E0C}" type="slidenum">
              <a:rPr lang="en-US" smtClean="0"/>
              <a:pPr/>
              <a:t>12</a:t>
            </a:fld>
            <a:endParaRPr lang="en-US" dirty="0"/>
          </a:p>
        </p:txBody>
      </p:sp>
      <p:sp>
        <p:nvSpPr>
          <p:cNvPr id="2" name="Title 1"/>
          <p:cNvSpPr>
            <a:spLocks noGrp="1"/>
          </p:cNvSpPr>
          <p:nvPr>
            <p:ph type="title"/>
          </p:nvPr>
        </p:nvSpPr>
        <p:spPr>
          <a:xfrm>
            <a:off x="457200" y="381000"/>
            <a:ext cx="8229600" cy="1143000"/>
          </a:xfrm>
        </p:spPr>
        <p:txBody>
          <a:bodyPr>
            <a:noAutofit/>
          </a:bodyPr>
          <a:lstStyle/>
          <a:p>
            <a:pPr>
              <a:lnSpc>
                <a:spcPts val="4000"/>
              </a:lnSpc>
              <a:spcBef>
                <a:spcPts val="600"/>
              </a:spcBef>
              <a:spcAft>
                <a:spcPts val="600"/>
              </a:spcAft>
            </a:pPr>
            <a:r>
              <a:rPr lang="en-US" sz="4000" dirty="0"/>
              <a:t>Create a Work Breakdown </a:t>
            </a:r>
            <a:r>
              <a:rPr lang="en-US" sz="4000" dirty="0" smtClean="0"/>
              <a:t>Structure (Continued)</a:t>
            </a:r>
            <a:endParaRPr lang="en-US" sz="4000" dirty="0"/>
          </a:p>
        </p:txBody>
      </p:sp>
      <p:sp>
        <p:nvSpPr>
          <p:cNvPr id="6" name="Footer Placeholder 6"/>
          <p:cNvSpPr>
            <a:spLocks noGrp="1"/>
          </p:cNvSpPr>
          <p:nvPr>
            <p:ph type="ftr" sz="quarter" idx="3"/>
          </p:nvPr>
        </p:nvSpPr>
        <p:spPr>
          <a:xfrm>
            <a:off x="1905000" y="6516626"/>
            <a:ext cx="5486400" cy="365125"/>
          </a:xfrm>
        </p:spPr>
        <p:txBody>
          <a:bodyPr/>
          <a:lstStyle/>
          <a:p>
            <a:r>
              <a:rPr lang="en-US" b="1" dirty="0" smtClean="0"/>
              <a:t>Copyright © 2015 Pearson Education, Inc.</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6724" y="2057400"/>
            <a:ext cx="7702951" cy="2514600"/>
          </a:xfrm>
          <a:prstGeom prst="rect">
            <a:avLst/>
          </a:prstGeom>
        </p:spPr>
      </p:pic>
    </p:spTree>
    <p:extLst>
      <p:ext uri="{BB962C8B-B14F-4D97-AF65-F5344CB8AC3E}">
        <p14:creationId xmlns:p14="http://schemas.microsoft.com/office/powerpoint/2010/main" val="902079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7F33F24-5111-4524-9375-24241E4B6E0C}" type="slidenum">
              <a:rPr lang="en-US" smtClean="0"/>
              <a:pPr/>
              <a:t>13</a:t>
            </a:fld>
            <a:endParaRPr lang="en-US" dirty="0"/>
          </a:p>
        </p:txBody>
      </p:sp>
      <p:sp>
        <p:nvSpPr>
          <p:cNvPr id="2" name="Title 1"/>
          <p:cNvSpPr>
            <a:spLocks noGrp="1"/>
          </p:cNvSpPr>
          <p:nvPr>
            <p:ph type="title"/>
          </p:nvPr>
        </p:nvSpPr>
        <p:spPr>
          <a:xfrm>
            <a:off x="457200" y="304800"/>
            <a:ext cx="8229600" cy="1143000"/>
          </a:xfrm>
        </p:spPr>
        <p:txBody>
          <a:bodyPr>
            <a:noAutofit/>
          </a:bodyPr>
          <a:lstStyle/>
          <a:p>
            <a:pPr>
              <a:spcBef>
                <a:spcPts val="600"/>
              </a:spcBef>
              <a:spcAft>
                <a:spcPts val="600"/>
              </a:spcAft>
            </a:pPr>
            <a:r>
              <a:rPr lang="en-US" sz="4000" dirty="0"/>
              <a:t>Create and </a:t>
            </a:r>
            <a:r>
              <a:rPr lang="en-US" sz="4000" dirty="0" smtClean="0"/>
              <a:t>Assign Project Resources</a:t>
            </a:r>
            <a:endParaRPr lang="en-US" sz="4000" dirty="0"/>
          </a:p>
        </p:txBody>
      </p:sp>
      <p:sp>
        <p:nvSpPr>
          <p:cNvPr id="3" name="Text Placeholder 2"/>
          <p:cNvSpPr>
            <a:spLocks noGrp="1"/>
          </p:cNvSpPr>
          <p:nvPr>
            <p:ph type="body" sz="quarter" idx="12"/>
          </p:nvPr>
        </p:nvSpPr>
        <p:spPr/>
        <p:txBody>
          <a:bodyPr>
            <a:normAutofit/>
          </a:bodyPr>
          <a:lstStyle/>
          <a:p>
            <a:r>
              <a:rPr lang="en-US" dirty="0" smtClean="0"/>
              <a:t>Resources—people</a:t>
            </a:r>
            <a:r>
              <a:rPr lang="en-US" dirty="0"/>
              <a:t>, materials, or costs needed to complete project </a:t>
            </a:r>
            <a:r>
              <a:rPr lang="en-US" dirty="0" smtClean="0"/>
              <a:t>tasks</a:t>
            </a:r>
            <a:endParaRPr lang="en-US" dirty="0"/>
          </a:p>
          <a:p>
            <a:r>
              <a:rPr lang="en-US" dirty="0" smtClean="0"/>
              <a:t>Resource </a:t>
            </a:r>
            <a:r>
              <a:rPr lang="en-US" dirty="0"/>
              <a:t>Sheet </a:t>
            </a:r>
            <a:r>
              <a:rPr lang="en-US" dirty="0" smtClean="0"/>
              <a:t>view—resource information entered in </a:t>
            </a:r>
            <a:r>
              <a:rPr lang="en-US" dirty="0"/>
              <a:t>columns and </a:t>
            </a:r>
            <a:r>
              <a:rPr lang="en-US" dirty="0" smtClean="0"/>
              <a:t>rows:</a:t>
            </a:r>
            <a:endParaRPr lang="en-US" dirty="0"/>
          </a:p>
          <a:p>
            <a:pPr lvl="1"/>
            <a:r>
              <a:rPr lang="en-US" dirty="0"/>
              <a:t>Resource name</a:t>
            </a:r>
          </a:p>
          <a:p>
            <a:pPr lvl="1"/>
            <a:r>
              <a:rPr lang="en-US" dirty="0"/>
              <a:t>Resource type</a:t>
            </a:r>
          </a:p>
          <a:p>
            <a:pPr lvl="1"/>
            <a:r>
              <a:rPr lang="en-US" dirty="0"/>
              <a:t>Resource cost</a:t>
            </a:r>
          </a:p>
          <a:p>
            <a:pPr lvl="1"/>
            <a:r>
              <a:rPr lang="en-US" dirty="0"/>
              <a:t>Assign a calendar to a resource</a:t>
            </a:r>
          </a:p>
          <a:p>
            <a:endParaRPr lang="en-US" dirty="0"/>
          </a:p>
        </p:txBody>
      </p:sp>
      <p:sp>
        <p:nvSpPr>
          <p:cNvPr id="6" name="Footer Placeholder 6"/>
          <p:cNvSpPr>
            <a:spLocks noGrp="1"/>
          </p:cNvSpPr>
          <p:nvPr>
            <p:ph type="ftr" sz="quarter" idx="3"/>
          </p:nvPr>
        </p:nvSpPr>
        <p:spPr/>
        <p:txBody>
          <a:bodyPr/>
          <a:lstStyle/>
          <a:p>
            <a:r>
              <a:rPr lang="en-US" b="1" dirty="0" smtClean="0"/>
              <a:t>Copyright © 2015 Pearson Education, Inc.</a:t>
            </a:r>
            <a:endParaRPr lang="en-US" dirty="0"/>
          </a:p>
        </p:txBody>
      </p:sp>
    </p:spTree>
    <p:extLst>
      <p:ext uri="{BB962C8B-B14F-4D97-AF65-F5344CB8AC3E}">
        <p14:creationId xmlns:p14="http://schemas.microsoft.com/office/powerpoint/2010/main" val="3759758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7F33F24-5111-4524-9375-24241E4B6E0C}" type="slidenum">
              <a:rPr lang="en-US" smtClean="0"/>
              <a:pPr/>
              <a:t>14</a:t>
            </a:fld>
            <a:endParaRPr lang="en-US" dirty="0"/>
          </a:p>
        </p:txBody>
      </p:sp>
      <p:sp>
        <p:nvSpPr>
          <p:cNvPr id="2" name="Title 1"/>
          <p:cNvSpPr>
            <a:spLocks noGrp="1"/>
          </p:cNvSpPr>
          <p:nvPr>
            <p:ph type="title"/>
          </p:nvPr>
        </p:nvSpPr>
        <p:spPr>
          <a:xfrm>
            <a:off x="457200" y="381000"/>
            <a:ext cx="8229600" cy="1143000"/>
          </a:xfrm>
        </p:spPr>
        <p:txBody>
          <a:bodyPr>
            <a:noAutofit/>
          </a:bodyPr>
          <a:lstStyle/>
          <a:p>
            <a:pPr>
              <a:lnSpc>
                <a:spcPts val="4000"/>
              </a:lnSpc>
              <a:spcBef>
                <a:spcPts val="600"/>
              </a:spcBef>
              <a:spcAft>
                <a:spcPts val="600"/>
              </a:spcAft>
            </a:pPr>
            <a:r>
              <a:rPr lang="en-US" sz="4000" dirty="0"/>
              <a:t>Create and </a:t>
            </a:r>
            <a:r>
              <a:rPr lang="en-US" sz="4000" dirty="0" smtClean="0"/>
              <a:t>Assign Project Resources (Continued)</a:t>
            </a:r>
            <a:endParaRPr lang="en-US" sz="4000" dirty="0"/>
          </a:p>
        </p:txBody>
      </p:sp>
      <p:sp>
        <p:nvSpPr>
          <p:cNvPr id="6" name="Footer Placeholder 6"/>
          <p:cNvSpPr>
            <a:spLocks noGrp="1"/>
          </p:cNvSpPr>
          <p:nvPr>
            <p:ph type="ftr" sz="quarter" idx="3"/>
          </p:nvPr>
        </p:nvSpPr>
        <p:spPr>
          <a:xfrm>
            <a:off x="1905000" y="6516626"/>
            <a:ext cx="5486400" cy="365125"/>
          </a:xfrm>
        </p:spPr>
        <p:txBody>
          <a:bodyPr/>
          <a:lstStyle/>
          <a:p>
            <a:r>
              <a:rPr lang="en-US" b="1" dirty="0" smtClean="0"/>
              <a:t>Copyright © 2015 Pearson Education, Inc.</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3681" y="1635521"/>
            <a:ext cx="3312319" cy="1945879"/>
          </a:xfrm>
          <a:prstGeom prst="rect">
            <a:avLst/>
          </a:prstGeom>
          <a:ln w="12700">
            <a:solidFill>
              <a:schemeClr val="tx1"/>
            </a:solidFill>
          </a:ln>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8664" y="3782552"/>
            <a:ext cx="6906672" cy="2532922"/>
          </a:xfrm>
          <a:prstGeom prst="rect">
            <a:avLst/>
          </a:prstGeom>
        </p:spPr>
      </p:pic>
    </p:spTree>
    <p:extLst>
      <p:ext uri="{BB962C8B-B14F-4D97-AF65-F5344CB8AC3E}">
        <p14:creationId xmlns:p14="http://schemas.microsoft.com/office/powerpoint/2010/main" val="1797118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7F33F24-5111-4524-9375-24241E4B6E0C}" type="slidenum">
              <a:rPr lang="en-US" smtClean="0"/>
              <a:pPr/>
              <a:t>15</a:t>
            </a:fld>
            <a:endParaRPr lang="en-US" dirty="0"/>
          </a:p>
        </p:txBody>
      </p:sp>
      <p:sp>
        <p:nvSpPr>
          <p:cNvPr id="2" name="Title 1"/>
          <p:cNvSpPr>
            <a:spLocks noGrp="1"/>
          </p:cNvSpPr>
          <p:nvPr>
            <p:ph type="title"/>
          </p:nvPr>
        </p:nvSpPr>
        <p:spPr>
          <a:xfrm>
            <a:off x="457200" y="381000"/>
            <a:ext cx="8229600" cy="1143000"/>
          </a:xfrm>
        </p:spPr>
        <p:txBody>
          <a:bodyPr>
            <a:noAutofit/>
          </a:bodyPr>
          <a:lstStyle/>
          <a:p>
            <a:pPr>
              <a:lnSpc>
                <a:spcPts val="4000"/>
              </a:lnSpc>
              <a:spcBef>
                <a:spcPts val="600"/>
              </a:spcBef>
              <a:spcAft>
                <a:spcPts val="600"/>
              </a:spcAft>
            </a:pPr>
            <a:r>
              <a:rPr lang="en-US" sz="4000" dirty="0"/>
              <a:t>Create and </a:t>
            </a:r>
            <a:r>
              <a:rPr lang="en-US" sz="4000" dirty="0" smtClean="0"/>
              <a:t>Assign Project Resources (Continued)</a:t>
            </a:r>
            <a:endParaRPr lang="en-US" sz="4000" dirty="0"/>
          </a:p>
        </p:txBody>
      </p:sp>
      <p:sp>
        <p:nvSpPr>
          <p:cNvPr id="3" name="Text Placeholder 2"/>
          <p:cNvSpPr>
            <a:spLocks noGrp="1"/>
          </p:cNvSpPr>
          <p:nvPr>
            <p:ph type="body" sz="quarter" idx="12"/>
          </p:nvPr>
        </p:nvSpPr>
        <p:spPr/>
        <p:txBody>
          <a:bodyPr>
            <a:normAutofit/>
          </a:bodyPr>
          <a:lstStyle/>
          <a:p>
            <a:pPr marL="0" indent="0">
              <a:buNone/>
            </a:pPr>
            <a:r>
              <a:rPr lang="en-US" dirty="0" smtClean="0"/>
              <a:t>Project </a:t>
            </a:r>
            <a:r>
              <a:rPr lang="en-US" dirty="0"/>
              <a:t>resources </a:t>
            </a:r>
            <a:r>
              <a:rPr lang="en-US" dirty="0" smtClean="0"/>
              <a:t>can be assigned to </a:t>
            </a:r>
            <a:r>
              <a:rPr lang="en-US" dirty="0"/>
              <a:t>tasks:</a:t>
            </a:r>
          </a:p>
          <a:p>
            <a:pPr lvl="1">
              <a:buFont typeface="Arial" panose="020B0604020202020204" pitchFamily="34" charset="0"/>
              <a:buChar char="•"/>
            </a:pPr>
            <a:r>
              <a:rPr lang="en-US" dirty="0" smtClean="0"/>
              <a:t>Assign </a:t>
            </a:r>
            <a:r>
              <a:rPr lang="en-US" dirty="0"/>
              <a:t>Resources dialog box</a:t>
            </a:r>
          </a:p>
          <a:p>
            <a:pPr lvl="1">
              <a:buFont typeface="Arial" panose="020B0604020202020204" pitchFamily="34" charset="0"/>
              <a:buChar char="•"/>
            </a:pPr>
            <a:r>
              <a:rPr lang="en-US" dirty="0" smtClean="0"/>
              <a:t>Cell </a:t>
            </a:r>
            <a:r>
              <a:rPr lang="en-US" dirty="0"/>
              <a:t>in the Resource column arrow of the Entry table in Gantt Chart view</a:t>
            </a:r>
          </a:p>
          <a:p>
            <a:pPr lvl="1">
              <a:buFont typeface="Arial" panose="020B0604020202020204" pitchFamily="34" charset="0"/>
              <a:buChar char="•"/>
            </a:pPr>
            <a:r>
              <a:rPr lang="en-US" dirty="0" smtClean="0"/>
              <a:t>Resources </a:t>
            </a:r>
            <a:r>
              <a:rPr lang="en-US" dirty="0"/>
              <a:t>tab in the Task Information dialog box</a:t>
            </a:r>
          </a:p>
          <a:p>
            <a:pPr lvl="1">
              <a:buFont typeface="Arial" panose="020B0604020202020204" pitchFamily="34" charset="0"/>
              <a:buChar char="•"/>
            </a:pPr>
            <a:r>
              <a:rPr lang="en-US" dirty="0" smtClean="0"/>
              <a:t>Task </a:t>
            </a:r>
            <a:r>
              <a:rPr lang="en-US" dirty="0"/>
              <a:t>Work Form in Details view</a:t>
            </a:r>
          </a:p>
          <a:p>
            <a:endParaRPr lang="en-US" dirty="0"/>
          </a:p>
        </p:txBody>
      </p:sp>
      <p:sp>
        <p:nvSpPr>
          <p:cNvPr id="6" name="Footer Placeholder 6"/>
          <p:cNvSpPr>
            <a:spLocks noGrp="1"/>
          </p:cNvSpPr>
          <p:nvPr>
            <p:ph type="ftr" sz="quarter" idx="3"/>
          </p:nvPr>
        </p:nvSpPr>
        <p:spPr/>
        <p:txBody>
          <a:bodyPr/>
          <a:lstStyle/>
          <a:p>
            <a:r>
              <a:rPr lang="en-US" b="1" dirty="0" smtClean="0"/>
              <a:t>Copyright © 2015 Pearson Education, Inc.</a:t>
            </a:r>
            <a:endParaRPr lang="en-US" dirty="0"/>
          </a:p>
        </p:txBody>
      </p:sp>
    </p:spTree>
    <p:extLst>
      <p:ext uri="{BB962C8B-B14F-4D97-AF65-F5344CB8AC3E}">
        <p14:creationId xmlns:p14="http://schemas.microsoft.com/office/powerpoint/2010/main" val="2925017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7F33F24-5111-4524-9375-24241E4B6E0C}" type="slidenum">
              <a:rPr lang="en-US" smtClean="0"/>
              <a:pPr/>
              <a:t>16</a:t>
            </a:fld>
            <a:endParaRPr lang="en-US" dirty="0"/>
          </a:p>
        </p:txBody>
      </p:sp>
      <p:sp>
        <p:nvSpPr>
          <p:cNvPr id="2" name="Title 1"/>
          <p:cNvSpPr>
            <a:spLocks noGrp="1"/>
          </p:cNvSpPr>
          <p:nvPr>
            <p:ph type="title"/>
          </p:nvPr>
        </p:nvSpPr>
        <p:spPr>
          <a:xfrm>
            <a:off x="457200" y="381000"/>
            <a:ext cx="8229600" cy="1143000"/>
          </a:xfrm>
        </p:spPr>
        <p:txBody>
          <a:bodyPr>
            <a:noAutofit/>
          </a:bodyPr>
          <a:lstStyle/>
          <a:p>
            <a:pPr>
              <a:lnSpc>
                <a:spcPts val="4000"/>
              </a:lnSpc>
              <a:spcBef>
                <a:spcPts val="600"/>
              </a:spcBef>
              <a:spcAft>
                <a:spcPts val="600"/>
              </a:spcAft>
            </a:pPr>
            <a:r>
              <a:rPr lang="en-US" sz="4000" dirty="0"/>
              <a:t>Create and </a:t>
            </a:r>
            <a:r>
              <a:rPr lang="en-US" sz="4000" dirty="0" smtClean="0"/>
              <a:t>Assign Project Resources (Continued)</a:t>
            </a:r>
            <a:endParaRPr lang="en-US" sz="4000" dirty="0"/>
          </a:p>
        </p:txBody>
      </p:sp>
      <p:sp>
        <p:nvSpPr>
          <p:cNvPr id="6" name="Footer Placeholder 6"/>
          <p:cNvSpPr>
            <a:spLocks noGrp="1"/>
          </p:cNvSpPr>
          <p:nvPr>
            <p:ph type="ftr" sz="quarter" idx="3"/>
          </p:nvPr>
        </p:nvSpPr>
        <p:spPr>
          <a:xfrm>
            <a:off x="1905000" y="6516626"/>
            <a:ext cx="5486400" cy="365125"/>
          </a:xfrm>
        </p:spPr>
        <p:txBody>
          <a:bodyPr/>
          <a:lstStyle/>
          <a:p>
            <a:r>
              <a:rPr lang="en-US" b="1" dirty="0" smtClean="0"/>
              <a:t>Copyright © 2015 Pearson Education, Inc.</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 y="1747837"/>
            <a:ext cx="8001000" cy="4500563"/>
          </a:xfrm>
          <a:prstGeom prst="rect">
            <a:avLst/>
          </a:prstGeom>
          <a:ln w="12700">
            <a:solidFill>
              <a:schemeClr val="tx1"/>
            </a:solidFill>
          </a:ln>
        </p:spPr>
      </p:pic>
    </p:spTree>
    <p:extLst>
      <p:ext uri="{BB962C8B-B14F-4D97-AF65-F5344CB8AC3E}">
        <p14:creationId xmlns:p14="http://schemas.microsoft.com/office/powerpoint/2010/main" val="1769680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7F33F24-5111-4524-9375-24241E4B6E0C}" type="slidenum">
              <a:rPr lang="en-US" smtClean="0"/>
              <a:pPr/>
              <a:t>17</a:t>
            </a:fld>
            <a:endParaRPr lang="en-US" dirty="0"/>
          </a:p>
        </p:txBody>
      </p:sp>
      <p:sp>
        <p:nvSpPr>
          <p:cNvPr id="2" name="Title 1"/>
          <p:cNvSpPr>
            <a:spLocks noGrp="1"/>
          </p:cNvSpPr>
          <p:nvPr>
            <p:ph type="title"/>
          </p:nvPr>
        </p:nvSpPr>
        <p:spPr>
          <a:xfrm>
            <a:off x="457200" y="381000"/>
            <a:ext cx="8229600" cy="1143000"/>
          </a:xfrm>
        </p:spPr>
        <p:txBody>
          <a:bodyPr>
            <a:noAutofit/>
          </a:bodyPr>
          <a:lstStyle/>
          <a:p>
            <a:pPr>
              <a:lnSpc>
                <a:spcPts val="4000"/>
              </a:lnSpc>
              <a:spcBef>
                <a:spcPts val="600"/>
              </a:spcBef>
              <a:spcAft>
                <a:spcPts val="600"/>
              </a:spcAft>
            </a:pPr>
            <a:r>
              <a:rPr lang="en-US" sz="4000" dirty="0" smtClean="0"/>
              <a:t>Change Task Durations by Adding Resources</a:t>
            </a:r>
            <a:endParaRPr lang="en-US" sz="4000" dirty="0"/>
          </a:p>
        </p:txBody>
      </p:sp>
      <p:sp>
        <p:nvSpPr>
          <p:cNvPr id="6" name="Footer Placeholder 6"/>
          <p:cNvSpPr>
            <a:spLocks noGrp="1"/>
          </p:cNvSpPr>
          <p:nvPr>
            <p:ph type="ftr" sz="quarter" idx="3"/>
          </p:nvPr>
        </p:nvSpPr>
        <p:spPr>
          <a:xfrm>
            <a:off x="1905000" y="6516626"/>
            <a:ext cx="5486400" cy="365125"/>
          </a:xfrm>
        </p:spPr>
        <p:txBody>
          <a:bodyPr/>
          <a:lstStyle/>
          <a:p>
            <a:r>
              <a:rPr lang="en-US" b="1" dirty="0" smtClean="0"/>
              <a:t>Copyright © 2015 Pearson Education, Inc.</a:t>
            </a:r>
            <a:endParaRPr lang="en-US" dirty="0"/>
          </a:p>
        </p:txBody>
      </p:sp>
      <p:sp>
        <p:nvSpPr>
          <p:cNvPr id="4" name="Text Placeholder 3"/>
          <p:cNvSpPr>
            <a:spLocks noGrp="1"/>
          </p:cNvSpPr>
          <p:nvPr>
            <p:ph type="body" sz="quarter" idx="12"/>
          </p:nvPr>
        </p:nvSpPr>
        <p:spPr/>
        <p:txBody>
          <a:bodyPr/>
          <a:lstStyle/>
          <a:p>
            <a:r>
              <a:rPr lang="en-US" dirty="0"/>
              <a:t>The duration of a task </a:t>
            </a:r>
            <a:r>
              <a:rPr lang="en-US" dirty="0" smtClean="0"/>
              <a:t>is:</a:t>
            </a:r>
          </a:p>
          <a:p>
            <a:pPr lvl="1"/>
            <a:r>
              <a:rPr lang="en-US" dirty="0" smtClean="0"/>
              <a:t>Shortened </a:t>
            </a:r>
            <a:r>
              <a:rPr lang="en-US" dirty="0"/>
              <a:t>as resources are added </a:t>
            </a:r>
            <a:endParaRPr lang="en-US" dirty="0" smtClean="0"/>
          </a:p>
          <a:p>
            <a:pPr lvl="1"/>
            <a:r>
              <a:rPr lang="en-US" dirty="0"/>
              <a:t>L</a:t>
            </a:r>
            <a:r>
              <a:rPr lang="en-US" dirty="0" smtClean="0"/>
              <a:t>engthened </a:t>
            </a:r>
            <a:r>
              <a:rPr lang="en-US" dirty="0"/>
              <a:t>as resources are </a:t>
            </a:r>
            <a:r>
              <a:rPr lang="en-US" dirty="0" smtClean="0"/>
              <a:t>removed</a:t>
            </a:r>
          </a:p>
          <a:p>
            <a:r>
              <a:rPr lang="en-US" dirty="0" smtClean="0"/>
              <a:t>The amount of effort necessary to complete a task remains unchanged</a:t>
            </a:r>
            <a:endParaRPr lang="en-US" dirty="0"/>
          </a:p>
        </p:txBody>
      </p:sp>
    </p:spTree>
    <p:extLst>
      <p:ext uri="{BB962C8B-B14F-4D97-AF65-F5344CB8AC3E}">
        <p14:creationId xmlns:p14="http://schemas.microsoft.com/office/powerpoint/2010/main" val="1626332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7F33F24-5111-4524-9375-24241E4B6E0C}" type="slidenum">
              <a:rPr lang="en-US" smtClean="0"/>
              <a:pPr/>
              <a:t>18</a:t>
            </a:fld>
            <a:endParaRPr lang="en-US" dirty="0"/>
          </a:p>
        </p:txBody>
      </p:sp>
      <p:sp>
        <p:nvSpPr>
          <p:cNvPr id="2" name="Title 1"/>
          <p:cNvSpPr>
            <a:spLocks noGrp="1"/>
          </p:cNvSpPr>
          <p:nvPr>
            <p:ph type="title"/>
          </p:nvPr>
        </p:nvSpPr>
        <p:spPr>
          <a:xfrm>
            <a:off x="457200" y="381000"/>
            <a:ext cx="8229600" cy="1143000"/>
          </a:xfrm>
        </p:spPr>
        <p:txBody>
          <a:bodyPr>
            <a:noAutofit/>
          </a:bodyPr>
          <a:lstStyle/>
          <a:p>
            <a:pPr>
              <a:lnSpc>
                <a:spcPts val="4000"/>
              </a:lnSpc>
              <a:spcBef>
                <a:spcPts val="600"/>
              </a:spcBef>
              <a:spcAft>
                <a:spcPts val="600"/>
              </a:spcAft>
            </a:pPr>
            <a:r>
              <a:rPr lang="en-US" sz="4000" dirty="0" smtClean="0"/>
              <a:t>Change Task Durations by Adding Resources (Continued)</a:t>
            </a:r>
            <a:endParaRPr lang="en-US" sz="4000" dirty="0"/>
          </a:p>
        </p:txBody>
      </p:sp>
      <p:sp>
        <p:nvSpPr>
          <p:cNvPr id="6" name="Footer Placeholder 6"/>
          <p:cNvSpPr>
            <a:spLocks noGrp="1"/>
          </p:cNvSpPr>
          <p:nvPr>
            <p:ph type="ftr" sz="quarter" idx="3"/>
          </p:nvPr>
        </p:nvSpPr>
        <p:spPr>
          <a:xfrm>
            <a:off x="1905000" y="6516626"/>
            <a:ext cx="5486400" cy="365125"/>
          </a:xfrm>
        </p:spPr>
        <p:txBody>
          <a:bodyPr/>
          <a:lstStyle/>
          <a:p>
            <a:r>
              <a:rPr lang="en-US" b="1" dirty="0" smtClean="0"/>
              <a:t>Copyright © 2015 Pearson Education, Inc.</a:t>
            </a:r>
            <a:endParaRPr lang="en-US" dirty="0"/>
          </a:p>
        </p:txBody>
      </p:sp>
      <p:sp>
        <p:nvSpPr>
          <p:cNvPr id="4" name="Text Placeholder 3"/>
          <p:cNvSpPr>
            <a:spLocks noGrp="1"/>
          </p:cNvSpPr>
          <p:nvPr>
            <p:ph type="body" sz="quarter" idx="12"/>
          </p:nvPr>
        </p:nvSpPr>
        <p:spPr/>
        <p:txBody>
          <a:bodyPr>
            <a:normAutofit/>
          </a:bodyPr>
          <a:lstStyle/>
          <a:p>
            <a:r>
              <a:rPr lang="en-US" dirty="0" smtClean="0"/>
              <a:t>Overallocated—when </a:t>
            </a:r>
            <a:r>
              <a:rPr lang="en-US" dirty="0"/>
              <a:t>a resource is assigned to more work than available working </a:t>
            </a:r>
            <a:r>
              <a:rPr lang="en-US" dirty="0" smtClean="0"/>
              <a:t>hours</a:t>
            </a:r>
            <a:endParaRPr lang="en-US" dirty="0"/>
          </a:p>
          <a:p>
            <a:r>
              <a:rPr lang="en-US" dirty="0" smtClean="0"/>
              <a:t>Leveling—correcting </a:t>
            </a:r>
            <a:r>
              <a:rPr lang="en-US" dirty="0"/>
              <a:t>overallocated resources to </a:t>
            </a:r>
            <a:r>
              <a:rPr lang="en-US" dirty="0" smtClean="0"/>
              <a:t>make sure no </a:t>
            </a:r>
            <a:r>
              <a:rPr lang="en-US" dirty="0"/>
              <a:t>resource is assigned more hours than available work </a:t>
            </a:r>
            <a:r>
              <a:rPr lang="en-US" dirty="0" smtClean="0"/>
              <a:t>hours</a:t>
            </a:r>
            <a:endParaRPr lang="en-US" dirty="0"/>
          </a:p>
          <a:p>
            <a:r>
              <a:rPr lang="en-US" dirty="0" smtClean="0"/>
              <a:t>Crashing—adding resources </a:t>
            </a:r>
            <a:r>
              <a:rPr lang="en-US" dirty="0"/>
              <a:t>to a project to be sure the project is </a:t>
            </a:r>
            <a:r>
              <a:rPr lang="en-US" dirty="0" smtClean="0"/>
              <a:t>completed </a:t>
            </a:r>
            <a:r>
              <a:rPr lang="en-US" dirty="0"/>
              <a:t>on </a:t>
            </a:r>
            <a:r>
              <a:rPr lang="en-US" dirty="0" smtClean="0"/>
              <a:t>time</a:t>
            </a:r>
            <a:endParaRPr lang="en-US" dirty="0"/>
          </a:p>
          <a:p>
            <a:endParaRPr lang="en-US" dirty="0"/>
          </a:p>
        </p:txBody>
      </p:sp>
    </p:spTree>
    <p:extLst>
      <p:ext uri="{BB962C8B-B14F-4D97-AF65-F5344CB8AC3E}">
        <p14:creationId xmlns:p14="http://schemas.microsoft.com/office/powerpoint/2010/main" val="3922472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7F33F24-5111-4524-9375-24241E4B6E0C}" type="slidenum">
              <a:rPr lang="en-US" smtClean="0"/>
              <a:pPr/>
              <a:t>19</a:t>
            </a:fld>
            <a:endParaRPr lang="en-US" dirty="0"/>
          </a:p>
        </p:txBody>
      </p:sp>
      <p:sp>
        <p:nvSpPr>
          <p:cNvPr id="2" name="Title 1"/>
          <p:cNvSpPr>
            <a:spLocks noGrp="1"/>
          </p:cNvSpPr>
          <p:nvPr>
            <p:ph type="title"/>
          </p:nvPr>
        </p:nvSpPr>
        <p:spPr>
          <a:xfrm>
            <a:off x="457200" y="381000"/>
            <a:ext cx="8229600" cy="1143000"/>
          </a:xfrm>
        </p:spPr>
        <p:txBody>
          <a:bodyPr>
            <a:noAutofit/>
          </a:bodyPr>
          <a:lstStyle/>
          <a:p>
            <a:pPr>
              <a:lnSpc>
                <a:spcPts val="4000"/>
              </a:lnSpc>
              <a:spcBef>
                <a:spcPts val="600"/>
              </a:spcBef>
              <a:spcAft>
                <a:spcPts val="600"/>
              </a:spcAft>
            </a:pPr>
            <a:r>
              <a:rPr lang="en-US" sz="4000" dirty="0" smtClean="0"/>
              <a:t>Change Task Durations by Adding Resources (Continued)</a:t>
            </a:r>
            <a:endParaRPr lang="en-US" sz="4000" dirty="0"/>
          </a:p>
        </p:txBody>
      </p:sp>
      <p:sp>
        <p:nvSpPr>
          <p:cNvPr id="6" name="Footer Placeholder 6"/>
          <p:cNvSpPr>
            <a:spLocks noGrp="1"/>
          </p:cNvSpPr>
          <p:nvPr>
            <p:ph type="ftr" sz="quarter" idx="3"/>
          </p:nvPr>
        </p:nvSpPr>
        <p:spPr>
          <a:xfrm>
            <a:off x="1905000" y="6516626"/>
            <a:ext cx="5486400" cy="365125"/>
          </a:xfrm>
        </p:spPr>
        <p:txBody>
          <a:bodyPr/>
          <a:lstStyle/>
          <a:p>
            <a:r>
              <a:rPr lang="en-US" b="1" dirty="0" smtClean="0"/>
              <a:t>Copyright © 2015 Pearson Education, Inc.</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5733" y="1987169"/>
            <a:ext cx="7992534" cy="4018787"/>
          </a:xfrm>
          <a:prstGeom prst="rect">
            <a:avLst/>
          </a:prstGeom>
          <a:ln w="12700">
            <a:solidFill>
              <a:schemeClr val="tx1"/>
            </a:solidFill>
          </a:ln>
        </p:spPr>
      </p:pic>
    </p:spTree>
    <p:extLst>
      <p:ext uri="{BB962C8B-B14F-4D97-AF65-F5344CB8AC3E}">
        <p14:creationId xmlns:p14="http://schemas.microsoft.com/office/powerpoint/2010/main" val="2813874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97F33F24-5111-4524-9375-24241E4B6E0C}" type="slidenum">
              <a:rPr lang="en-US" smtClean="0"/>
              <a:pPr/>
              <a:t>2</a:t>
            </a:fld>
            <a:endParaRPr lang="en-US" dirty="0"/>
          </a:p>
        </p:txBody>
      </p:sp>
      <p:sp>
        <p:nvSpPr>
          <p:cNvPr id="4" name="Title 3"/>
          <p:cNvSpPr>
            <a:spLocks noGrp="1"/>
          </p:cNvSpPr>
          <p:nvPr>
            <p:ph type="title"/>
          </p:nvPr>
        </p:nvSpPr>
        <p:spPr/>
        <p:txBody>
          <a:bodyPr/>
          <a:lstStyle/>
          <a:p>
            <a:r>
              <a:rPr lang="en-US" dirty="0" smtClean="0"/>
              <a:t>Objectives</a:t>
            </a:r>
            <a:endParaRPr lang="en-US" dirty="0"/>
          </a:p>
        </p:txBody>
      </p:sp>
      <p:sp>
        <p:nvSpPr>
          <p:cNvPr id="8" name="Content Placeholder 7"/>
          <p:cNvSpPr>
            <a:spLocks noGrp="1"/>
          </p:cNvSpPr>
          <p:nvPr>
            <p:ph type="body" sz="quarter" idx="12"/>
          </p:nvPr>
        </p:nvSpPr>
        <p:spPr/>
        <p:txBody>
          <a:bodyPr>
            <a:noAutofit/>
          </a:bodyPr>
          <a:lstStyle/>
          <a:p>
            <a:pPr>
              <a:spcBef>
                <a:spcPts val="400"/>
              </a:spcBef>
              <a:spcAft>
                <a:spcPts val="400"/>
              </a:spcAft>
            </a:pPr>
            <a:r>
              <a:rPr lang="en-US" sz="3600" b="1" dirty="0"/>
              <a:t>Identify the critical path</a:t>
            </a:r>
          </a:p>
          <a:p>
            <a:pPr>
              <a:spcBef>
                <a:spcPts val="400"/>
              </a:spcBef>
              <a:spcAft>
                <a:spcPts val="400"/>
              </a:spcAft>
            </a:pPr>
            <a:r>
              <a:rPr lang="en-US" sz="3600" b="1" dirty="0"/>
              <a:t>Create a Work Breakdown Structure</a:t>
            </a:r>
          </a:p>
          <a:p>
            <a:pPr>
              <a:spcBef>
                <a:spcPts val="400"/>
              </a:spcBef>
              <a:spcAft>
                <a:spcPts val="400"/>
              </a:spcAft>
            </a:pPr>
            <a:r>
              <a:rPr lang="en-US" sz="3600" b="1" dirty="0"/>
              <a:t>Create and assign project resources</a:t>
            </a:r>
          </a:p>
          <a:p>
            <a:pPr>
              <a:spcBef>
                <a:spcPts val="400"/>
              </a:spcBef>
              <a:spcAft>
                <a:spcPts val="400"/>
              </a:spcAft>
            </a:pPr>
            <a:r>
              <a:rPr lang="en-US" sz="3600" b="1" dirty="0"/>
              <a:t>Change task durations by adding resources</a:t>
            </a:r>
          </a:p>
        </p:txBody>
      </p:sp>
      <p:sp>
        <p:nvSpPr>
          <p:cNvPr id="6" name="Footer Placeholder 6"/>
          <p:cNvSpPr>
            <a:spLocks noGrp="1"/>
          </p:cNvSpPr>
          <p:nvPr>
            <p:ph type="ftr" sz="quarter" idx="3"/>
          </p:nvPr>
        </p:nvSpPr>
        <p:spPr>
          <a:xfrm>
            <a:off x="1905000" y="6516626"/>
            <a:ext cx="5486400" cy="365125"/>
          </a:xfrm>
        </p:spPr>
        <p:txBody>
          <a:bodyPr/>
          <a:lstStyle/>
          <a:p>
            <a:r>
              <a:rPr lang="en-US" b="1" dirty="0" smtClean="0"/>
              <a:t>Copyright © 2015 Pearson Education, Inc.</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7F33F24-5111-4524-9375-24241E4B6E0C}" type="slidenum">
              <a:rPr lang="en-US" smtClean="0"/>
              <a:pPr/>
              <a:t>20</a:t>
            </a:fld>
            <a:endParaRPr lang="en-US" dirty="0"/>
          </a:p>
        </p:txBody>
      </p:sp>
      <p:sp>
        <p:nvSpPr>
          <p:cNvPr id="2" name="Title 1"/>
          <p:cNvSpPr>
            <a:spLocks noGrp="1"/>
          </p:cNvSpPr>
          <p:nvPr>
            <p:ph type="title"/>
          </p:nvPr>
        </p:nvSpPr>
        <p:spPr>
          <a:xfrm>
            <a:off x="457200" y="381000"/>
            <a:ext cx="8229600" cy="1143000"/>
          </a:xfrm>
        </p:spPr>
        <p:txBody>
          <a:bodyPr>
            <a:noAutofit/>
          </a:bodyPr>
          <a:lstStyle/>
          <a:p>
            <a:pPr>
              <a:lnSpc>
                <a:spcPts val="4000"/>
              </a:lnSpc>
              <a:spcBef>
                <a:spcPts val="600"/>
              </a:spcBef>
              <a:spcAft>
                <a:spcPts val="600"/>
              </a:spcAft>
            </a:pPr>
            <a:r>
              <a:rPr lang="en-US" sz="4000" dirty="0"/>
              <a:t>View Resource Assignments in the Team Planner </a:t>
            </a:r>
            <a:r>
              <a:rPr lang="en-US" sz="4000" dirty="0" smtClean="0"/>
              <a:t>View</a:t>
            </a:r>
            <a:endParaRPr lang="en-US" sz="4000" dirty="0"/>
          </a:p>
        </p:txBody>
      </p:sp>
      <p:sp>
        <p:nvSpPr>
          <p:cNvPr id="6" name="Footer Placeholder 6"/>
          <p:cNvSpPr>
            <a:spLocks noGrp="1"/>
          </p:cNvSpPr>
          <p:nvPr>
            <p:ph type="ftr" sz="quarter" idx="3"/>
          </p:nvPr>
        </p:nvSpPr>
        <p:spPr>
          <a:xfrm>
            <a:off x="1905000" y="6516626"/>
            <a:ext cx="5486400" cy="365125"/>
          </a:xfrm>
        </p:spPr>
        <p:txBody>
          <a:bodyPr/>
          <a:lstStyle/>
          <a:p>
            <a:r>
              <a:rPr lang="en-US" b="1" dirty="0" smtClean="0"/>
              <a:t>Copyright © 2015 Pearson Education, Inc.</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8501" y="2133600"/>
            <a:ext cx="8086997" cy="3505200"/>
          </a:xfrm>
          <a:prstGeom prst="rect">
            <a:avLst/>
          </a:prstGeom>
        </p:spPr>
      </p:pic>
    </p:spTree>
    <p:extLst>
      <p:ext uri="{BB962C8B-B14F-4D97-AF65-F5344CB8AC3E}">
        <p14:creationId xmlns:p14="http://schemas.microsoft.com/office/powerpoint/2010/main" val="3309971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7F33F24-5111-4524-9375-24241E4B6E0C}" type="slidenum">
              <a:rPr lang="en-US" smtClean="0"/>
              <a:pPr/>
              <a:t>21</a:t>
            </a:fld>
            <a:endParaRPr lang="en-US" dirty="0"/>
          </a:p>
        </p:txBody>
      </p:sp>
      <p:sp>
        <p:nvSpPr>
          <p:cNvPr id="2" name="Title 1"/>
          <p:cNvSpPr>
            <a:spLocks noGrp="1"/>
          </p:cNvSpPr>
          <p:nvPr>
            <p:ph type="title"/>
          </p:nvPr>
        </p:nvSpPr>
        <p:spPr>
          <a:xfrm>
            <a:off x="457200" y="381000"/>
            <a:ext cx="8229600" cy="1143000"/>
          </a:xfrm>
        </p:spPr>
        <p:txBody>
          <a:bodyPr>
            <a:noAutofit/>
          </a:bodyPr>
          <a:lstStyle/>
          <a:p>
            <a:pPr>
              <a:lnSpc>
                <a:spcPts val="4000"/>
              </a:lnSpc>
              <a:spcBef>
                <a:spcPts val="600"/>
              </a:spcBef>
              <a:spcAft>
                <a:spcPts val="600"/>
              </a:spcAft>
            </a:pPr>
            <a:r>
              <a:rPr lang="en-US" sz="3600" dirty="0" smtClean="0"/>
              <a:t>Enhance a Project Schedule with Elapsed Duration and Recurring Tasks</a:t>
            </a:r>
            <a:endParaRPr lang="en-US" sz="3600" dirty="0"/>
          </a:p>
        </p:txBody>
      </p:sp>
      <p:sp>
        <p:nvSpPr>
          <p:cNvPr id="6" name="Footer Placeholder 6"/>
          <p:cNvSpPr>
            <a:spLocks noGrp="1"/>
          </p:cNvSpPr>
          <p:nvPr>
            <p:ph type="ftr" sz="quarter" idx="3"/>
          </p:nvPr>
        </p:nvSpPr>
        <p:spPr>
          <a:xfrm>
            <a:off x="1905000" y="6516626"/>
            <a:ext cx="5486400" cy="365125"/>
          </a:xfrm>
        </p:spPr>
        <p:txBody>
          <a:bodyPr/>
          <a:lstStyle/>
          <a:p>
            <a:r>
              <a:rPr lang="en-US" b="1" dirty="0" smtClean="0"/>
              <a:t>Copyright © 2015 Pearson Education, Inc.</a:t>
            </a:r>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b="5070"/>
          <a:stretch/>
        </p:blipFill>
        <p:spPr>
          <a:xfrm>
            <a:off x="642257" y="1981200"/>
            <a:ext cx="7848600" cy="4191000"/>
          </a:xfrm>
          <a:prstGeom prst="rect">
            <a:avLst/>
          </a:prstGeom>
          <a:ln w="12700">
            <a:solidFill>
              <a:schemeClr val="tx1"/>
            </a:solidFill>
          </a:ln>
        </p:spPr>
      </p:pic>
    </p:spTree>
    <p:extLst>
      <p:ext uri="{BB962C8B-B14F-4D97-AF65-F5344CB8AC3E}">
        <p14:creationId xmlns:p14="http://schemas.microsoft.com/office/powerpoint/2010/main" val="3309388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7F33F24-5111-4524-9375-24241E4B6E0C}" type="slidenum">
              <a:rPr lang="en-US" smtClean="0"/>
              <a:pPr/>
              <a:t>22</a:t>
            </a:fld>
            <a:endParaRPr lang="en-US" dirty="0"/>
          </a:p>
        </p:txBody>
      </p:sp>
      <p:sp>
        <p:nvSpPr>
          <p:cNvPr id="2" name="Title 1"/>
          <p:cNvSpPr>
            <a:spLocks noGrp="1"/>
          </p:cNvSpPr>
          <p:nvPr>
            <p:ph type="title"/>
          </p:nvPr>
        </p:nvSpPr>
        <p:spPr>
          <a:xfrm>
            <a:off x="457200" y="381000"/>
            <a:ext cx="8229600" cy="1143000"/>
          </a:xfrm>
        </p:spPr>
        <p:txBody>
          <a:bodyPr>
            <a:noAutofit/>
          </a:bodyPr>
          <a:lstStyle/>
          <a:p>
            <a:pPr>
              <a:lnSpc>
                <a:spcPts val="4000"/>
              </a:lnSpc>
              <a:spcBef>
                <a:spcPts val="600"/>
              </a:spcBef>
              <a:spcAft>
                <a:spcPts val="600"/>
              </a:spcAft>
            </a:pPr>
            <a:r>
              <a:rPr lang="en-US" dirty="0">
                <a:gradFill>
                  <a:gsLst>
                    <a:gs pos="0">
                      <a:srgbClr val="C17529">
                        <a:shade val="20000"/>
                        <a:satMod val="200000"/>
                      </a:srgbClr>
                    </a:gs>
                    <a:gs pos="78000">
                      <a:srgbClr val="C17529">
                        <a:tint val="90000"/>
                        <a:shade val="89000"/>
                        <a:satMod val="220000"/>
                      </a:srgbClr>
                    </a:gs>
                    <a:gs pos="100000">
                      <a:srgbClr val="C17529">
                        <a:tint val="12000"/>
                        <a:satMod val="255000"/>
                      </a:srgbClr>
                    </a:gs>
                  </a:gsLst>
                  <a:lin ang="5400000"/>
                </a:gradFill>
              </a:rPr>
              <a:t>Create Project </a:t>
            </a:r>
            <a:r>
              <a:rPr lang="en-US" dirty="0" smtClean="0">
                <a:gradFill>
                  <a:gsLst>
                    <a:gs pos="0">
                      <a:srgbClr val="C17529">
                        <a:shade val="20000"/>
                        <a:satMod val="200000"/>
                      </a:srgbClr>
                    </a:gs>
                    <a:gs pos="78000">
                      <a:srgbClr val="C17529">
                        <a:tint val="90000"/>
                        <a:shade val="89000"/>
                        <a:satMod val="220000"/>
                      </a:srgbClr>
                    </a:gs>
                    <a:gs pos="100000">
                      <a:srgbClr val="C17529">
                        <a:tint val="12000"/>
                        <a:satMod val="255000"/>
                      </a:srgbClr>
                    </a:gs>
                  </a:gsLst>
                  <a:lin ang="5400000"/>
                </a:gradFill>
              </a:rPr>
              <a:t>Reports</a:t>
            </a:r>
            <a:endParaRPr lang="en-US" sz="3200" dirty="0"/>
          </a:p>
        </p:txBody>
      </p:sp>
      <p:sp>
        <p:nvSpPr>
          <p:cNvPr id="3" name="Text Placeholder 2"/>
          <p:cNvSpPr>
            <a:spLocks noGrp="1"/>
          </p:cNvSpPr>
          <p:nvPr>
            <p:ph type="body" sz="quarter" idx="12"/>
          </p:nvPr>
        </p:nvSpPr>
        <p:spPr/>
        <p:txBody>
          <a:bodyPr>
            <a:noAutofit/>
          </a:bodyPr>
          <a:lstStyle/>
          <a:p>
            <a:pPr marL="0" indent="0">
              <a:buNone/>
            </a:pPr>
            <a:r>
              <a:rPr lang="en-US" dirty="0" smtClean="0"/>
              <a:t>Project 2013 reporting features:</a:t>
            </a:r>
          </a:p>
          <a:p>
            <a:pPr lvl="1">
              <a:lnSpc>
                <a:spcPts val="3200"/>
              </a:lnSpc>
              <a:spcBef>
                <a:spcPts val="0"/>
              </a:spcBef>
              <a:buFont typeface="Arial" panose="020B0604020202020204" pitchFamily="34" charset="0"/>
              <a:buChar char="•"/>
            </a:pPr>
            <a:r>
              <a:rPr lang="en-US" dirty="0" smtClean="0"/>
              <a:t>Include </a:t>
            </a:r>
            <a:r>
              <a:rPr lang="en-US" dirty="0"/>
              <a:t>charts and </a:t>
            </a:r>
            <a:r>
              <a:rPr lang="en-US" dirty="0" smtClean="0"/>
              <a:t>images</a:t>
            </a:r>
          </a:p>
          <a:p>
            <a:pPr lvl="1">
              <a:lnSpc>
                <a:spcPts val="3200"/>
              </a:lnSpc>
              <a:spcBef>
                <a:spcPts val="0"/>
              </a:spcBef>
              <a:buFont typeface="Arial" panose="020B0604020202020204" pitchFamily="34" charset="0"/>
              <a:buChar char="•"/>
            </a:pPr>
            <a:r>
              <a:rPr lang="en-US" dirty="0" smtClean="0"/>
              <a:t>Provide dozens </a:t>
            </a:r>
            <a:r>
              <a:rPr lang="en-US" dirty="0"/>
              <a:t>of pre-loaded </a:t>
            </a:r>
            <a:r>
              <a:rPr lang="en-US" dirty="0" smtClean="0"/>
              <a:t>reports</a:t>
            </a:r>
          </a:p>
          <a:p>
            <a:pPr lvl="1">
              <a:lnSpc>
                <a:spcPts val="3200"/>
              </a:lnSpc>
              <a:spcBef>
                <a:spcPts val="0"/>
              </a:spcBef>
              <a:buFont typeface="Arial" panose="020B0604020202020204" pitchFamily="34" charset="0"/>
              <a:buChar char="•"/>
            </a:pPr>
            <a:r>
              <a:rPr lang="en-US" dirty="0" smtClean="0"/>
              <a:t>Allow customizable reports</a:t>
            </a:r>
          </a:p>
          <a:p>
            <a:pPr lvl="1">
              <a:lnSpc>
                <a:spcPts val="3200"/>
              </a:lnSpc>
              <a:spcBef>
                <a:spcPts val="0"/>
              </a:spcBef>
              <a:buFont typeface="Arial" panose="020B0604020202020204" pitchFamily="34" charset="0"/>
              <a:buChar char="•"/>
            </a:pPr>
            <a:r>
              <a:rPr lang="en-US" dirty="0" smtClean="0"/>
              <a:t>Based </a:t>
            </a:r>
            <a:r>
              <a:rPr lang="en-US" dirty="0"/>
              <a:t>on project </a:t>
            </a:r>
            <a:r>
              <a:rPr lang="en-US" dirty="0" smtClean="0"/>
              <a:t>status</a:t>
            </a:r>
          </a:p>
          <a:p>
            <a:pPr marL="0" indent="0">
              <a:spcBef>
                <a:spcPts val="0"/>
              </a:spcBef>
              <a:buNone/>
              <a:defRPr/>
            </a:pPr>
            <a:r>
              <a:rPr lang="en-US" dirty="0"/>
              <a:t>Project 2013 </a:t>
            </a:r>
            <a:r>
              <a:rPr lang="en-US" dirty="0" smtClean="0"/>
              <a:t>reports</a:t>
            </a:r>
            <a:r>
              <a:rPr lang="en-US" dirty="0"/>
              <a:t>:</a:t>
            </a:r>
          </a:p>
          <a:p>
            <a:pPr marL="628650" lvl="1" indent="-171450">
              <a:lnSpc>
                <a:spcPts val="3200"/>
              </a:lnSpc>
              <a:spcBef>
                <a:spcPts val="0"/>
              </a:spcBef>
              <a:buFont typeface="Arial" panose="020B0604020202020204" pitchFamily="34" charset="0"/>
              <a:buChar char="•"/>
              <a:defRPr/>
            </a:pPr>
            <a:r>
              <a:rPr lang="en-US" dirty="0"/>
              <a:t>Dashboard</a:t>
            </a:r>
          </a:p>
          <a:p>
            <a:pPr marL="628650" lvl="1" indent="-171450">
              <a:lnSpc>
                <a:spcPts val="3200"/>
              </a:lnSpc>
              <a:spcBef>
                <a:spcPts val="0"/>
              </a:spcBef>
              <a:buFont typeface="Arial" panose="020B0604020202020204" pitchFamily="34" charset="0"/>
              <a:buChar char="•"/>
              <a:defRPr/>
            </a:pPr>
            <a:r>
              <a:rPr lang="en-US" dirty="0"/>
              <a:t>Resources</a:t>
            </a:r>
          </a:p>
          <a:p>
            <a:pPr marL="628650" lvl="1" indent="-171450">
              <a:lnSpc>
                <a:spcPts val="3200"/>
              </a:lnSpc>
              <a:spcBef>
                <a:spcPts val="0"/>
              </a:spcBef>
              <a:buFont typeface="Arial" panose="020B0604020202020204" pitchFamily="34" charset="0"/>
              <a:buChar char="•"/>
              <a:defRPr/>
            </a:pPr>
            <a:r>
              <a:rPr lang="en-US" dirty="0"/>
              <a:t>Costs</a:t>
            </a:r>
          </a:p>
          <a:p>
            <a:pPr marL="628650" lvl="1" indent="-171450">
              <a:lnSpc>
                <a:spcPts val="3200"/>
              </a:lnSpc>
              <a:spcBef>
                <a:spcPts val="0"/>
              </a:spcBef>
              <a:buFont typeface="Arial" panose="020B0604020202020204" pitchFamily="34" charset="0"/>
              <a:buChar char="•"/>
              <a:defRPr/>
            </a:pPr>
            <a:r>
              <a:rPr lang="en-US" dirty="0"/>
              <a:t>In Progress</a:t>
            </a:r>
          </a:p>
        </p:txBody>
      </p:sp>
      <p:sp>
        <p:nvSpPr>
          <p:cNvPr id="6" name="Footer Placeholder 6"/>
          <p:cNvSpPr>
            <a:spLocks noGrp="1"/>
          </p:cNvSpPr>
          <p:nvPr>
            <p:ph type="ftr" sz="quarter" idx="3"/>
          </p:nvPr>
        </p:nvSpPr>
        <p:spPr>
          <a:xfrm>
            <a:off x="1905000" y="6516626"/>
            <a:ext cx="5486400" cy="365125"/>
          </a:xfrm>
        </p:spPr>
        <p:txBody>
          <a:bodyPr/>
          <a:lstStyle/>
          <a:p>
            <a:r>
              <a:rPr lang="en-US" b="1" dirty="0" smtClean="0"/>
              <a:t>Copyright © 2015 Pearson Education, Inc.</a:t>
            </a:r>
            <a:endParaRPr lang="en-US" dirty="0"/>
          </a:p>
        </p:txBody>
      </p:sp>
    </p:spTree>
    <p:extLst>
      <p:ext uri="{BB962C8B-B14F-4D97-AF65-F5344CB8AC3E}">
        <p14:creationId xmlns:p14="http://schemas.microsoft.com/office/powerpoint/2010/main" val="2293028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7F33F24-5111-4524-9375-24241E4B6E0C}" type="slidenum">
              <a:rPr lang="en-US" smtClean="0"/>
              <a:pPr/>
              <a:t>23</a:t>
            </a:fld>
            <a:endParaRPr lang="en-US" dirty="0"/>
          </a:p>
        </p:txBody>
      </p:sp>
      <p:sp>
        <p:nvSpPr>
          <p:cNvPr id="2" name="Title 1"/>
          <p:cNvSpPr>
            <a:spLocks noGrp="1"/>
          </p:cNvSpPr>
          <p:nvPr>
            <p:ph type="title"/>
          </p:nvPr>
        </p:nvSpPr>
        <p:spPr>
          <a:xfrm>
            <a:off x="457200" y="381000"/>
            <a:ext cx="8229600" cy="1143000"/>
          </a:xfrm>
        </p:spPr>
        <p:txBody>
          <a:bodyPr>
            <a:noAutofit/>
          </a:bodyPr>
          <a:lstStyle/>
          <a:p>
            <a:pPr>
              <a:lnSpc>
                <a:spcPts val="4000"/>
              </a:lnSpc>
              <a:spcBef>
                <a:spcPts val="600"/>
              </a:spcBef>
              <a:spcAft>
                <a:spcPts val="600"/>
              </a:spcAft>
            </a:pPr>
            <a:r>
              <a:rPr lang="en-US" dirty="0">
                <a:gradFill>
                  <a:gsLst>
                    <a:gs pos="0">
                      <a:srgbClr val="C17529">
                        <a:shade val="20000"/>
                        <a:satMod val="200000"/>
                      </a:srgbClr>
                    </a:gs>
                    <a:gs pos="78000">
                      <a:srgbClr val="C17529">
                        <a:tint val="90000"/>
                        <a:shade val="89000"/>
                        <a:satMod val="220000"/>
                      </a:srgbClr>
                    </a:gs>
                    <a:gs pos="100000">
                      <a:srgbClr val="C17529">
                        <a:tint val="12000"/>
                        <a:satMod val="255000"/>
                      </a:srgbClr>
                    </a:gs>
                  </a:gsLst>
                  <a:lin ang="5400000"/>
                </a:gradFill>
              </a:rPr>
              <a:t>Create</a:t>
            </a:r>
            <a:r>
              <a:rPr lang="en-US" sz="3600" dirty="0">
                <a:gradFill>
                  <a:gsLst>
                    <a:gs pos="0">
                      <a:srgbClr val="C17529">
                        <a:shade val="20000"/>
                        <a:satMod val="200000"/>
                      </a:srgbClr>
                    </a:gs>
                    <a:gs pos="78000">
                      <a:srgbClr val="C17529">
                        <a:tint val="90000"/>
                        <a:shade val="89000"/>
                        <a:satMod val="220000"/>
                      </a:srgbClr>
                    </a:gs>
                    <a:gs pos="100000">
                      <a:srgbClr val="C17529">
                        <a:tint val="12000"/>
                        <a:satMod val="255000"/>
                      </a:srgbClr>
                    </a:gs>
                  </a:gsLst>
                  <a:lin ang="5400000"/>
                </a:gradFill>
              </a:rPr>
              <a:t> </a:t>
            </a:r>
            <a:r>
              <a:rPr lang="en-US" dirty="0">
                <a:gradFill>
                  <a:gsLst>
                    <a:gs pos="0">
                      <a:srgbClr val="C17529">
                        <a:shade val="20000"/>
                        <a:satMod val="200000"/>
                      </a:srgbClr>
                    </a:gs>
                    <a:gs pos="78000">
                      <a:srgbClr val="C17529">
                        <a:tint val="90000"/>
                        <a:shade val="89000"/>
                        <a:satMod val="220000"/>
                      </a:srgbClr>
                    </a:gs>
                    <a:gs pos="100000">
                      <a:srgbClr val="C17529">
                        <a:tint val="12000"/>
                        <a:satMod val="255000"/>
                      </a:srgbClr>
                    </a:gs>
                  </a:gsLst>
                  <a:lin ang="5400000"/>
                </a:gradFill>
              </a:rPr>
              <a:t>Project</a:t>
            </a:r>
            <a:r>
              <a:rPr lang="en-US" sz="3600" dirty="0">
                <a:gradFill>
                  <a:gsLst>
                    <a:gs pos="0">
                      <a:srgbClr val="C17529">
                        <a:shade val="20000"/>
                        <a:satMod val="200000"/>
                      </a:srgbClr>
                    </a:gs>
                    <a:gs pos="78000">
                      <a:srgbClr val="C17529">
                        <a:tint val="90000"/>
                        <a:shade val="89000"/>
                        <a:satMod val="220000"/>
                      </a:srgbClr>
                    </a:gs>
                    <a:gs pos="100000">
                      <a:srgbClr val="C17529">
                        <a:tint val="12000"/>
                        <a:satMod val="255000"/>
                      </a:srgbClr>
                    </a:gs>
                  </a:gsLst>
                  <a:lin ang="5400000"/>
                </a:gradFill>
              </a:rPr>
              <a:t> </a:t>
            </a:r>
            <a:r>
              <a:rPr lang="en-US" dirty="0" smtClean="0">
                <a:gradFill>
                  <a:gsLst>
                    <a:gs pos="0">
                      <a:srgbClr val="C17529">
                        <a:shade val="20000"/>
                        <a:satMod val="200000"/>
                      </a:srgbClr>
                    </a:gs>
                    <a:gs pos="78000">
                      <a:srgbClr val="C17529">
                        <a:tint val="90000"/>
                        <a:shade val="89000"/>
                        <a:satMod val="220000"/>
                      </a:srgbClr>
                    </a:gs>
                    <a:gs pos="100000">
                      <a:srgbClr val="C17529">
                        <a:tint val="12000"/>
                        <a:satMod val="255000"/>
                      </a:srgbClr>
                    </a:gs>
                  </a:gsLst>
                  <a:lin ang="5400000"/>
                </a:gradFill>
              </a:rPr>
              <a:t>Reports</a:t>
            </a:r>
            <a:r>
              <a:rPr lang="en-US" sz="3200" dirty="0" smtClean="0">
                <a:gradFill>
                  <a:gsLst>
                    <a:gs pos="0">
                      <a:srgbClr val="C17529">
                        <a:shade val="20000"/>
                        <a:satMod val="200000"/>
                      </a:srgbClr>
                    </a:gs>
                    <a:gs pos="78000">
                      <a:srgbClr val="C17529">
                        <a:tint val="90000"/>
                        <a:shade val="89000"/>
                        <a:satMod val="220000"/>
                      </a:srgbClr>
                    </a:gs>
                    <a:gs pos="100000">
                      <a:srgbClr val="C17529">
                        <a:tint val="12000"/>
                        <a:satMod val="255000"/>
                      </a:srgbClr>
                    </a:gs>
                  </a:gsLst>
                  <a:lin ang="5400000"/>
                </a:gradFill>
              </a:rPr>
              <a:t> </a:t>
            </a:r>
            <a:r>
              <a:rPr lang="en-US" dirty="0" smtClean="0">
                <a:gradFill>
                  <a:gsLst>
                    <a:gs pos="0">
                      <a:srgbClr val="C17529">
                        <a:shade val="20000"/>
                        <a:satMod val="200000"/>
                      </a:srgbClr>
                    </a:gs>
                    <a:gs pos="78000">
                      <a:srgbClr val="C17529">
                        <a:tint val="90000"/>
                        <a:shade val="89000"/>
                        <a:satMod val="220000"/>
                      </a:srgbClr>
                    </a:gs>
                    <a:gs pos="100000">
                      <a:srgbClr val="C17529">
                        <a:tint val="12000"/>
                        <a:satMod val="255000"/>
                      </a:srgbClr>
                    </a:gs>
                  </a:gsLst>
                  <a:lin ang="5400000"/>
                </a:gradFill>
              </a:rPr>
              <a:t>(Continued)</a:t>
            </a:r>
            <a:endParaRPr lang="en-US" sz="3200" dirty="0"/>
          </a:p>
        </p:txBody>
      </p:sp>
      <p:sp>
        <p:nvSpPr>
          <p:cNvPr id="6" name="Footer Placeholder 6"/>
          <p:cNvSpPr>
            <a:spLocks noGrp="1"/>
          </p:cNvSpPr>
          <p:nvPr>
            <p:ph type="ftr" sz="quarter" idx="3"/>
          </p:nvPr>
        </p:nvSpPr>
        <p:spPr>
          <a:xfrm>
            <a:off x="1905000" y="6516626"/>
            <a:ext cx="5486400" cy="365125"/>
          </a:xfrm>
        </p:spPr>
        <p:txBody>
          <a:bodyPr/>
          <a:lstStyle/>
          <a:p>
            <a:r>
              <a:rPr lang="en-US" b="1" dirty="0" smtClean="0"/>
              <a:t>Copyright © 2015 Pearson Education, Inc.</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b="4139"/>
          <a:stretch/>
        </p:blipFill>
        <p:spPr>
          <a:xfrm>
            <a:off x="685800" y="1904999"/>
            <a:ext cx="7772400" cy="4191001"/>
          </a:xfrm>
          <a:prstGeom prst="rect">
            <a:avLst/>
          </a:prstGeom>
          <a:ln w="12700">
            <a:solidFill>
              <a:schemeClr val="tx1"/>
            </a:solidFill>
          </a:ln>
        </p:spPr>
      </p:pic>
    </p:spTree>
    <p:extLst>
      <p:ext uri="{BB962C8B-B14F-4D97-AF65-F5344CB8AC3E}">
        <p14:creationId xmlns:p14="http://schemas.microsoft.com/office/powerpoint/2010/main" val="3159820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7F33F24-5111-4524-9375-24241E4B6E0C}" type="slidenum">
              <a:rPr lang="en-US" smtClean="0"/>
              <a:pPr/>
              <a:t>24</a:t>
            </a:fld>
            <a:endParaRPr lang="en-US" dirty="0"/>
          </a:p>
        </p:txBody>
      </p:sp>
      <p:sp>
        <p:nvSpPr>
          <p:cNvPr id="2" name="Title 1"/>
          <p:cNvSpPr>
            <a:spLocks noGrp="1"/>
          </p:cNvSpPr>
          <p:nvPr>
            <p:ph type="title"/>
          </p:nvPr>
        </p:nvSpPr>
        <p:spPr>
          <a:xfrm>
            <a:off x="457200" y="381000"/>
            <a:ext cx="8229600" cy="1143000"/>
          </a:xfrm>
        </p:spPr>
        <p:txBody>
          <a:bodyPr>
            <a:noAutofit/>
          </a:bodyPr>
          <a:lstStyle/>
          <a:p>
            <a:pPr>
              <a:lnSpc>
                <a:spcPts val="4000"/>
              </a:lnSpc>
              <a:spcBef>
                <a:spcPts val="600"/>
              </a:spcBef>
              <a:spcAft>
                <a:spcPts val="600"/>
              </a:spcAft>
            </a:pPr>
            <a:r>
              <a:rPr lang="en-US" dirty="0"/>
              <a:t>Copy and Paste Information </a:t>
            </a:r>
            <a:r>
              <a:rPr lang="en-US" dirty="0" smtClean="0"/>
              <a:t>to</a:t>
            </a:r>
            <a:br>
              <a:rPr lang="en-US" dirty="0" smtClean="0"/>
            </a:br>
            <a:r>
              <a:rPr lang="en-US" dirty="0" smtClean="0"/>
              <a:t>Other </a:t>
            </a:r>
            <a:r>
              <a:rPr lang="en-US" dirty="0"/>
              <a:t>Applications</a:t>
            </a:r>
          </a:p>
        </p:txBody>
      </p:sp>
      <p:sp>
        <p:nvSpPr>
          <p:cNvPr id="8" name="Text Placeholder 7"/>
          <p:cNvSpPr>
            <a:spLocks noGrp="1"/>
          </p:cNvSpPr>
          <p:nvPr>
            <p:ph type="body" sz="quarter" idx="12"/>
          </p:nvPr>
        </p:nvSpPr>
        <p:spPr/>
        <p:txBody>
          <a:bodyPr/>
          <a:lstStyle/>
          <a:p>
            <a:pPr marL="0" indent="0">
              <a:buNone/>
            </a:pPr>
            <a:r>
              <a:rPr lang="en-US" dirty="0" smtClean="0"/>
              <a:t>Sharing Project </a:t>
            </a:r>
            <a:r>
              <a:rPr lang="en-US" dirty="0"/>
              <a:t>2013 information </a:t>
            </a:r>
            <a:r>
              <a:rPr lang="en-US" dirty="0" smtClean="0"/>
              <a:t>with </a:t>
            </a:r>
            <a:r>
              <a:rPr lang="en-US" dirty="0"/>
              <a:t>other </a:t>
            </a:r>
            <a:r>
              <a:rPr lang="en-US" dirty="0" smtClean="0"/>
              <a:t>applications:</a:t>
            </a:r>
            <a:endParaRPr lang="en-US" dirty="0"/>
          </a:p>
          <a:p>
            <a:pPr lvl="1">
              <a:buFont typeface="Arial" panose="020B0604020202020204" pitchFamily="34" charset="0"/>
              <a:buChar char="•"/>
            </a:pPr>
            <a:r>
              <a:rPr lang="en-US" dirty="0"/>
              <a:t>Copying and pasting</a:t>
            </a:r>
          </a:p>
          <a:p>
            <a:pPr lvl="1">
              <a:buFont typeface="Arial" panose="020B0604020202020204" pitchFamily="34" charset="0"/>
              <a:buChar char="•"/>
            </a:pPr>
            <a:r>
              <a:rPr lang="en-US" dirty="0"/>
              <a:t>Importing </a:t>
            </a:r>
            <a:r>
              <a:rPr lang="en-US" dirty="0" smtClean="0"/>
              <a:t>and </a:t>
            </a:r>
            <a:r>
              <a:rPr lang="en-US" dirty="0"/>
              <a:t>exporting</a:t>
            </a:r>
          </a:p>
          <a:p>
            <a:pPr lvl="1">
              <a:buFont typeface="Arial" panose="020B0604020202020204" pitchFamily="34" charset="0"/>
              <a:buChar char="•"/>
            </a:pPr>
            <a:r>
              <a:rPr lang="en-US" dirty="0" smtClean="0"/>
              <a:t>Linking</a:t>
            </a:r>
            <a:endParaRPr lang="en-US" dirty="0"/>
          </a:p>
        </p:txBody>
      </p:sp>
      <p:sp>
        <p:nvSpPr>
          <p:cNvPr id="6" name="Footer Placeholder 6"/>
          <p:cNvSpPr>
            <a:spLocks noGrp="1"/>
          </p:cNvSpPr>
          <p:nvPr>
            <p:ph type="ftr" sz="quarter" idx="3"/>
          </p:nvPr>
        </p:nvSpPr>
        <p:spPr/>
        <p:txBody>
          <a:bodyPr/>
          <a:lstStyle/>
          <a:p>
            <a:r>
              <a:rPr lang="en-US" b="1" dirty="0" smtClean="0"/>
              <a:t>Copyright © 2015 Pearson Education, Inc.</a:t>
            </a:r>
            <a:endParaRPr lang="en-US" dirty="0"/>
          </a:p>
        </p:txBody>
      </p:sp>
    </p:spTree>
    <p:extLst>
      <p:ext uri="{BB962C8B-B14F-4D97-AF65-F5344CB8AC3E}">
        <p14:creationId xmlns:p14="http://schemas.microsoft.com/office/powerpoint/2010/main" val="3026897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7F33F24-5111-4524-9375-24241E4B6E0C}" type="slidenum">
              <a:rPr lang="en-US" smtClean="0"/>
              <a:pPr/>
              <a:t>25</a:t>
            </a:fld>
            <a:endParaRPr lang="en-US" dirty="0"/>
          </a:p>
        </p:txBody>
      </p:sp>
      <p:sp>
        <p:nvSpPr>
          <p:cNvPr id="2" name="Title 1"/>
          <p:cNvSpPr>
            <a:spLocks noGrp="1"/>
          </p:cNvSpPr>
          <p:nvPr>
            <p:ph type="title"/>
          </p:nvPr>
        </p:nvSpPr>
        <p:spPr>
          <a:xfrm>
            <a:off x="457200" y="381000"/>
            <a:ext cx="8229600" cy="1143000"/>
          </a:xfrm>
        </p:spPr>
        <p:txBody>
          <a:bodyPr>
            <a:noAutofit/>
          </a:bodyPr>
          <a:lstStyle/>
          <a:p>
            <a:pPr>
              <a:lnSpc>
                <a:spcPts val="4000"/>
              </a:lnSpc>
              <a:spcBef>
                <a:spcPts val="600"/>
              </a:spcBef>
              <a:spcAft>
                <a:spcPts val="600"/>
              </a:spcAft>
            </a:pPr>
            <a:r>
              <a:rPr lang="en-US" dirty="0"/>
              <a:t>Copy and Paste Information </a:t>
            </a:r>
            <a:r>
              <a:rPr lang="en-US" dirty="0" smtClean="0"/>
              <a:t>to</a:t>
            </a:r>
            <a:br>
              <a:rPr lang="en-US" dirty="0" smtClean="0"/>
            </a:br>
            <a:r>
              <a:rPr lang="en-US" dirty="0" smtClean="0"/>
              <a:t>Other Applications (Continued)</a:t>
            </a:r>
            <a:endParaRPr lang="en-US" dirty="0"/>
          </a:p>
        </p:txBody>
      </p:sp>
      <p:sp>
        <p:nvSpPr>
          <p:cNvPr id="6" name="Footer Placeholder 6"/>
          <p:cNvSpPr>
            <a:spLocks noGrp="1"/>
          </p:cNvSpPr>
          <p:nvPr>
            <p:ph type="ftr" sz="quarter" idx="3"/>
          </p:nvPr>
        </p:nvSpPr>
        <p:spPr>
          <a:xfrm>
            <a:off x="1905000" y="6516626"/>
            <a:ext cx="5486400" cy="365125"/>
          </a:xfrm>
        </p:spPr>
        <p:txBody>
          <a:bodyPr/>
          <a:lstStyle/>
          <a:p>
            <a:r>
              <a:rPr lang="en-US" b="1" dirty="0" smtClean="0"/>
              <a:t>Copyright © 2015 Pearson Education, Inc.</a:t>
            </a:r>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05050" y="1758333"/>
            <a:ext cx="4686300" cy="4500208"/>
          </a:xfrm>
          <a:prstGeom prst="rect">
            <a:avLst/>
          </a:prstGeom>
          <a:ln w="12700">
            <a:solidFill>
              <a:schemeClr val="tx1"/>
            </a:solidFill>
          </a:ln>
        </p:spPr>
      </p:pic>
    </p:spTree>
    <p:extLst>
      <p:ext uri="{BB962C8B-B14F-4D97-AF65-F5344CB8AC3E}">
        <p14:creationId xmlns:p14="http://schemas.microsoft.com/office/powerpoint/2010/main" val="1970126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7F33F24-5111-4524-9375-24241E4B6E0C}" type="slidenum">
              <a:rPr lang="en-US" smtClean="0"/>
              <a:pPr/>
              <a:t>26</a:t>
            </a:fld>
            <a:endParaRPr lang="en-US" dirty="0"/>
          </a:p>
        </p:txBody>
      </p:sp>
      <p:sp>
        <p:nvSpPr>
          <p:cNvPr id="2" name="Title 1"/>
          <p:cNvSpPr>
            <a:spLocks noGrp="1"/>
          </p:cNvSpPr>
          <p:nvPr>
            <p:ph type="title"/>
          </p:nvPr>
        </p:nvSpPr>
        <p:spPr>
          <a:xfrm>
            <a:off x="457200" y="381000"/>
            <a:ext cx="8229600" cy="1143000"/>
          </a:xfrm>
        </p:spPr>
        <p:txBody>
          <a:bodyPr>
            <a:noAutofit/>
          </a:bodyPr>
          <a:lstStyle/>
          <a:p>
            <a:pPr>
              <a:lnSpc>
                <a:spcPts val="4000"/>
              </a:lnSpc>
              <a:spcBef>
                <a:spcPts val="600"/>
              </a:spcBef>
              <a:spcAft>
                <a:spcPts val="600"/>
              </a:spcAft>
            </a:pPr>
            <a:r>
              <a:rPr lang="en-US" dirty="0"/>
              <a:t>Copy and Paste Information </a:t>
            </a:r>
            <a:r>
              <a:rPr lang="en-US" dirty="0" smtClean="0"/>
              <a:t>to</a:t>
            </a:r>
            <a:br>
              <a:rPr lang="en-US" dirty="0" smtClean="0"/>
            </a:br>
            <a:r>
              <a:rPr lang="en-US" dirty="0" smtClean="0"/>
              <a:t>Other Applications (Continued)</a:t>
            </a:r>
            <a:endParaRPr lang="en-US" dirty="0"/>
          </a:p>
        </p:txBody>
      </p:sp>
      <p:sp>
        <p:nvSpPr>
          <p:cNvPr id="6" name="Footer Placeholder 6"/>
          <p:cNvSpPr>
            <a:spLocks noGrp="1"/>
          </p:cNvSpPr>
          <p:nvPr>
            <p:ph type="ftr" sz="quarter" idx="3"/>
          </p:nvPr>
        </p:nvSpPr>
        <p:spPr>
          <a:xfrm>
            <a:off x="1905000" y="6516626"/>
            <a:ext cx="5486400" cy="365125"/>
          </a:xfrm>
        </p:spPr>
        <p:txBody>
          <a:bodyPr/>
          <a:lstStyle/>
          <a:p>
            <a:r>
              <a:rPr lang="en-US" b="1" dirty="0" smtClean="0"/>
              <a:t>Copyright © 2015 Pearson Education, Inc.</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75567" y="1722437"/>
            <a:ext cx="3745266" cy="4572000"/>
          </a:xfrm>
          <a:prstGeom prst="rect">
            <a:avLst/>
          </a:prstGeom>
          <a:ln w="12700">
            <a:solidFill>
              <a:schemeClr val="tx1"/>
            </a:solidFill>
          </a:ln>
        </p:spPr>
      </p:pic>
    </p:spTree>
    <p:extLst>
      <p:ext uri="{BB962C8B-B14F-4D97-AF65-F5344CB8AC3E}">
        <p14:creationId xmlns:p14="http://schemas.microsoft.com/office/powerpoint/2010/main" val="1839539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7F33F24-5111-4524-9375-24241E4B6E0C}" type="slidenum">
              <a:rPr lang="en-US" smtClean="0"/>
              <a:pPr/>
              <a:t>27</a:t>
            </a:fld>
            <a:endParaRPr lang="en-US" dirty="0"/>
          </a:p>
        </p:txBody>
      </p:sp>
      <p:sp>
        <p:nvSpPr>
          <p:cNvPr id="2" name="Title 1"/>
          <p:cNvSpPr>
            <a:spLocks noGrp="1"/>
          </p:cNvSpPr>
          <p:nvPr>
            <p:ph type="title"/>
          </p:nvPr>
        </p:nvSpPr>
        <p:spPr>
          <a:xfrm>
            <a:off x="457200" y="381000"/>
            <a:ext cx="8229600" cy="1143000"/>
          </a:xfrm>
        </p:spPr>
        <p:txBody>
          <a:bodyPr>
            <a:noAutofit/>
          </a:bodyPr>
          <a:lstStyle/>
          <a:p>
            <a:pPr>
              <a:lnSpc>
                <a:spcPts val="4000"/>
              </a:lnSpc>
              <a:spcBef>
                <a:spcPts val="600"/>
              </a:spcBef>
              <a:spcAft>
                <a:spcPts val="600"/>
              </a:spcAft>
            </a:pPr>
            <a:r>
              <a:rPr lang="en-US" dirty="0"/>
              <a:t>Copy and Paste Information </a:t>
            </a:r>
            <a:r>
              <a:rPr lang="en-US" dirty="0" smtClean="0"/>
              <a:t>to</a:t>
            </a:r>
            <a:br>
              <a:rPr lang="en-US" dirty="0" smtClean="0"/>
            </a:br>
            <a:r>
              <a:rPr lang="en-US" dirty="0" smtClean="0"/>
              <a:t>Other Applications (Continued)</a:t>
            </a:r>
            <a:endParaRPr lang="en-US" dirty="0"/>
          </a:p>
        </p:txBody>
      </p:sp>
      <p:sp>
        <p:nvSpPr>
          <p:cNvPr id="6" name="Footer Placeholder 6"/>
          <p:cNvSpPr>
            <a:spLocks noGrp="1"/>
          </p:cNvSpPr>
          <p:nvPr>
            <p:ph type="ftr" sz="quarter" idx="3"/>
          </p:nvPr>
        </p:nvSpPr>
        <p:spPr>
          <a:xfrm>
            <a:off x="1905000" y="6516626"/>
            <a:ext cx="5486400" cy="365125"/>
          </a:xfrm>
        </p:spPr>
        <p:txBody>
          <a:bodyPr/>
          <a:lstStyle/>
          <a:p>
            <a:r>
              <a:rPr lang="en-US" b="1" dirty="0" smtClean="0"/>
              <a:t>Copyright © 2015 Pearson Education, Inc.</a:t>
            </a:r>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33500" y="1706078"/>
            <a:ext cx="6477000" cy="4599068"/>
          </a:xfrm>
          <a:prstGeom prst="rect">
            <a:avLst/>
          </a:prstGeom>
          <a:ln w="12700">
            <a:solidFill>
              <a:schemeClr val="tx1"/>
            </a:solidFill>
          </a:ln>
        </p:spPr>
      </p:pic>
    </p:spTree>
    <p:extLst>
      <p:ext uri="{BB962C8B-B14F-4D97-AF65-F5344CB8AC3E}">
        <p14:creationId xmlns:p14="http://schemas.microsoft.com/office/powerpoint/2010/main" val="4275654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7F33F24-5111-4524-9375-24241E4B6E0C}" type="slidenum">
              <a:rPr lang="en-US" smtClean="0"/>
              <a:pPr/>
              <a:t>28</a:t>
            </a:fld>
            <a:endParaRPr lang="en-US" dirty="0"/>
          </a:p>
        </p:txBody>
      </p:sp>
      <p:sp>
        <p:nvSpPr>
          <p:cNvPr id="2" name="Title 1"/>
          <p:cNvSpPr>
            <a:spLocks noGrp="1"/>
          </p:cNvSpPr>
          <p:nvPr>
            <p:ph type="title"/>
          </p:nvPr>
        </p:nvSpPr>
        <p:spPr>
          <a:xfrm>
            <a:off x="457200" y="381000"/>
            <a:ext cx="8229600" cy="1143000"/>
          </a:xfrm>
        </p:spPr>
        <p:txBody>
          <a:bodyPr>
            <a:noAutofit/>
          </a:bodyPr>
          <a:lstStyle/>
          <a:p>
            <a:pPr>
              <a:lnSpc>
                <a:spcPts val="4000"/>
              </a:lnSpc>
              <a:spcBef>
                <a:spcPts val="600"/>
              </a:spcBef>
              <a:spcAft>
                <a:spcPts val="600"/>
              </a:spcAft>
            </a:pPr>
            <a:r>
              <a:rPr lang="en-US" dirty="0"/>
              <a:t>Copy and Paste Information </a:t>
            </a:r>
            <a:r>
              <a:rPr lang="en-US" dirty="0" smtClean="0"/>
              <a:t>to</a:t>
            </a:r>
            <a:br>
              <a:rPr lang="en-US" dirty="0" smtClean="0"/>
            </a:br>
            <a:r>
              <a:rPr lang="en-US" dirty="0" smtClean="0"/>
              <a:t>Other Applications (Continued)</a:t>
            </a:r>
            <a:endParaRPr lang="en-US" dirty="0"/>
          </a:p>
        </p:txBody>
      </p:sp>
      <p:sp>
        <p:nvSpPr>
          <p:cNvPr id="6" name="Footer Placeholder 6"/>
          <p:cNvSpPr>
            <a:spLocks noGrp="1"/>
          </p:cNvSpPr>
          <p:nvPr>
            <p:ph type="ftr" sz="quarter" idx="3"/>
          </p:nvPr>
        </p:nvSpPr>
        <p:spPr>
          <a:xfrm>
            <a:off x="1905000" y="6516626"/>
            <a:ext cx="5486400" cy="365125"/>
          </a:xfrm>
        </p:spPr>
        <p:txBody>
          <a:bodyPr/>
          <a:lstStyle/>
          <a:p>
            <a:r>
              <a:rPr lang="en-US" b="1" dirty="0" smtClean="0"/>
              <a:t>Copyright © 2015 Pearson Education, Inc.</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0875" y="1755919"/>
            <a:ext cx="7154650" cy="4411663"/>
          </a:xfrm>
          <a:prstGeom prst="rect">
            <a:avLst/>
          </a:prstGeom>
          <a:ln w="12700">
            <a:solidFill>
              <a:schemeClr val="tx1"/>
            </a:solidFill>
          </a:ln>
        </p:spPr>
      </p:pic>
    </p:spTree>
    <p:extLst>
      <p:ext uri="{BB962C8B-B14F-4D97-AF65-F5344CB8AC3E}">
        <p14:creationId xmlns:p14="http://schemas.microsoft.com/office/powerpoint/2010/main" val="3059539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7F33F24-5111-4524-9375-24241E4B6E0C}" type="slidenum">
              <a:rPr lang="en-US" smtClean="0"/>
              <a:pPr/>
              <a:t>29</a:t>
            </a:fld>
            <a:endParaRPr lang="en-US" dirty="0"/>
          </a:p>
        </p:txBody>
      </p:sp>
      <p:sp>
        <p:nvSpPr>
          <p:cNvPr id="2" name="Title 1"/>
          <p:cNvSpPr>
            <a:spLocks noGrp="1"/>
          </p:cNvSpPr>
          <p:nvPr>
            <p:ph type="title"/>
          </p:nvPr>
        </p:nvSpPr>
        <p:spPr>
          <a:xfrm>
            <a:off x="457200" y="381000"/>
            <a:ext cx="8229600" cy="1143000"/>
          </a:xfrm>
        </p:spPr>
        <p:txBody>
          <a:bodyPr>
            <a:normAutofit/>
          </a:bodyPr>
          <a:lstStyle/>
          <a:p>
            <a:pPr>
              <a:lnSpc>
                <a:spcPts val="4000"/>
              </a:lnSpc>
              <a:spcBef>
                <a:spcPts val="600"/>
              </a:spcBef>
              <a:spcAft>
                <a:spcPts val="600"/>
              </a:spcAft>
            </a:pPr>
            <a:r>
              <a:rPr lang="en-US" dirty="0"/>
              <a:t>Copy and Paste Information to</a:t>
            </a:r>
            <a:br>
              <a:rPr lang="en-US" dirty="0"/>
            </a:br>
            <a:r>
              <a:rPr lang="en-US" dirty="0"/>
              <a:t>Other Applications (Continued)</a:t>
            </a:r>
          </a:p>
        </p:txBody>
      </p:sp>
      <p:sp>
        <p:nvSpPr>
          <p:cNvPr id="6" name="Footer Placeholder 6"/>
          <p:cNvSpPr>
            <a:spLocks noGrp="1"/>
          </p:cNvSpPr>
          <p:nvPr>
            <p:ph type="ftr" sz="quarter" idx="3"/>
          </p:nvPr>
        </p:nvSpPr>
        <p:spPr>
          <a:xfrm>
            <a:off x="1905000" y="6516626"/>
            <a:ext cx="5486400" cy="365125"/>
          </a:xfrm>
        </p:spPr>
        <p:txBody>
          <a:bodyPr/>
          <a:lstStyle/>
          <a:p>
            <a:r>
              <a:rPr lang="en-US" b="1" dirty="0" smtClean="0"/>
              <a:t>Copyright © 2015 Pearson Education, Inc.</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71600" y="1628925"/>
            <a:ext cx="6546216" cy="4695675"/>
          </a:xfrm>
          <a:prstGeom prst="rect">
            <a:avLst/>
          </a:prstGeom>
          <a:ln w="12700">
            <a:solidFill>
              <a:schemeClr val="tx1"/>
            </a:solidFill>
          </a:ln>
        </p:spPr>
      </p:pic>
    </p:spTree>
    <p:extLst>
      <p:ext uri="{BB962C8B-B14F-4D97-AF65-F5344CB8AC3E}">
        <p14:creationId xmlns:p14="http://schemas.microsoft.com/office/powerpoint/2010/main" val="820717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7F33F24-5111-4524-9375-24241E4B6E0C}" type="slidenum">
              <a:rPr lang="en-US" smtClean="0"/>
              <a:pPr/>
              <a:t>3</a:t>
            </a:fld>
            <a:endParaRPr lang="en-US" dirty="0"/>
          </a:p>
        </p:txBody>
      </p:sp>
      <p:sp>
        <p:nvSpPr>
          <p:cNvPr id="7" name="Title 6"/>
          <p:cNvSpPr>
            <a:spLocks noGrp="1"/>
          </p:cNvSpPr>
          <p:nvPr>
            <p:ph type="title"/>
          </p:nvPr>
        </p:nvSpPr>
        <p:spPr/>
        <p:txBody>
          <a:bodyPr/>
          <a:lstStyle/>
          <a:p>
            <a:r>
              <a:rPr lang="en-US" dirty="0" smtClean="0"/>
              <a:t>Objectives (Continued)</a:t>
            </a:r>
            <a:endParaRPr lang="en-US" dirty="0"/>
          </a:p>
        </p:txBody>
      </p:sp>
      <p:sp>
        <p:nvSpPr>
          <p:cNvPr id="3" name="Content Placeholder 2"/>
          <p:cNvSpPr>
            <a:spLocks noGrp="1"/>
          </p:cNvSpPr>
          <p:nvPr>
            <p:ph type="body" sz="quarter" idx="12"/>
          </p:nvPr>
        </p:nvSpPr>
        <p:spPr/>
        <p:txBody>
          <a:bodyPr>
            <a:noAutofit/>
          </a:bodyPr>
          <a:lstStyle/>
          <a:p>
            <a:pPr>
              <a:spcBef>
                <a:spcPts val="400"/>
              </a:spcBef>
              <a:spcAft>
                <a:spcPts val="400"/>
              </a:spcAft>
            </a:pPr>
            <a:r>
              <a:rPr lang="en-US" sz="3600" b="1" dirty="0"/>
              <a:t>View Resource Assignments in the Team Planner view</a:t>
            </a:r>
          </a:p>
          <a:p>
            <a:pPr>
              <a:spcBef>
                <a:spcPts val="400"/>
              </a:spcBef>
              <a:spcAft>
                <a:spcPts val="400"/>
              </a:spcAft>
            </a:pPr>
            <a:r>
              <a:rPr lang="en-US" sz="3600" b="1" dirty="0"/>
              <a:t>Enhance a project schedule with elapsed duration and recurring tasks</a:t>
            </a:r>
          </a:p>
          <a:p>
            <a:pPr>
              <a:spcBef>
                <a:spcPts val="400"/>
              </a:spcBef>
              <a:spcAft>
                <a:spcPts val="400"/>
              </a:spcAft>
            </a:pPr>
            <a:r>
              <a:rPr lang="en-US" sz="3600" b="1" dirty="0" smtClean="0"/>
              <a:t>Create Project reports</a:t>
            </a:r>
            <a:endParaRPr lang="en-US" sz="3600" b="1" dirty="0"/>
          </a:p>
        </p:txBody>
      </p:sp>
      <p:sp>
        <p:nvSpPr>
          <p:cNvPr id="6" name="Footer Placeholder 6"/>
          <p:cNvSpPr>
            <a:spLocks noGrp="1"/>
          </p:cNvSpPr>
          <p:nvPr>
            <p:ph type="ftr" sz="quarter" idx="3"/>
          </p:nvPr>
        </p:nvSpPr>
        <p:spPr>
          <a:xfrm>
            <a:off x="1905000" y="6516626"/>
            <a:ext cx="5486400" cy="365125"/>
          </a:xfrm>
        </p:spPr>
        <p:txBody>
          <a:bodyPr/>
          <a:lstStyle/>
          <a:p>
            <a:r>
              <a:rPr lang="en-US" b="1" dirty="0" smtClean="0"/>
              <a:t>Copyright © 2015 Pearson Education, Inc.  </a:t>
            </a:r>
            <a:endParaRPr lang="en-US" dirty="0"/>
          </a:p>
        </p:txBody>
      </p:sp>
    </p:spTree>
    <p:extLst>
      <p:ext uri="{BB962C8B-B14F-4D97-AF65-F5344CB8AC3E}">
        <p14:creationId xmlns:p14="http://schemas.microsoft.com/office/powerpoint/2010/main" val="1977823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7F33F24-5111-4524-9375-24241E4B6E0C}" type="slidenum">
              <a:rPr lang="en-US" smtClean="0"/>
              <a:pPr/>
              <a:t>30</a:t>
            </a:fld>
            <a:endParaRPr lang="en-US" dirty="0"/>
          </a:p>
        </p:txBody>
      </p:sp>
      <p:sp>
        <p:nvSpPr>
          <p:cNvPr id="2" name="Title 1"/>
          <p:cNvSpPr>
            <a:spLocks noGrp="1"/>
          </p:cNvSpPr>
          <p:nvPr>
            <p:ph type="title"/>
          </p:nvPr>
        </p:nvSpPr>
        <p:spPr>
          <a:xfrm>
            <a:off x="457200" y="381000"/>
            <a:ext cx="8229600" cy="1143000"/>
          </a:xfrm>
        </p:spPr>
        <p:txBody>
          <a:bodyPr>
            <a:normAutofit/>
          </a:bodyPr>
          <a:lstStyle/>
          <a:p>
            <a:pPr>
              <a:lnSpc>
                <a:spcPts val="4000"/>
              </a:lnSpc>
              <a:spcBef>
                <a:spcPts val="600"/>
              </a:spcBef>
              <a:spcAft>
                <a:spcPts val="600"/>
              </a:spcAft>
            </a:pPr>
            <a:r>
              <a:rPr lang="en-US" dirty="0"/>
              <a:t>Share </a:t>
            </a:r>
            <a:r>
              <a:rPr lang="en-US" dirty="0" smtClean="0"/>
              <a:t>Project Information </a:t>
            </a:r>
            <a:r>
              <a:rPr lang="en-US" dirty="0"/>
              <a:t>with Microsoft Excel</a:t>
            </a:r>
          </a:p>
        </p:txBody>
      </p:sp>
      <p:sp>
        <p:nvSpPr>
          <p:cNvPr id="6" name="Footer Placeholder 6"/>
          <p:cNvSpPr>
            <a:spLocks noGrp="1"/>
          </p:cNvSpPr>
          <p:nvPr>
            <p:ph type="ftr" sz="quarter" idx="3"/>
          </p:nvPr>
        </p:nvSpPr>
        <p:spPr>
          <a:xfrm>
            <a:off x="1905000" y="6516626"/>
            <a:ext cx="5486400" cy="365125"/>
          </a:xfrm>
        </p:spPr>
        <p:txBody>
          <a:bodyPr/>
          <a:lstStyle/>
          <a:p>
            <a:r>
              <a:rPr lang="en-US" b="1" dirty="0" smtClean="0"/>
              <a:t>Copyright © 2015 Pearson Education, Inc.</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76550" y="1680772"/>
            <a:ext cx="3390900" cy="4648651"/>
          </a:xfrm>
          <a:prstGeom prst="rect">
            <a:avLst/>
          </a:prstGeom>
          <a:ln w="12700">
            <a:solidFill>
              <a:schemeClr val="tx1"/>
            </a:solidFill>
          </a:ln>
        </p:spPr>
      </p:pic>
    </p:spTree>
    <p:extLst>
      <p:ext uri="{BB962C8B-B14F-4D97-AF65-F5344CB8AC3E}">
        <p14:creationId xmlns:p14="http://schemas.microsoft.com/office/powerpoint/2010/main" val="3759967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7F33F24-5111-4524-9375-24241E4B6E0C}" type="slidenum">
              <a:rPr lang="en-US" smtClean="0"/>
              <a:pPr/>
              <a:t>31</a:t>
            </a:fld>
            <a:endParaRPr lang="en-US" dirty="0"/>
          </a:p>
        </p:txBody>
      </p:sp>
      <p:sp>
        <p:nvSpPr>
          <p:cNvPr id="2" name="Title 1"/>
          <p:cNvSpPr>
            <a:spLocks noGrp="1"/>
          </p:cNvSpPr>
          <p:nvPr>
            <p:ph type="title"/>
          </p:nvPr>
        </p:nvSpPr>
        <p:spPr>
          <a:xfrm>
            <a:off x="457200" y="381000"/>
            <a:ext cx="8229600" cy="1143000"/>
          </a:xfrm>
        </p:spPr>
        <p:txBody>
          <a:bodyPr>
            <a:normAutofit/>
          </a:bodyPr>
          <a:lstStyle/>
          <a:p>
            <a:pPr>
              <a:lnSpc>
                <a:spcPts val="4000"/>
              </a:lnSpc>
              <a:spcBef>
                <a:spcPts val="600"/>
              </a:spcBef>
              <a:spcAft>
                <a:spcPts val="600"/>
              </a:spcAft>
            </a:pPr>
            <a:r>
              <a:rPr lang="en-US" dirty="0"/>
              <a:t>Share </a:t>
            </a:r>
            <a:r>
              <a:rPr lang="en-US" dirty="0" smtClean="0"/>
              <a:t>Project Information </a:t>
            </a:r>
            <a:r>
              <a:rPr lang="en-US" dirty="0"/>
              <a:t>with Microsoft </a:t>
            </a:r>
            <a:r>
              <a:rPr lang="en-US" dirty="0" smtClean="0"/>
              <a:t>Excel (Continued)</a:t>
            </a:r>
            <a:endParaRPr lang="en-US" dirty="0"/>
          </a:p>
        </p:txBody>
      </p:sp>
      <p:sp>
        <p:nvSpPr>
          <p:cNvPr id="6" name="Footer Placeholder 6"/>
          <p:cNvSpPr>
            <a:spLocks noGrp="1"/>
          </p:cNvSpPr>
          <p:nvPr>
            <p:ph type="ftr" sz="quarter" idx="3"/>
          </p:nvPr>
        </p:nvSpPr>
        <p:spPr>
          <a:xfrm>
            <a:off x="1905000" y="6516626"/>
            <a:ext cx="5486400" cy="365125"/>
          </a:xfrm>
        </p:spPr>
        <p:txBody>
          <a:bodyPr/>
          <a:lstStyle/>
          <a:p>
            <a:r>
              <a:rPr lang="en-US" b="1" dirty="0" smtClean="0"/>
              <a:t>Copyright © 2015 Pearson Education, Inc.</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90750" y="1676220"/>
            <a:ext cx="4762500" cy="4664435"/>
          </a:xfrm>
          <a:prstGeom prst="rect">
            <a:avLst/>
          </a:prstGeom>
          <a:ln w="12700">
            <a:solidFill>
              <a:schemeClr val="tx1"/>
            </a:solidFill>
          </a:ln>
        </p:spPr>
      </p:pic>
    </p:spTree>
    <p:extLst>
      <p:ext uri="{BB962C8B-B14F-4D97-AF65-F5344CB8AC3E}">
        <p14:creationId xmlns:p14="http://schemas.microsoft.com/office/powerpoint/2010/main" val="2050178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7F33F24-5111-4524-9375-24241E4B6E0C}" type="slidenum">
              <a:rPr lang="en-US" smtClean="0"/>
              <a:pPr/>
              <a:t>32</a:t>
            </a:fld>
            <a:endParaRPr lang="en-US" dirty="0"/>
          </a:p>
        </p:txBody>
      </p:sp>
      <p:sp>
        <p:nvSpPr>
          <p:cNvPr id="2" name="Title 1"/>
          <p:cNvSpPr>
            <a:spLocks noGrp="1"/>
          </p:cNvSpPr>
          <p:nvPr>
            <p:ph type="title"/>
          </p:nvPr>
        </p:nvSpPr>
        <p:spPr>
          <a:xfrm>
            <a:off x="457200" y="381000"/>
            <a:ext cx="8229600" cy="1143000"/>
          </a:xfrm>
        </p:spPr>
        <p:txBody>
          <a:bodyPr>
            <a:normAutofit/>
          </a:bodyPr>
          <a:lstStyle/>
          <a:p>
            <a:pPr>
              <a:lnSpc>
                <a:spcPts val="4000"/>
              </a:lnSpc>
              <a:spcBef>
                <a:spcPts val="600"/>
              </a:spcBef>
              <a:spcAft>
                <a:spcPts val="600"/>
              </a:spcAft>
            </a:pPr>
            <a:r>
              <a:rPr lang="en-US" dirty="0"/>
              <a:t>Share </a:t>
            </a:r>
            <a:r>
              <a:rPr lang="en-US" dirty="0" smtClean="0"/>
              <a:t>Project Information </a:t>
            </a:r>
            <a:r>
              <a:rPr lang="en-US" dirty="0"/>
              <a:t>with Microsoft </a:t>
            </a:r>
            <a:r>
              <a:rPr lang="en-US" dirty="0" smtClean="0"/>
              <a:t>Excel (Continued)</a:t>
            </a:r>
            <a:endParaRPr lang="en-US" dirty="0"/>
          </a:p>
        </p:txBody>
      </p:sp>
      <p:sp>
        <p:nvSpPr>
          <p:cNvPr id="3" name="Text Placeholder 2"/>
          <p:cNvSpPr>
            <a:spLocks noGrp="1"/>
          </p:cNvSpPr>
          <p:nvPr>
            <p:ph type="body" sz="quarter" idx="12"/>
          </p:nvPr>
        </p:nvSpPr>
        <p:spPr/>
        <p:txBody>
          <a:bodyPr>
            <a:normAutofit/>
          </a:bodyPr>
          <a:lstStyle/>
          <a:p>
            <a:pPr marL="0" indent="0">
              <a:buNone/>
            </a:pPr>
            <a:r>
              <a:rPr lang="en-US" dirty="0" smtClean="0"/>
              <a:t>Linking data:</a:t>
            </a:r>
          </a:p>
          <a:p>
            <a:pPr lvl="1">
              <a:buFont typeface="Arial" panose="020B0604020202020204" pitchFamily="34" charset="0"/>
              <a:buChar char="•"/>
            </a:pPr>
            <a:r>
              <a:rPr lang="en-US" dirty="0" smtClean="0"/>
              <a:t>Advantage—when </a:t>
            </a:r>
            <a:r>
              <a:rPr lang="en-US" dirty="0"/>
              <a:t>the data is updated in the source document, it is automatically updated in the destination file or vice </a:t>
            </a:r>
            <a:r>
              <a:rPr lang="en-US" dirty="0" smtClean="0"/>
              <a:t>versa</a:t>
            </a:r>
          </a:p>
          <a:p>
            <a:pPr lvl="1">
              <a:buFont typeface="Arial" panose="020B0604020202020204" pitchFamily="34" charset="0"/>
              <a:buChar char="•"/>
            </a:pPr>
            <a:r>
              <a:rPr lang="en-US" dirty="0" smtClean="0"/>
              <a:t>Disadvantage</a:t>
            </a:r>
            <a:r>
              <a:rPr lang="en-US" dirty="0"/>
              <a:t>—</a:t>
            </a:r>
            <a:r>
              <a:rPr lang="en-US" dirty="0" smtClean="0"/>
              <a:t>the </a:t>
            </a:r>
            <a:r>
              <a:rPr lang="en-US" dirty="0"/>
              <a:t>source file and the destination file must accompany each other when emailed, moved, or shared</a:t>
            </a:r>
          </a:p>
        </p:txBody>
      </p:sp>
      <p:sp>
        <p:nvSpPr>
          <p:cNvPr id="6" name="Footer Placeholder 6"/>
          <p:cNvSpPr>
            <a:spLocks noGrp="1"/>
          </p:cNvSpPr>
          <p:nvPr>
            <p:ph type="ftr" sz="quarter" idx="3"/>
          </p:nvPr>
        </p:nvSpPr>
        <p:spPr/>
        <p:txBody>
          <a:bodyPr/>
          <a:lstStyle/>
          <a:p>
            <a:r>
              <a:rPr lang="en-US" b="1" dirty="0" smtClean="0"/>
              <a:t>Copyright © 2015 Pearson Education, Inc.</a:t>
            </a:r>
            <a:endParaRPr lang="en-US" dirty="0"/>
          </a:p>
        </p:txBody>
      </p:sp>
    </p:spTree>
    <p:extLst>
      <p:ext uri="{BB962C8B-B14F-4D97-AF65-F5344CB8AC3E}">
        <p14:creationId xmlns:p14="http://schemas.microsoft.com/office/powerpoint/2010/main" val="3534006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7F33F24-5111-4524-9375-24241E4B6E0C}" type="slidenum">
              <a:rPr lang="en-US" smtClean="0"/>
              <a:pPr/>
              <a:t>33</a:t>
            </a:fld>
            <a:endParaRPr lang="en-US" dirty="0"/>
          </a:p>
        </p:txBody>
      </p:sp>
      <p:sp>
        <p:nvSpPr>
          <p:cNvPr id="2" name="Title 1"/>
          <p:cNvSpPr>
            <a:spLocks noGrp="1"/>
          </p:cNvSpPr>
          <p:nvPr>
            <p:ph type="title"/>
          </p:nvPr>
        </p:nvSpPr>
        <p:spPr>
          <a:xfrm>
            <a:off x="457200" y="381000"/>
            <a:ext cx="8229600" cy="1143000"/>
          </a:xfrm>
        </p:spPr>
        <p:txBody>
          <a:bodyPr>
            <a:normAutofit/>
          </a:bodyPr>
          <a:lstStyle/>
          <a:p>
            <a:pPr>
              <a:lnSpc>
                <a:spcPts val="4000"/>
              </a:lnSpc>
              <a:spcBef>
                <a:spcPts val="600"/>
              </a:spcBef>
              <a:spcAft>
                <a:spcPts val="600"/>
              </a:spcAft>
            </a:pPr>
            <a:r>
              <a:rPr lang="en-US" dirty="0"/>
              <a:t>Use Project </a:t>
            </a:r>
            <a:r>
              <a:rPr lang="en-US" dirty="0" smtClean="0"/>
              <a:t>Templates </a:t>
            </a:r>
            <a:r>
              <a:rPr lang="en-US" dirty="0"/>
              <a:t>and </a:t>
            </a:r>
            <a:r>
              <a:rPr lang="en-US" dirty="0" smtClean="0"/>
              <a:t>Create </a:t>
            </a:r>
            <a:r>
              <a:rPr lang="en-US" dirty="0"/>
              <a:t>Project </a:t>
            </a:r>
            <a:r>
              <a:rPr lang="en-US" dirty="0" smtClean="0"/>
              <a:t>Templates</a:t>
            </a:r>
            <a:endParaRPr lang="en-US" dirty="0"/>
          </a:p>
        </p:txBody>
      </p:sp>
      <p:sp>
        <p:nvSpPr>
          <p:cNvPr id="6" name="Footer Placeholder 6"/>
          <p:cNvSpPr>
            <a:spLocks noGrp="1"/>
          </p:cNvSpPr>
          <p:nvPr>
            <p:ph type="ftr" sz="quarter" idx="3"/>
          </p:nvPr>
        </p:nvSpPr>
        <p:spPr>
          <a:xfrm>
            <a:off x="1905000" y="6516626"/>
            <a:ext cx="5486400" cy="365125"/>
          </a:xfrm>
        </p:spPr>
        <p:txBody>
          <a:bodyPr/>
          <a:lstStyle/>
          <a:p>
            <a:r>
              <a:rPr lang="en-US" b="1" dirty="0" smtClean="0"/>
              <a:t>Copyright © 2015 Pearson Education, Inc.</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1968" y="1862962"/>
            <a:ext cx="7972464" cy="4267200"/>
          </a:xfrm>
          <a:prstGeom prst="rect">
            <a:avLst/>
          </a:prstGeom>
          <a:ln w="12700">
            <a:solidFill>
              <a:schemeClr val="tx1"/>
            </a:solidFill>
          </a:ln>
        </p:spPr>
      </p:pic>
    </p:spTree>
    <p:extLst>
      <p:ext uri="{BB962C8B-B14F-4D97-AF65-F5344CB8AC3E}">
        <p14:creationId xmlns:p14="http://schemas.microsoft.com/office/powerpoint/2010/main" val="142376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7F33F24-5111-4524-9375-24241E4B6E0C}" type="slidenum">
              <a:rPr lang="en-US" smtClean="0"/>
              <a:pPr/>
              <a:t>34</a:t>
            </a:fld>
            <a:endParaRPr lang="en-US" dirty="0"/>
          </a:p>
        </p:txBody>
      </p:sp>
      <p:sp>
        <p:nvSpPr>
          <p:cNvPr id="2" name="Title 1"/>
          <p:cNvSpPr>
            <a:spLocks noGrp="1"/>
          </p:cNvSpPr>
          <p:nvPr>
            <p:ph type="title"/>
          </p:nvPr>
        </p:nvSpPr>
        <p:spPr>
          <a:xfrm>
            <a:off x="457200" y="381000"/>
            <a:ext cx="8229600" cy="1143000"/>
          </a:xfrm>
        </p:spPr>
        <p:txBody>
          <a:bodyPr>
            <a:normAutofit/>
          </a:bodyPr>
          <a:lstStyle/>
          <a:p>
            <a:pPr>
              <a:lnSpc>
                <a:spcPts val="4000"/>
              </a:lnSpc>
              <a:spcBef>
                <a:spcPts val="600"/>
              </a:spcBef>
              <a:spcAft>
                <a:spcPts val="600"/>
              </a:spcAft>
            </a:pPr>
            <a:r>
              <a:rPr lang="en-US" dirty="0"/>
              <a:t>Use Project </a:t>
            </a:r>
            <a:r>
              <a:rPr lang="en-US" dirty="0" smtClean="0"/>
              <a:t>Templates </a:t>
            </a:r>
            <a:r>
              <a:rPr lang="en-US" dirty="0"/>
              <a:t>and </a:t>
            </a:r>
            <a:r>
              <a:rPr lang="en-US" dirty="0" smtClean="0"/>
              <a:t>Create </a:t>
            </a:r>
            <a:r>
              <a:rPr lang="en-US" dirty="0"/>
              <a:t>Project </a:t>
            </a:r>
            <a:r>
              <a:rPr lang="en-US" dirty="0" smtClean="0"/>
              <a:t>Templates (Continued)</a:t>
            </a:r>
            <a:endParaRPr lang="en-US" dirty="0"/>
          </a:p>
        </p:txBody>
      </p:sp>
      <p:sp>
        <p:nvSpPr>
          <p:cNvPr id="6" name="Footer Placeholder 6"/>
          <p:cNvSpPr>
            <a:spLocks noGrp="1"/>
          </p:cNvSpPr>
          <p:nvPr>
            <p:ph type="ftr" sz="quarter" idx="3"/>
          </p:nvPr>
        </p:nvSpPr>
        <p:spPr>
          <a:xfrm>
            <a:off x="1905000" y="6516626"/>
            <a:ext cx="5486400" cy="365125"/>
          </a:xfrm>
        </p:spPr>
        <p:txBody>
          <a:bodyPr/>
          <a:lstStyle/>
          <a:p>
            <a:r>
              <a:rPr lang="en-US" b="1" dirty="0" smtClean="0"/>
              <a:t>Copyright © 2015 Pearson Education, Inc.</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600" y="1828800"/>
            <a:ext cx="7870154" cy="4191000"/>
          </a:xfrm>
          <a:prstGeom prst="rect">
            <a:avLst/>
          </a:prstGeom>
          <a:ln w="12700">
            <a:solidFill>
              <a:schemeClr val="tx1"/>
            </a:solidFill>
          </a:ln>
        </p:spPr>
      </p:pic>
    </p:spTree>
    <p:extLst>
      <p:ext uri="{BB962C8B-B14F-4D97-AF65-F5344CB8AC3E}">
        <p14:creationId xmlns:p14="http://schemas.microsoft.com/office/powerpoint/2010/main" val="2313754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7F33F24-5111-4524-9375-24241E4B6E0C}" type="slidenum">
              <a:rPr lang="en-US" smtClean="0"/>
              <a:pPr/>
              <a:t>35</a:t>
            </a:fld>
            <a:endParaRPr lang="en-US" dirty="0"/>
          </a:p>
        </p:txBody>
      </p:sp>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type="body" sz="quarter" idx="12"/>
          </p:nvPr>
        </p:nvSpPr>
        <p:spPr/>
        <p:txBody>
          <a:bodyPr>
            <a:noAutofit/>
          </a:bodyPr>
          <a:lstStyle/>
          <a:p>
            <a:r>
              <a:rPr lang="en-US" sz="3600" b="1" dirty="0"/>
              <a:t>Project managers </a:t>
            </a:r>
            <a:r>
              <a:rPr lang="en-US" sz="3600" b="1" dirty="0" smtClean="0"/>
              <a:t>can </a:t>
            </a:r>
            <a:r>
              <a:rPr lang="en-US" sz="3600" b="1" dirty="0"/>
              <a:t>use Microsoft Project 2013 to assist them in </a:t>
            </a:r>
            <a:r>
              <a:rPr lang="en-US" sz="3600" b="1" dirty="0" smtClean="0"/>
              <a:t>planning and </a:t>
            </a:r>
            <a:r>
              <a:rPr lang="en-US" sz="3600" b="1" dirty="0"/>
              <a:t>achieving project success. </a:t>
            </a:r>
            <a:endParaRPr lang="en-US" sz="3600" b="1" dirty="0" smtClean="0"/>
          </a:p>
          <a:p>
            <a:r>
              <a:rPr lang="en-US" sz="3600" b="1" dirty="0" smtClean="0"/>
              <a:t>Project </a:t>
            </a:r>
            <a:r>
              <a:rPr lang="en-US" sz="3600" b="1" dirty="0"/>
              <a:t>2013 </a:t>
            </a:r>
            <a:r>
              <a:rPr lang="en-US" sz="3600" b="1" dirty="0" smtClean="0"/>
              <a:t>provides managers </a:t>
            </a:r>
            <a:r>
              <a:rPr lang="en-US" sz="3600" b="1" dirty="0"/>
              <a:t>with </a:t>
            </a:r>
            <a:r>
              <a:rPr lang="en-US" sz="3600" b="1" dirty="0" smtClean="0"/>
              <a:t>systematic tools for creating, modifying, and sharing </a:t>
            </a:r>
            <a:r>
              <a:rPr lang="en-US" sz="3600" b="1" dirty="0"/>
              <a:t>a </a:t>
            </a:r>
            <a:r>
              <a:rPr lang="en-US" sz="3600" b="1" dirty="0" smtClean="0"/>
              <a:t>project.</a:t>
            </a:r>
            <a:endParaRPr lang="en-US" sz="3600" b="1" dirty="0"/>
          </a:p>
        </p:txBody>
      </p:sp>
      <p:sp>
        <p:nvSpPr>
          <p:cNvPr id="6" name="Footer Placeholder 6"/>
          <p:cNvSpPr>
            <a:spLocks noGrp="1"/>
          </p:cNvSpPr>
          <p:nvPr>
            <p:ph type="ftr" sz="quarter" idx="3"/>
          </p:nvPr>
        </p:nvSpPr>
        <p:spPr>
          <a:xfrm>
            <a:off x="1905000" y="6516626"/>
            <a:ext cx="5486400" cy="365125"/>
          </a:xfrm>
        </p:spPr>
        <p:txBody>
          <a:bodyPr/>
          <a:lstStyle/>
          <a:p>
            <a:r>
              <a:rPr lang="en-US" b="1" dirty="0" smtClean="0"/>
              <a:t>Copyright © 2015 Pearson Education, Inc.</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7F33F24-5111-4524-9375-24241E4B6E0C}" type="slidenum">
              <a:rPr lang="en-US" smtClean="0"/>
              <a:pPr/>
              <a:t>36</a:t>
            </a:fld>
            <a:endParaRPr lang="en-US" dirty="0"/>
          </a:p>
        </p:txBody>
      </p:sp>
      <p:sp>
        <p:nvSpPr>
          <p:cNvPr id="2" name="Title 1"/>
          <p:cNvSpPr>
            <a:spLocks noGrp="1"/>
          </p:cNvSpPr>
          <p:nvPr>
            <p:ph type="title"/>
          </p:nvPr>
        </p:nvSpPr>
        <p:spPr/>
        <p:txBody>
          <a:bodyPr/>
          <a:lstStyle/>
          <a:p>
            <a:r>
              <a:rPr lang="en-US" dirty="0" smtClean="0"/>
              <a:t>Questions</a:t>
            </a:r>
            <a:endParaRPr lang="en-US" dirty="0"/>
          </a:p>
        </p:txBody>
      </p:sp>
      <p:pic>
        <p:nvPicPr>
          <p:cNvPr id="6" name="Content Placeholder 5" descr="epfkknaj[1]"/>
          <p:cNvPicPr>
            <a:picLocks noGrp="1" noChangeAspect="1" noChangeArrowheads="1"/>
          </p:cNvPicPr>
          <p:nvPr>
            <p:ph idx="4294967295"/>
          </p:nvPr>
        </p:nvPicPr>
        <p:blipFill>
          <a:blip r:embed="rId3" cstate="print">
            <a:extLst>
              <a:ext uri="{28A0092B-C50C-407E-A947-70E740481C1C}">
                <a14:useLocalDpi xmlns:a14="http://schemas.microsoft.com/office/drawing/2010/main"/>
              </a:ext>
            </a:extLst>
          </a:blip>
          <a:srcRect/>
          <a:stretch>
            <a:fillRect/>
          </a:stretch>
        </p:blipFill>
        <p:spPr>
          <a:xfrm>
            <a:off x="2819400" y="1981200"/>
            <a:ext cx="3838575" cy="3810000"/>
          </a:xfrm>
          <a:noFill/>
          <a:ln/>
        </p:spPr>
      </p:pic>
      <p:sp>
        <p:nvSpPr>
          <p:cNvPr id="7" name="Footer Placeholder 6"/>
          <p:cNvSpPr>
            <a:spLocks noGrp="1"/>
          </p:cNvSpPr>
          <p:nvPr>
            <p:ph type="ftr" sz="quarter" idx="3"/>
          </p:nvPr>
        </p:nvSpPr>
        <p:spPr>
          <a:xfrm>
            <a:off x="1905000" y="6516626"/>
            <a:ext cx="5486400" cy="365125"/>
          </a:xfrm>
        </p:spPr>
        <p:txBody>
          <a:bodyPr/>
          <a:lstStyle/>
          <a:p>
            <a:r>
              <a:rPr lang="en-US" b="1" dirty="0" smtClean="0"/>
              <a:t>Copyright © 2015 Pearson Education, Inc.</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7F33F24-5111-4524-9375-24241E4B6E0C}" type="slidenum">
              <a:rPr lang="en-US" smtClean="0"/>
              <a:pPr/>
              <a:t>37</a:t>
            </a:fld>
            <a:endParaRPr lang="en-US" dirty="0"/>
          </a:p>
        </p:txBody>
      </p:sp>
      <p:sp>
        <p:nvSpPr>
          <p:cNvPr id="2" name="Title 1"/>
          <p:cNvSpPr>
            <a:spLocks noGrp="1"/>
          </p:cNvSpPr>
          <p:nvPr>
            <p:ph type="title"/>
          </p:nvPr>
        </p:nvSpPr>
        <p:spPr/>
        <p:txBody>
          <a:bodyPr/>
          <a:lstStyle/>
          <a:p>
            <a:r>
              <a:rPr lang="en-US" dirty="0" smtClean="0"/>
              <a:t>Copyright </a:t>
            </a:r>
            <a:endParaRPr lang="en-US" dirty="0"/>
          </a:p>
        </p:txBody>
      </p:sp>
      <p:pic>
        <p:nvPicPr>
          <p:cNvPr id="1026" name="Picture 1" descr="cid:3293795473_4752441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28800" y="2438400"/>
            <a:ext cx="5486400" cy="1714500"/>
          </a:xfrm>
          <a:prstGeom prst="rect">
            <a:avLst/>
          </a:prstGeom>
          <a:noFill/>
          <a:ln w="9525">
            <a:noFill/>
            <a:miter lim="800000"/>
            <a:headEnd/>
            <a:tailEnd/>
          </a:ln>
        </p:spPr>
      </p:pic>
      <p:sp>
        <p:nvSpPr>
          <p:cNvPr id="8" name="TextBox 6"/>
          <p:cNvSpPr txBox="1">
            <a:spLocks noChangeArrowheads="1"/>
          </p:cNvSpPr>
          <p:nvPr/>
        </p:nvSpPr>
        <p:spPr bwMode="auto">
          <a:xfrm>
            <a:off x="342900" y="5029200"/>
            <a:ext cx="8458200" cy="1200329"/>
          </a:xfrm>
          <a:prstGeom prst="rect">
            <a:avLst/>
          </a:prstGeom>
          <a:noFill/>
          <a:ln w="9525">
            <a:noFill/>
            <a:miter lim="800000"/>
            <a:headEnd/>
            <a:tailEnd/>
          </a:ln>
        </p:spPr>
        <p:txBody>
          <a:bodyPr wrap="square">
            <a:spAutoFit/>
          </a:bodyPr>
          <a:lstStyle/>
          <a:p>
            <a:pPr algn="ctr"/>
            <a:r>
              <a:rPr lang="en-US" dirty="0">
                <a:latin typeface="Garamond" pitchFamily="18" charset="0"/>
                <a:cs typeface="Arial" pitchFamily="34" charset="0"/>
              </a:rPr>
              <a:t>All rights reserved. No part of this publication may be reproduced, stored in a retrieval system, or transmitted, in any form or by any means, electronic, mechanical, photocopying, recording, or otherwise, without the prior written permission of the publisher. Printed in the United States of America</a:t>
            </a:r>
            <a:r>
              <a:rPr lang="en-US" dirty="0" smtClean="0">
                <a:latin typeface="Garamond" pitchFamily="18" charset="0"/>
                <a:cs typeface="Arial" pitchFamily="34" charset="0"/>
              </a:rPr>
              <a:t>.</a:t>
            </a:r>
            <a:endParaRPr lang="en-US" dirty="0">
              <a:latin typeface="Arial" pitchFamily="34" charset="0"/>
              <a:cs typeface="Arial" pitchFamily="34" charset="0"/>
            </a:endParaRPr>
          </a:p>
        </p:txBody>
      </p:sp>
      <p:sp>
        <p:nvSpPr>
          <p:cNvPr id="7" name="Footer Placeholder 6"/>
          <p:cNvSpPr>
            <a:spLocks noGrp="1"/>
          </p:cNvSpPr>
          <p:nvPr>
            <p:ph type="ftr" sz="quarter" idx="3"/>
          </p:nvPr>
        </p:nvSpPr>
        <p:spPr>
          <a:xfrm>
            <a:off x="1905000" y="6516626"/>
            <a:ext cx="5486400" cy="365125"/>
          </a:xfrm>
        </p:spPr>
        <p:txBody>
          <a:bodyPr/>
          <a:lstStyle/>
          <a:p>
            <a:r>
              <a:rPr lang="en-US" b="1" dirty="0" smtClean="0"/>
              <a:t>Copyright © 2015 Pearson Education, Inc.</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7F33F24-5111-4524-9375-24241E4B6E0C}" type="slidenum">
              <a:rPr lang="en-US" smtClean="0"/>
              <a:pPr/>
              <a:t>4</a:t>
            </a:fld>
            <a:endParaRPr lang="en-US" dirty="0"/>
          </a:p>
        </p:txBody>
      </p:sp>
      <p:sp>
        <p:nvSpPr>
          <p:cNvPr id="7" name="Title 6"/>
          <p:cNvSpPr>
            <a:spLocks noGrp="1"/>
          </p:cNvSpPr>
          <p:nvPr>
            <p:ph type="title"/>
          </p:nvPr>
        </p:nvSpPr>
        <p:spPr/>
        <p:txBody>
          <a:bodyPr/>
          <a:lstStyle/>
          <a:p>
            <a:r>
              <a:rPr lang="en-US" dirty="0" smtClean="0"/>
              <a:t>Objectives (Continued)</a:t>
            </a:r>
            <a:endParaRPr lang="en-US" dirty="0"/>
          </a:p>
        </p:txBody>
      </p:sp>
      <p:sp>
        <p:nvSpPr>
          <p:cNvPr id="3" name="Content Placeholder 2"/>
          <p:cNvSpPr>
            <a:spLocks noGrp="1"/>
          </p:cNvSpPr>
          <p:nvPr>
            <p:ph type="body" sz="quarter" idx="12"/>
          </p:nvPr>
        </p:nvSpPr>
        <p:spPr/>
        <p:txBody>
          <a:bodyPr>
            <a:noAutofit/>
          </a:bodyPr>
          <a:lstStyle/>
          <a:p>
            <a:pPr>
              <a:lnSpc>
                <a:spcPts val="4000"/>
              </a:lnSpc>
              <a:spcBef>
                <a:spcPts val="400"/>
              </a:spcBef>
              <a:spcAft>
                <a:spcPts val="400"/>
              </a:spcAft>
            </a:pPr>
            <a:r>
              <a:rPr lang="en-US" sz="3600" b="1" dirty="0" smtClean="0"/>
              <a:t>Copy </a:t>
            </a:r>
            <a:r>
              <a:rPr lang="en-US" sz="3600" b="1" dirty="0"/>
              <a:t>and paste information to other applications</a:t>
            </a:r>
          </a:p>
          <a:p>
            <a:pPr>
              <a:lnSpc>
                <a:spcPts val="4000"/>
              </a:lnSpc>
              <a:spcBef>
                <a:spcPts val="400"/>
              </a:spcBef>
              <a:spcAft>
                <a:spcPts val="400"/>
              </a:spcAft>
            </a:pPr>
            <a:r>
              <a:rPr lang="en-US" sz="3600" b="1" dirty="0"/>
              <a:t>Share project information with Microsoft Excel</a:t>
            </a:r>
          </a:p>
          <a:p>
            <a:pPr>
              <a:lnSpc>
                <a:spcPts val="4000"/>
              </a:lnSpc>
              <a:spcBef>
                <a:spcPts val="400"/>
              </a:spcBef>
              <a:spcAft>
                <a:spcPts val="400"/>
              </a:spcAft>
            </a:pPr>
            <a:r>
              <a:rPr lang="en-US" sz="3600" b="1" dirty="0"/>
              <a:t>Use Project templates and create Project </a:t>
            </a:r>
            <a:r>
              <a:rPr lang="en-US" sz="3600" b="1" dirty="0" smtClean="0"/>
              <a:t>templates</a:t>
            </a:r>
          </a:p>
        </p:txBody>
      </p:sp>
      <p:sp>
        <p:nvSpPr>
          <p:cNvPr id="6" name="Footer Placeholder 6"/>
          <p:cNvSpPr>
            <a:spLocks noGrp="1"/>
          </p:cNvSpPr>
          <p:nvPr>
            <p:ph type="ftr" sz="quarter" idx="3"/>
          </p:nvPr>
        </p:nvSpPr>
        <p:spPr>
          <a:xfrm>
            <a:off x="1905000" y="6516626"/>
            <a:ext cx="5486400" cy="365125"/>
          </a:xfrm>
        </p:spPr>
        <p:txBody>
          <a:bodyPr/>
          <a:lstStyle/>
          <a:p>
            <a:r>
              <a:rPr lang="en-US" b="1" dirty="0" smtClean="0"/>
              <a:t>Copyright © 2015 Pearson Education, Inc.  </a:t>
            </a:r>
            <a:endParaRPr lang="en-US" dirty="0"/>
          </a:p>
        </p:txBody>
      </p:sp>
    </p:spTree>
    <p:extLst>
      <p:ext uri="{BB962C8B-B14F-4D97-AF65-F5344CB8AC3E}">
        <p14:creationId xmlns:p14="http://schemas.microsoft.com/office/powerpoint/2010/main" val="1135970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7F33F24-5111-4524-9375-24241E4B6E0C}" type="slidenum">
              <a:rPr lang="en-US" smtClean="0"/>
              <a:pPr/>
              <a:t>5</a:t>
            </a:fld>
            <a:endParaRPr lang="en-US" dirty="0"/>
          </a:p>
        </p:txBody>
      </p:sp>
      <p:sp>
        <p:nvSpPr>
          <p:cNvPr id="2" name="Title 1"/>
          <p:cNvSpPr>
            <a:spLocks noGrp="1"/>
          </p:cNvSpPr>
          <p:nvPr>
            <p:ph type="title"/>
          </p:nvPr>
        </p:nvSpPr>
        <p:spPr/>
        <p:txBody>
          <a:bodyPr>
            <a:normAutofit/>
          </a:bodyPr>
          <a:lstStyle/>
          <a:p>
            <a:pPr>
              <a:spcBef>
                <a:spcPts val="600"/>
              </a:spcBef>
              <a:spcAft>
                <a:spcPts val="600"/>
              </a:spcAft>
            </a:pPr>
            <a:r>
              <a:rPr lang="en-US" sz="4000" dirty="0"/>
              <a:t>Identify the Critical Path</a:t>
            </a:r>
          </a:p>
        </p:txBody>
      </p:sp>
      <p:sp>
        <p:nvSpPr>
          <p:cNvPr id="3" name="Text Placeholder 2"/>
          <p:cNvSpPr>
            <a:spLocks noGrp="1"/>
          </p:cNvSpPr>
          <p:nvPr>
            <p:ph type="body" sz="quarter" idx="12"/>
          </p:nvPr>
        </p:nvSpPr>
        <p:spPr/>
        <p:txBody>
          <a:bodyPr>
            <a:normAutofit fontScale="92500"/>
          </a:bodyPr>
          <a:lstStyle/>
          <a:p>
            <a:r>
              <a:rPr lang="en-US" dirty="0"/>
              <a:t>Critical </a:t>
            </a:r>
            <a:r>
              <a:rPr lang="en-US" dirty="0" smtClean="0"/>
              <a:t>path—task(s) that:</a:t>
            </a:r>
          </a:p>
          <a:p>
            <a:pPr lvl="1"/>
            <a:r>
              <a:rPr lang="en-US" dirty="0" smtClean="0"/>
              <a:t>Determine project finish or start time</a:t>
            </a:r>
          </a:p>
          <a:p>
            <a:pPr lvl="1"/>
            <a:r>
              <a:rPr lang="en-US" dirty="0" smtClean="0"/>
              <a:t>Must be completed on time to meet project timeline</a:t>
            </a:r>
          </a:p>
          <a:p>
            <a:r>
              <a:rPr lang="en-US" dirty="0" smtClean="0"/>
              <a:t>Slack—time </a:t>
            </a:r>
            <a:r>
              <a:rPr lang="en-US" dirty="0"/>
              <a:t>a task can be delayed from its scheduled start date without delaying the project</a:t>
            </a:r>
            <a:endParaRPr lang="en-US" dirty="0" smtClean="0"/>
          </a:p>
          <a:p>
            <a:r>
              <a:rPr lang="en-US" dirty="0" smtClean="0"/>
              <a:t>Critical tasks:</a:t>
            </a:r>
          </a:p>
          <a:p>
            <a:pPr lvl="1"/>
            <a:r>
              <a:rPr lang="en-US" dirty="0" smtClean="0"/>
              <a:t>Are </a:t>
            </a:r>
            <a:r>
              <a:rPr lang="en-US" dirty="0"/>
              <a:t>on the critical </a:t>
            </a:r>
            <a:r>
              <a:rPr lang="en-US" dirty="0" smtClean="0"/>
              <a:t>path</a:t>
            </a:r>
          </a:p>
          <a:p>
            <a:pPr lvl="1"/>
            <a:r>
              <a:rPr lang="en-US" dirty="0" smtClean="0"/>
              <a:t>Do </a:t>
            </a:r>
            <a:r>
              <a:rPr lang="en-US" dirty="0"/>
              <a:t>not have </a:t>
            </a:r>
            <a:r>
              <a:rPr lang="en-US" dirty="0" smtClean="0"/>
              <a:t>slack</a:t>
            </a:r>
            <a:endParaRPr lang="en-US" dirty="0"/>
          </a:p>
        </p:txBody>
      </p:sp>
      <p:sp>
        <p:nvSpPr>
          <p:cNvPr id="6" name="Footer Placeholder 6"/>
          <p:cNvSpPr>
            <a:spLocks noGrp="1"/>
          </p:cNvSpPr>
          <p:nvPr>
            <p:ph type="ftr" sz="quarter" idx="3"/>
          </p:nvPr>
        </p:nvSpPr>
        <p:spPr>
          <a:xfrm>
            <a:off x="1905000" y="6516626"/>
            <a:ext cx="5486400" cy="365125"/>
          </a:xfrm>
        </p:spPr>
        <p:txBody>
          <a:bodyPr/>
          <a:lstStyle/>
          <a:p>
            <a:r>
              <a:rPr lang="en-US" b="1" dirty="0" smtClean="0"/>
              <a:t>Copyright © 2015 Pearson Education, Inc.</a:t>
            </a:r>
            <a:endParaRPr lang="en-US" dirty="0"/>
          </a:p>
        </p:txBody>
      </p:sp>
    </p:spTree>
    <p:extLst>
      <p:ext uri="{BB962C8B-B14F-4D97-AF65-F5344CB8AC3E}">
        <p14:creationId xmlns:p14="http://schemas.microsoft.com/office/powerpoint/2010/main" val="3999853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7F33F24-5111-4524-9375-24241E4B6E0C}" type="slidenum">
              <a:rPr lang="en-US" smtClean="0"/>
              <a:pPr/>
              <a:t>6</a:t>
            </a:fld>
            <a:endParaRPr lang="en-US" dirty="0"/>
          </a:p>
        </p:txBody>
      </p:sp>
      <p:sp>
        <p:nvSpPr>
          <p:cNvPr id="2" name="Title 1"/>
          <p:cNvSpPr>
            <a:spLocks noGrp="1"/>
          </p:cNvSpPr>
          <p:nvPr>
            <p:ph type="title"/>
          </p:nvPr>
        </p:nvSpPr>
        <p:spPr/>
        <p:txBody>
          <a:bodyPr>
            <a:normAutofit/>
          </a:bodyPr>
          <a:lstStyle/>
          <a:p>
            <a:pPr>
              <a:spcBef>
                <a:spcPts val="600"/>
              </a:spcBef>
              <a:spcAft>
                <a:spcPts val="600"/>
              </a:spcAft>
            </a:pPr>
            <a:r>
              <a:rPr lang="en-US" sz="4000" dirty="0"/>
              <a:t>Identify the </a:t>
            </a:r>
            <a:r>
              <a:rPr lang="en-US" sz="4000" dirty="0" smtClean="0"/>
              <a:t>Critical </a:t>
            </a:r>
            <a:r>
              <a:rPr lang="en-US" sz="4000" dirty="0"/>
              <a:t>Path (Continued)</a:t>
            </a:r>
          </a:p>
        </p:txBody>
      </p:sp>
      <p:sp>
        <p:nvSpPr>
          <p:cNvPr id="6" name="Footer Placeholder 6"/>
          <p:cNvSpPr>
            <a:spLocks noGrp="1"/>
          </p:cNvSpPr>
          <p:nvPr>
            <p:ph type="ftr" sz="quarter" idx="3"/>
          </p:nvPr>
        </p:nvSpPr>
        <p:spPr>
          <a:xfrm>
            <a:off x="1905000" y="6516626"/>
            <a:ext cx="5486400" cy="365125"/>
          </a:xfrm>
        </p:spPr>
        <p:txBody>
          <a:bodyPr/>
          <a:lstStyle/>
          <a:p>
            <a:r>
              <a:rPr lang="en-US" b="1" dirty="0" smtClean="0"/>
              <a:t>Copyright © 2015 Pearson Education, Inc.</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1200" y="1795432"/>
            <a:ext cx="7721600" cy="4343400"/>
          </a:xfrm>
          <a:prstGeom prst="rect">
            <a:avLst/>
          </a:prstGeom>
          <a:ln w="12700">
            <a:solidFill>
              <a:schemeClr val="tx1"/>
            </a:solidFill>
          </a:ln>
        </p:spPr>
      </p:pic>
    </p:spTree>
    <p:extLst>
      <p:ext uri="{BB962C8B-B14F-4D97-AF65-F5344CB8AC3E}">
        <p14:creationId xmlns:p14="http://schemas.microsoft.com/office/powerpoint/2010/main" val="2192762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7F33F24-5111-4524-9375-24241E4B6E0C}" type="slidenum">
              <a:rPr lang="en-US" smtClean="0"/>
              <a:pPr/>
              <a:t>7</a:t>
            </a:fld>
            <a:endParaRPr lang="en-US" dirty="0"/>
          </a:p>
        </p:txBody>
      </p:sp>
      <p:sp>
        <p:nvSpPr>
          <p:cNvPr id="2" name="Title 1"/>
          <p:cNvSpPr>
            <a:spLocks noGrp="1"/>
          </p:cNvSpPr>
          <p:nvPr>
            <p:ph type="title"/>
          </p:nvPr>
        </p:nvSpPr>
        <p:spPr/>
        <p:txBody>
          <a:bodyPr>
            <a:normAutofit fontScale="90000"/>
          </a:bodyPr>
          <a:lstStyle/>
          <a:p>
            <a:pPr>
              <a:spcBef>
                <a:spcPts val="600"/>
              </a:spcBef>
              <a:spcAft>
                <a:spcPts val="600"/>
              </a:spcAft>
            </a:pPr>
            <a:r>
              <a:rPr lang="en-US" dirty="0"/>
              <a:t>Identify the </a:t>
            </a:r>
            <a:r>
              <a:rPr lang="en-US" dirty="0" smtClean="0"/>
              <a:t>Critical Path (Continued)</a:t>
            </a:r>
            <a:endParaRPr lang="en-US" dirty="0"/>
          </a:p>
        </p:txBody>
      </p:sp>
      <p:sp>
        <p:nvSpPr>
          <p:cNvPr id="6" name="Footer Placeholder 6"/>
          <p:cNvSpPr>
            <a:spLocks noGrp="1"/>
          </p:cNvSpPr>
          <p:nvPr>
            <p:ph type="ftr" sz="quarter" idx="3"/>
          </p:nvPr>
        </p:nvSpPr>
        <p:spPr>
          <a:xfrm>
            <a:off x="1905000" y="6516626"/>
            <a:ext cx="5486400" cy="365125"/>
          </a:xfrm>
        </p:spPr>
        <p:txBody>
          <a:bodyPr/>
          <a:lstStyle/>
          <a:p>
            <a:r>
              <a:rPr lang="en-US" b="1" dirty="0" smtClean="0"/>
              <a:t>Copyright © 2015 Pearson Education, Inc.</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3232" y="1795432"/>
            <a:ext cx="7730012" cy="4348132"/>
          </a:xfrm>
          <a:prstGeom prst="rect">
            <a:avLst/>
          </a:prstGeom>
          <a:ln w="12700">
            <a:solidFill>
              <a:schemeClr val="tx1"/>
            </a:solidFill>
          </a:ln>
        </p:spPr>
      </p:pic>
    </p:spTree>
    <p:extLst>
      <p:ext uri="{BB962C8B-B14F-4D97-AF65-F5344CB8AC3E}">
        <p14:creationId xmlns:p14="http://schemas.microsoft.com/office/powerpoint/2010/main" val="973732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7F33F24-5111-4524-9375-24241E4B6E0C}" type="slidenum">
              <a:rPr lang="en-US" smtClean="0"/>
              <a:pPr/>
              <a:t>8</a:t>
            </a:fld>
            <a:endParaRPr lang="en-US" dirty="0"/>
          </a:p>
        </p:txBody>
      </p:sp>
      <p:sp>
        <p:nvSpPr>
          <p:cNvPr id="2" name="Title 1"/>
          <p:cNvSpPr>
            <a:spLocks noGrp="1"/>
          </p:cNvSpPr>
          <p:nvPr>
            <p:ph type="title"/>
          </p:nvPr>
        </p:nvSpPr>
        <p:spPr>
          <a:xfrm>
            <a:off x="457200" y="304800"/>
            <a:ext cx="8229600" cy="1143000"/>
          </a:xfrm>
        </p:spPr>
        <p:txBody>
          <a:bodyPr>
            <a:normAutofit/>
          </a:bodyPr>
          <a:lstStyle/>
          <a:p>
            <a:pPr>
              <a:spcBef>
                <a:spcPts val="600"/>
              </a:spcBef>
              <a:spcAft>
                <a:spcPts val="600"/>
              </a:spcAft>
            </a:pPr>
            <a:r>
              <a:rPr lang="en-US" sz="4000" dirty="0"/>
              <a:t>Create a Work Breakdown Structure</a:t>
            </a:r>
          </a:p>
        </p:txBody>
      </p:sp>
      <p:sp>
        <p:nvSpPr>
          <p:cNvPr id="3" name="Text Placeholder 2"/>
          <p:cNvSpPr>
            <a:spLocks noGrp="1"/>
          </p:cNvSpPr>
          <p:nvPr>
            <p:ph type="body" sz="quarter" idx="12"/>
          </p:nvPr>
        </p:nvSpPr>
        <p:spPr/>
        <p:txBody>
          <a:bodyPr>
            <a:normAutofit lnSpcReduction="10000"/>
          </a:bodyPr>
          <a:lstStyle/>
          <a:p>
            <a:r>
              <a:rPr lang="en-US" dirty="0" smtClean="0"/>
              <a:t>WBS—creates </a:t>
            </a:r>
            <a:r>
              <a:rPr lang="en-US" dirty="0"/>
              <a:t>a project plan structure in which:</a:t>
            </a:r>
          </a:p>
          <a:p>
            <a:pPr lvl="1"/>
            <a:r>
              <a:rPr lang="en-US" dirty="0"/>
              <a:t>Project tasks are identified</a:t>
            </a:r>
          </a:p>
          <a:p>
            <a:pPr lvl="1"/>
            <a:r>
              <a:rPr lang="en-US" dirty="0"/>
              <a:t>Task relationships are defined</a:t>
            </a:r>
          </a:p>
          <a:p>
            <a:pPr lvl="1"/>
            <a:r>
              <a:rPr lang="en-US" dirty="0"/>
              <a:t>Task resources are </a:t>
            </a:r>
            <a:r>
              <a:rPr lang="en-US" dirty="0" smtClean="0"/>
              <a:t>assigned</a:t>
            </a:r>
          </a:p>
          <a:p>
            <a:r>
              <a:rPr lang="en-US" dirty="0"/>
              <a:t>When creating a WBS: </a:t>
            </a:r>
          </a:p>
          <a:p>
            <a:pPr lvl="1"/>
            <a:r>
              <a:rPr lang="en-US" dirty="0" smtClean="0"/>
              <a:t>Main </a:t>
            </a:r>
            <a:r>
              <a:rPr lang="en-US" dirty="0"/>
              <a:t>goals of the scope of a project are defined</a:t>
            </a:r>
          </a:p>
          <a:p>
            <a:pPr lvl="1"/>
            <a:r>
              <a:rPr lang="en-US" dirty="0" smtClean="0"/>
              <a:t>Tasks needed to complete the </a:t>
            </a:r>
            <a:r>
              <a:rPr lang="en-US" dirty="0"/>
              <a:t>goals are identified</a:t>
            </a:r>
          </a:p>
          <a:p>
            <a:endParaRPr lang="en-US" dirty="0"/>
          </a:p>
          <a:p>
            <a:pPr marL="0" indent="0">
              <a:buNone/>
            </a:pPr>
            <a:endParaRPr lang="en-US" dirty="0"/>
          </a:p>
        </p:txBody>
      </p:sp>
      <p:sp>
        <p:nvSpPr>
          <p:cNvPr id="6" name="Footer Placeholder 6"/>
          <p:cNvSpPr>
            <a:spLocks noGrp="1"/>
          </p:cNvSpPr>
          <p:nvPr>
            <p:ph type="ftr" sz="quarter" idx="3"/>
          </p:nvPr>
        </p:nvSpPr>
        <p:spPr>
          <a:xfrm>
            <a:off x="1905000" y="6516626"/>
            <a:ext cx="5486400" cy="365125"/>
          </a:xfrm>
        </p:spPr>
        <p:txBody>
          <a:bodyPr/>
          <a:lstStyle/>
          <a:p>
            <a:r>
              <a:rPr lang="en-US" b="1" dirty="0" smtClean="0"/>
              <a:t>Copyright © 2015 Pearson Education, Inc.</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652" y="1749202"/>
            <a:ext cx="6461093" cy="4542222"/>
          </a:xfrm>
          <a:prstGeom prst="rect">
            <a:avLst/>
          </a:prstGeom>
        </p:spPr>
      </p:pic>
      <p:sp>
        <p:nvSpPr>
          <p:cNvPr id="5" name="Slide Number Placeholder 4"/>
          <p:cNvSpPr>
            <a:spLocks noGrp="1"/>
          </p:cNvSpPr>
          <p:nvPr>
            <p:ph type="sldNum" sz="quarter" idx="11"/>
          </p:nvPr>
        </p:nvSpPr>
        <p:spPr/>
        <p:txBody>
          <a:bodyPr/>
          <a:lstStyle/>
          <a:p>
            <a:fld id="{97F33F24-5111-4524-9375-24241E4B6E0C}" type="slidenum">
              <a:rPr lang="en-US" smtClean="0"/>
              <a:pPr/>
              <a:t>9</a:t>
            </a:fld>
            <a:endParaRPr lang="en-US" dirty="0"/>
          </a:p>
        </p:txBody>
      </p:sp>
      <p:sp>
        <p:nvSpPr>
          <p:cNvPr id="2" name="Title 1"/>
          <p:cNvSpPr>
            <a:spLocks noGrp="1"/>
          </p:cNvSpPr>
          <p:nvPr>
            <p:ph type="title"/>
          </p:nvPr>
        </p:nvSpPr>
        <p:spPr>
          <a:xfrm>
            <a:off x="457200" y="381000"/>
            <a:ext cx="8229600" cy="1143000"/>
          </a:xfrm>
        </p:spPr>
        <p:txBody>
          <a:bodyPr>
            <a:noAutofit/>
          </a:bodyPr>
          <a:lstStyle/>
          <a:p>
            <a:pPr>
              <a:lnSpc>
                <a:spcPts val="4000"/>
              </a:lnSpc>
              <a:spcBef>
                <a:spcPts val="600"/>
              </a:spcBef>
              <a:spcAft>
                <a:spcPts val="600"/>
              </a:spcAft>
            </a:pPr>
            <a:r>
              <a:rPr lang="en-US" sz="4000" dirty="0"/>
              <a:t>Create a Work Breakdown </a:t>
            </a:r>
            <a:r>
              <a:rPr lang="en-US" sz="4000" dirty="0" smtClean="0"/>
              <a:t>Structure (Continued)</a:t>
            </a:r>
            <a:endParaRPr lang="en-US" sz="4000" dirty="0"/>
          </a:p>
        </p:txBody>
      </p:sp>
      <p:sp>
        <p:nvSpPr>
          <p:cNvPr id="6" name="Footer Placeholder 6"/>
          <p:cNvSpPr>
            <a:spLocks noGrp="1"/>
          </p:cNvSpPr>
          <p:nvPr>
            <p:ph type="ftr" sz="quarter" idx="3"/>
          </p:nvPr>
        </p:nvSpPr>
        <p:spPr>
          <a:xfrm>
            <a:off x="1905000" y="6516626"/>
            <a:ext cx="5486400" cy="365125"/>
          </a:xfrm>
        </p:spPr>
        <p:txBody>
          <a:bodyPr/>
          <a:lstStyle/>
          <a:p>
            <a:r>
              <a:rPr lang="en-US" b="1" dirty="0" smtClean="0"/>
              <a:t>Copyright © 2015 Pearson Education, Inc.</a:t>
            </a:r>
            <a:endParaRPr lang="en-US" dirty="0"/>
          </a:p>
        </p:txBody>
      </p:sp>
    </p:spTree>
    <p:extLst>
      <p:ext uri="{BB962C8B-B14F-4D97-AF65-F5344CB8AC3E}">
        <p14:creationId xmlns:p14="http://schemas.microsoft.com/office/powerpoint/2010/main" val="4230800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19">
      <a:dk1>
        <a:sysClr val="windowText" lastClr="000000"/>
      </a:dk1>
      <a:lt1>
        <a:sysClr val="window" lastClr="FFFFFF"/>
      </a:lt1>
      <a:dk2>
        <a:srgbClr val="4E3B30"/>
      </a:dk2>
      <a:lt2>
        <a:srgbClr val="FBEEC9"/>
      </a:lt2>
      <a:accent1>
        <a:srgbClr val="B2600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Your_Office_Template</Template>
  <TotalTime>8665</TotalTime>
  <Words>3597</Words>
  <Application>Microsoft Macintosh PowerPoint</Application>
  <PresentationFormat>On-screen Show (4:3)</PresentationFormat>
  <Paragraphs>383</Paragraphs>
  <Slides>37</Slides>
  <Notes>37</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Objectives</vt:lpstr>
      <vt:lpstr>Objectives (Continued)</vt:lpstr>
      <vt:lpstr>Objectives (Continued)</vt:lpstr>
      <vt:lpstr>Identify the Critical Path</vt:lpstr>
      <vt:lpstr>Identify the Critical Path (Continued)</vt:lpstr>
      <vt:lpstr>Identify the Critical Path (Continued)</vt:lpstr>
      <vt:lpstr>Create a Work Breakdown Structure</vt:lpstr>
      <vt:lpstr>Create a Work Breakdown Structure (Continued)</vt:lpstr>
      <vt:lpstr>Create a Work Breakdown Structure (Continued)</vt:lpstr>
      <vt:lpstr>Create a Work Breakdown Structure (Continued)</vt:lpstr>
      <vt:lpstr>Create a Work Breakdown Structure (Continued)</vt:lpstr>
      <vt:lpstr>Create and Assign Project Resources</vt:lpstr>
      <vt:lpstr>Create and Assign Project Resources (Continued)</vt:lpstr>
      <vt:lpstr>Create and Assign Project Resources (Continued)</vt:lpstr>
      <vt:lpstr>Create and Assign Project Resources (Continued)</vt:lpstr>
      <vt:lpstr>Change Task Durations by Adding Resources</vt:lpstr>
      <vt:lpstr>Change Task Durations by Adding Resources (Continued)</vt:lpstr>
      <vt:lpstr>Change Task Durations by Adding Resources (Continued)</vt:lpstr>
      <vt:lpstr>View Resource Assignments in the Team Planner View</vt:lpstr>
      <vt:lpstr>Enhance a Project Schedule with Elapsed Duration and Recurring Tasks</vt:lpstr>
      <vt:lpstr>Create Project Reports</vt:lpstr>
      <vt:lpstr>Create Project Reports (Continued)</vt:lpstr>
      <vt:lpstr>Copy and Paste Information to Other Applications</vt:lpstr>
      <vt:lpstr>Copy and Paste Information to Other Applications (Continued)</vt:lpstr>
      <vt:lpstr>Copy and Paste Information to Other Applications (Continued)</vt:lpstr>
      <vt:lpstr>Copy and Paste Information to Other Applications (Continued)</vt:lpstr>
      <vt:lpstr>Copy and Paste Information to Other Applications (Continued)</vt:lpstr>
      <vt:lpstr>Copy and Paste Information to Other Applications (Continued)</vt:lpstr>
      <vt:lpstr>Share Project Information with Microsoft Excel</vt:lpstr>
      <vt:lpstr>Share Project Information with Microsoft Excel (Continued)</vt:lpstr>
      <vt:lpstr>Share Project Information with Microsoft Excel (Continued)</vt:lpstr>
      <vt:lpstr>Use Project Templates and Create Project Templates</vt:lpstr>
      <vt:lpstr>Use Project Templates and Create Project Templates (Continued)</vt:lpstr>
      <vt:lpstr>Summary</vt:lpstr>
      <vt:lpstr>Questions</vt:lpstr>
      <vt:lpstr>Copyright </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Your Office</dc:creator>
  <cp:keywords/>
  <dc:description/>
  <cp:lastModifiedBy>Copyeditor CE</cp:lastModifiedBy>
  <cp:revision>265</cp:revision>
  <dcterms:created xsi:type="dcterms:W3CDTF">2014-05-10T17:24:34Z</dcterms:created>
  <dcterms:modified xsi:type="dcterms:W3CDTF">2014-06-03T17:13:08Z</dcterms:modified>
  <cp:category/>
</cp:coreProperties>
</file>