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7" r:id="rId1"/>
  </p:sldMasterIdLst>
  <p:notesMasterIdLst>
    <p:notesMasterId r:id="rId64"/>
  </p:notesMasterIdLst>
  <p:sldIdLst>
    <p:sldId id="256" r:id="rId2"/>
    <p:sldId id="290" r:id="rId3"/>
    <p:sldId id="401" r:id="rId4"/>
    <p:sldId id="258" r:id="rId5"/>
    <p:sldId id="286" r:id="rId6"/>
    <p:sldId id="287" r:id="rId7"/>
    <p:sldId id="288" r:id="rId8"/>
    <p:sldId id="289" r:id="rId9"/>
    <p:sldId id="297" r:id="rId10"/>
    <p:sldId id="298" r:id="rId11"/>
    <p:sldId id="291" r:id="rId12"/>
    <p:sldId id="292" r:id="rId13"/>
    <p:sldId id="293" r:id="rId14"/>
    <p:sldId id="294" r:id="rId15"/>
    <p:sldId id="295" r:id="rId16"/>
    <p:sldId id="296" r:id="rId17"/>
    <p:sldId id="257" r:id="rId18"/>
    <p:sldId id="260" r:id="rId19"/>
    <p:sldId id="261" r:id="rId20"/>
    <p:sldId id="262" r:id="rId21"/>
    <p:sldId id="264" r:id="rId22"/>
    <p:sldId id="265" r:id="rId23"/>
    <p:sldId id="266" r:id="rId24"/>
    <p:sldId id="267" r:id="rId25"/>
    <p:sldId id="329" r:id="rId26"/>
    <p:sldId id="330" r:id="rId27"/>
    <p:sldId id="399" r:id="rId28"/>
    <p:sldId id="390" r:id="rId29"/>
    <p:sldId id="331" r:id="rId30"/>
    <p:sldId id="283" r:id="rId31"/>
    <p:sldId id="333" r:id="rId32"/>
    <p:sldId id="402" r:id="rId33"/>
    <p:sldId id="381" r:id="rId34"/>
    <p:sldId id="382" r:id="rId35"/>
    <p:sldId id="341" r:id="rId36"/>
    <p:sldId id="342" r:id="rId37"/>
    <p:sldId id="343" r:id="rId38"/>
    <p:sldId id="393" r:id="rId39"/>
    <p:sldId id="394" r:id="rId40"/>
    <p:sldId id="403" r:id="rId41"/>
    <p:sldId id="263" r:id="rId42"/>
    <p:sldId id="268" r:id="rId43"/>
    <p:sldId id="285" r:id="rId44"/>
    <p:sldId id="269" r:id="rId45"/>
    <p:sldId id="270" r:id="rId46"/>
    <p:sldId id="271" r:id="rId47"/>
    <p:sldId id="272" r:id="rId48"/>
    <p:sldId id="273" r:id="rId49"/>
    <p:sldId id="274" r:id="rId50"/>
    <p:sldId id="275" r:id="rId51"/>
    <p:sldId id="276" r:id="rId52"/>
    <p:sldId id="277" r:id="rId53"/>
    <p:sldId id="278" r:id="rId54"/>
    <p:sldId id="405" r:id="rId55"/>
    <p:sldId id="406" r:id="rId56"/>
    <p:sldId id="407" r:id="rId57"/>
    <p:sldId id="364" r:id="rId58"/>
    <p:sldId id="279" r:id="rId59"/>
    <p:sldId id="281" r:id="rId60"/>
    <p:sldId id="280" r:id="rId61"/>
    <p:sldId id="282" r:id="rId62"/>
    <p:sldId id="376" r:id="rId6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6A85E61-C69A-4303-A0B9-C00093409645}">
          <p14:sldIdLst>
            <p14:sldId id="256"/>
            <p14:sldId id="290"/>
            <p14:sldId id="401"/>
            <p14:sldId id="258"/>
            <p14:sldId id="286"/>
            <p14:sldId id="287"/>
            <p14:sldId id="288"/>
            <p14:sldId id="289"/>
            <p14:sldId id="297"/>
            <p14:sldId id="298"/>
            <p14:sldId id="291"/>
            <p14:sldId id="292"/>
            <p14:sldId id="293"/>
            <p14:sldId id="294"/>
            <p14:sldId id="295"/>
            <p14:sldId id="296"/>
            <p14:sldId id="257"/>
            <p14:sldId id="260"/>
            <p14:sldId id="261"/>
            <p14:sldId id="262"/>
            <p14:sldId id="264"/>
            <p14:sldId id="265"/>
            <p14:sldId id="266"/>
            <p14:sldId id="267"/>
            <p14:sldId id="329"/>
            <p14:sldId id="330"/>
            <p14:sldId id="399"/>
            <p14:sldId id="390"/>
            <p14:sldId id="331"/>
            <p14:sldId id="283"/>
          </p14:sldIdLst>
        </p14:section>
        <p14:section name="why database design is important" id="{62122E16-C2B8-42D5-B53A-FE4DD19CA2F2}">
          <p14:sldIdLst>
            <p14:sldId id="333"/>
            <p14:sldId id="402"/>
            <p14:sldId id="381"/>
            <p14:sldId id="382"/>
            <p14:sldId id="341"/>
            <p14:sldId id="342"/>
            <p14:sldId id="343"/>
            <p14:sldId id="393"/>
            <p14:sldId id="394"/>
            <p14:sldId id="403"/>
          </p14:sldIdLst>
        </p14:section>
        <p14:section name="developmental steps" id="{9069EB94-7EDD-4077-BBFE-D6E984068D6B}">
          <p14:sldIdLst>
            <p14:sldId id="263"/>
            <p14:sldId id="268"/>
            <p14:sldId id="285"/>
            <p14:sldId id="269"/>
            <p14:sldId id="270"/>
            <p14:sldId id="271"/>
            <p14:sldId id="272"/>
            <p14:sldId id="273"/>
            <p14:sldId id="274"/>
            <p14:sldId id="275"/>
            <p14:sldId id="276"/>
            <p14:sldId id="277"/>
            <p14:sldId id="278"/>
            <p14:sldId id="405"/>
            <p14:sldId id="406"/>
            <p14:sldId id="407"/>
            <p14:sldId id="364"/>
            <p14:sldId id="279"/>
            <p14:sldId id="281"/>
            <p14:sldId id="280"/>
            <p14:sldId id="282"/>
            <p14:sldId id="3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923" autoAdjust="0"/>
  </p:normalViewPr>
  <p:slideViewPr>
    <p:cSldViewPr>
      <p:cViewPr varScale="1">
        <p:scale>
          <a:sx n="66" d="100"/>
          <a:sy n="66" d="100"/>
        </p:scale>
        <p:origin x="1930"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461"/>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pPr>
              <a:defRPr/>
            </a:pPr>
            <a:fld id="{2BD4974F-5A91-441C-BD4B-1A319179B3E9}" type="datetimeFigureOut">
              <a:rPr lang="en-US"/>
              <a:pPr>
                <a:defRPr/>
              </a:pPr>
              <a:t>8/25/2020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C51E16C8-31D3-4CA5-BDA8-CC9CF714DB2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E52D0B4-6280-4AAB-B751-77CB55D15740}" type="slidenum">
              <a:rPr lang="en-US" altLang="en-US"/>
              <a:pPr>
                <a:spcBef>
                  <a:spcPct val="0"/>
                </a:spcBef>
              </a:pPr>
              <a:t>4</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1143000" y="685800"/>
            <a:ext cx="4572000" cy="3429000"/>
          </a:xfrm>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ea typeface="ＭＳ Ｐゴシック" charset="-128"/>
              </a:defRPr>
            </a:lvl1pPr>
            <a:lvl2pPr marL="742950" indent="-285750">
              <a:defRPr sz="1400">
                <a:solidFill>
                  <a:schemeClr val="tx1"/>
                </a:solidFill>
                <a:latin typeface="Arial" panose="020B0604020202020204" pitchFamily="34" charset="0"/>
                <a:ea typeface="ＭＳ Ｐゴシック" charset="-128"/>
              </a:defRPr>
            </a:lvl2pPr>
            <a:lvl3pPr marL="1143000" indent="-228600">
              <a:defRPr sz="1400">
                <a:solidFill>
                  <a:schemeClr val="tx1"/>
                </a:solidFill>
                <a:latin typeface="Arial" panose="020B0604020202020204" pitchFamily="34" charset="0"/>
                <a:ea typeface="ＭＳ Ｐゴシック" charset="-128"/>
              </a:defRPr>
            </a:lvl3pPr>
            <a:lvl4pPr marL="1600200" indent="-228600">
              <a:defRPr sz="1400">
                <a:solidFill>
                  <a:schemeClr val="tx1"/>
                </a:solidFill>
                <a:latin typeface="Arial" panose="020B0604020202020204" pitchFamily="34" charset="0"/>
                <a:ea typeface="ＭＳ Ｐゴシック" charset="-128"/>
              </a:defRPr>
            </a:lvl4pPr>
            <a:lvl5pPr marL="2057400" indent="-228600">
              <a:defRPr sz="1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9pPr>
          </a:lstStyle>
          <a:p>
            <a:fld id="{C603EDB1-EF97-47DF-B2D1-914D9D45F6DC}" type="slidenum">
              <a:rPr lang="en-US" altLang="en-US" sz="1200"/>
              <a:pPr/>
              <a:t>25</a:t>
            </a:fld>
            <a:endParaRPr lang="en-US" altLang="en-US" sz="1200" dirty="0"/>
          </a:p>
        </p:txBody>
      </p:sp>
    </p:spTree>
    <p:extLst>
      <p:ext uri="{BB962C8B-B14F-4D97-AF65-F5344CB8AC3E}">
        <p14:creationId xmlns:p14="http://schemas.microsoft.com/office/powerpoint/2010/main" val="1714796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1143000" y="685800"/>
            <a:ext cx="4572000" cy="3429000"/>
          </a:xfrm>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ea typeface="ＭＳ Ｐゴシック" charset="-128"/>
              </a:defRPr>
            </a:lvl1pPr>
            <a:lvl2pPr marL="742950" indent="-285750">
              <a:defRPr sz="1400">
                <a:solidFill>
                  <a:schemeClr val="tx1"/>
                </a:solidFill>
                <a:latin typeface="Arial" panose="020B0604020202020204" pitchFamily="34" charset="0"/>
                <a:ea typeface="ＭＳ Ｐゴシック" charset="-128"/>
              </a:defRPr>
            </a:lvl2pPr>
            <a:lvl3pPr marL="1143000" indent="-228600">
              <a:defRPr sz="1400">
                <a:solidFill>
                  <a:schemeClr val="tx1"/>
                </a:solidFill>
                <a:latin typeface="Arial" panose="020B0604020202020204" pitchFamily="34" charset="0"/>
                <a:ea typeface="ＭＳ Ｐゴシック" charset="-128"/>
              </a:defRPr>
            </a:lvl3pPr>
            <a:lvl4pPr marL="1600200" indent="-228600">
              <a:defRPr sz="1400">
                <a:solidFill>
                  <a:schemeClr val="tx1"/>
                </a:solidFill>
                <a:latin typeface="Arial" panose="020B0604020202020204" pitchFamily="34" charset="0"/>
                <a:ea typeface="ＭＳ Ｐゴシック" charset="-128"/>
              </a:defRPr>
            </a:lvl4pPr>
            <a:lvl5pPr marL="2057400" indent="-228600">
              <a:defRPr sz="1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9pPr>
          </a:lstStyle>
          <a:p>
            <a:fld id="{72271F14-E9AA-4104-B4E1-299509ACD01F}" type="slidenum">
              <a:rPr lang="en-US" altLang="en-US" sz="1200"/>
              <a:pPr/>
              <a:t>26</a:t>
            </a:fld>
            <a:endParaRPr lang="en-US" altLang="en-US" sz="1200" dirty="0"/>
          </a:p>
        </p:txBody>
      </p:sp>
    </p:spTree>
    <p:extLst>
      <p:ext uri="{BB962C8B-B14F-4D97-AF65-F5344CB8AC3E}">
        <p14:creationId xmlns:p14="http://schemas.microsoft.com/office/powerpoint/2010/main" val="2618016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1143000" y="685800"/>
            <a:ext cx="4572000" cy="3429000"/>
          </a:xfrm>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ea typeface="ＭＳ Ｐゴシック" charset="-128"/>
              </a:defRPr>
            </a:lvl1pPr>
            <a:lvl2pPr marL="742950" indent="-285750">
              <a:defRPr sz="1400">
                <a:solidFill>
                  <a:schemeClr val="tx1"/>
                </a:solidFill>
                <a:latin typeface="Arial" panose="020B0604020202020204" pitchFamily="34" charset="0"/>
                <a:ea typeface="ＭＳ Ｐゴシック" charset="-128"/>
              </a:defRPr>
            </a:lvl2pPr>
            <a:lvl3pPr marL="1143000" indent="-228600">
              <a:defRPr sz="1400">
                <a:solidFill>
                  <a:schemeClr val="tx1"/>
                </a:solidFill>
                <a:latin typeface="Arial" panose="020B0604020202020204" pitchFamily="34" charset="0"/>
                <a:ea typeface="ＭＳ Ｐゴシック" charset="-128"/>
              </a:defRPr>
            </a:lvl3pPr>
            <a:lvl4pPr marL="1600200" indent="-228600">
              <a:defRPr sz="1400">
                <a:solidFill>
                  <a:schemeClr val="tx1"/>
                </a:solidFill>
                <a:latin typeface="Arial" panose="020B0604020202020204" pitchFamily="34" charset="0"/>
                <a:ea typeface="ＭＳ Ｐゴシック" charset="-128"/>
              </a:defRPr>
            </a:lvl4pPr>
            <a:lvl5pPr marL="2057400" indent="-228600">
              <a:defRPr sz="1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9pPr>
          </a:lstStyle>
          <a:p>
            <a:fld id="{DBC2F8D9-E41F-4B29-8837-662AA7BCC2C5}" type="slidenum">
              <a:rPr lang="en-US" altLang="en-US" sz="1200"/>
              <a:pPr/>
              <a:t>27</a:t>
            </a:fld>
            <a:endParaRPr lang="en-US" altLang="en-US" sz="1200" dirty="0"/>
          </a:p>
        </p:txBody>
      </p:sp>
    </p:spTree>
    <p:extLst>
      <p:ext uri="{BB962C8B-B14F-4D97-AF65-F5344CB8AC3E}">
        <p14:creationId xmlns:p14="http://schemas.microsoft.com/office/powerpoint/2010/main" val="31877024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1143000" y="685800"/>
            <a:ext cx="4572000" cy="3429000"/>
          </a:xfrm>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ea typeface="ＭＳ Ｐゴシック" charset="-128"/>
              </a:defRPr>
            </a:lvl1pPr>
            <a:lvl2pPr marL="742950" indent="-285750">
              <a:defRPr sz="1400">
                <a:solidFill>
                  <a:schemeClr val="tx1"/>
                </a:solidFill>
                <a:latin typeface="Arial" panose="020B0604020202020204" pitchFamily="34" charset="0"/>
                <a:ea typeface="ＭＳ Ｐゴシック" charset="-128"/>
              </a:defRPr>
            </a:lvl2pPr>
            <a:lvl3pPr marL="1143000" indent="-228600">
              <a:defRPr sz="1400">
                <a:solidFill>
                  <a:schemeClr val="tx1"/>
                </a:solidFill>
                <a:latin typeface="Arial" panose="020B0604020202020204" pitchFamily="34" charset="0"/>
                <a:ea typeface="ＭＳ Ｐゴシック" charset="-128"/>
              </a:defRPr>
            </a:lvl3pPr>
            <a:lvl4pPr marL="1600200" indent="-228600">
              <a:defRPr sz="1400">
                <a:solidFill>
                  <a:schemeClr val="tx1"/>
                </a:solidFill>
                <a:latin typeface="Arial" panose="020B0604020202020204" pitchFamily="34" charset="0"/>
                <a:ea typeface="ＭＳ Ｐゴシック" charset="-128"/>
              </a:defRPr>
            </a:lvl4pPr>
            <a:lvl5pPr marL="2057400" indent="-228600">
              <a:defRPr sz="1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9pPr>
          </a:lstStyle>
          <a:p>
            <a:fld id="{7C022D8D-620C-4BCF-A9DF-2CFB4976D800}" type="slidenum">
              <a:rPr lang="en-US" altLang="en-US" sz="1200"/>
              <a:pPr/>
              <a:t>28</a:t>
            </a:fld>
            <a:endParaRPr lang="en-US" altLang="en-US" sz="1200" dirty="0"/>
          </a:p>
        </p:txBody>
      </p:sp>
    </p:spTree>
    <p:extLst>
      <p:ext uri="{BB962C8B-B14F-4D97-AF65-F5344CB8AC3E}">
        <p14:creationId xmlns:p14="http://schemas.microsoft.com/office/powerpoint/2010/main" val="2636405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1143000" y="685800"/>
            <a:ext cx="4572000" cy="3429000"/>
          </a:xfrm>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ea typeface="ＭＳ Ｐゴシック" charset="-128"/>
              </a:defRPr>
            </a:lvl1pPr>
            <a:lvl2pPr marL="742950" indent="-285750">
              <a:defRPr sz="1400">
                <a:solidFill>
                  <a:schemeClr val="tx1"/>
                </a:solidFill>
                <a:latin typeface="Arial" panose="020B0604020202020204" pitchFamily="34" charset="0"/>
                <a:ea typeface="ＭＳ Ｐゴシック" charset="-128"/>
              </a:defRPr>
            </a:lvl2pPr>
            <a:lvl3pPr marL="1143000" indent="-228600">
              <a:defRPr sz="1400">
                <a:solidFill>
                  <a:schemeClr val="tx1"/>
                </a:solidFill>
                <a:latin typeface="Arial" panose="020B0604020202020204" pitchFamily="34" charset="0"/>
                <a:ea typeface="ＭＳ Ｐゴシック" charset="-128"/>
              </a:defRPr>
            </a:lvl3pPr>
            <a:lvl4pPr marL="1600200" indent="-228600">
              <a:defRPr sz="1400">
                <a:solidFill>
                  <a:schemeClr val="tx1"/>
                </a:solidFill>
                <a:latin typeface="Arial" panose="020B0604020202020204" pitchFamily="34" charset="0"/>
                <a:ea typeface="ＭＳ Ｐゴシック" charset="-128"/>
              </a:defRPr>
            </a:lvl4pPr>
            <a:lvl5pPr marL="2057400" indent="-228600">
              <a:defRPr sz="1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9pPr>
          </a:lstStyle>
          <a:p>
            <a:fld id="{163099A7-BDAC-4B95-A269-DF955EB849FE}" type="slidenum">
              <a:rPr lang="en-US" altLang="en-US" sz="1200"/>
              <a:pPr/>
              <a:t>29</a:t>
            </a:fld>
            <a:endParaRPr lang="en-US" altLang="en-US" sz="1200" dirty="0"/>
          </a:p>
        </p:txBody>
      </p:sp>
    </p:spTree>
    <p:extLst>
      <p:ext uri="{BB962C8B-B14F-4D97-AF65-F5344CB8AC3E}">
        <p14:creationId xmlns:p14="http://schemas.microsoft.com/office/powerpoint/2010/main" val="3465437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819120D-495F-4BAD-A8B1-570039ED4CEF}" type="slidenum">
              <a:rPr lang="en-US" altLang="en-US"/>
              <a:pPr>
                <a:spcBef>
                  <a:spcPct val="0"/>
                </a:spcBef>
              </a:pPr>
              <a:t>30</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43000" y="685800"/>
            <a:ext cx="4572000" cy="3429000"/>
          </a:xfrm>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ea typeface="ＭＳ Ｐゴシック" charset="-128"/>
              </a:defRPr>
            </a:lvl1pPr>
            <a:lvl2pPr marL="742950" indent="-285750">
              <a:defRPr sz="1400">
                <a:solidFill>
                  <a:schemeClr val="tx1"/>
                </a:solidFill>
                <a:latin typeface="Arial" panose="020B0604020202020204" pitchFamily="34" charset="0"/>
                <a:ea typeface="ＭＳ Ｐゴシック" charset="-128"/>
              </a:defRPr>
            </a:lvl2pPr>
            <a:lvl3pPr marL="1143000" indent="-228600">
              <a:defRPr sz="1400">
                <a:solidFill>
                  <a:schemeClr val="tx1"/>
                </a:solidFill>
                <a:latin typeface="Arial" panose="020B0604020202020204" pitchFamily="34" charset="0"/>
                <a:ea typeface="ＭＳ Ｐゴシック" charset="-128"/>
              </a:defRPr>
            </a:lvl3pPr>
            <a:lvl4pPr marL="1600200" indent="-228600">
              <a:defRPr sz="1400">
                <a:solidFill>
                  <a:schemeClr val="tx1"/>
                </a:solidFill>
                <a:latin typeface="Arial" panose="020B0604020202020204" pitchFamily="34" charset="0"/>
                <a:ea typeface="ＭＳ Ｐゴシック" charset="-128"/>
              </a:defRPr>
            </a:lvl4pPr>
            <a:lvl5pPr marL="2057400" indent="-228600">
              <a:defRPr sz="1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9pPr>
          </a:lstStyle>
          <a:p>
            <a:fld id="{994FDB97-CA93-4674-8E7C-75C5BFA5E7B3}" type="slidenum">
              <a:rPr lang="en-US" altLang="en-US" sz="1200"/>
              <a:pPr/>
              <a:t>31</a:t>
            </a:fld>
            <a:endParaRPr lang="en-US" altLang="en-US" sz="1200" dirty="0"/>
          </a:p>
        </p:txBody>
      </p:sp>
    </p:spTree>
    <p:extLst>
      <p:ext uri="{BB962C8B-B14F-4D97-AF65-F5344CB8AC3E}">
        <p14:creationId xmlns:p14="http://schemas.microsoft.com/office/powerpoint/2010/main" val="36984592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1143000" y="685800"/>
            <a:ext cx="4572000" cy="3429000"/>
          </a:xfrm>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ea typeface="ＭＳ Ｐゴシック" charset="-128"/>
              </a:defRPr>
            </a:lvl1pPr>
            <a:lvl2pPr marL="742950" indent="-285750">
              <a:defRPr sz="1400">
                <a:solidFill>
                  <a:schemeClr val="tx1"/>
                </a:solidFill>
                <a:latin typeface="Arial" panose="020B0604020202020204" pitchFamily="34" charset="0"/>
                <a:ea typeface="ＭＳ Ｐゴシック" charset="-128"/>
              </a:defRPr>
            </a:lvl2pPr>
            <a:lvl3pPr marL="1143000" indent="-228600">
              <a:defRPr sz="1400">
                <a:solidFill>
                  <a:schemeClr val="tx1"/>
                </a:solidFill>
                <a:latin typeface="Arial" panose="020B0604020202020204" pitchFamily="34" charset="0"/>
                <a:ea typeface="ＭＳ Ｐゴシック" charset="-128"/>
              </a:defRPr>
            </a:lvl3pPr>
            <a:lvl4pPr marL="1600200" indent="-228600">
              <a:defRPr sz="1400">
                <a:solidFill>
                  <a:schemeClr val="tx1"/>
                </a:solidFill>
                <a:latin typeface="Arial" panose="020B0604020202020204" pitchFamily="34" charset="0"/>
                <a:ea typeface="ＭＳ Ｐゴシック" charset="-128"/>
              </a:defRPr>
            </a:lvl4pPr>
            <a:lvl5pPr marL="2057400" indent="-228600">
              <a:defRPr sz="1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9pPr>
          </a:lstStyle>
          <a:p>
            <a:fld id="{76570975-EC40-4262-BEEC-B16CE306EC92}" type="slidenum">
              <a:rPr lang="en-US" altLang="en-US" sz="1200"/>
              <a:pPr/>
              <a:t>33</a:t>
            </a:fld>
            <a:endParaRPr lang="en-US" altLang="en-US" sz="1200" dirty="0"/>
          </a:p>
        </p:txBody>
      </p:sp>
    </p:spTree>
    <p:extLst>
      <p:ext uri="{BB962C8B-B14F-4D97-AF65-F5344CB8AC3E}">
        <p14:creationId xmlns:p14="http://schemas.microsoft.com/office/powerpoint/2010/main" val="42896463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1143000" y="685800"/>
            <a:ext cx="4572000" cy="3429000"/>
          </a:xfrm>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ea typeface="ＭＳ Ｐゴシック" charset="-128"/>
              </a:defRPr>
            </a:lvl1pPr>
            <a:lvl2pPr marL="742950" indent="-285750">
              <a:defRPr sz="1400">
                <a:solidFill>
                  <a:schemeClr val="tx1"/>
                </a:solidFill>
                <a:latin typeface="Arial" panose="020B0604020202020204" pitchFamily="34" charset="0"/>
                <a:ea typeface="ＭＳ Ｐゴシック" charset="-128"/>
              </a:defRPr>
            </a:lvl2pPr>
            <a:lvl3pPr marL="1143000" indent="-228600">
              <a:defRPr sz="1400">
                <a:solidFill>
                  <a:schemeClr val="tx1"/>
                </a:solidFill>
                <a:latin typeface="Arial" panose="020B0604020202020204" pitchFamily="34" charset="0"/>
                <a:ea typeface="ＭＳ Ｐゴシック" charset="-128"/>
              </a:defRPr>
            </a:lvl3pPr>
            <a:lvl4pPr marL="1600200" indent="-228600">
              <a:defRPr sz="1400">
                <a:solidFill>
                  <a:schemeClr val="tx1"/>
                </a:solidFill>
                <a:latin typeface="Arial" panose="020B0604020202020204" pitchFamily="34" charset="0"/>
                <a:ea typeface="ＭＳ Ｐゴシック" charset="-128"/>
              </a:defRPr>
            </a:lvl4pPr>
            <a:lvl5pPr marL="2057400" indent="-228600">
              <a:defRPr sz="1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9pPr>
          </a:lstStyle>
          <a:p>
            <a:fld id="{91037BA4-E801-427E-990D-D26A3D608326}" type="slidenum">
              <a:rPr lang="en-US" altLang="en-US" sz="1200"/>
              <a:pPr/>
              <a:t>34</a:t>
            </a:fld>
            <a:endParaRPr lang="en-US" altLang="en-US" sz="1200" dirty="0"/>
          </a:p>
        </p:txBody>
      </p:sp>
    </p:spTree>
    <p:extLst>
      <p:ext uri="{BB962C8B-B14F-4D97-AF65-F5344CB8AC3E}">
        <p14:creationId xmlns:p14="http://schemas.microsoft.com/office/powerpoint/2010/main" val="19088638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1143000" y="685800"/>
            <a:ext cx="4572000" cy="3429000"/>
          </a:xfrm>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ea typeface="ＭＳ Ｐゴシック" charset="-128"/>
              </a:defRPr>
            </a:lvl1pPr>
            <a:lvl2pPr marL="742950" indent="-285750">
              <a:defRPr sz="1400">
                <a:solidFill>
                  <a:schemeClr val="tx1"/>
                </a:solidFill>
                <a:latin typeface="Arial" panose="020B0604020202020204" pitchFamily="34" charset="0"/>
                <a:ea typeface="ＭＳ Ｐゴシック" charset="-128"/>
              </a:defRPr>
            </a:lvl2pPr>
            <a:lvl3pPr marL="1143000" indent="-228600">
              <a:defRPr sz="1400">
                <a:solidFill>
                  <a:schemeClr val="tx1"/>
                </a:solidFill>
                <a:latin typeface="Arial" panose="020B0604020202020204" pitchFamily="34" charset="0"/>
                <a:ea typeface="ＭＳ Ｐゴシック" charset="-128"/>
              </a:defRPr>
            </a:lvl3pPr>
            <a:lvl4pPr marL="1600200" indent="-228600">
              <a:defRPr sz="1400">
                <a:solidFill>
                  <a:schemeClr val="tx1"/>
                </a:solidFill>
                <a:latin typeface="Arial" panose="020B0604020202020204" pitchFamily="34" charset="0"/>
                <a:ea typeface="ＭＳ Ｐゴシック" charset="-128"/>
              </a:defRPr>
            </a:lvl4pPr>
            <a:lvl5pPr marL="2057400" indent="-228600">
              <a:defRPr sz="1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9pPr>
          </a:lstStyle>
          <a:p>
            <a:fld id="{F7D41C42-AF04-4D86-B695-9598A9BDC379}" type="slidenum">
              <a:rPr lang="en-US" altLang="en-US" sz="1200"/>
              <a:pPr/>
              <a:t>35</a:t>
            </a:fld>
            <a:endParaRPr lang="en-US" altLang="en-US" sz="1200" dirty="0"/>
          </a:p>
        </p:txBody>
      </p:sp>
    </p:spTree>
    <p:extLst>
      <p:ext uri="{BB962C8B-B14F-4D97-AF65-F5344CB8AC3E}">
        <p14:creationId xmlns:p14="http://schemas.microsoft.com/office/powerpoint/2010/main" val="2049838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buFontTx/>
              <a:buChar char="-"/>
            </a:pPr>
            <a:endParaRPr lang="en-US" altLang="en-US" dirty="0"/>
          </a:p>
          <a:p>
            <a:pPr marL="0" lvl="1" eaLnBrk="1" hangingPunct="1">
              <a:spcBef>
                <a:spcPct val="0"/>
              </a:spcBef>
            </a:pPr>
            <a:r>
              <a:rPr lang="en-US" altLang="en-US" dirty="0"/>
              <a:t>The terms “data” and “information” are often interchanged and used as synonyms for each other (information is simply the data that we need)</a:t>
            </a:r>
          </a:p>
          <a:p>
            <a:pPr eaLnBrk="1" hangingPunct="1">
              <a:spcBef>
                <a:spcPct val="0"/>
              </a:spcBef>
            </a:pPr>
            <a:endParaRPr lang="en-US" altLang="en-US" dirty="0"/>
          </a:p>
          <a:p>
            <a:pPr eaLnBrk="1" hangingPunct="1">
              <a:spcBef>
                <a:spcPct val="0"/>
              </a:spcBef>
              <a:buFontTx/>
              <a:buChar char="-"/>
            </a:pPr>
            <a:endParaRPr lang="en-US" altLang="en-US" dirty="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1E98083-17F2-45BF-8EE6-3CF3720419FD}" type="slidenum">
              <a:rPr lang="en-US" altLang="en-US"/>
              <a:pPr>
                <a:spcBef>
                  <a:spcPct val="0"/>
                </a:spcBef>
              </a:pPr>
              <a:t>17</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1143000" y="685800"/>
            <a:ext cx="4572000" cy="3429000"/>
          </a:xfrm>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ea typeface="ＭＳ Ｐゴシック" charset="-128"/>
              </a:defRPr>
            </a:lvl1pPr>
            <a:lvl2pPr marL="742950" indent="-285750">
              <a:defRPr sz="1400">
                <a:solidFill>
                  <a:schemeClr val="tx1"/>
                </a:solidFill>
                <a:latin typeface="Arial" panose="020B0604020202020204" pitchFamily="34" charset="0"/>
                <a:ea typeface="ＭＳ Ｐゴシック" charset="-128"/>
              </a:defRPr>
            </a:lvl2pPr>
            <a:lvl3pPr marL="1143000" indent="-228600">
              <a:defRPr sz="1400">
                <a:solidFill>
                  <a:schemeClr val="tx1"/>
                </a:solidFill>
                <a:latin typeface="Arial" panose="020B0604020202020204" pitchFamily="34" charset="0"/>
                <a:ea typeface="ＭＳ Ｐゴシック" charset="-128"/>
              </a:defRPr>
            </a:lvl3pPr>
            <a:lvl4pPr marL="1600200" indent="-228600">
              <a:defRPr sz="1400">
                <a:solidFill>
                  <a:schemeClr val="tx1"/>
                </a:solidFill>
                <a:latin typeface="Arial" panose="020B0604020202020204" pitchFamily="34" charset="0"/>
                <a:ea typeface="ＭＳ Ｐゴシック" charset="-128"/>
              </a:defRPr>
            </a:lvl4pPr>
            <a:lvl5pPr marL="2057400" indent="-228600">
              <a:defRPr sz="1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9pPr>
          </a:lstStyle>
          <a:p>
            <a:fld id="{356E5C9C-262A-4D87-98AB-A179B3719BCF}" type="slidenum">
              <a:rPr lang="en-US" altLang="en-US" sz="1200"/>
              <a:pPr/>
              <a:t>36</a:t>
            </a:fld>
            <a:endParaRPr lang="en-US" altLang="en-US" sz="1200" dirty="0"/>
          </a:p>
        </p:txBody>
      </p:sp>
    </p:spTree>
    <p:extLst>
      <p:ext uri="{BB962C8B-B14F-4D97-AF65-F5344CB8AC3E}">
        <p14:creationId xmlns:p14="http://schemas.microsoft.com/office/powerpoint/2010/main" val="34858005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1143000" y="685800"/>
            <a:ext cx="4572000" cy="3429000"/>
          </a:xfrm>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ea typeface="ＭＳ Ｐゴシック" charset="-128"/>
              </a:defRPr>
            </a:lvl1pPr>
            <a:lvl2pPr marL="742950" indent="-285750">
              <a:defRPr sz="1400">
                <a:solidFill>
                  <a:schemeClr val="tx1"/>
                </a:solidFill>
                <a:latin typeface="Arial" panose="020B0604020202020204" pitchFamily="34" charset="0"/>
                <a:ea typeface="ＭＳ Ｐゴシック" charset="-128"/>
              </a:defRPr>
            </a:lvl2pPr>
            <a:lvl3pPr marL="1143000" indent="-228600">
              <a:defRPr sz="1400">
                <a:solidFill>
                  <a:schemeClr val="tx1"/>
                </a:solidFill>
                <a:latin typeface="Arial" panose="020B0604020202020204" pitchFamily="34" charset="0"/>
                <a:ea typeface="ＭＳ Ｐゴシック" charset="-128"/>
              </a:defRPr>
            </a:lvl3pPr>
            <a:lvl4pPr marL="1600200" indent="-228600">
              <a:defRPr sz="1400">
                <a:solidFill>
                  <a:schemeClr val="tx1"/>
                </a:solidFill>
                <a:latin typeface="Arial" panose="020B0604020202020204" pitchFamily="34" charset="0"/>
                <a:ea typeface="ＭＳ Ｐゴシック" charset="-128"/>
              </a:defRPr>
            </a:lvl4pPr>
            <a:lvl5pPr marL="2057400" indent="-228600">
              <a:defRPr sz="1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9pPr>
          </a:lstStyle>
          <a:p>
            <a:fld id="{68C6D843-31AC-4F11-9D87-6B7DB8E90A9B}" type="slidenum">
              <a:rPr lang="en-US" altLang="en-US" sz="1200"/>
              <a:pPr/>
              <a:t>37</a:t>
            </a:fld>
            <a:endParaRPr lang="en-US" altLang="en-US" sz="1200" dirty="0"/>
          </a:p>
        </p:txBody>
      </p:sp>
    </p:spTree>
    <p:extLst>
      <p:ext uri="{BB962C8B-B14F-4D97-AF65-F5344CB8AC3E}">
        <p14:creationId xmlns:p14="http://schemas.microsoft.com/office/powerpoint/2010/main" val="4758969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The first and most critical step in the development of the database.</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B980F418-D764-4BAF-A6F3-C2E592002123}" type="slidenum">
              <a:rPr lang="en-US" altLang="en-US"/>
              <a:pPr>
                <a:spcBef>
                  <a:spcPct val="0"/>
                </a:spcBef>
              </a:pPr>
              <a:t>42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72C6D94-20A1-43F0-8CA4-5E1724CAA8C8}" type="slidenum">
              <a:rPr lang="en-US" altLang="en-US"/>
              <a:pPr>
                <a:spcBef>
                  <a:spcPct val="0"/>
                </a:spcBef>
              </a:pPr>
              <a:t>43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EDA7381-F80E-4F96-8ED6-AFA94C1F1736}" type="slidenum">
              <a:rPr lang="en-US" altLang="en-US"/>
              <a:pPr>
                <a:spcBef>
                  <a:spcPct val="0"/>
                </a:spcBef>
              </a:pPr>
              <a:t>44</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a:t>A database has two models:</a:t>
            </a:r>
          </a:p>
          <a:p>
            <a:pPr eaLnBrk="1" hangingPunct="1">
              <a:spcBef>
                <a:spcPct val="0"/>
              </a:spcBef>
            </a:pPr>
            <a:r>
              <a:rPr lang="en-US" altLang="en-US" dirty="0"/>
              <a:t>Conceptual model - created as a visualization of requirements during the requirements collection, definition, and visualization step and serves as a as a blueprint for the actual (logical) database model</a:t>
            </a:r>
          </a:p>
          <a:p>
            <a:pPr eaLnBrk="1" hangingPunct="1">
              <a:spcBef>
                <a:spcPct val="0"/>
              </a:spcBef>
            </a:pPr>
            <a:r>
              <a:rPr lang="en-US" altLang="en-US" dirty="0"/>
              <a:t>Logical model - actual database model, created during the database modeling step to be used in the subsequent step of database implementation using the DBMS</a:t>
            </a:r>
          </a:p>
          <a:p>
            <a:pPr eaLnBrk="1" hangingPunct="1">
              <a:spcBef>
                <a:spcPct val="0"/>
              </a:spcBef>
            </a:pPr>
            <a:endParaRPr lang="en-US" altLang="en-US" dirty="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FB34797-DDD1-495C-8266-7352DD947CF3}" type="slidenum">
              <a:rPr lang="en-US" altLang="en-US"/>
              <a:pPr>
                <a:spcBef>
                  <a:spcPct val="0"/>
                </a:spcBef>
              </a:pPr>
              <a:t>45</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a:t>SQL  is a language used by most relational DBMS software packages.</a:t>
            </a:r>
          </a:p>
          <a:p>
            <a:pPr eaLnBrk="1" hangingPunct="1">
              <a:spcBef>
                <a:spcPct val="0"/>
              </a:spcBef>
            </a:pPr>
            <a:r>
              <a:rPr lang="en-US" altLang="en-US" dirty="0"/>
              <a:t>SQL includes commands for creating, modifying and deleting database structures (these commands are used during database implementation). </a:t>
            </a:r>
          </a:p>
          <a:p>
            <a:pPr eaLnBrk="1" hangingPunct="1">
              <a:spcBef>
                <a:spcPct val="0"/>
              </a:spcBef>
            </a:pPr>
            <a:endParaRPr lang="en-US" altLang="en-US" dirty="0"/>
          </a:p>
          <a:p>
            <a:pPr eaLnBrk="1" hangingPunct="1">
              <a:spcBef>
                <a:spcPct val="0"/>
              </a:spcBef>
            </a:pPr>
            <a:endParaRPr lang="en-US" altLang="en-US" dirty="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FA1EC45-6A11-4AD7-A352-CD681ACB46D9}" type="slidenum">
              <a:rPr lang="en-US" altLang="en-US"/>
              <a:pPr>
                <a:spcBef>
                  <a:spcPct val="0"/>
                </a:spcBef>
              </a:pPr>
              <a:t>46</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a:t>The design and creation of front-end applications can commence and proceed in parallel with database implementation .The actual creation of a front-end application involves connecting it to the database.  Connecting front-end application to the database can only be done once the database is implemented.</a:t>
            </a: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68654A9-2B3E-4AFD-BBDF-DD15BF149015}" type="slidenum">
              <a:rPr lang="en-US" altLang="en-US"/>
              <a:pPr>
                <a:spcBef>
                  <a:spcPct val="0"/>
                </a:spcBef>
              </a:pPr>
              <a:t>47</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Typically, database deployment also involves populating the implemented database with the initial set of data.</a:t>
            </a: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C2358D8-1B26-47EC-A4E0-8EA56535367A}" type="slidenum">
              <a:rPr lang="en-US" altLang="en-US"/>
              <a:pPr>
                <a:spcBef>
                  <a:spcPct val="0"/>
                </a:spcBef>
              </a:pPr>
              <a:t>48</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The database system can be used indirectly, via the front-end applications, or directly via the DBMS.</a:t>
            </a:r>
          </a:p>
          <a:p>
            <a:pPr eaLnBrk="1" hangingPunct="1">
              <a:spcBef>
                <a:spcPct val="0"/>
              </a:spcBef>
            </a:pPr>
            <a:r>
              <a:rPr lang="en-US" altLang="en-US"/>
              <a:t>SQL includes commands for insertion, modification, deletion and retrieval of the data.  These commands can be issued by front-end applications (indirect use), or directly by the end-users themselves (direct use)</a:t>
            </a:r>
          </a:p>
          <a:p>
            <a:pPr eaLnBrk="1" hangingPunct="1">
              <a:spcBef>
                <a:spcPct val="0"/>
              </a:spcBef>
            </a:pPr>
            <a:endParaRPr lang="en-US" altLang="en-US"/>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03CA326-E0FD-4C53-B50F-147077BC2ACA}" type="slidenum">
              <a:rPr lang="en-US" altLang="en-US"/>
              <a:pPr>
                <a:spcBef>
                  <a:spcPct val="0"/>
                </a:spcBef>
              </a:pPr>
              <a:t>49</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BD88809-3F97-4885-920A-141D37B63A33}" type="slidenum">
              <a:rPr lang="en-US" altLang="en-US"/>
              <a:pPr>
                <a:spcBef>
                  <a:spcPct val="0"/>
                </a:spcBef>
              </a:pPr>
              <a:t>18</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EBE74E9-937D-43E5-B88E-68A03D760D08}" type="slidenum">
              <a:rPr lang="en-US" altLang="en-US"/>
              <a:pPr>
                <a:spcBef>
                  <a:spcPct val="0"/>
                </a:spcBef>
              </a:pPr>
              <a:t>50</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In most cases, after a certain period of use, the need for modifications and expansion of the existing database system becomes apparent, and the development of a new version of the existing database system is initiated.</a:t>
            </a: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FF4E058B-17F2-4196-91EF-C87CCFC28EB7}" type="slidenum">
              <a:rPr lang="en-US" altLang="en-US"/>
              <a:pPr>
                <a:spcBef>
                  <a:spcPct val="0"/>
                </a:spcBef>
              </a:pPr>
              <a:t>51</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41BF7FB-1458-439C-901F-38925AA317B4}" type="slidenum">
              <a:rPr lang="en-US" altLang="en-US"/>
              <a:pPr>
                <a:spcBef>
                  <a:spcPct val="0"/>
                </a:spcBef>
              </a:pPr>
              <a:t>52</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The difference in the scope of databases is reflected in the size, complexity and cost in time and resources required for each of the steps.</a:t>
            </a:r>
          </a:p>
          <a:p>
            <a:pPr eaLnBrk="1" hangingPunct="1">
              <a:spcBef>
                <a:spcPct val="0"/>
              </a:spcBef>
            </a:pPr>
            <a:endParaRPr lang="en-US" altLang="en-US"/>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C6DD05C-57E4-4ED2-85A9-709127104A71}" type="slidenum">
              <a:rPr lang="en-US" altLang="en-US"/>
              <a:pPr>
                <a:spcBef>
                  <a:spcPct val="0"/>
                </a:spcBef>
              </a:pPr>
              <a:t>53</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143000" y="685800"/>
            <a:ext cx="4572000" cy="3429000"/>
          </a:xfrm>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ea typeface="ＭＳ Ｐゴシック" charset="-128"/>
              </a:defRPr>
            </a:lvl1pPr>
            <a:lvl2pPr marL="742950" indent="-285750">
              <a:defRPr sz="1400">
                <a:solidFill>
                  <a:schemeClr val="tx1"/>
                </a:solidFill>
                <a:latin typeface="Arial" panose="020B0604020202020204" pitchFamily="34" charset="0"/>
                <a:ea typeface="ＭＳ Ｐゴシック" charset="-128"/>
              </a:defRPr>
            </a:lvl2pPr>
            <a:lvl3pPr marL="1143000" indent="-228600">
              <a:defRPr sz="1400">
                <a:solidFill>
                  <a:schemeClr val="tx1"/>
                </a:solidFill>
                <a:latin typeface="Arial" panose="020B0604020202020204" pitchFamily="34" charset="0"/>
                <a:ea typeface="ＭＳ Ｐゴシック" charset="-128"/>
              </a:defRPr>
            </a:lvl3pPr>
            <a:lvl4pPr marL="1600200" indent="-228600">
              <a:defRPr sz="1400">
                <a:solidFill>
                  <a:schemeClr val="tx1"/>
                </a:solidFill>
                <a:latin typeface="Arial" panose="020B0604020202020204" pitchFamily="34" charset="0"/>
                <a:ea typeface="ＭＳ Ｐゴシック" charset="-128"/>
              </a:defRPr>
            </a:lvl4pPr>
            <a:lvl5pPr marL="2057400" indent="-228600">
              <a:defRPr sz="1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9pPr>
          </a:lstStyle>
          <a:p>
            <a:fld id="{AC46F5C0-8B44-490B-B9EF-159AA7B39CF7}" type="slidenum">
              <a:rPr lang="en-US" altLang="en-US" sz="1200"/>
              <a:pPr/>
              <a:t>57</a:t>
            </a:fld>
            <a:endParaRPr lang="en-US" altLang="en-US" sz="1200" dirty="0"/>
          </a:p>
        </p:txBody>
      </p:sp>
    </p:spTree>
    <p:extLst>
      <p:ext uri="{BB962C8B-B14F-4D97-AF65-F5344CB8AC3E}">
        <p14:creationId xmlns:p14="http://schemas.microsoft.com/office/powerpoint/2010/main" val="35134638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It is not uncommon for the same people to perform more than one of these roles. In fact (especially in smaller companies and organizations), the same people may be in charge of all aspects of the database system, including the design, implementation, administration, and maintenance.</a:t>
            </a:r>
          </a:p>
          <a:p>
            <a:pPr eaLnBrk="1" hangingPunct="1">
              <a:spcBef>
                <a:spcPct val="0"/>
              </a:spcBef>
            </a:pPr>
            <a:endParaRPr lang="en-US" altLang="en-US"/>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37BCD05-2BE9-4EFF-A2BC-3C5D66751A1B}" type="slidenum">
              <a:rPr lang="en-US" altLang="en-US"/>
              <a:pPr>
                <a:spcBef>
                  <a:spcPct val="0"/>
                </a:spcBef>
              </a:pPr>
              <a:t>58</a:t>
            </a:fld>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365A6DE7-59FC-4428-AA1A-001111B42F3F}" type="slidenum">
              <a:rPr lang="en-US" altLang="en-US"/>
              <a:pPr>
                <a:spcBef>
                  <a:spcPct val="0"/>
                </a:spcBef>
              </a:pPr>
              <a:t>59</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5BA09B1-D5AF-442D-AA50-AA1E25C62543}" type="slidenum">
              <a:rPr lang="en-US" altLang="en-US"/>
              <a:pPr>
                <a:spcBef>
                  <a:spcPct val="0"/>
                </a:spcBef>
              </a:pPr>
              <a:t>60</a:t>
            </a:fld>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Arguably, database end users are the most important category of people involved with database systems. They are the reason for the existence of database systems. The quality of a database system is measured by how quickly and easily it can provide the accurate and complete information needed by its end users.</a:t>
            </a:r>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7285486-A523-4DE4-B831-DEE5D55A7EC0}" type="slidenum">
              <a:rPr lang="en-US" altLang="en-US"/>
              <a:pPr>
                <a:spcBef>
                  <a:spcPct val="0"/>
                </a:spcBef>
              </a:pPr>
              <a:t>61</a:t>
            </a:fld>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1143000" y="685800"/>
            <a:ext cx="4572000" cy="3429000"/>
          </a:xfrm>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ea typeface="ＭＳ Ｐゴシック" charset="-128"/>
              </a:defRPr>
            </a:lvl1pPr>
            <a:lvl2pPr marL="742950" indent="-285750">
              <a:defRPr sz="1400">
                <a:solidFill>
                  <a:schemeClr val="tx1"/>
                </a:solidFill>
                <a:latin typeface="Arial" panose="020B0604020202020204" pitchFamily="34" charset="0"/>
                <a:ea typeface="ＭＳ Ｐゴシック" charset="-128"/>
              </a:defRPr>
            </a:lvl2pPr>
            <a:lvl3pPr marL="1143000" indent="-228600">
              <a:defRPr sz="1400">
                <a:solidFill>
                  <a:schemeClr val="tx1"/>
                </a:solidFill>
                <a:latin typeface="Arial" panose="020B0604020202020204" pitchFamily="34" charset="0"/>
                <a:ea typeface="ＭＳ Ｐゴシック" charset="-128"/>
              </a:defRPr>
            </a:lvl3pPr>
            <a:lvl4pPr marL="1600200" indent="-228600">
              <a:defRPr sz="1400">
                <a:solidFill>
                  <a:schemeClr val="tx1"/>
                </a:solidFill>
                <a:latin typeface="Arial" panose="020B0604020202020204" pitchFamily="34" charset="0"/>
                <a:ea typeface="ＭＳ Ｐゴシック" charset="-128"/>
              </a:defRPr>
            </a:lvl4pPr>
            <a:lvl5pPr marL="2057400" indent="-228600">
              <a:defRPr sz="1400">
                <a:solidFill>
                  <a:schemeClr val="tx1"/>
                </a:solidFill>
                <a:latin typeface="Arial" panose="020B0604020202020204" pitchFamily="34" charset="0"/>
                <a:ea typeface="ＭＳ Ｐゴシック"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ＭＳ Ｐゴシック" charset="-128"/>
              </a:defRPr>
            </a:lvl9pPr>
          </a:lstStyle>
          <a:p>
            <a:fld id="{A6153B0B-C6FB-4D68-9992-7BAEC033F86C}" type="slidenum">
              <a:rPr lang="en-US" altLang="en-US" sz="1200"/>
              <a:pPr/>
              <a:t>62</a:t>
            </a:fld>
            <a:endParaRPr lang="en-US" altLang="en-US" sz="1200" dirty="0"/>
          </a:p>
        </p:txBody>
      </p:sp>
    </p:spTree>
    <p:extLst>
      <p:ext uri="{BB962C8B-B14F-4D97-AF65-F5344CB8AC3E}">
        <p14:creationId xmlns:p14="http://schemas.microsoft.com/office/powerpoint/2010/main" val="3375927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FB2107C5-44B3-42F5-9002-EF0C5C120A20}" type="slidenum">
              <a:rPr lang="en-US" altLang="en-US"/>
              <a:pPr>
                <a:spcBef>
                  <a:spcPct val="0"/>
                </a:spcBef>
              </a:pPr>
              <a:t>19</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25F3C2A-A409-415B-A994-2D889B6780B2}" type="slidenum">
              <a:rPr lang="en-US" altLang="en-US"/>
              <a:pPr>
                <a:spcBef>
                  <a:spcPct val="0"/>
                </a:spcBef>
              </a:pPr>
              <a:t>20</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D28FE92-85CA-49AF-AE3B-7F023C367030}" type="slidenum">
              <a:rPr lang="en-US" altLang="en-US"/>
              <a:pPr>
                <a:spcBef>
                  <a:spcPct val="0"/>
                </a:spcBef>
              </a:pPr>
              <a:t>21</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D13ABCF-CA7E-4314-8D76-28B59F833735}" type="slidenum">
              <a:rPr lang="en-US" altLang="en-US"/>
              <a:pPr>
                <a:spcBef>
                  <a:spcPct val="0"/>
                </a:spcBef>
              </a:pPr>
              <a:t>22</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B416F14C-A773-45CC-A01E-C4D3EC5A6866}" type="slidenum">
              <a:rPr lang="en-US" altLang="en-US"/>
              <a:pPr>
                <a:spcBef>
                  <a:spcPct val="0"/>
                </a:spcBef>
              </a:pPr>
              <a:t>23</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a:t>Indirect</a:t>
            </a:r>
            <a:r>
              <a:rPr lang="en-US" altLang="en-US" baseline="0" dirty="0"/>
              <a:t> interaction is where the end user has  little knowledge of databases, direct is where they know SQL, </a:t>
            </a:r>
            <a:r>
              <a:rPr lang="en-US" altLang="en-US" baseline="0" dirty="0" err="1"/>
              <a:t>etc</a:t>
            </a:r>
            <a:endParaRPr lang="en-US"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6E1D26C-0BCD-4C62-8557-003CEEC48C06}" type="slidenum">
              <a:rPr lang="en-US" altLang="en-US"/>
              <a:pPr>
                <a:spcBef>
                  <a:spcPct val="0"/>
                </a:spcBef>
              </a:pPr>
              <a:t>24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3576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73854820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30022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lvl1pPr>
              <a:defRPr>
                <a:solidFill>
                  <a:schemeClr val="tx1"/>
                </a:solidFill>
                <a:latin typeface="Franklin Gothic Book" pitchFamily="34" charset="0"/>
                <a:ea typeface="MS PGothic" pitchFamily="34" charset="-128"/>
              </a:defRPr>
            </a:lvl1pPr>
            <a:lvl2pPr marL="37931725" indent="-37474525">
              <a:defRPr>
                <a:solidFill>
                  <a:schemeClr val="tx1"/>
                </a:solidFill>
                <a:latin typeface="Franklin Gothic Book" pitchFamily="34" charset="0"/>
                <a:ea typeface="MS PGothic" pitchFamily="34" charset="-128"/>
              </a:defRPr>
            </a:lvl2pPr>
            <a:lvl3pPr>
              <a:defRPr>
                <a:solidFill>
                  <a:schemeClr val="tx1"/>
                </a:solidFill>
                <a:latin typeface="Franklin Gothic Book" pitchFamily="34" charset="0"/>
                <a:ea typeface="MS PGothic" pitchFamily="34" charset="-128"/>
              </a:defRPr>
            </a:lvl3pPr>
            <a:lvl4pPr>
              <a:defRPr>
                <a:solidFill>
                  <a:schemeClr val="tx1"/>
                </a:solidFill>
                <a:latin typeface="Franklin Gothic Book" pitchFamily="34" charset="0"/>
                <a:ea typeface="MS PGothic" pitchFamily="34" charset="-128"/>
              </a:defRPr>
            </a:lvl4pPr>
            <a:lvl5pPr>
              <a:defRPr>
                <a:solidFill>
                  <a:schemeClr val="tx1"/>
                </a:solidFill>
                <a:latin typeface="Franklin Gothic Book" pitchFamily="34" charset="0"/>
                <a:ea typeface="MS PGothic" pitchFamily="34" charset="-128"/>
              </a:defRPr>
            </a:lvl5pPr>
            <a:lvl6pPr marL="457200" fontAlgn="base">
              <a:spcBef>
                <a:spcPct val="0"/>
              </a:spcBef>
              <a:spcAft>
                <a:spcPct val="0"/>
              </a:spcAft>
              <a:defRPr>
                <a:solidFill>
                  <a:schemeClr val="tx1"/>
                </a:solidFill>
                <a:latin typeface="Franklin Gothic Book" pitchFamily="34" charset="0"/>
                <a:ea typeface="MS PGothic" pitchFamily="34" charset="-128"/>
              </a:defRPr>
            </a:lvl6pPr>
            <a:lvl7pPr marL="914400" fontAlgn="base">
              <a:spcBef>
                <a:spcPct val="0"/>
              </a:spcBef>
              <a:spcAft>
                <a:spcPct val="0"/>
              </a:spcAft>
              <a:defRPr>
                <a:solidFill>
                  <a:schemeClr val="tx1"/>
                </a:solidFill>
                <a:latin typeface="Franklin Gothic Book" pitchFamily="34" charset="0"/>
                <a:ea typeface="MS PGothic" pitchFamily="34" charset="-128"/>
              </a:defRPr>
            </a:lvl7pPr>
            <a:lvl8pPr marL="1371600" fontAlgn="base">
              <a:spcBef>
                <a:spcPct val="0"/>
              </a:spcBef>
              <a:spcAft>
                <a:spcPct val="0"/>
              </a:spcAft>
              <a:defRPr>
                <a:solidFill>
                  <a:schemeClr val="tx1"/>
                </a:solidFill>
                <a:latin typeface="Franklin Gothic Book" pitchFamily="34" charset="0"/>
                <a:ea typeface="MS PGothic" pitchFamily="34" charset="-128"/>
              </a:defRPr>
            </a:lvl8pPr>
            <a:lvl9pPr marL="1828800" fontAlgn="base">
              <a:spcBef>
                <a:spcPct val="0"/>
              </a:spcBef>
              <a:spcAft>
                <a:spcPct val="0"/>
              </a:spcAft>
              <a:defRPr>
                <a:solidFill>
                  <a:schemeClr val="tx1"/>
                </a:solidFill>
                <a:latin typeface="Franklin Gothic Book" pitchFamily="34" charset="0"/>
                <a:ea typeface="MS PGothic" pitchFamily="34" charset="-128"/>
              </a:defRPr>
            </a:lvl9pPr>
          </a:lstStyle>
          <a:p>
            <a:pPr eaLnBrk="1" hangingPunct="1">
              <a:defRPr/>
            </a:pP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Title 3"/>
          <p:cNvSpPr>
            <a:spLocks noGrp="1"/>
          </p:cNvSpPr>
          <p:nvPr>
            <p:ph type="title"/>
          </p:nvPr>
        </p:nvSpPr>
        <p:spPr/>
        <p:txBody>
          <a:bodyPr/>
          <a:lstStyle>
            <a:lvl1pPr>
              <a:defRPr kumimoji="0" lang="en-US" sz="3200" kern="1200" cap="all" baseline="0" dirty="0">
                <a:solidFill>
                  <a:schemeClr val="tx2"/>
                </a:solidFill>
                <a:effectLst/>
                <a:latin typeface="+mj-lt"/>
                <a:ea typeface="+mj-ea"/>
                <a:cs typeface="+mj-cs"/>
              </a:defRPr>
            </a:lvl1pPr>
          </a:lstStyle>
          <a:p>
            <a:r>
              <a:rPr lang="en-US" dirty="0"/>
              <a:t>Click to edit Master title style</a:t>
            </a:r>
          </a:p>
        </p:txBody>
      </p:sp>
    </p:spTree>
    <p:extLst>
      <p:ext uri="{BB962C8B-B14F-4D97-AF65-F5344CB8AC3E}">
        <p14:creationId xmlns:p14="http://schemas.microsoft.com/office/powerpoint/2010/main" val="3504167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60748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478235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1196163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8/25/2020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54118938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8/25/2020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99704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8/25/2020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41575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56103952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DD058F-B960-4439-B370-43D89816EE05}" type="datetimeFigureOut">
              <a:rPr lang="en-US" dirty="0"/>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229B06-CF2A-459A-8CBC-F18C1D67D2BB}" type="slidenum">
              <a:rPr lang="en-US" dirty="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51509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dirty="0"/>
              <a:pPr/>
              <a:t>8/25/2020</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416161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76" r:id="rId12"/>
  </p:sldLayoutIdLst>
  <p:hf sldNum="0"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ncdc.noaa.gov/most-popular-data" TargetMode="External"/><Relationship Id="rId2" Type="http://schemas.openxmlformats.org/officeDocument/2006/relationships/hyperlink" Target="http://freebase.com/" TargetMode="External"/><Relationship Id="rId1" Type="http://schemas.openxmlformats.org/officeDocument/2006/relationships/slideLayout" Target="../slideLayouts/slideLayout2.xml"/><Relationship Id="rId5" Type="http://schemas.openxmlformats.org/officeDocument/2006/relationships/hyperlink" Target="http://www.infochimps.com/tags/bigdata" TargetMode="External"/><Relationship Id="rId4" Type="http://schemas.openxmlformats.org/officeDocument/2006/relationships/hyperlink" Target="http://loc.gov/"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research.stlouisfed.org/fred2/" TargetMode="External"/><Relationship Id="rId2" Type="http://schemas.openxmlformats.org/officeDocument/2006/relationships/hyperlink" Target="http://ensembl.org/" TargetMode="External"/><Relationship Id="rId1" Type="http://schemas.openxmlformats.org/officeDocument/2006/relationships/slideLayout" Target="../slideLayouts/slideLayout2.xml"/><Relationship Id="rId5" Type="http://schemas.openxmlformats.org/officeDocument/2006/relationships/hyperlink" Target="http://www.census.gov/" TargetMode="External"/><Relationship Id="rId4" Type="http://schemas.openxmlformats.org/officeDocument/2006/relationships/hyperlink" Target="http://www.bls.gov/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853411"/>
            <a:ext cx="8458200" cy="1222375"/>
          </a:xfrm>
        </p:spPr>
        <p:txBody>
          <a:bodyPr/>
          <a:lstStyle/>
          <a:p>
            <a:pPr eaLnBrk="1" fontAlgn="auto" hangingPunct="1">
              <a:spcAft>
                <a:spcPts val="0"/>
              </a:spcAft>
              <a:defRPr/>
            </a:pPr>
            <a:r>
              <a:rPr lang="en-US" cap="none" dirty="0">
                <a:effectLst>
                  <a:reflection endPos="0" dir="5400000" sy="-90000" algn="bl" rotWithShape="0"/>
                </a:effectLst>
              </a:rPr>
              <a:t>MSBA 504 Database Management</a:t>
            </a:r>
            <a:endParaRPr cap="none" dirty="0">
              <a:effectLst>
                <a:reflection endPos="0" dir="5400000" sy="-90000" algn="bl" rotWithShape="0"/>
              </a:effectLst>
            </a:endParaRPr>
          </a:p>
        </p:txBody>
      </p:sp>
      <p:sp>
        <p:nvSpPr>
          <p:cNvPr id="3" name="Subtitle 2"/>
          <p:cNvSpPr>
            <a:spLocks noGrp="1"/>
          </p:cNvSpPr>
          <p:nvPr>
            <p:ph type="subTitle" idx="1"/>
          </p:nvPr>
        </p:nvSpPr>
        <p:spPr>
          <a:xfrm>
            <a:off x="6457950" y="5943599"/>
            <a:ext cx="2400300" cy="479577"/>
          </a:xfrm>
        </p:spPr>
        <p:txBody>
          <a:bodyPr/>
          <a:lstStyle/>
          <a:p>
            <a:r>
              <a:rPr lang="en-US" dirty="0"/>
              <a:t>Introduction to Databases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839C9-627F-41F5-916D-1C18DA0D5B89}"/>
              </a:ext>
            </a:extLst>
          </p:cNvPr>
          <p:cNvSpPr>
            <a:spLocks noGrp="1"/>
          </p:cNvSpPr>
          <p:nvPr>
            <p:ph type="title"/>
          </p:nvPr>
        </p:nvSpPr>
        <p:spPr/>
        <p:txBody>
          <a:bodyPr/>
          <a:lstStyle/>
          <a:p>
            <a:r>
              <a:rPr lang="en-US" dirty="0"/>
              <a:t>Interesting public databases II</a:t>
            </a:r>
          </a:p>
        </p:txBody>
      </p:sp>
      <p:sp>
        <p:nvSpPr>
          <p:cNvPr id="3" name="Content Placeholder 2">
            <a:extLst>
              <a:ext uri="{FF2B5EF4-FFF2-40B4-BE49-F238E27FC236}">
                <a16:creationId xmlns:a16="http://schemas.microsoft.com/office/drawing/2014/main" id="{E5C8777F-6F1A-4551-93C0-41FCFBE10904}"/>
              </a:ext>
            </a:extLst>
          </p:cNvPr>
          <p:cNvSpPr>
            <a:spLocks noGrp="1"/>
          </p:cNvSpPr>
          <p:nvPr>
            <p:ph idx="1"/>
          </p:nvPr>
        </p:nvSpPr>
        <p:spPr/>
        <p:txBody>
          <a:bodyPr>
            <a:normAutofit fontScale="77500" lnSpcReduction="20000"/>
          </a:bodyPr>
          <a:lstStyle/>
          <a:p>
            <a:r>
              <a:rPr lang="en-US" dirty="0"/>
              <a:t>Freebase Dataset: The freebase database is an open database of current facts of the world's information covering millions of topics and hundreds of categories. It focuses on people, places but also contains information on many topics. As you can imagine the complexity of categorizing and structuring such a wide range of information is daunting. Some of the structure that it provides includes time lines, location graphs, information facts, and relationship connections. (Website at </a:t>
            </a:r>
            <a:r>
              <a:rPr lang="en-US" u="sng" dirty="0">
                <a:hlinkClick r:id="rId2"/>
              </a:rPr>
              <a:t>http://freebase.com</a:t>
            </a:r>
            <a:r>
              <a:rPr lang="en-US" dirty="0"/>
              <a:t>) </a:t>
            </a:r>
          </a:p>
          <a:p>
            <a:r>
              <a:rPr lang="en-US" dirty="0"/>
              <a:t>Historical Weather Datasets: The National Oceanic and Atmospheric Administration provides time series data and climatological data in several different databases. The various databases provide different series of data. The data can be accessed via a browser interface as well as specific tools that are provided by the administration. (Website at </a:t>
            </a:r>
            <a:r>
              <a:rPr lang="en-US" u="sng" dirty="0">
                <a:hlinkClick r:id="rId3"/>
              </a:rPr>
              <a:t>http://www.ncdc.noaa.gov/most-popular-data</a:t>
            </a:r>
            <a:r>
              <a:rPr lang="en-US" dirty="0"/>
              <a:t>)</a:t>
            </a:r>
          </a:p>
          <a:p>
            <a:r>
              <a:rPr lang="en-US" dirty="0"/>
              <a:t>Twitter Archive at the Library of Congress: This massive database contains 133 Terabytes of compressed data. A single search could take up to 24 hours to complete. The Library of Congress also has numerous interesting databases containing information on a variety of subjects. Although there is extensive information, it is available through website interfaces rather than specialized tools or APIs. (Website </a:t>
            </a:r>
            <a:r>
              <a:rPr lang="en-US" u="sng" dirty="0">
                <a:hlinkClick r:id="rId4"/>
              </a:rPr>
              <a:t>http://loc.gov</a:t>
            </a:r>
            <a:r>
              <a:rPr lang="en-US" dirty="0"/>
              <a:t>) Note: There are also other Twitter databases available on the Web. (Website </a:t>
            </a:r>
            <a:r>
              <a:rPr lang="en-US" u="sng" dirty="0">
                <a:hlinkClick r:id="rId5"/>
              </a:rPr>
              <a:t>http://www.infochimps.com/tags/bigdata</a:t>
            </a:r>
            <a:r>
              <a:rPr lang="en-US" dirty="0"/>
              <a:t>)</a:t>
            </a:r>
          </a:p>
          <a:p>
            <a:endParaRPr lang="en-US" dirty="0"/>
          </a:p>
        </p:txBody>
      </p:sp>
    </p:spTree>
    <p:extLst>
      <p:ext uri="{BB962C8B-B14F-4D97-AF65-F5344CB8AC3E}">
        <p14:creationId xmlns:p14="http://schemas.microsoft.com/office/powerpoint/2010/main" val="838272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Database Skills for Knowledge-based Careers</a:t>
            </a:r>
            <a:br>
              <a:rPr lang="en-US" b="1" dirty="0"/>
            </a:b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56161072"/>
              </p:ext>
            </p:extLst>
          </p:nvPr>
        </p:nvGraphicFramePr>
        <p:xfrm>
          <a:off x="685800" y="1600200"/>
          <a:ext cx="7924800" cy="4223068"/>
        </p:xfrm>
        <a:graphic>
          <a:graphicData uri="http://schemas.openxmlformats.org/drawingml/2006/table">
            <a:tbl>
              <a:tblPr firstRow="1" firstCol="1" bandRow="1">
                <a:tableStyleId>{5C22544A-7EE6-4342-B048-85BDC9FD1C3A}</a:tableStyleId>
              </a:tblPr>
              <a:tblGrid>
                <a:gridCol w="1981200">
                  <a:extLst>
                    <a:ext uri="{9D8B030D-6E8A-4147-A177-3AD203B41FA5}">
                      <a16:colId xmlns:a16="http://schemas.microsoft.com/office/drawing/2014/main" val="390509530"/>
                    </a:ext>
                  </a:extLst>
                </a:gridCol>
                <a:gridCol w="1981200">
                  <a:extLst>
                    <a:ext uri="{9D8B030D-6E8A-4147-A177-3AD203B41FA5}">
                      <a16:colId xmlns:a16="http://schemas.microsoft.com/office/drawing/2014/main" val="1229341892"/>
                    </a:ext>
                  </a:extLst>
                </a:gridCol>
                <a:gridCol w="1981200">
                  <a:extLst>
                    <a:ext uri="{9D8B030D-6E8A-4147-A177-3AD203B41FA5}">
                      <a16:colId xmlns:a16="http://schemas.microsoft.com/office/drawing/2014/main" val="1843865415"/>
                    </a:ext>
                  </a:extLst>
                </a:gridCol>
                <a:gridCol w="1981200">
                  <a:extLst>
                    <a:ext uri="{9D8B030D-6E8A-4147-A177-3AD203B41FA5}">
                      <a16:colId xmlns:a16="http://schemas.microsoft.com/office/drawing/2014/main" val="1473881967"/>
                    </a:ext>
                  </a:extLst>
                </a:gridCol>
              </a:tblGrid>
              <a:tr h="129667">
                <a:tc>
                  <a:txBody>
                    <a:bodyPr/>
                    <a:lstStyle/>
                    <a:p>
                      <a:pPr marL="0" marR="0" algn="ctr">
                        <a:lnSpc>
                          <a:spcPct val="107000"/>
                        </a:lnSpc>
                        <a:spcBef>
                          <a:spcPts val="0"/>
                        </a:spcBef>
                        <a:spcAft>
                          <a:spcPts val="0"/>
                        </a:spcAft>
                      </a:pPr>
                      <a:r>
                        <a:rPr lang="en-US" sz="1200">
                          <a:effectLst/>
                        </a:rPr>
                        <a:t>Job Title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0"/>
                        </a:spcAft>
                      </a:pPr>
                      <a:r>
                        <a:rPr lang="en-US" sz="1200">
                          <a:effectLst/>
                        </a:rPr>
                        <a:t>Job Description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0"/>
                        </a:spcAft>
                      </a:pPr>
                      <a:r>
                        <a:rPr lang="en-US" sz="1200">
                          <a:effectLst/>
                        </a:rPr>
                        <a:t>DB Knowledge Required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0"/>
                        </a:spcAft>
                      </a:pPr>
                      <a:r>
                        <a:rPr lang="en-US" sz="1200" dirty="0">
                          <a:effectLst/>
                        </a:rPr>
                        <a:t>Skill Level Required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24194433"/>
                  </a:ext>
                </a:extLst>
              </a:tr>
              <a:tr h="0">
                <a:tc>
                  <a:txBody>
                    <a:bodyPr/>
                    <a:lstStyle/>
                    <a:p>
                      <a:pPr marL="0" marR="0" algn="ctr">
                        <a:lnSpc>
                          <a:spcPct val="107000"/>
                        </a:lnSpc>
                        <a:spcBef>
                          <a:spcPts val="0"/>
                        </a:spcBef>
                        <a:spcAft>
                          <a:spcPts val="800"/>
                        </a:spcAft>
                      </a:pPr>
                      <a:r>
                        <a:rPr lang="en-US" sz="1400" dirty="0">
                          <a:effectLst/>
                        </a:rPr>
                        <a:t>Financial planner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400">
                          <a:effectLst/>
                        </a:rPr>
                        <a:t>Analyze security market and recommend financial portfolios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400">
                          <a:effectLst/>
                        </a:rPr>
                        <a:t>Understand financial information available in databases. Know how to extract information in various combinations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800"/>
                        </a:spcAft>
                      </a:pPr>
                      <a:r>
                        <a:rPr lang="en-US" sz="1400" dirty="0">
                          <a:effectLst/>
                        </a:rPr>
                        <a:t>Moderate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619837885"/>
                  </a:ext>
                </a:extLst>
              </a:tr>
              <a:tr h="0">
                <a:tc>
                  <a:txBody>
                    <a:bodyPr/>
                    <a:lstStyle/>
                    <a:p>
                      <a:pPr marL="0" marR="0" algn="ctr">
                        <a:lnSpc>
                          <a:spcPct val="107000"/>
                        </a:lnSpc>
                        <a:spcBef>
                          <a:spcPts val="0"/>
                        </a:spcBef>
                        <a:spcAft>
                          <a:spcPts val="800"/>
                        </a:spcAft>
                      </a:pPr>
                      <a:r>
                        <a:rPr lang="en-US" sz="1400" dirty="0">
                          <a:effectLst/>
                        </a:rPr>
                        <a:t>Market research analyst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400">
                          <a:effectLst/>
                        </a:rPr>
                        <a:t>Analyze sales and economic data to predict future trends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400">
                          <a:effectLst/>
                        </a:rPr>
                        <a:t>Understand economic databases.</a:t>
                      </a:r>
                      <a:endParaRPr lang="en-US" sz="1200">
                        <a:effectLst/>
                      </a:endParaRPr>
                    </a:p>
                    <a:p>
                      <a:pPr marL="0" marR="0">
                        <a:lnSpc>
                          <a:spcPct val="107000"/>
                        </a:lnSpc>
                        <a:spcBef>
                          <a:spcPts val="0"/>
                        </a:spcBef>
                        <a:spcAft>
                          <a:spcPts val="800"/>
                        </a:spcAft>
                      </a:pPr>
                      <a:r>
                        <a:rPr lang="en-US" sz="1400">
                          <a:effectLst/>
                        </a:rPr>
                        <a:t>Be able to use databases in novel ways to discover and extract information.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800"/>
                        </a:spcAft>
                      </a:pPr>
                      <a:r>
                        <a:rPr lang="en-US" sz="1400" dirty="0">
                          <a:effectLst/>
                        </a:rPr>
                        <a:t>Substantial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259426889"/>
                  </a:ext>
                </a:extLst>
              </a:tr>
              <a:tr h="0">
                <a:tc>
                  <a:txBody>
                    <a:bodyPr/>
                    <a:lstStyle/>
                    <a:p>
                      <a:pPr marL="0" marR="0" algn="ctr">
                        <a:lnSpc>
                          <a:spcPct val="107000"/>
                        </a:lnSpc>
                        <a:spcBef>
                          <a:spcPts val="0"/>
                        </a:spcBef>
                        <a:spcAft>
                          <a:spcPts val="800"/>
                        </a:spcAft>
                      </a:pPr>
                      <a:r>
                        <a:rPr lang="en-US" sz="1400" dirty="0">
                          <a:effectLst/>
                        </a:rPr>
                        <a:t>Advertising manager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400">
                          <a:effectLst/>
                        </a:rPr>
                        <a:t>Manage advertising campaigns and budgets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400">
                          <a:effectLst/>
                        </a:rPr>
                        <a:t>Understand sales and performance data. Be able to extract information in various ways.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800"/>
                        </a:spcAft>
                      </a:pPr>
                      <a:r>
                        <a:rPr lang="en-US" sz="1400" dirty="0">
                          <a:effectLst/>
                        </a:rPr>
                        <a:t>Moderate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18186254"/>
                  </a:ext>
                </a:extLst>
              </a:tr>
              <a:tr h="0">
                <a:tc>
                  <a:txBody>
                    <a:bodyPr/>
                    <a:lstStyle/>
                    <a:p>
                      <a:pPr marL="0" marR="0" algn="ctr">
                        <a:lnSpc>
                          <a:spcPct val="107000"/>
                        </a:lnSpc>
                        <a:spcBef>
                          <a:spcPts val="0"/>
                        </a:spcBef>
                        <a:spcAft>
                          <a:spcPts val="800"/>
                        </a:spcAft>
                      </a:pPr>
                      <a:r>
                        <a:rPr lang="en-US" sz="1400" dirty="0">
                          <a:effectLst/>
                        </a:rPr>
                        <a:t>Human resource manager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400">
                          <a:effectLst/>
                        </a:rPr>
                        <a:t>Manage all the hiring, evaluation, and monitoring of the work force.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400">
                          <a:effectLst/>
                        </a:rPr>
                        <a:t>Understand information about employees as well as all financial information.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800"/>
                        </a:spcAft>
                      </a:pPr>
                      <a:r>
                        <a:rPr lang="en-US" sz="1400" dirty="0">
                          <a:effectLst/>
                        </a:rPr>
                        <a:t>Moderate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47792652"/>
                  </a:ext>
                </a:extLst>
              </a:tr>
            </a:tbl>
          </a:graphicData>
        </a:graphic>
      </p:graphicFrame>
    </p:spTree>
    <p:extLst>
      <p:ext uri="{BB962C8B-B14F-4D97-AF65-F5344CB8AC3E}">
        <p14:creationId xmlns:p14="http://schemas.microsoft.com/office/powerpoint/2010/main" val="3004789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80784404"/>
              </p:ext>
            </p:extLst>
          </p:nvPr>
        </p:nvGraphicFramePr>
        <p:xfrm>
          <a:off x="533400" y="533401"/>
          <a:ext cx="8001000" cy="5739797"/>
        </p:xfrm>
        <a:graphic>
          <a:graphicData uri="http://schemas.openxmlformats.org/drawingml/2006/table">
            <a:tbl>
              <a:tblPr firstRow="1" firstCol="1" bandRow="1">
                <a:tableStyleId>{5C22544A-7EE6-4342-B048-85BDC9FD1C3A}</a:tableStyleId>
              </a:tblPr>
              <a:tblGrid>
                <a:gridCol w="2000250">
                  <a:extLst>
                    <a:ext uri="{9D8B030D-6E8A-4147-A177-3AD203B41FA5}">
                      <a16:colId xmlns:a16="http://schemas.microsoft.com/office/drawing/2014/main" val="1029053743"/>
                    </a:ext>
                  </a:extLst>
                </a:gridCol>
                <a:gridCol w="2000250">
                  <a:extLst>
                    <a:ext uri="{9D8B030D-6E8A-4147-A177-3AD203B41FA5}">
                      <a16:colId xmlns:a16="http://schemas.microsoft.com/office/drawing/2014/main" val="3562242427"/>
                    </a:ext>
                  </a:extLst>
                </a:gridCol>
                <a:gridCol w="2000250">
                  <a:extLst>
                    <a:ext uri="{9D8B030D-6E8A-4147-A177-3AD203B41FA5}">
                      <a16:colId xmlns:a16="http://schemas.microsoft.com/office/drawing/2014/main" val="232406845"/>
                    </a:ext>
                  </a:extLst>
                </a:gridCol>
                <a:gridCol w="2000250">
                  <a:extLst>
                    <a:ext uri="{9D8B030D-6E8A-4147-A177-3AD203B41FA5}">
                      <a16:colId xmlns:a16="http://schemas.microsoft.com/office/drawing/2014/main" val="3738155618"/>
                    </a:ext>
                  </a:extLst>
                </a:gridCol>
              </a:tblGrid>
              <a:tr h="505135">
                <a:tc>
                  <a:txBody>
                    <a:bodyPr/>
                    <a:lstStyle/>
                    <a:p>
                      <a:pPr marL="0" marR="0" algn="ctr">
                        <a:lnSpc>
                          <a:spcPct val="107000"/>
                        </a:lnSpc>
                        <a:spcBef>
                          <a:spcPts val="0"/>
                        </a:spcBef>
                        <a:spcAft>
                          <a:spcPts val="0"/>
                        </a:spcAft>
                      </a:pPr>
                      <a:r>
                        <a:rPr lang="en-US" sz="1600" dirty="0">
                          <a:effectLst/>
                        </a:rPr>
                        <a:t>Job Title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0"/>
                        </a:spcAft>
                      </a:pPr>
                      <a:r>
                        <a:rPr lang="en-US" sz="1600" dirty="0">
                          <a:effectLst/>
                        </a:rPr>
                        <a:t>Job Description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0"/>
                        </a:spcAft>
                      </a:pPr>
                      <a:r>
                        <a:rPr lang="en-US" sz="1600" dirty="0">
                          <a:effectLst/>
                        </a:rPr>
                        <a:t>DB Knowledge Required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0"/>
                        </a:spcAft>
                      </a:pPr>
                      <a:r>
                        <a:rPr lang="en-US" sz="1600" dirty="0">
                          <a:effectLst/>
                        </a:rPr>
                        <a:t>Skill Level Required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870447767"/>
                  </a:ext>
                </a:extLst>
              </a:tr>
              <a:tr h="1180182">
                <a:tc>
                  <a:txBody>
                    <a:bodyPr/>
                    <a:lstStyle/>
                    <a:p>
                      <a:pPr marL="0" marR="0" algn="ctr">
                        <a:lnSpc>
                          <a:spcPct val="107000"/>
                        </a:lnSpc>
                        <a:spcBef>
                          <a:spcPts val="0"/>
                        </a:spcBef>
                        <a:spcAft>
                          <a:spcPts val="800"/>
                        </a:spcAft>
                      </a:pPr>
                      <a:r>
                        <a:rPr lang="en-US" sz="1800" dirty="0">
                          <a:effectLst/>
                        </a:rPr>
                        <a:t>Accountant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tc>
                  <a:txBody>
                    <a:bodyPr/>
                    <a:lstStyle/>
                    <a:p>
                      <a:pPr marL="0" marR="0">
                        <a:lnSpc>
                          <a:spcPct val="107000"/>
                        </a:lnSpc>
                        <a:spcBef>
                          <a:spcPts val="0"/>
                        </a:spcBef>
                        <a:spcAft>
                          <a:spcPts val="800"/>
                        </a:spcAft>
                      </a:pPr>
                      <a:r>
                        <a:rPr lang="en-US" sz="1400">
                          <a:effectLst/>
                        </a:rPr>
                        <a:t>Support all the accounting requirements of an organization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tc>
                  <a:txBody>
                    <a:bodyPr/>
                    <a:lstStyle/>
                    <a:p>
                      <a:pPr marL="0" marR="0">
                        <a:lnSpc>
                          <a:spcPct val="107000"/>
                        </a:lnSpc>
                        <a:spcBef>
                          <a:spcPts val="0"/>
                        </a:spcBef>
                        <a:spcAft>
                          <a:spcPts val="800"/>
                        </a:spcAft>
                      </a:pPr>
                      <a:r>
                        <a:rPr lang="en-US" sz="1400">
                          <a:effectLst/>
                        </a:rPr>
                        <a:t>Understand all financial databases. Identify problems or potential fraudulent activity through database analysis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tc>
                  <a:txBody>
                    <a:bodyPr/>
                    <a:lstStyle/>
                    <a:p>
                      <a:pPr marL="0" marR="0" algn="ctr">
                        <a:lnSpc>
                          <a:spcPct val="107000"/>
                        </a:lnSpc>
                        <a:spcBef>
                          <a:spcPts val="0"/>
                        </a:spcBef>
                        <a:spcAft>
                          <a:spcPts val="800"/>
                        </a:spcAft>
                      </a:pPr>
                      <a:r>
                        <a:rPr lang="en-US" sz="1400" dirty="0">
                          <a:effectLst/>
                        </a:rPr>
                        <a:t>Extensive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extLst>
                  <a:ext uri="{0D108BD9-81ED-4DB2-BD59-A6C34878D82A}">
                    <a16:rowId xmlns:a16="http://schemas.microsoft.com/office/drawing/2014/main" val="45285220"/>
                  </a:ext>
                </a:extLst>
              </a:tr>
              <a:tr h="1375858">
                <a:tc>
                  <a:txBody>
                    <a:bodyPr/>
                    <a:lstStyle/>
                    <a:p>
                      <a:pPr marL="0" marR="0" algn="ctr">
                        <a:lnSpc>
                          <a:spcPct val="107000"/>
                        </a:lnSpc>
                        <a:spcBef>
                          <a:spcPts val="0"/>
                        </a:spcBef>
                        <a:spcAft>
                          <a:spcPts val="800"/>
                        </a:spcAft>
                      </a:pPr>
                      <a:r>
                        <a:rPr lang="en-US" sz="1800" dirty="0">
                          <a:effectLst/>
                        </a:rPr>
                        <a:t>Economist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tc>
                  <a:txBody>
                    <a:bodyPr/>
                    <a:lstStyle/>
                    <a:p>
                      <a:pPr marL="0" marR="0">
                        <a:lnSpc>
                          <a:spcPct val="107000"/>
                        </a:lnSpc>
                        <a:spcBef>
                          <a:spcPts val="0"/>
                        </a:spcBef>
                        <a:spcAft>
                          <a:spcPts val="800"/>
                        </a:spcAft>
                      </a:pPr>
                      <a:r>
                        <a:rPr lang="en-US" sz="1400">
                          <a:effectLst/>
                        </a:rPr>
                        <a:t>Analyze and predict economic trends based on historical data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tc>
                  <a:txBody>
                    <a:bodyPr/>
                    <a:lstStyle/>
                    <a:p>
                      <a:pPr marL="0" marR="0">
                        <a:lnSpc>
                          <a:spcPct val="107000"/>
                        </a:lnSpc>
                        <a:spcBef>
                          <a:spcPts val="0"/>
                        </a:spcBef>
                        <a:spcAft>
                          <a:spcPts val="800"/>
                        </a:spcAft>
                      </a:pPr>
                      <a:r>
                        <a:rPr lang="en-US" sz="1400">
                          <a:effectLst/>
                        </a:rPr>
                        <a:t>Understand economic databases, their structure and data. Be able to extract information in various forms using novel approaches.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tc>
                  <a:txBody>
                    <a:bodyPr/>
                    <a:lstStyle/>
                    <a:p>
                      <a:pPr marL="0" marR="0" algn="ctr">
                        <a:lnSpc>
                          <a:spcPct val="107000"/>
                        </a:lnSpc>
                        <a:spcBef>
                          <a:spcPts val="0"/>
                        </a:spcBef>
                        <a:spcAft>
                          <a:spcPts val="800"/>
                        </a:spcAft>
                      </a:pPr>
                      <a:r>
                        <a:rPr lang="en-US" sz="1400" dirty="0">
                          <a:effectLst/>
                        </a:rPr>
                        <a:t>Extensive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extLst>
                  <a:ext uri="{0D108BD9-81ED-4DB2-BD59-A6C34878D82A}">
                    <a16:rowId xmlns:a16="http://schemas.microsoft.com/office/drawing/2014/main" val="336383662"/>
                  </a:ext>
                </a:extLst>
              </a:tr>
              <a:tr h="1082289">
                <a:tc>
                  <a:txBody>
                    <a:bodyPr/>
                    <a:lstStyle/>
                    <a:p>
                      <a:pPr marL="0" marR="0" algn="ctr">
                        <a:lnSpc>
                          <a:spcPct val="107000"/>
                        </a:lnSpc>
                        <a:spcBef>
                          <a:spcPts val="0"/>
                        </a:spcBef>
                        <a:spcAft>
                          <a:spcPts val="800"/>
                        </a:spcAft>
                      </a:pPr>
                      <a:r>
                        <a:rPr lang="en-US" sz="1800" dirty="0">
                          <a:effectLst/>
                        </a:rPr>
                        <a:t>Sales manager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tc>
                  <a:txBody>
                    <a:bodyPr/>
                    <a:lstStyle/>
                    <a:p>
                      <a:pPr marL="0" marR="0">
                        <a:lnSpc>
                          <a:spcPct val="107000"/>
                        </a:lnSpc>
                        <a:spcBef>
                          <a:spcPts val="0"/>
                        </a:spcBef>
                        <a:spcAft>
                          <a:spcPts val="800"/>
                        </a:spcAft>
                      </a:pPr>
                      <a:r>
                        <a:rPr lang="en-US" sz="1400">
                          <a:effectLst/>
                        </a:rPr>
                        <a:t>Manage the sales persons and sales activities of an organization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tc>
                  <a:txBody>
                    <a:bodyPr/>
                    <a:lstStyle/>
                    <a:p>
                      <a:pPr marL="0" marR="0">
                        <a:lnSpc>
                          <a:spcPct val="107000"/>
                        </a:lnSpc>
                        <a:spcBef>
                          <a:spcPts val="0"/>
                        </a:spcBef>
                        <a:spcAft>
                          <a:spcPts val="800"/>
                        </a:spcAft>
                      </a:pPr>
                      <a:r>
                        <a:rPr lang="en-US" sz="1400">
                          <a:effectLst/>
                        </a:rPr>
                        <a:t>Understand sales data and be able to extract information in various forms. Evaluate performance.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tc>
                  <a:txBody>
                    <a:bodyPr/>
                    <a:lstStyle/>
                    <a:p>
                      <a:pPr marL="0" marR="0" algn="ctr">
                        <a:lnSpc>
                          <a:spcPct val="107000"/>
                        </a:lnSpc>
                        <a:spcBef>
                          <a:spcPts val="0"/>
                        </a:spcBef>
                        <a:spcAft>
                          <a:spcPts val="800"/>
                        </a:spcAft>
                      </a:pPr>
                      <a:r>
                        <a:rPr lang="en-US" sz="1400" dirty="0">
                          <a:effectLst/>
                        </a:rPr>
                        <a:t>Moderate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extLst>
                  <a:ext uri="{0D108BD9-81ED-4DB2-BD59-A6C34878D82A}">
                    <a16:rowId xmlns:a16="http://schemas.microsoft.com/office/drawing/2014/main" val="2478606789"/>
                  </a:ext>
                </a:extLst>
              </a:tr>
              <a:tr h="1571536">
                <a:tc>
                  <a:txBody>
                    <a:bodyPr/>
                    <a:lstStyle/>
                    <a:p>
                      <a:pPr marL="0" marR="0" algn="ctr">
                        <a:lnSpc>
                          <a:spcPct val="107000"/>
                        </a:lnSpc>
                        <a:spcBef>
                          <a:spcPts val="0"/>
                        </a:spcBef>
                        <a:spcAft>
                          <a:spcPts val="800"/>
                        </a:spcAft>
                      </a:pPr>
                      <a:r>
                        <a:rPr lang="en-US" sz="1800" dirty="0">
                          <a:effectLst/>
                        </a:rPr>
                        <a:t>Sociologist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tc>
                  <a:txBody>
                    <a:bodyPr/>
                    <a:lstStyle/>
                    <a:p>
                      <a:pPr marL="0" marR="0">
                        <a:lnSpc>
                          <a:spcPct val="107000"/>
                        </a:lnSpc>
                        <a:spcBef>
                          <a:spcPts val="0"/>
                        </a:spcBef>
                        <a:spcAft>
                          <a:spcPts val="800"/>
                        </a:spcAft>
                      </a:pPr>
                      <a:r>
                        <a:rPr lang="en-US" sz="1400">
                          <a:effectLst/>
                        </a:rPr>
                        <a:t>Analyze social trends and social problems in communities and nations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tc>
                  <a:txBody>
                    <a:bodyPr/>
                    <a:lstStyle/>
                    <a:p>
                      <a:pPr marL="0" marR="0">
                        <a:lnSpc>
                          <a:spcPct val="107000"/>
                        </a:lnSpc>
                        <a:spcBef>
                          <a:spcPts val="0"/>
                        </a:spcBef>
                        <a:spcAft>
                          <a:spcPts val="800"/>
                        </a:spcAft>
                      </a:pPr>
                      <a:r>
                        <a:rPr lang="en-US" sz="1400">
                          <a:effectLst/>
                        </a:rPr>
                        <a:t>Understand demographic and social data from diverse and disparate databases. Be able to extract information using multiple techniques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tc>
                  <a:txBody>
                    <a:bodyPr/>
                    <a:lstStyle/>
                    <a:p>
                      <a:pPr marL="0" marR="0" algn="ctr">
                        <a:lnSpc>
                          <a:spcPct val="107000"/>
                        </a:lnSpc>
                        <a:spcBef>
                          <a:spcPts val="0"/>
                        </a:spcBef>
                        <a:spcAft>
                          <a:spcPts val="800"/>
                        </a:spcAft>
                      </a:pPr>
                      <a:r>
                        <a:rPr lang="en-US" sz="1400" dirty="0">
                          <a:effectLst/>
                        </a:rPr>
                        <a:t>Extensive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745" marR="8745" marT="8745" marB="8745" anchor="ctr"/>
                </a:tc>
                <a:extLst>
                  <a:ext uri="{0D108BD9-81ED-4DB2-BD59-A6C34878D82A}">
                    <a16:rowId xmlns:a16="http://schemas.microsoft.com/office/drawing/2014/main" val="1212580154"/>
                  </a:ext>
                </a:extLst>
              </a:tr>
            </a:tbl>
          </a:graphicData>
        </a:graphic>
      </p:graphicFrame>
    </p:spTree>
    <p:extLst>
      <p:ext uri="{BB962C8B-B14F-4D97-AF65-F5344CB8AC3E}">
        <p14:creationId xmlns:p14="http://schemas.microsoft.com/office/powerpoint/2010/main" val="1403639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47474411"/>
              </p:ext>
            </p:extLst>
          </p:nvPr>
        </p:nvGraphicFramePr>
        <p:xfrm>
          <a:off x="914400" y="457200"/>
          <a:ext cx="7772400" cy="5113465"/>
        </p:xfrm>
        <a:graphic>
          <a:graphicData uri="http://schemas.openxmlformats.org/drawingml/2006/table">
            <a:tbl>
              <a:tblPr firstRow="1" firstCol="1" bandRow="1">
                <a:tableStyleId>{5C22544A-7EE6-4342-B048-85BDC9FD1C3A}</a:tableStyleId>
              </a:tblPr>
              <a:tblGrid>
                <a:gridCol w="1943100">
                  <a:extLst>
                    <a:ext uri="{9D8B030D-6E8A-4147-A177-3AD203B41FA5}">
                      <a16:colId xmlns:a16="http://schemas.microsoft.com/office/drawing/2014/main" val="659093494"/>
                    </a:ext>
                  </a:extLst>
                </a:gridCol>
                <a:gridCol w="1943100">
                  <a:extLst>
                    <a:ext uri="{9D8B030D-6E8A-4147-A177-3AD203B41FA5}">
                      <a16:colId xmlns:a16="http://schemas.microsoft.com/office/drawing/2014/main" val="3424622109"/>
                    </a:ext>
                  </a:extLst>
                </a:gridCol>
                <a:gridCol w="1943100">
                  <a:extLst>
                    <a:ext uri="{9D8B030D-6E8A-4147-A177-3AD203B41FA5}">
                      <a16:colId xmlns:a16="http://schemas.microsoft.com/office/drawing/2014/main" val="2742982998"/>
                    </a:ext>
                  </a:extLst>
                </a:gridCol>
                <a:gridCol w="1943100">
                  <a:extLst>
                    <a:ext uri="{9D8B030D-6E8A-4147-A177-3AD203B41FA5}">
                      <a16:colId xmlns:a16="http://schemas.microsoft.com/office/drawing/2014/main" val="2199224995"/>
                    </a:ext>
                  </a:extLst>
                </a:gridCol>
              </a:tblGrid>
              <a:tr h="0">
                <a:tc>
                  <a:txBody>
                    <a:bodyPr/>
                    <a:lstStyle/>
                    <a:p>
                      <a:pPr marL="0" marR="0" algn="ctr">
                        <a:lnSpc>
                          <a:spcPct val="107000"/>
                        </a:lnSpc>
                        <a:spcBef>
                          <a:spcPts val="0"/>
                        </a:spcBef>
                        <a:spcAft>
                          <a:spcPts val="0"/>
                        </a:spcAft>
                      </a:pPr>
                      <a:r>
                        <a:rPr lang="en-US" sz="2000" dirty="0">
                          <a:effectLst/>
                        </a:rPr>
                        <a:t>Job Title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0"/>
                        </a:spcAft>
                      </a:pPr>
                      <a:r>
                        <a:rPr lang="en-US" sz="2000" dirty="0">
                          <a:effectLst/>
                        </a:rPr>
                        <a:t>Job Description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0"/>
                        </a:spcAft>
                      </a:pPr>
                      <a:r>
                        <a:rPr lang="en-US" sz="2000" dirty="0">
                          <a:effectLst/>
                        </a:rPr>
                        <a:t>DB Knowledge Required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0"/>
                        </a:spcAft>
                      </a:pPr>
                      <a:r>
                        <a:rPr lang="en-US" sz="2000" dirty="0">
                          <a:effectLst/>
                        </a:rPr>
                        <a:t>Skill Level Required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84660620"/>
                  </a:ext>
                </a:extLst>
              </a:tr>
              <a:tr h="0">
                <a:tc>
                  <a:txBody>
                    <a:bodyPr/>
                    <a:lstStyle/>
                    <a:p>
                      <a:pPr marL="0" marR="0" algn="ctr">
                        <a:lnSpc>
                          <a:spcPct val="107000"/>
                        </a:lnSpc>
                        <a:spcBef>
                          <a:spcPts val="0"/>
                        </a:spcBef>
                        <a:spcAft>
                          <a:spcPts val="800"/>
                        </a:spcAft>
                      </a:pPr>
                      <a:r>
                        <a:rPr lang="en-US" sz="1600" dirty="0">
                          <a:effectLst/>
                        </a:rPr>
                        <a:t>Management consultant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600">
                          <a:effectLst/>
                        </a:rPr>
                        <a:t>Analyze organizational issues and recommend solutions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600">
                          <a:effectLst/>
                        </a:rPr>
                        <a:t>Understand financial and operational data of an organization as found in various databases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800"/>
                        </a:spcAft>
                      </a:pPr>
                      <a:r>
                        <a:rPr lang="en-US" sz="1600">
                          <a:effectLst/>
                        </a:rPr>
                        <a:t>Substantial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48164698"/>
                  </a:ext>
                </a:extLst>
              </a:tr>
              <a:tr h="0">
                <a:tc>
                  <a:txBody>
                    <a:bodyPr/>
                    <a:lstStyle/>
                    <a:p>
                      <a:pPr marL="0" marR="0" algn="ctr">
                        <a:lnSpc>
                          <a:spcPct val="107000"/>
                        </a:lnSpc>
                        <a:spcBef>
                          <a:spcPts val="0"/>
                        </a:spcBef>
                        <a:spcAft>
                          <a:spcPts val="800"/>
                        </a:spcAft>
                      </a:pPr>
                      <a:r>
                        <a:rPr lang="en-US" sz="1600" dirty="0">
                          <a:effectLst/>
                        </a:rPr>
                        <a:t>Public Administrator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600">
                          <a:effectLst/>
                        </a:rPr>
                        <a:t>Manage a public government unit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600">
                          <a:effectLst/>
                        </a:rPr>
                        <a:t>Be able to understand data and information provided in various and diverse databases from the governmental database.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800"/>
                        </a:spcAft>
                      </a:pPr>
                      <a:r>
                        <a:rPr lang="en-US" sz="1600">
                          <a:effectLst/>
                        </a:rPr>
                        <a:t>Extensive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2499568"/>
                  </a:ext>
                </a:extLst>
              </a:tr>
              <a:tr h="0">
                <a:tc>
                  <a:txBody>
                    <a:bodyPr/>
                    <a:lstStyle/>
                    <a:p>
                      <a:pPr marL="0" marR="0" algn="ctr">
                        <a:lnSpc>
                          <a:spcPct val="107000"/>
                        </a:lnSpc>
                        <a:spcBef>
                          <a:spcPts val="0"/>
                        </a:spcBef>
                        <a:spcAft>
                          <a:spcPts val="800"/>
                        </a:spcAft>
                      </a:pPr>
                      <a:r>
                        <a:rPr lang="en-US" sz="1600" dirty="0">
                          <a:effectLst/>
                        </a:rPr>
                        <a:t>Political Scientist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600">
                          <a:effectLst/>
                        </a:rPr>
                        <a:t>Understand and research demographic data and trends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800"/>
                        </a:spcAft>
                      </a:pPr>
                      <a:r>
                        <a:rPr lang="en-US" sz="1600">
                          <a:effectLst/>
                        </a:rPr>
                        <a:t>Be able to analyze data and draw conclusions from demographic databases and questionnaire data.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0"/>
                        </a:spcBef>
                        <a:spcAft>
                          <a:spcPts val="800"/>
                        </a:spcAft>
                      </a:pPr>
                      <a:r>
                        <a:rPr lang="en-US" sz="1600" dirty="0">
                          <a:effectLst/>
                        </a:rPr>
                        <a:t>Substantial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850360350"/>
                  </a:ext>
                </a:extLst>
              </a:tr>
            </a:tbl>
          </a:graphicData>
        </a:graphic>
      </p:graphicFrame>
    </p:spTree>
    <p:extLst>
      <p:ext uri="{BB962C8B-B14F-4D97-AF65-F5344CB8AC3E}">
        <p14:creationId xmlns:p14="http://schemas.microsoft.com/office/powerpoint/2010/main" val="4077129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Database Approach</a:t>
            </a:r>
            <a:endParaRPr lang="en-US" dirty="0"/>
          </a:p>
        </p:txBody>
      </p:sp>
      <p:sp>
        <p:nvSpPr>
          <p:cNvPr id="3" name="Content Placeholder 2"/>
          <p:cNvSpPr>
            <a:spLocks noGrp="1"/>
          </p:cNvSpPr>
          <p:nvPr>
            <p:ph idx="1"/>
          </p:nvPr>
        </p:nvSpPr>
        <p:spPr>
          <a:xfrm>
            <a:off x="768096" y="2065782"/>
            <a:ext cx="7290055" cy="4023360"/>
          </a:xfrm>
        </p:spPr>
        <p:txBody>
          <a:bodyPr>
            <a:normAutofit fontScale="85000" lnSpcReduction="10000"/>
          </a:bodyPr>
          <a:lstStyle/>
          <a:p>
            <a:r>
              <a:rPr lang="en-US" dirty="0"/>
              <a:t>The central component of the database approach is the DBMS. This software is also referred to as the “database engine” or the “back end.” With regard to the data it manages, it has several responsibilities including the following:</a:t>
            </a:r>
          </a:p>
          <a:p>
            <a:pPr lvl="0">
              <a:buFont typeface="Arial" panose="020B0604020202020204" pitchFamily="34" charset="0"/>
              <a:buChar char="•"/>
            </a:pPr>
            <a:r>
              <a:rPr lang="en-US" b="1" dirty="0"/>
              <a:t>Data Definition: </a:t>
            </a:r>
            <a:r>
              <a:rPr lang="en-US" dirty="0"/>
              <a:t>providing a way to define and build the database</a:t>
            </a:r>
          </a:p>
          <a:p>
            <a:pPr lvl="0">
              <a:buFont typeface="Arial" panose="020B0604020202020204" pitchFamily="34" charset="0"/>
              <a:buChar char="•"/>
            </a:pPr>
            <a:r>
              <a:rPr lang="en-US" b="1" dirty="0"/>
              <a:t>Data Manipulation: </a:t>
            </a:r>
            <a:r>
              <a:rPr lang="en-US" dirty="0"/>
              <a:t>providing a way to insert and update data in the database</a:t>
            </a:r>
          </a:p>
          <a:p>
            <a:pPr lvl="0">
              <a:buFont typeface="Arial" panose="020B0604020202020204" pitchFamily="34" charset="0"/>
              <a:buChar char="•"/>
            </a:pPr>
            <a:r>
              <a:rPr lang="en-US" b="1" dirty="0"/>
              <a:t>Query Execution: </a:t>
            </a:r>
            <a:r>
              <a:rPr lang="en-US" dirty="0"/>
              <a:t>retrieving information from the data in the database</a:t>
            </a:r>
          </a:p>
          <a:p>
            <a:pPr lvl="0">
              <a:buFont typeface="Arial" panose="020B0604020202020204" pitchFamily="34" charset="0"/>
              <a:buChar char="•"/>
            </a:pPr>
            <a:r>
              <a:rPr lang="en-US" b="1" dirty="0"/>
              <a:t>Data Integrity: </a:t>
            </a:r>
            <a:r>
              <a:rPr lang="en-US" dirty="0"/>
              <a:t>ensuring that data stored is well formed</a:t>
            </a:r>
          </a:p>
          <a:p>
            <a:pPr lvl="0">
              <a:buFont typeface="Arial" panose="020B0604020202020204" pitchFamily="34" charset="0"/>
              <a:buChar char="•"/>
            </a:pPr>
            <a:r>
              <a:rPr lang="en-US" b="1" dirty="0"/>
              <a:t>Data Security: </a:t>
            </a:r>
            <a:r>
              <a:rPr lang="en-US" dirty="0"/>
              <a:t>enforcing restrictions about who is able to access what data</a:t>
            </a:r>
          </a:p>
          <a:p>
            <a:pPr lvl="0">
              <a:buFont typeface="Arial" panose="020B0604020202020204" pitchFamily="34" charset="0"/>
              <a:buChar char="•"/>
            </a:pPr>
            <a:r>
              <a:rPr lang="en-US" b="1" dirty="0"/>
              <a:t>Provenance</a:t>
            </a:r>
            <a:r>
              <a:rPr lang="en-US" dirty="0"/>
              <a:t>: logging capabilities to provide an audit trail for data changes</a:t>
            </a:r>
          </a:p>
          <a:p>
            <a:pPr lvl="0">
              <a:buFont typeface="Arial" panose="020B0604020202020204" pitchFamily="34" charset="0"/>
              <a:buChar char="•"/>
            </a:pPr>
            <a:r>
              <a:rPr lang="en-US" b="1" dirty="0"/>
              <a:t>Multiuser Concurrency: </a:t>
            </a:r>
            <a:r>
              <a:rPr lang="en-US" dirty="0"/>
              <a:t>supporting the activities of many users at the same time</a:t>
            </a:r>
          </a:p>
          <a:p>
            <a:endParaRPr lang="en-US" dirty="0"/>
          </a:p>
        </p:txBody>
      </p:sp>
    </p:spTree>
    <p:extLst>
      <p:ext uri="{BB962C8B-B14F-4D97-AF65-F5344CB8AC3E}">
        <p14:creationId xmlns:p14="http://schemas.microsoft.com/office/powerpoint/2010/main" val="1578027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Components of Databases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t>DBMS – component one: Some of the more popular DBMS's today are MySQL, Microsoft SQL Server, Oracle, PostgreSQL, Microsoft Access, and IBM's DB2. </a:t>
            </a:r>
          </a:p>
          <a:p>
            <a:pPr>
              <a:buFont typeface="Arial" panose="020B0604020202020204" pitchFamily="34" charset="0"/>
              <a:buChar char="•"/>
            </a:pPr>
            <a:r>
              <a:rPr lang="en-US" dirty="0"/>
              <a:t>The second component in the database approach is the data. As long as the DBMS has access and is able to perform its responsibilities with respect to the data, the details of the data storage are not relevant.</a:t>
            </a:r>
          </a:p>
          <a:p>
            <a:pPr>
              <a:buFont typeface="Arial" panose="020B0604020202020204" pitchFamily="34" charset="0"/>
              <a:buChar char="•"/>
            </a:pPr>
            <a:r>
              <a:rPr lang="en-US" dirty="0"/>
              <a:t>The final component of the database approach is the application, also called "front-end" software. Application software interacts with the DBMS to provide information to a user. </a:t>
            </a:r>
          </a:p>
          <a:p>
            <a:pPr>
              <a:buFont typeface="Arial" panose="020B0604020202020204" pitchFamily="34" charset="0"/>
              <a:buChar char="•"/>
            </a:pPr>
            <a:r>
              <a:rPr lang="en-US" dirty="0"/>
              <a:t>All relational databases use a standard language to receive and process requests.  The standard language is called Structured Query Language (SQL).</a:t>
            </a:r>
          </a:p>
          <a:p>
            <a:endParaRPr lang="en-US" dirty="0"/>
          </a:p>
        </p:txBody>
      </p:sp>
    </p:spTree>
    <p:extLst>
      <p:ext uri="{BB962C8B-B14F-4D97-AF65-F5344CB8AC3E}">
        <p14:creationId xmlns:p14="http://schemas.microsoft.com/office/powerpoint/2010/main" val="195231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err="1"/>
              <a:t>DATAbase</a:t>
            </a:r>
            <a:r>
              <a:rPr lang="en-US" dirty="0"/>
              <a:t> approach</a:t>
            </a:r>
          </a:p>
        </p:txBody>
      </p:sp>
      <p:pic>
        <p:nvPicPr>
          <p:cNvPr id="3" name="Picture 2" descr="The database approach"/>
          <p:cNvPicPr/>
          <p:nvPr/>
        </p:nvPicPr>
        <p:blipFill>
          <a:blip r:embed="rId2">
            <a:extLst>
              <a:ext uri="{28A0092B-C50C-407E-A947-70E740481C1C}">
                <a14:useLocalDpi xmlns:a14="http://schemas.microsoft.com/office/drawing/2010/main" val="0"/>
              </a:ext>
            </a:extLst>
          </a:blip>
          <a:srcRect/>
          <a:stretch>
            <a:fillRect/>
          </a:stretch>
        </p:blipFill>
        <p:spPr bwMode="auto">
          <a:xfrm>
            <a:off x="1143001" y="2621280"/>
            <a:ext cx="6485572" cy="1722120"/>
          </a:xfrm>
          <a:prstGeom prst="rect">
            <a:avLst/>
          </a:prstGeom>
          <a:noFill/>
          <a:ln>
            <a:noFill/>
          </a:ln>
        </p:spPr>
      </p:pic>
    </p:spTree>
    <p:extLst>
      <p:ext uri="{BB962C8B-B14F-4D97-AF65-F5344CB8AC3E}">
        <p14:creationId xmlns:p14="http://schemas.microsoft.com/office/powerpoint/2010/main" val="1279597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p:txBody>
          <a:bodyPr/>
          <a:lstStyle/>
          <a:p>
            <a:pPr eaLnBrk="1" hangingPunct="1"/>
            <a:r>
              <a:rPr altLang="en-US" cap="none">
                <a:ea typeface="MS PGothic" panose="020B0600070205080204" pitchFamily="34" charset="-128"/>
              </a:rPr>
              <a:t>INITIAL TERMINOLOGY</a:t>
            </a:r>
          </a:p>
        </p:txBody>
      </p:sp>
      <p:sp>
        <p:nvSpPr>
          <p:cNvPr id="5123" name="Content Placeholder 2"/>
          <p:cNvSpPr>
            <a:spLocks noGrp="1"/>
          </p:cNvSpPr>
          <p:nvPr>
            <p:ph idx="1"/>
          </p:nvPr>
        </p:nvSpPr>
        <p:spPr/>
        <p:txBody>
          <a:bodyPr/>
          <a:lstStyle/>
          <a:p>
            <a:pPr eaLnBrk="1" hangingPunct="1"/>
            <a:r>
              <a:rPr altLang="en-US" b="1" dirty="0"/>
              <a:t>Data</a:t>
            </a:r>
            <a:r>
              <a:rPr altLang="en-US" dirty="0"/>
              <a:t> - facts that are recorded and can be accessed</a:t>
            </a:r>
          </a:p>
          <a:p>
            <a:pPr lvl="1" eaLnBrk="1" hangingPunct="1"/>
            <a:r>
              <a:rPr altLang="en-US" dirty="0"/>
              <a:t>Data formats – text, numbers, figures, graphics, images, audio/video recordings and more</a:t>
            </a:r>
          </a:p>
          <a:p>
            <a:pPr lvl="1" eaLnBrk="1" hangingPunct="1"/>
            <a:r>
              <a:rPr altLang="en-US" dirty="0"/>
              <a:t>Data is recorded and kept because it is considered to be of use to an intended user</a:t>
            </a:r>
          </a:p>
          <a:p>
            <a:pPr eaLnBrk="1" hangingPunct="1"/>
            <a:r>
              <a:rPr altLang="en-US" b="1" dirty="0"/>
              <a:t>Information</a:t>
            </a:r>
            <a:r>
              <a:rPr altLang="en-US" dirty="0"/>
              <a:t> - refers to the data that is accessed by a user for some particular purpose</a:t>
            </a:r>
          </a:p>
          <a:p>
            <a:pPr lvl="1" eaLnBrk="1" hangingPunct="1"/>
            <a:r>
              <a:rPr altLang="en-US" dirty="0"/>
              <a:t>Typically, getting the needed information from a collection of data requires performing an activity, such as searching through, processing, or manipulating the data in some form or fashion</a:t>
            </a:r>
            <a:endParaRPr lang="en-US" altLang="en-US" dirty="0"/>
          </a:p>
          <a:p>
            <a:r>
              <a:rPr lang="en-US" altLang="en-US" b="1" dirty="0"/>
              <a:t>Metadata</a:t>
            </a:r>
            <a:r>
              <a:rPr lang="en-US" altLang="en-US" dirty="0"/>
              <a:t> - data that describes the structure and the properties of the data</a:t>
            </a:r>
          </a:p>
          <a:p>
            <a:pPr lvl="1"/>
            <a:r>
              <a:rPr lang="en-US" altLang="en-US" dirty="0"/>
              <a:t>Metadata is essential for the proper understanding and use of the data</a:t>
            </a:r>
          </a:p>
          <a:p>
            <a:pPr lvl="1" eaLnBrk="1" hangingPunct="1"/>
            <a:endParaRPr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bwMode="auto"/>
        <p:txBody>
          <a:bodyPr/>
          <a:lstStyle/>
          <a:p>
            <a:pPr eaLnBrk="1" hangingPunct="1"/>
            <a:r>
              <a:rPr altLang="en-US" cap="none">
                <a:ea typeface="MS PGothic" panose="020B0600070205080204" pitchFamily="34" charset="-128"/>
              </a:rPr>
              <a:t>INITIAL TERMINOLOGY</a:t>
            </a:r>
          </a:p>
        </p:txBody>
      </p:sp>
      <p:sp>
        <p:nvSpPr>
          <p:cNvPr id="9219" name="Content Placeholder 2"/>
          <p:cNvSpPr>
            <a:spLocks noGrp="1"/>
          </p:cNvSpPr>
          <p:nvPr>
            <p:ph idx="1"/>
          </p:nvPr>
        </p:nvSpPr>
        <p:spPr/>
        <p:txBody>
          <a:bodyPr/>
          <a:lstStyle/>
          <a:p>
            <a:pPr marL="0" indent="0" eaLnBrk="1" hangingPunct="1">
              <a:buFont typeface="Wingdings" pitchFamily="2" charset="2"/>
              <a:buNone/>
            </a:pPr>
            <a:r>
              <a:rPr altLang="en-US"/>
              <a:t>Data without metadata - example</a:t>
            </a:r>
          </a:p>
        </p:txBody>
      </p:sp>
      <p:pic>
        <p:nvPicPr>
          <p:cNvPr id="922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2743200"/>
            <a:ext cx="3438525" cy="290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bwMode="auto"/>
        <p:txBody>
          <a:bodyPr/>
          <a:lstStyle/>
          <a:p>
            <a:pPr eaLnBrk="1" hangingPunct="1"/>
            <a:r>
              <a:rPr altLang="en-US" cap="none">
                <a:ea typeface="MS PGothic" panose="020B0600070205080204" pitchFamily="34" charset="-128"/>
              </a:rPr>
              <a:t>INITIAL TERMINOLOGY</a:t>
            </a:r>
          </a:p>
        </p:txBody>
      </p:sp>
      <p:sp>
        <p:nvSpPr>
          <p:cNvPr id="11267" name="Content Placeholder 2"/>
          <p:cNvSpPr>
            <a:spLocks noGrp="1"/>
          </p:cNvSpPr>
          <p:nvPr>
            <p:ph idx="1"/>
          </p:nvPr>
        </p:nvSpPr>
        <p:spPr/>
        <p:txBody>
          <a:bodyPr/>
          <a:lstStyle/>
          <a:p>
            <a:pPr marL="0" indent="0" eaLnBrk="1" hangingPunct="1">
              <a:buFont typeface="Wingdings" pitchFamily="2" charset="2"/>
              <a:buNone/>
            </a:pPr>
            <a:r>
              <a:rPr altLang="en-US"/>
              <a:t>Data with metadata - example</a:t>
            </a:r>
          </a:p>
        </p:txBody>
      </p:sp>
      <p:pic>
        <p:nvPicPr>
          <p:cNvPr id="1126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25" y="2103438"/>
            <a:ext cx="8658225"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Objectives</a:t>
            </a:r>
            <a:endParaRPr lang="en-US" dirty="0"/>
          </a:p>
        </p:txBody>
      </p:sp>
      <p:sp>
        <p:nvSpPr>
          <p:cNvPr id="3" name="Content Placeholder 2"/>
          <p:cNvSpPr>
            <a:spLocks noGrp="1"/>
          </p:cNvSpPr>
          <p:nvPr>
            <p:ph idx="1"/>
          </p:nvPr>
        </p:nvSpPr>
        <p:spPr/>
        <p:txBody>
          <a:bodyPr/>
          <a:lstStyle/>
          <a:p>
            <a:pPr lvl="0">
              <a:buFont typeface="Arial" panose="020B0604020202020204" pitchFamily="34" charset="0"/>
              <a:buChar char="•"/>
            </a:pPr>
            <a:r>
              <a:rPr lang="en-US" dirty="0"/>
              <a:t>Understand the importance of databases in information access</a:t>
            </a:r>
          </a:p>
          <a:p>
            <a:pPr lvl="0">
              <a:buFont typeface="Arial" panose="020B0604020202020204" pitchFamily="34" charset="0"/>
              <a:buChar char="•"/>
            </a:pPr>
            <a:r>
              <a:rPr lang="en-US" dirty="0"/>
              <a:t>Describe the characteristics of information</a:t>
            </a:r>
          </a:p>
          <a:p>
            <a:pPr lvl="0">
              <a:buFont typeface="Arial" panose="020B0604020202020204" pitchFamily="34" charset="0"/>
              <a:buChar char="•"/>
            </a:pPr>
            <a:r>
              <a:rPr lang="en-US" dirty="0"/>
              <a:t>Explain the major components of a DBMS</a:t>
            </a:r>
          </a:p>
          <a:p>
            <a:pPr lvl="0">
              <a:buFont typeface="Arial" panose="020B0604020202020204" pitchFamily="34" charset="0"/>
              <a:buChar char="•"/>
            </a:pPr>
            <a:r>
              <a:rPr lang="en-US" dirty="0"/>
              <a:t>Describe the need for database knowledge in business careers</a:t>
            </a:r>
          </a:p>
          <a:p>
            <a:endParaRPr lang="en-US" dirty="0"/>
          </a:p>
        </p:txBody>
      </p:sp>
    </p:spTree>
    <p:extLst>
      <p:ext uri="{BB962C8B-B14F-4D97-AF65-F5344CB8AC3E}">
        <p14:creationId xmlns:p14="http://schemas.microsoft.com/office/powerpoint/2010/main" val="2704032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p:txBody>
          <a:bodyPr/>
          <a:lstStyle/>
          <a:p>
            <a:pPr eaLnBrk="1" hangingPunct="1"/>
            <a:r>
              <a:rPr altLang="en-US" cap="none">
                <a:ea typeface="MS PGothic" panose="020B0600070205080204" pitchFamily="34" charset="-128"/>
              </a:rPr>
              <a:t>INITIAL TERMINOLOGY</a:t>
            </a:r>
          </a:p>
        </p:txBody>
      </p:sp>
      <p:sp>
        <p:nvSpPr>
          <p:cNvPr id="13315" name="Content Placeholder 2"/>
          <p:cNvSpPr>
            <a:spLocks noGrp="1"/>
          </p:cNvSpPr>
          <p:nvPr>
            <p:ph idx="1"/>
          </p:nvPr>
        </p:nvSpPr>
        <p:spPr/>
        <p:txBody>
          <a:bodyPr/>
          <a:lstStyle/>
          <a:p>
            <a:pPr eaLnBrk="1" hangingPunct="1"/>
            <a:r>
              <a:rPr altLang="en-US" b="1"/>
              <a:t>Database</a:t>
            </a:r>
            <a:r>
              <a:rPr altLang="en-US"/>
              <a:t> - structured collection of related data stored on a computer medium</a:t>
            </a:r>
          </a:p>
          <a:p>
            <a:pPr lvl="1" eaLnBrk="1" hangingPunct="1"/>
            <a:r>
              <a:rPr altLang="en-US"/>
              <a:t>Organizes the data in a way that facilitates efficient access to the information captured in the data</a:t>
            </a:r>
          </a:p>
          <a:p>
            <a:pPr eaLnBrk="1" hangingPunct="1"/>
            <a:r>
              <a:rPr altLang="en-US" b="1"/>
              <a:t>Database metadata</a:t>
            </a:r>
            <a:r>
              <a:rPr altLang="en-US"/>
              <a:t> – represents the structure of the database</a:t>
            </a:r>
          </a:p>
          <a:p>
            <a:pPr lvl="1" eaLnBrk="1" hangingPunct="1"/>
            <a:r>
              <a:rPr altLang="en-US"/>
              <a:t>Database content that is not the data itself (data about the data)</a:t>
            </a:r>
          </a:p>
          <a:p>
            <a:pPr lvl="1" eaLnBrk="1" hangingPunct="1"/>
            <a:r>
              <a:rPr altLang="en-US"/>
              <a:t>Contains:</a:t>
            </a:r>
          </a:p>
          <a:p>
            <a:pPr lvl="2" eaLnBrk="1" hangingPunct="1"/>
            <a:r>
              <a:rPr altLang="en-US"/>
              <a:t>Names of data structures</a:t>
            </a:r>
          </a:p>
          <a:p>
            <a:pPr lvl="2" eaLnBrk="1" hangingPunct="1"/>
            <a:r>
              <a:rPr altLang="en-US"/>
              <a:t>Data types</a:t>
            </a:r>
          </a:p>
          <a:p>
            <a:pPr lvl="2" eaLnBrk="1" hangingPunct="1"/>
            <a:r>
              <a:rPr altLang="en-US"/>
              <a:t>Data descriptions</a:t>
            </a:r>
          </a:p>
          <a:p>
            <a:pPr lvl="2" eaLnBrk="1" hangingPunct="1"/>
            <a:r>
              <a:rPr altLang="en-US"/>
              <a:t>Other information describing the characteristics of the data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p:txBody>
          <a:bodyPr/>
          <a:lstStyle/>
          <a:p>
            <a:pPr eaLnBrk="1" hangingPunct="1"/>
            <a:r>
              <a:rPr altLang="en-US" cap="none">
                <a:ea typeface="MS PGothic" panose="020B0600070205080204" pitchFamily="34" charset="-128"/>
              </a:rPr>
              <a:t>INITIAL TERMINOLOGY</a:t>
            </a:r>
          </a:p>
        </p:txBody>
      </p:sp>
      <p:sp>
        <p:nvSpPr>
          <p:cNvPr id="15363" name="Content Placeholder 2"/>
          <p:cNvSpPr>
            <a:spLocks noGrp="1"/>
          </p:cNvSpPr>
          <p:nvPr>
            <p:ph idx="1"/>
          </p:nvPr>
        </p:nvSpPr>
        <p:spPr/>
        <p:txBody>
          <a:bodyPr/>
          <a:lstStyle/>
          <a:p>
            <a:pPr eaLnBrk="1" hangingPunct="1"/>
            <a:r>
              <a:rPr altLang="en-US" b="1"/>
              <a:t>Database management system (DBMS) </a:t>
            </a:r>
            <a:r>
              <a:rPr altLang="en-US"/>
              <a:t>- software used for:</a:t>
            </a:r>
          </a:p>
          <a:p>
            <a:pPr lvl="1" eaLnBrk="1" hangingPunct="1"/>
            <a:r>
              <a:rPr altLang="en-US"/>
              <a:t>Creation of databases</a:t>
            </a:r>
          </a:p>
          <a:p>
            <a:pPr lvl="1" eaLnBrk="1" hangingPunct="1"/>
            <a:r>
              <a:rPr altLang="en-US"/>
              <a:t>Insertion, storage, retrieval, update, and deletion of the data in the database</a:t>
            </a:r>
          </a:p>
          <a:p>
            <a:pPr lvl="1" eaLnBrk="1" hangingPunct="1"/>
            <a:r>
              <a:rPr altLang="en-US"/>
              <a:t>Maintenance of databases</a:t>
            </a:r>
          </a:p>
          <a:p>
            <a:pPr eaLnBrk="1" hangingPunct="1"/>
            <a:r>
              <a:rPr altLang="en-US" b="1"/>
              <a:t>Database system </a:t>
            </a:r>
            <a:r>
              <a:rPr altLang="en-US"/>
              <a:t>- computer-based system whose purpose is to enable an efficient interaction between the users and the information captured in a database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p:txBody>
          <a:bodyPr/>
          <a:lstStyle/>
          <a:p>
            <a:pPr eaLnBrk="1" hangingPunct="1"/>
            <a:r>
              <a:rPr altLang="en-US" cap="none">
                <a:ea typeface="MS PGothic" panose="020B0600070205080204" pitchFamily="34" charset="-128"/>
              </a:rPr>
              <a:t>INITIAL TERMINOLOGY</a:t>
            </a:r>
          </a:p>
        </p:txBody>
      </p:sp>
      <p:sp>
        <p:nvSpPr>
          <p:cNvPr id="17411" name="Content Placeholder 2"/>
          <p:cNvSpPr>
            <a:spLocks noGrp="1"/>
          </p:cNvSpPr>
          <p:nvPr>
            <p:ph idx="1"/>
          </p:nvPr>
        </p:nvSpPr>
        <p:spPr/>
        <p:txBody>
          <a:bodyPr/>
          <a:lstStyle/>
          <a:p>
            <a:pPr marL="0" indent="0" eaLnBrk="1" hangingPunct="1">
              <a:buFont typeface="Wingdings" pitchFamily="2" charset="2"/>
              <a:buNone/>
            </a:pPr>
            <a:r>
              <a:rPr altLang="en-US"/>
              <a:t>Typical database system architecture</a:t>
            </a:r>
          </a:p>
        </p:txBody>
      </p:sp>
      <p:pic>
        <p:nvPicPr>
          <p:cNvPr id="1741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025" y="2133600"/>
            <a:ext cx="7981950" cy="444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p:txBody>
          <a:bodyPr/>
          <a:lstStyle/>
          <a:p>
            <a:pPr eaLnBrk="1" hangingPunct="1"/>
            <a:r>
              <a:rPr altLang="en-US" cap="none">
                <a:ea typeface="MS PGothic" panose="020B0600070205080204" pitchFamily="34" charset="-128"/>
              </a:rPr>
              <a:t>INITIAL TERMINOLOGY</a:t>
            </a:r>
          </a:p>
        </p:txBody>
      </p:sp>
      <p:sp>
        <p:nvSpPr>
          <p:cNvPr id="19459" name="Content Placeholder 2"/>
          <p:cNvSpPr>
            <a:spLocks noGrp="1"/>
          </p:cNvSpPr>
          <p:nvPr>
            <p:ph idx="1"/>
          </p:nvPr>
        </p:nvSpPr>
        <p:spPr/>
        <p:txBody>
          <a:bodyPr/>
          <a:lstStyle/>
          <a:p>
            <a:pPr eaLnBrk="1" hangingPunct="1"/>
            <a:r>
              <a:rPr altLang="en-US" b="1"/>
              <a:t>Front-end applications </a:t>
            </a:r>
            <a:r>
              <a:rPr altLang="en-US"/>
              <a:t>- provide a mechanism for easy interaction between the users and the DBMS</a:t>
            </a:r>
          </a:p>
          <a:p>
            <a:pPr eaLnBrk="1" hangingPunct="1"/>
            <a:r>
              <a:rPr altLang="en-US" b="1"/>
              <a:t>End-users</a:t>
            </a:r>
            <a:r>
              <a:rPr altLang="en-US"/>
              <a:t> (</a:t>
            </a:r>
            <a:r>
              <a:rPr altLang="en-US" b="1"/>
              <a:t>business-users</a:t>
            </a:r>
            <a:r>
              <a:rPr altLang="en-US"/>
              <a:t>) - users using a database system to support their tasks and processes </a:t>
            </a:r>
          </a:p>
          <a:p>
            <a:pPr eaLnBrk="1" hangingPunct="1"/>
            <a:r>
              <a:rPr altLang="en-US" b="1"/>
              <a:t>Indirect interaction </a:t>
            </a:r>
            <a:r>
              <a:rPr altLang="en-US"/>
              <a:t>- end-user communicating with the database through front-end applications  </a:t>
            </a:r>
          </a:p>
          <a:p>
            <a:pPr eaLnBrk="1" hangingPunct="1"/>
            <a:r>
              <a:rPr altLang="en-US" b="1"/>
              <a:t>Direct interaction </a:t>
            </a:r>
            <a:r>
              <a:rPr altLang="en-US"/>
              <a:t>- end-user communicating with the database directly through DBMS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bwMode="auto"/>
        <p:txBody>
          <a:bodyPr/>
          <a:lstStyle/>
          <a:p>
            <a:pPr eaLnBrk="1" hangingPunct="1"/>
            <a:r>
              <a:rPr altLang="en-US" cap="none">
                <a:ea typeface="MS PGothic" panose="020B0600070205080204" pitchFamily="34" charset="-128"/>
              </a:rPr>
              <a:t>INITIAL TERMINOLOGY</a:t>
            </a:r>
          </a:p>
        </p:txBody>
      </p:sp>
      <p:sp>
        <p:nvSpPr>
          <p:cNvPr id="21507" name="Content Placeholder 2"/>
          <p:cNvSpPr>
            <a:spLocks noGrp="1"/>
          </p:cNvSpPr>
          <p:nvPr>
            <p:ph idx="1"/>
          </p:nvPr>
        </p:nvSpPr>
        <p:spPr/>
        <p:txBody>
          <a:bodyPr/>
          <a:lstStyle/>
          <a:p>
            <a:pPr marL="0" indent="0" eaLnBrk="1" hangingPunct="1">
              <a:buFont typeface="Wingdings" pitchFamily="2" charset="2"/>
              <a:buNone/>
            </a:pPr>
            <a:r>
              <a:rPr altLang="en-US"/>
              <a:t>Typical database system architecture</a:t>
            </a:r>
          </a:p>
        </p:txBody>
      </p:sp>
      <p:pic>
        <p:nvPicPr>
          <p:cNvPr id="2150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286000"/>
            <a:ext cx="8170863"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lstStyle/>
          <a:p>
            <a:r>
              <a:rPr lang="en-US" altLang="en-US" dirty="0"/>
              <a:t>Single-user database: supports one user at a time</a:t>
            </a:r>
          </a:p>
          <a:p>
            <a:pPr lvl="1"/>
            <a:r>
              <a:rPr lang="en-US" altLang="en-US" dirty="0"/>
              <a:t>Desktop database: single-user database on a personal computer </a:t>
            </a:r>
          </a:p>
          <a:p>
            <a:r>
              <a:rPr lang="en-US" altLang="en-US" dirty="0"/>
              <a:t>Multiuser database: supports multiple users at the same time</a:t>
            </a:r>
          </a:p>
          <a:p>
            <a:pPr lvl="1"/>
            <a:r>
              <a:rPr lang="en-US" altLang="en-US" dirty="0"/>
              <a:t>Workgroup databases: supports a small number of users or a specific department</a:t>
            </a:r>
          </a:p>
          <a:p>
            <a:pPr lvl="1"/>
            <a:r>
              <a:rPr lang="en-US" altLang="en-US" dirty="0"/>
              <a:t>Enterprise database: supports many users across many departments</a:t>
            </a:r>
          </a:p>
        </p:txBody>
      </p:sp>
      <p:sp>
        <p:nvSpPr>
          <p:cNvPr id="21506" name="Rectangle 2"/>
          <p:cNvSpPr>
            <a:spLocks noGrp="1" noChangeArrowheads="1"/>
          </p:cNvSpPr>
          <p:nvPr>
            <p:ph type="title"/>
          </p:nvPr>
        </p:nvSpPr>
        <p:spPr/>
        <p:txBody>
          <a:bodyPr/>
          <a:lstStyle/>
          <a:p>
            <a:r>
              <a:rPr lang="en-US" altLang="en-US" dirty="0"/>
              <a:t>Types of Databases (1 of 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txBody>
          <a:bodyPr/>
          <a:lstStyle/>
          <a:p>
            <a:r>
              <a:rPr lang="en-US" altLang="en-US" dirty="0"/>
              <a:t>Classification by location</a:t>
            </a:r>
          </a:p>
          <a:p>
            <a:pPr lvl="1"/>
            <a:r>
              <a:rPr lang="en-US" altLang="en-US" dirty="0"/>
              <a:t>Centralized database: data located at a single site</a:t>
            </a:r>
          </a:p>
          <a:p>
            <a:pPr lvl="1"/>
            <a:r>
              <a:rPr lang="en-US" altLang="en-US" dirty="0"/>
              <a:t>Distributed database: data distributed across different sites </a:t>
            </a:r>
          </a:p>
          <a:p>
            <a:pPr lvl="1"/>
            <a:r>
              <a:rPr lang="en-US" altLang="en-US" dirty="0"/>
              <a:t>Cloud database: created and maintained using cloud data services that provide defined performance measures for the database</a:t>
            </a:r>
          </a:p>
          <a:p>
            <a:endParaRPr lang="en-US" altLang="en-US" dirty="0"/>
          </a:p>
        </p:txBody>
      </p:sp>
      <p:sp>
        <p:nvSpPr>
          <p:cNvPr id="22530" name="Rectangle 2"/>
          <p:cNvSpPr>
            <a:spLocks noGrp="1" noChangeArrowheads="1"/>
          </p:cNvSpPr>
          <p:nvPr>
            <p:ph type="title"/>
          </p:nvPr>
        </p:nvSpPr>
        <p:spPr/>
        <p:txBody>
          <a:bodyPr/>
          <a:lstStyle/>
          <a:p>
            <a:r>
              <a:rPr lang="en-US" altLang="en-US" dirty="0"/>
              <a:t>Types of Databases (2 of 5)</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lstStyle/>
          <a:p>
            <a:r>
              <a:rPr lang="en-US" altLang="en-US" dirty="0"/>
              <a:t>Classification by data type </a:t>
            </a:r>
          </a:p>
          <a:p>
            <a:pPr lvl="1"/>
            <a:r>
              <a:rPr lang="en-US" altLang="en-US" dirty="0"/>
              <a:t>General-purpose database: contains a wide variety of data used in multiple disciplines</a:t>
            </a:r>
          </a:p>
          <a:p>
            <a:pPr lvl="1"/>
            <a:r>
              <a:rPr lang="en-US" altLang="en-US" dirty="0"/>
              <a:t>Discipline-specific database: contains data focused on specific subject areas</a:t>
            </a:r>
          </a:p>
          <a:p>
            <a:pPr lvl="1"/>
            <a:r>
              <a:rPr lang="en-US" altLang="en-US" dirty="0"/>
              <a:t>Operational database: designed to support a company’s day-to-day operations</a:t>
            </a:r>
          </a:p>
          <a:p>
            <a:pPr lvl="1"/>
            <a:endParaRPr lang="en-US" altLang="en-US" dirty="0"/>
          </a:p>
          <a:p>
            <a:pPr lvl="1"/>
            <a:endParaRPr lang="en-US" altLang="en-US" dirty="0"/>
          </a:p>
        </p:txBody>
      </p:sp>
      <p:sp>
        <p:nvSpPr>
          <p:cNvPr id="23554" name="Rectangle 2"/>
          <p:cNvSpPr>
            <a:spLocks noGrp="1" noChangeArrowheads="1"/>
          </p:cNvSpPr>
          <p:nvPr>
            <p:ph type="title"/>
          </p:nvPr>
        </p:nvSpPr>
        <p:spPr/>
        <p:txBody>
          <a:bodyPr/>
          <a:lstStyle/>
          <a:p>
            <a:r>
              <a:rPr lang="en-US" altLang="en-US" dirty="0"/>
              <a:t>Types of Databases (3 of 5)</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p:txBody>
          <a:bodyPr/>
          <a:lstStyle/>
          <a:p>
            <a:r>
              <a:rPr lang="en-US" altLang="en-US" dirty="0"/>
              <a:t>Analytical database: stores historical data and business metrics used exclusively for tactical or strategic decision making </a:t>
            </a:r>
          </a:p>
          <a:p>
            <a:pPr lvl="1"/>
            <a:r>
              <a:rPr lang="en-US" altLang="en-US" dirty="0"/>
              <a:t>Data warehouse: stores data in a format optimized for decision support </a:t>
            </a:r>
          </a:p>
          <a:p>
            <a:pPr lvl="1"/>
            <a:r>
              <a:rPr lang="en-US" altLang="en-US" dirty="0"/>
              <a:t>Online analytical processing (OLAP): tools for retrieving, processing, and modeling data from the data warehouse</a:t>
            </a:r>
          </a:p>
          <a:p>
            <a:pPr lvl="1"/>
            <a:r>
              <a:rPr lang="en-US" altLang="en-US" dirty="0"/>
              <a:t>Business intelligence: captures and processes business data to generate information that support decision making </a:t>
            </a:r>
          </a:p>
          <a:p>
            <a:endParaRPr lang="en-US" altLang="en-US" dirty="0"/>
          </a:p>
          <a:p>
            <a:pPr lvl="1"/>
            <a:endParaRPr lang="en-US" altLang="en-US" dirty="0"/>
          </a:p>
          <a:p>
            <a:pPr lvl="1"/>
            <a:endParaRPr lang="en-US" altLang="en-US" dirty="0"/>
          </a:p>
        </p:txBody>
      </p:sp>
      <p:sp>
        <p:nvSpPr>
          <p:cNvPr id="24578" name="Rectangle 2"/>
          <p:cNvSpPr>
            <a:spLocks noGrp="1" noChangeArrowheads="1"/>
          </p:cNvSpPr>
          <p:nvPr>
            <p:ph type="title"/>
          </p:nvPr>
        </p:nvSpPr>
        <p:spPr/>
        <p:txBody>
          <a:bodyPr/>
          <a:lstStyle/>
          <a:p>
            <a:r>
              <a:rPr lang="en-US" altLang="en-US" dirty="0"/>
              <a:t>Types of Databases (4 of 5)</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p:txBody>
          <a:bodyPr/>
          <a:lstStyle/>
          <a:p>
            <a:r>
              <a:rPr lang="en-US" dirty="0"/>
              <a:t>Databases can be classified to reflect the degree to which the data is structured</a:t>
            </a:r>
          </a:p>
          <a:p>
            <a:pPr lvl="1"/>
            <a:r>
              <a:rPr lang="en-US" altLang="en-US" dirty="0"/>
              <a:t>Unstructured data exists in its original (raw) state</a:t>
            </a:r>
          </a:p>
          <a:p>
            <a:pPr lvl="1"/>
            <a:r>
              <a:rPr lang="en-US" altLang="en-US" dirty="0"/>
              <a:t>Structured data results from formatting </a:t>
            </a:r>
          </a:p>
          <a:p>
            <a:pPr lvl="2"/>
            <a:r>
              <a:rPr lang="en-US" altLang="en-US" dirty="0"/>
              <a:t>Structure is applied based on type of processing to be performed</a:t>
            </a:r>
          </a:p>
          <a:p>
            <a:pPr lvl="1"/>
            <a:r>
              <a:rPr lang="en-US" altLang="en-US" dirty="0"/>
              <a:t>Semistructured data: processed to some extent</a:t>
            </a:r>
          </a:p>
          <a:p>
            <a:r>
              <a:rPr lang="en-US" altLang="en-US" dirty="0"/>
              <a:t>Extensible Markup Language (XML) </a:t>
            </a:r>
          </a:p>
          <a:p>
            <a:pPr lvl="1"/>
            <a:r>
              <a:rPr lang="en-US" altLang="en-US" dirty="0"/>
              <a:t>Represents data elements in textual format</a:t>
            </a:r>
          </a:p>
        </p:txBody>
      </p:sp>
      <p:sp>
        <p:nvSpPr>
          <p:cNvPr id="26626" name="Rectangle 2"/>
          <p:cNvSpPr>
            <a:spLocks noGrp="1" noChangeArrowheads="1"/>
          </p:cNvSpPr>
          <p:nvPr>
            <p:ph type="title"/>
          </p:nvPr>
        </p:nvSpPr>
        <p:spPr/>
        <p:txBody>
          <a:bodyPr/>
          <a:lstStyle/>
          <a:p>
            <a:r>
              <a:rPr lang="en-US" altLang="en-US" dirty="0"/>
              <a:t>Types of Databases (5 of 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Characteristics of data in today’s world</a:t>
            </a:r>
          </a:p>
          <a:p>
            <a:pPr lvl="1"/>
            <a:r>
              <a:rPr lang="en-US" dirty="0"/>
              <a:t>Ubiquitous (i.e., abundant, global, and everywhere) </a:t>
            </a:r>
            <a:endParaRPr lang="fr-FR" dirty="0"/>
          </a:p>
          <a:p>
            <a:pPr lvl="1"/>
            <a:r>
              <a:rPr lang="fr-FR" dirty="0"/>
              <a:t>Pervasive (i.e., unescapable, prevalent, and persistent)</a:t>
            </a:r>
          </a:p>
          <a:p>
            <a:r>
              <a:rPr lang="en-US" dirty="0"/>
              <a:t>Databases make data persistent and shareable in a secure way</a:t>
            </a:r>
          </a:p>
          <a:p>
            <a:pPr lvl="1"/>
            <a:r>
              <a:rPr lang="en-US" dirty="0"/>
              <a:t>Specialized structures that allow computer-based systems to store, manage, and retrieve data very quickly</a:t>
            </a:r>
          </a:p>
        </p:txBody>
      </p:sp>
      <p:sp>
        <p:nvSpPr>
          <p:cNvPr id="2" name="Title 1"/>
          <p:cNvSpPr>
            <a:spLocks noGrp="1"/>
          </p:cNvSpPr>
          <p:nvPr>
            <p:ph type="title"/>
          </p:nvPr>
        </p:nvSpPr>
        <p:spPr/>
        <p:txBody>
          <a:bodyPr/>
          <a:lstStyle/>
          <a:p>
            <a:r>
              <a:rPr lang="en-US" dirty="0"/>
              <a:t>Why Databases?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bwMode="auto"/>
        <p:txBody>
          <a:bodyPr/>
          <a:lstStyle/>
          <a:p>
            <a:pPr eaLnBrk="1" hangingPunct="1"/>
            <a:r>
              <a:rPr altLang="en-US" cap="none">
                <a:ea typeface="MS PGothic" panose="020B0600070205080204" pitchFamily="34" charset="-128"/>
              </a:rPr>
              <a:t>OPERATIONAL VERSUS ANALYTICAL DATABASES</a:t>
            </a:r>
          </a:p>
        </p:txBody>
      </p:sp>
      <p:sp>
        <p:nvSpPr>
          <p:cNvPr id="57347" name="Content Placeholder 2"/>
          <p:cNvSpPr>
            <a:spLocks noGrp="1"/>
          </p:cNvSpPr>
          <p:nvPr>
            <p:ph idx="1"/>
          </p:nvPr>
        </p:nvSpPr>
        <p:spPr/>
        <p:txBody>
          <a:bodyPr/>
          <a:lstStyle/>
          <a:p>
            <a:pPr eaLnBrk="1" hangingPunct="1">
              <a:lnSpc>
                <a:spcPct val="90000"/>
              </a:lnSpc>
            </a:pPr>
            <a:r>
              <a:rPr altLang="en-US" b="1"/>
              <a:t>Operational information (transactional information) -  </a:t>
            </a:r>
            <a:r>
              <a:rPr altLang="en-US"/>
              <a:t>the information collected and used in support of day to day operational needs in businesses and other organizations  </a:t>
            </a:r>
          </a:p>
          <a:p>
            <a:pPr eaLnBrk="1" hangingPunct="1">
              <a:lnSpc>
                <a:spcPct val="90000"/>
              </a:lnSpc>
            </a:pPr>
            <a:r>
              <a:rPr altLang="en-US" b="1"/>
              <a:t>Operational database </a:t>
            </a:r>
            <a:r>
              <a:rPr altLang="en-US"/>
              <a:t>- collects and presents operational information in support of daily operational procedures and processes</a:t>
            </a:r>
          </a:p>
          <a:p>
            <a:pPr eaLnBrk="1" hangingPunct="1">
              <a:lnSpc>
                <a:spcPct val="90000"/>
              </a:lnSpc>
            </a:pPr>
            <a:r>
              <a:rPr altLang="en-US" b="1"/>
              <a:t>Analytical information </a:t>
            </a:r>
            <a:r>
              <a:rPr altLang="en-US"/>
              <a:t>- the information collected and used in support of analytical tasks</a:t>
            </a:r>
          </a:p>
          <a:p>
            <a:pPr lvl="1" eaLnBrk="1" hangingPunct="1">
              <a:lnSpc>
                <a:spcPct val="90000"/>
              </a:lnSpc>
            </a:pPr>
            <a:r>
              <a:rPr altLang="en-US"/>
              <a:t>Analytical information is based on operational (transactional) information</a:t>
            </a:r>
          </a:p>
          <a:p>
            <a:pPr eaLnBrk="1" hangingPunct="1">
              <a:lnSpc>
                <a:spcPct val="90000"/>
              </a:lnSpc>
            </a:pPr>
            <a:r>
              <a:rPr altLang="en-US" b="1"/>
              <a:t>Analytical database </a:t>
            </a:r>
            <a:r>
              <a:rPr altLang="en-US"/>
              <a:t>- collects and presents analytical information in support of analytical tasks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lstStyle/>
          <a:p>
            <a:r>
              <a:rPr lang="en-US" altLang="en-US" dirty="0"/>
              <a:t>Focuses on design of database structure that will be used to store and manage end-user data</a:t>
            </a:r>
          </a:p>
          <a:p>
            <a:pPr lvl="1"/>
            <a:r>
              <a:rPr lang="en-US" altLang="en-US" dirty="0"/>
              <a:t>Well-designed database: facilitates data management and generates accurate and valuable information</a:t>
            </a:r>
          </a:p>
          <a:p>
            <a:pPr lvl="1"/>
            <a:r>
              <a:rPr lang="en-US" altLang="en-US" dirty="0"/>
              <a:t>Poorly designed database: causes difficult-to-trace errors that may lead to poor decision making </a:t>
            </a:r>
          </a:p>
        </p:txBody>
      </p:sp>
      <p:sp>
        <p:nvSpPr>
          <p:cNvPr id="27650" name="Rectangle 2"/>
          <p:cNvSpPr>
            <a:spLocks noGrp="1" noChangeArrowheads="1"/>
          </p:cNvSpPr>
          <p:nvPr>
            <p:ph type="title"/>
          </p:nvPr>
        </p:nvSpPr>
        <p:spPr/>
        <p:txBody>
          <a:bodyPr/>
          <a:lstStyle/>
          <a:p>
            <a:r>
              <a:rPr lang="en-US" dirty="0"/>
              <a:t>Why Database Design Is Important</a:t>
            </a:r>
            <a:endParaRPr lang="en-US"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Manual file systems</a:t>
            </a:r>
          </a:p>
          <a:p>
            <a:pPr lvl="1"/>
            <a:r>
              <a:rPr lang="en-CA" dirty="0"/>
              <a:t>Accomplished through a system of file folders and filing cabinets</a:t>
            </a:r>
          </a:p>
          <a:p>
            <a:r>
              <a:rPr lang="en-US" dirty="0"/>
              <a:t>Computerized file systems </a:t>
            </a:r>
          </a:p>
          <a:p>
            <a:pPr lvl="1"/>
            <a:r>
              <a:rPr lang="en-US" dirty="0"/>
              <a:t>Data processing (DP) specialist created a computer-based system to track data and produce required reports</a:t>
            </a:r>
          </a:p>
          <a:p>
            <a:r>
              <a:rPr lang="en-US" dirty="0"/>
              <a:t>File system redux: modern end-user productivity tools </a:t>
            </a:r>
          </a:p>
          <a:p>
            <a:pPr lvl="1"/>
            <a:r>
              <a:rPr lang="en-US" dirty="0"/>
              <a:t>Includes spreadsheet programs such as Microsoft Excel</a:t>
            </a:r>
          </a:p>
          <a:p>
            <a:pPr lvl="1"/>
            <a:endParaRPr lang="en-CA" dirty="0"/>
          </a:p>
          <a:p>
            <a:pPr lvl="1"/>
            <a:endParaRPr lang="en-US" dirty="0"/>
          </a:p>
          <a:p>
            <a:pPr lvl="1"/>
            <a:endParaRPr lang="en-US" dirty="0"/>
          </a:p>
          <a:p>
            <a:pPr lvl="1"/>
            <a:endParaRPr lang="en-CA" dirty="0"/>
          </a:p>
          <a:p>
            <a:pPr lvl="0"/>
            <a:endParaRPr lang="en-CA" dirty="0"/>
          </a:p>
          <a:p>
            <a:endParaRPr lang="en-US" dirty="0"/>
          </a:p>
          <a:p>
            <a:endParaRPr lang="en-US" dirty="0"/>
          </a:p>
        </p:txBody>
      </p:sp>
      <p:sp>
        <p:nvSpPr>
          <p:cNvPr id="2" name="Title 1"/>
          <p:cNvSpPr>
            <a:spLocks noGrp="1"/>
          </p:cNvSpPr>
          <p:nvPr>
            <p:ph type="title"/>
          </p:nvPr>
        </p:nvSpPr>
        <p:spPr/>
        <p:txBody>
          <a:bodyPr/>
          <a:lstStyle/>
          <a:p>
            <a:r>
              <a:rPr lang="en-US" dirty="0"/>
              <a:t>Evolution of File System Data Processing (1 of 3)</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a:t>Evolution of File System Data Processing</a:t>
            </a:r>
            <a:r>
              <a:rPr lang="en-US" altLang="en-US" dirty="0"/>
              <a:t> (2 of 3)</a:t>
            </a:r>
          </a:p>
        </p:txBody>
      </p:sp>
      <p:graphicFrame>
        <p:nvGraphicFramePr>
          <p:cNvPr id="2" name="Table 1"/>
          <p:cNvGraphicFramePr>
            <a:graphicFrameLocks noGrp="1"/>
          </p:cNvGraphicFramePr>
          <p:nvPr/>
        </p:nvGraphicFramePr>
        <p:xfrm>
          <a:off x="914400" y="1676400"/>
          <a:ext cx="7239000" cy="3286592"/>
        </p:xfrm>
        <a:graphic>
          <a:graphicData uri="http://schemas.openxmlformats.org/drawingml/2006/table">
            <a:tbl>
              <a:tblPr firstRow="1" firstCol="1" bandRow="1">
                <a:tableStyleId>{5C22544A-7EE6-4342-B048-85BDC9FD1C3A}</a:tableStyleId>
              </a:tblPr>
              <a:tblGrid>
                <a:gridCol w="1272791">
                  <a:extLst>
                    <a:ext uri="{9D8B030D-6E8A-4147-A177-3AD203B41FA5}">
                      <a16:colId xmlns:a16="http://schemas.microsoft.com/office/drawing/2014/main" val="20000"/>
                    </a:ext>
                  </a:extLst>
                </a:gridCol>
                <a:gridCol w="5966209">
                  <a:extLst>
                    <a:ext uri="{9D8B030D-6E8A-4147-A177-3AD203B41FA5}">
                      <a16:colId xmlns:a16="http://schemas.microsoft.com/office/drawing/2014/main" val="20001"/>
                    </a:ext>
                  </a:extLst>
                </a:gridCol>
              </a:tblGrid>
              <a:tr h="255799">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100" dirty="0">
                          <a:effectLst/>
                          <a:latin typeface="Arial" pitchFamily="34" charset="0"/>
                        </a:rPr>
                        <a:t>Table 1.2 </a:t>
                      </a:r>
                    </a:p>
                    <a:p>
                      <a:pPr marL="0" marR="0">
                        <a:lnSpc>
                          <a:spcPct val="115000"/>
                        </a:lnSpc>
                        <a:spcBef>
                          <a:spcPts val="0"/>
                        </a:spcBef>
                        <a:spcAft>
                          <a:spcPts val="0"/>
                        </a:spcAft>
                      </a:pPr>
                      <a:endParaRPr lang="en-US" sz="1100" dirty="0">
                        <a:effectLst/>
                        <a:latin typeface="Arial" pitchFamily="34" charset="0"/>
                        <a:ea typeface="Calibri"/>
                        <a:cs typeface="Arial" pitchFamily="34" charset="0"/>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100" dirty="0">
                          <a:effectLst/>
                          <a:latin typeface="Arial" pitchFamily="34" charset="0"/>
                        </a:rPr>
                        <a:t>Basic File Terminology</a:t>
                      </a:r>
                      <a:endParaRPr lang="en-US" sz="1100" dirty="0">
                        <a:effectLst/>
                        <a:latin typeface="Arial" pitchFamily="34" charset="0"/>
                        <a:ea typeface="Calibri"/>
                        <a:cs typeface="Arial" pitchFamily="34" charset="0"/>
                      </a:endParaRPr>
                    </a:p>
                    <a:p>
                      <a:pPr marL="0" marR="0">
                        <a:lnSpc>
                          <a:spcPct val="115000"/>
                        </a:lnSpc>
                        <a:spcBef>
                          <a:spcPts val="0"/>
                        </a:spcBef>
                        <a:spcAft>
                          <a:spcPts val="0"/>
                        </a:spcAft>
                      </a:pPr>
                      <a:endParaRPr lang="en-US" sz="11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0"/>
                  </a:ext>
                </a:extLst>
              </a:tr>
              <a:tr h="255799">
                <a:tc>
                  <a:txBody>
                    <a:bodyPr/>
                    <a:lstStyle/>
                    <a:p>
                      <a:pPr marL="0" marR="0">
                        <a:lnSpc>
                          <a:spcPct val="115000"/>
                        </a:lnSpc>
                        <a:spcBef>
                          <a:spcPts val="0"/>
                        </a:spcBef>
                        <a:spcAft>
                          <a:spcPts val="0"/>
                        </a:spcAft>
                      </a:pPr>
                      <a:r>
                        <a:rPr lang="en-US" sz="1100" dirty="0">
                          <a:effectLst/>
                          <a:latin typeface="Arial" pitchFamily="34" charset="0"/>
                        </a:rPr>
                        <a:t>TERM</a:t>
                      </a:r>
                      <a:endParaRPr lang="en-US" sz="1100" dirty="0">
                        <a:effectLst/>
                        <a:latin typeface="Arial" pitchFamily="34" charset="0"/>
                        <a:ea typeface="Calibri"/>
                        <a:cs typeface="Arial" pitchFamily="34" charset="0"/>
                      </a:endParaRPr>
                    </a:p>
                  </a:txBody>
                  <a:tcPr marL="68580" marR="68580" marT="0" marB="0"/>
                </a:tc>
                <a:tc>
                  <a:txBody>
                    <a:bodyPr/>
                    <a:lstStyle/>
                    <a:p>
                      <a:pPr marL="0" marR="0">
                        <a:lnSpc>
                          <a:spcPct val="115000"/>
                        </a:lnSpc>
                        <a:spcBef>
                          <a:spcPts val="0"/>
                        </a:spcBef>
                        <a:spcAft>
                          <a:spcPts val="0"/>
                        </a:spcAft>
                      </a:pPr>
                      <a:r>
                        <a:rPr lang="en-US" sz="1100" dirty="0">
                          <a:effectLst/>
                          <a:latin typeface="Arial" pitchFamily="34" charset="0"/>
                        </a:rPr>
                        <a:t>DEFINITION</a:t>
                      </a:r>
                      <a:endParaRPr lang="en-US" sz="11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1"/>
                  </a:ext>
                </a:extLst>
              </a:tr>
              <a:tr h="801935">
                <a:tc>
                  <a:txBody>
                    <a:bodyPr/>
                    <a:lstStyle/>
                    <a:p>
                      <a:pPr marL="0" marR="0">
                        <a:lnSpc>
                          <a:spcPct val="115000"/>
                        </a:lnSpc>
                        <a:spcBef>
                          <a:spcPts val="0"/>
                        </a:spcBef>
                        <a:spcAft>
                          <a:spcPts val="0"/>
                        </a:spcAft>
                      </a:pPr>
                      <a:r>
                        <a:rPr lang="en-US" sz="1100" dirty="0">
                          <a:effectLst/>
                          <a:latin typeface="Arial" pitchFamily="34" charset="0"/>
                        </a:rPr>
                        <a:t>Data</a:t>
                      </a:r>
                      <a:endParaRPr lang="en-US" sz="1100" dirty="0">
                        <a:effectLst/>
                        <a:latin typeface="Arial" pitchFamily="34" charset="0"/>
                        <a:ea typeface="Calibri"/>
                        <a:cs typeface="Arial" pitchFamily="34" charset="0"/>
                      </a:endParaRPr>
                    </a:p>
                  </a:txBody>
                  <a:tcPr marL="68580" marR="68580" marT="0" marB="0"/>
                </a:tc>
                <a:tc>
                  <a:txBody>
                    <a:bodyPr/>
                    <a:lstStyle/>
                    <a:p>
                      <a:pPr marL="0" marR="0">
                        <a:lnSpc>
                          <a:spcPct val="115000"/>
                        </a:lnSpc>
                        <a:spcBef>
                          <a:spcPts val="0"/>
                        </a:spcBef>
                        <a:spcAft>
                          <a:spcPts val="0"/>
                        </a:spcAft>
                      </a:pPr>
                      <a:r>
                        <a:rPr lang="en-US" sz="1100" dirty="0">
                          <a:effectLst/>
                          <a:latin typeface="Arial" pitchFamily="34" charset="0"/>
                        </a:rPr>
                        <a:t>Raw facts, such as a telephone number, a birth date, a customer name, and a year-to-date (YTD) sales value. Data has little meaning unless it has been organized in some logical manner.</a:t>
                      </a:r>
                      <a:endParaRPr lang="en-US" sz="11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2"/>
                  </a:ext>
                </a:extLst>
              </a:tr>
              <a:tr h="528867">
                <a:tc>
                  <a:txBody>
                    <a:bodyPr/>
                    <a:lstStyle/>
                    <a:p>
                      <a:pPr marL="0" marR="0">
                        <a:lnSpc>
                          <a:spcPct val="115000"/>
                        </a:lnSpc>
                        <a:spcBef>
                          <a:spcPts val="0"/>
                        </a:spcBef>
                        <a:spcAft>
                          <a:spcPts val="0"/>
                        </a:spcAft>
                      </a:pPr>
                      <a:r>
                        <a:rPr lang="en-US" sz="1100" dirty="0">
                          <a:effectLst/>
                          <a:latin typeface="Arial" pitchFamily="34" charset="0"/>
                        </a:rPr>
                        <a:t>Field</a:t>
                      </a:r>
                      <a:endParaRPr lang="en-US" sz="1100" dirty="0">
                        <a:effectLst/>
                        <a:latin typeface="Arial" pitchFamily="34" charset="0"/>
                        <a:ea typeface="Calibri"/>
                        <a:cs typeface="Arial" pitchFamily="34" charset="0"/>
                      </a:endParaRPr>
                    </a:p>
                  </a:txBody>
                  <a:tcPr marL="68580" marR="68580" marT="0" marB="0"/>
                </a:tc>
                <a:tc>
                  <a:txBody>
                    <a:bodyPr/>
                    <a:lstStyle/>
                    <a:p>
                      <a:pPr marL="0" marR="0">
                        <a:lnSpc>
                          <a:spcPct val="115000"/>
                        </a:lnSpc>
                        <a:spcBef>
                          <a:spcPts val="0"/>
                        </a:spcBef>
                        <a:spcAft>
                          <a:spcPts val="0"/>
                        </a:spcAft>
                      </a:pPr>
                      <a:r>
                        <a:rPr lang="en-US" sz="1100" dirty="0">
                          <a:effectLst/>
                          <a:latin typeface="Arial" pitchFamily="34" charset="0"/>
                        </a:rPr>
                        <a:t>A character or group of characters (alphabetic or numeric) that has a specific meaning. A field is used to define and store data.</a:t>
                      </a:r>
                      <a:endParaRPr lang="en-US" sz="11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3"/>
                  </a:ext>
                </a:extLst>
              </a:tr>
              <a:tr h="801935">
                <a:tc>
                  <a:txBody>
                    <a:bodyPr/>
                    <a:lstStyle/>
                    <a:p>
                      <a:pPr marL="0" marR="0">
                        <a:lnSpc>
                          <a:spcPct val="115000"/>
                        </a:lnSpc>
                        <a:spcBef>
                          <a:spcPts val="0"/>
                        </a:spcBef>
                        <a:spcAft>
                          <a:spcPts val="0"/>
                        </a:spcAft>
                      </a:pPr>
                      <a:r>
                        <a:rPr lang="en-US" sz="1100" dirty="0">
                          <a:effectLst/>
                          <a:latin typeface="Arial" pitchFamily="34" charset="0"/>
                        </a:rPr>
                        <a:t>Record</a:t>
                      </a:r>
                      <a:endParaRPr lang="en-US" sz="1100" dirty="0">
                        <a:effectLst/>
                        <a:latin typeface="Arial" pitchFamily="34" charset="0"/>
                        <a:ea typeface="Calibri"/>
                        <a:cs typeface="Arial" pitchFamily="34" charset="0"/>
                      </a:endParaRPr>
                    </a:p>
                  </a:txBody>
                  <a:tcPr marL="68580" marR="68580" marT="0" marB="0"/>
                </a:tc>
                <a:tc>
                  <a:txBody>
                    <a:bodyPr/>
                    <a:lstStyle/>
                    <a:p>
                      <a:pPr marL="0" marR="0">
                        <a:lnSpc>
                          <a:spcPct val="115000"/>
                        </a:lnSpc>
                        <a:spcBef>
                          <a:spcPts val="0"/>
                        </a:spcBef>
                        <a:spcAft>
                          <a:spcPts val="0"/>
                        </a:spcAft>
                      </a:pPr>
                      <a:r>
                        <a:rPr lang="en-US" sz="1100" dirty="0">
                          <a:effectLst/>
                          <a:latin typeface="Arial" pitchFamily="34" charset="0"/>
                        </a:rPr>
                        <a:t>A logically connected set of one or more fields that describes a person, place, or thing. For example, the fields that constitute a record for a customer might consist of the customer’s name, address, phone number, date of birth, credit limit, and unpaid balance.</a:t>
                      </a:r>
                      <a:endParaRPr lang="en-US" sz="11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4"/>
                  </a:ext>
                </a:extLst>
              </a:tr>
              <a:tr h="528867">
                <a:tc>
                  <a:txBody>
                    <a:bodyPr/>
                    <a:lstStyle/>
                    <a:p>
                      <a:pPr marL="0" marR="0">
                        <a:lnSpc>
                          <a:spcPct val="115000"/>
                        </a:lnSpc>
                        <a:spcBef>
                          <a:spcPts val="0"/>
                        </a:spcBef>
                        <a:spcAft>
                          <a:spcPts val="0"/>
                        </a:spcAft>
                      </a:pPr>
                      <a:r>
                        <a:rPr lang="en-US" sz="1100" dirty="0">
                          <a:effectLst/>
                          <a:latin typeface="Arial" pitchFamily="34" charset="0"/>
                        </a:rPr>
                        <a:t>File</a:t>
                      </a:r>
                      <a:endParaRPr lang="en-US" sz="1100" dirty="0">
                        <a:effectLst/>
                        <a:latin typeface="Arial" pitchFamily="34" charset="0"/>
                        <a:ea typeface="Calibri"/>
                        <a:cs typeface="Arial" pitchFamily="34" charset="0"/>
                      </a:endParaRPr>
                    </a:p>
                  </a:txBody>
                  <a:tcPr marL="68580" marR="68580" marT="0" marB="0"/>
                </a:tc>
                <a:tc>
                  <a:txBody>
                    <a:bodyPr/>
                    <a:lstStyle/>
                    <a:p>
                      <a:pPr marL="0" marR="0">
                        <a:lnSpc>
                          <a:spcPct val="115000"/>
                        </a:lnSpc>
                        <a:spcBef>
                          <a:spcPts val="0"/>
                        </a:spcBef>
                        <a:spcAft>
                          <a:spcPts val="0"/>
                        </a:spcAft>
                      </a:pPr>
                      <a:r>
                        <a:rPr lang="en-US" sz="1100" dirty="0">
                          <a:effectLst/>
                          <a:latin typeface="Arial" pitchFamily="34" charset="0"/>
                        </a:rPr>
                        <a:t>A collection of related records. For example, a file might contain data about the students currently enrolled at Gigantic University.</a:t>
                      </a:r>
                      <a:endParaRPr lang="en-US" sz="11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5"/>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Evolution of File System Data Processing</a:t>
            </a:r>
            <a:r>
              <a:rPr lang="en-US" altLang="en-US" dirty="0"/>
              <a:t> (3 of 3)</a:t>
            </a:r>
            <a:endParaRPr lang="en-US" dirty="0"/>
          </a:p>
        </p:txBody>
      </p:sp>
      <p:pic>
        <p:nvPicPr>
          <p:cNvPr id="3074" name="Picture 2" descr="Figure 1.9 depicts how file management and report programs are individually used for customer and sales data in a sales department, as well as agent files in a personnel department.  &#10;"/>
          <p:cNvPicPr>
            <a:picLocks noChangeAspect="1" noChangeArrowheads="1"/>
          </p:cNvPicPr>
          <p:nvPr/>
        </p:nvPicPr>
        <p:blipFill>
          <a:blip r:embed="rId3" cstate="print"/>
          <a:srcRect/>
          <a:stretch>
            <a:fillRect/>
          </a:stretch>
        </p:blipFill>
        <p:spPr bwMode="auto">
          <a:xfrm>
            <a:off x="1219200" y="1828800"/>
            <a:ext cx="6502400" cy="316865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p:txBody>
          <a:bodyPr/>
          <a:lstStyle/>
          <a:p>
            <a:r>
              <a:rPr lang="en-US" dirty="0"/>
              <a:t>Problems with file systems challenge the types of information that can be created from data as well as information accuracy </a:t>
            </a:r>
          </a:p>
          <a:p>
            <a:pPr lvl="1"/>
            <a:r>
              <a:rPr lang="en-US" dirty="0"/>
              <a:t>Lengthy development times</a:t>
            </a:r>
          </a:p>
          <a:p>
            <a:pPr lvl="1"/>
            <a:r>
              <a:rPr lang="en-US" altLang="en-US" dirty="0"/>
              <a:t>Difficulty of getting quick answers</a:t>
            </a:r>
            <a:endParaRPr lang="en-US" dirty="0"/>
          </a:p>
          <a:p>
            <a:pPr lvl="1"/>
            <a:r>
              <a:rPr lang="en-US" altLang="en-US" dirty="0"/>
              <a:t>Complex system administration</a:t>
            </a:r>
          </a:p>
          <a:p>
            <a:pPr lvl="1"/>
            <a:r>
              <a:rPr lang="en-US" altLang="en-US" dirty="0"/>
              <a:t>Lack of security and limited data sharing</a:t>
            </a:r>
          </a:p>
          <a:p>
            <a:pPr lvl="1"/>
            <a:r>
              <a:rPr lang="en-US" altLang="en-US" dirty="0"/>
              <a:t>Extensive programming</a:t>
            </a:r>
            <a:endParaRPr lang="en-US" dirty="0"/>
          </a:p>
          <a:p>
            <a:pPr lvl="1"/>
            <a:endParaRPr lang="en-US" altLang="en-US" dirty="0"/>
          </a:p>
          <a:p>
            <a:endParaRPr lang="en-US" dirty="0"/>
          </a:p>
          <a:p>
            <a:endParaRPr lang="en-US" altLang="en-US" dirty="0"/>
          </a:p>
          <a:p>
            <a:endParaRPr lang="en-US" dirty="0"/>
          </a:p>
          <a:p>
            <a:endParaRPr lang="en-US" dirty="0"/>
          </a:p>
        </p:txBody>
      </p:sp>
      <p:sp>
        <p:nvSpPr>
          <p:cNvPr id="20482" name="Rectangle 2"/>
          <p:cNvSpPr>
            <a:spLocks noGrp="1" noChangeArrowheads="1"/>
          </p:cNvSpPr>
          <p:nvPr>
            <p:ph type="title"/>
          </p:nvPr>
        </p:nvSpPr>
        <p:spPr/>
        <p:txBody>
          <a:bodyPr/>
          <a:lstStyle/>
          <a:p>
            <a:r>
              <a:rPr lang="en-US" altLang="en-US" dirty="0"/>
              <a:t>Problems with File System Data Processing</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lstStyle/>
          <a:p>
            <a:r>
              <a:rPr lang="en-US" altLang="en-US" dirty="0"/>
              <a:t>Structural dependence</a:t>
            </a:r>
          </a:p>
          <a:p>
            <a:pPr lvl="1"/>
            <a:r>
              <a:rPr lang="en-US" altLang="en-US" dirty="0"/>
              <a:t>Access to a file is dependent on its own structure</a:t>
            </a:r>
          </a:p>
          <a:p>
            <a:pPr lvl="1"/>
            <a:r>
              <a:rPr lang="en-US" altLang="en-US" dirty="0"/>
              <a:t>All file system programs are modified to conform to a new file structure</a:t>
            </a:r>
          </a:p>
          <a:p>
            <a:r>
              <a:rPr lang="en-US" altLang="en-US" dirty="0"/>
              <a:t>Structural independence</a:t>
            </a:r>
          </a:p>
          <a:p>
            <a:pPr lvl="1"/>
            <a:r>
              <a:rPr lang="en-US" altLang="en-US" dirty="0"/>
              <a:t>File structure is changed without affecting the application’s ability to access the data</a:t>
            </a:r>
          </a:p>
          <a:p>
            <a:endParaRPr lang="en-US" altLang="en-US" dirty="0"/>
          </a:p>
        </p:txBody>
      </p:sp>
      <p:sp>
        <p:nvSpPr>
          <p:cNvPr id="32770" name="Rectangle 2"/>
          <p:cNvSpPr>
            <a:spLocks noGrp="1" noChangeArrowheads="1"/>
          </p:cNvSpPr>
          <p:nvPr>
            <p:ph type="title"/>
          </p:nvPr>
        </p:nvSpPr>
        <p:spPr/>
        <p:txBody>
          <a:bodyPr/>
          <a:lstStyle/>
          <a:p>
            <a:r>
              <a:rPr lang="en-US" altLang="en-US" dirty="0"/>
              <a:t>Structural and Data Dependence (1 of 2)</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p:txBody>
          <a:bodyPr/>
          <a:lstStyle/>
          <a:p>
            <a:r>
              <a:rPr lang="en-US" altLang="en-US" dirty="0"/>
              <a:t>Data dependence</a:t>
            </a:r>
          </a:p>
          <a:p>
            <a:pPr lvl="1"/>
            <a:r>
              <a:rPr lang="en-US" altLang="en-US" dirty="0"/>
              <a:t>Data access changes when data storage characteristics change</a:t>
            </a:r>
          </a:p>
          <a:p>
            <a:r>
              <a:rPr lang="en-US" altLang="en-US" dirty="0"/>
              <a:t>Data independence</a:t>
            </a:r>
          </a:p>
          <a:p>
            <a:pPr lvl="1"/>
            <a:r>
              <a:rPr lang="en-US" altLang="en-US" dirty="0"/>
              <a:t>Data storage characteristics are changed without affecting the program’s ability to access the data</a:t>
            </a:r>
          </a:p>
          <a:p>
            <a:r>
              <a:rPr lang="en-US" altLang="en-US" dirty="0"/>
              <a:t>Practical significance of data dependence is the difference between logical and physical format</a:t>
            </a:r>
          </a:p>
        </p:txBody>
      </p:sp>
      <p:sp>
        <p:nvSpPr>
          <p:cNvPr id="33794" name="Rectangle 2"/>
          <p:cNvSpPr>
            <a:spLocks noGrp="1" noChangeArrowheads="1"/>
          </p:cNvSpPr>
          <p:nvPr>
            <p:ph type="title"/>
          </p:nvPr>
        </p:nvSpPr>
        <p:spPr/>
        <p:txBody>
          <a:bodyPr/>
          <a:lstStyle/>
          <a:p>
            <a:r>
              <a:rPr lang="en-US" altLang="en-US" dirty="0"/>
              <a:t>Structural and Data Dependence (2 of 2)</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Unnecessarily storing the same data at different places</a:t>
            </a:r>
          </a:p>
          <a:p>
            <a:pPr lvl="1"/>
            <a:r>
              <a:rPr lang="en-US" dirty="0"/>
              <a:t>Islands of information (i.e., scattered data locations)</a:t>
            </a:r>
          </a:p>
          <a:p>
            <a:pPr lvl="1"/>
            <a:r>
              <a:rPr lang="en-US" dirty="0"/>
              <a:t>Increases the probability of </a:t>
            </a:r>
            <a:r>
              <a:rPr lang="en-CA" dirty="0"/>
              <a:t>having different versions of the same data </a:t>
            </a:r>
            <a:r>
              <a:rPr lang="en-US" dirty="0"/>
              <a:t>	</a:t>
            </a:r>
          </a:p>
        </p:txBody>
      </p:sp>
      <p:sp>
        <p:nvSpPr>
          <p:cNvPr id="34818" name="Title 1"/>
          <p:cNvSpPr>
            <a:spLocks noGrp="1"/>
          </p:cNvSpPr>
          <p:nvPr>
            <p:ph type="title"/>
          </p:nvPr>
        </p:nvSpPr>
        <p:spPr/>
        <p:txBody>
          <a:bodyPr/>
          <a:lstStyle/>
          <a:p>
            <a:r>
              <a:rPr lang="en-US" altLang="en-US" dirty="0"/>
              <a:t>Data Redundancy (1 of 2)</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p:txBody>
          <a:bodyPr/>
          <a:lstStyle/>
          <a:p>
            <a:r>
              <a:rPr lang="en-US" dirty="0"/>
              <a:t>Possible results of uncontrolled data redundancy </a:t>
            </a:r>
          </a:p>
          <a:p>
            <a:pPr lvl="1"/>
            <a:r>
              <a:rPr lang="en-US" altLang="en-US" dirty="0"/>
              <a:t>Poor data security </a:t>
            </a:r>
          </a:p>
          <a:p>
            <a:pPr lvl="1"/>
            <a:r>
              <a:rPr lang="en-US" altLang="en-US" dirty="0"/>
              <a:t>Data inconsistency </a:t>
            </a:r>
          </a:p>
          <a:p>
            <a:pPr lvl="1"/>
            <a:r>
              <a:rPr lang="en-CA" altLang="en-US" dirty="0"/>
              <a:t>Data-entry errors </a:t>
            </a:r>
          </a:p>
          <a:p>
            <a:pPr lvl="1"/>
            <a:r>
              <a:rPr lang="en-CA" altLang="en-US" dirty="0"/>
              <a:t>Data integrity problems </a:t>
            </a:r>
          </a:p>
        </p:txBody>
      </p:sp>
      <p:sp>
        <p:nvSpPr>
          <p:cNvPr id="35842" name="Title 1"/>
          <p:cNvSpPr>
            <a:spLocks noGrp="1"/>
          </p:cNvSpPr>
          <p:nvPr>
            <p:ph type="title"/>
          </p:nvPr>
        </p:nvSpPr>
        <p:spPr/>
        <p:txBody>
          <a:bodyPr/>
          <a:lstStyle/>
          <a:p>
            <a:r>
              <a:rPr lang="en-US" altLang="en-US" dirty="0"/>
              <a:t>Data Redundancy (2 of 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p:txBody>
          <a:bodyPr/>
          <a:lstStyle/>
          <a:p>
            <a:r>
              <a:rPr lang="en-US" b="1" dirty="0"/>
              <a:t>Databases: The Unseen Services</a:t>
            </a:r>
          </a:p>
        </p:txBody>
      </p:sp>
      <p:sp>
        <p:nvSpPr>
          <p:cNvPr id="7171" name="Content Placeholder 2"/>
          <p:cNvSpPr>
            <a:spLocks noGrp="1"/>
          </p:cNvSpPr>
          <p:nvPr>
            <p:ph idx="1"/>
          </p:nvPr>
        </p:nvSpPr>
        <p:spPr/>
        <p:txBody>
          <a:bodyPr>
            <a:normAutofit fontScale="92500" lnSpcReduction="20000"/>
          </a:bodyPr>
          <a:lstStyle/>
          <a:p>
            <a:r>
              <a:rPr lang="en-US" dirty="0"/>
              <a:t>Let us examine some examples. </a:t>
            </a:r>
          </a:p>
          <a:p>
            <a:pPr lvl="0"/>
            <a:r>
              <a:rPr lang="en-US" b="1" dirty="0"/>
              <a:t>Login and use Facebook, Twitter or Instagram</a:t>
            </a:r>
            <a:r>
              <a:rPr lang="en-US" dirty="0"/>
              <a:t>: Your login and personal information is kept in a database, as is the information for all of your friends, posts, and messages.</a:t>
            </a:r>
          </a:p>
          <a:p>
            <a:pPr lvl="0"/>
            <a:r>
              <a:rPr lang="en-US" b="1" dirty="0"/>
              <a:t>Make a phone call or send a text message:</a:t>
            </a:r>
            <a:r>
              <a:rPr lang="en-US" dirty="0"/>
              <a:t> The lists of phone numbers and locations are maintained by databases. All the information about your phone calls and messages is maintained at a very detailed level in databases.</a:t>
            </a:r>
          </a:p>
          <a:p>
            <a:pPr lvl="0"/>
            <a:r>
              <a:rPr lang="en-US" b="1" dirty="0"/>
              <a:t>Read your email:</a:t>
            </a:r>
            <a:r>
              <a:rPr lang="en-US" dirty="0"/>
              <a:t> Not only is your login information kept in a database, but also all the history of incoming and outgoing emails is kept in very large databases. </a:t>
            </a:r>
          </a:p>
          <a:p>
            <a:pPr lvl="0"/>
            <a:r>
              <a:rPr lang="en-US" b="1" dirty="0"/>
              <a:t>Go shopping (Groceries, clothes, gasoline):</a:t>
            </a:r>
            <a:r>
              <a:rPr lang="en-US" dirty="0"/>
              <a:t> First, the product, inventory levels, and price information is kept in a database so that the checkout register can identify it correctly. Then if you use a credit or debit card, that information must be retrieved from another database.</a:t>
            </a:r>
          </a:p>
          <a:p>
            <a:pPr eaLnBrk="1" hangingPunct="1"/>
            <a:endParaRPr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CA" altLang="en-US" dirty="0"/>
              <a:t>Develop when not all of the required changes in the redundant data are made successfully </a:t>
            </a:r>
            <a:endParaRPr lang="en-US" altLang="en-US" dirty="0"/>
          </a:p>
          <a:p>
            <a:pPr lvl="1"/>
            <a:r>
              <a:rPr lang="en-US" dirty="0"/>
              <a:t>Update anomalies</a:t>
            </a:r>
          </a:p>
          <a:p>
            <a:pPr lvl="1"/>
            <a:r>
              <a:rPr lang="en-US" dirty="0"/>
              <a:t>Insertion anomalies</a:t>
            </a:r>
          </a:p>
          <a:p>
            <a:pPr lvl="1"/>
            <a:r>
              <a:rPr lang="en-US" dirty="0"/>
              <a:t>Deletion anomalies</a:t>
            </a:r>
          </a:p>
        </p:txBody>
      </p:sp>
      <p:sp>
        <p:nvSpPr>
          <p:cNvPr id="2" name="Title 1"/>
          <p:cNvSpPr>
            <a:spLocks noGrp="1"/>
          </p:cNvSpPr>
          <p:nvPr>
            <p:ph type="title"/>
          </p:nvPr>
        </p:nvSpPr>
        <p:spPr/>
        <p:txBody>
          <a:bodyPr/>
          <a:lstStyle/>
          <a:p>
            <a:r>
              <a:rPr lang="en-US" dirty="0"/>
              <a:t>Data Anomalies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p:txBody>
          <a:bodyPr>
            <a:normAutofit fontScale="90000"/>
          </a:bodyPr>
          <a:lstStyle/>
          <a:p>
            <a:pPr eaLnBrk="1" hangingPunct="1">
              <a:defRPr/>
            </a:pPr>
            <a:r>
              <a:rPr cap="none">
                <a:ea typeface="MS PGothic" pitchFamily="34" charset="-128"/>
              </a:rPr>
              <a:t>STEPS IN THE DEVELOPMENT OF DATABASE SYSTEMS</a:t>
            </a:r>
            <a:br>
              <a:rPr cap="none">
                <a:ea typeface="MS PGothic" pitchFamily="34" charset="-128"/>
              </a:rPr>
            </a:br>
            <a:endParaRPr cap="none">
              <a:ea typeface="MS PGothic" pitchFamily="34" charset="-128"/>
            </a:endParaRPr>
          </a:p>
        </p:txBody>
      </p:sp>
      <p:pic>
        <p:nvPicPr>
          <p:cNvPr id="2355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988" y="2257425"/>
            <a:ext cx="8686800" cy="243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itle 5"/>
          <p:cNvSpPr>
            <a:spLocks noGrp="1"/>
          </p:cNvSpPr>
          <p:nvPr>
            <p:ph type="title"/>
          </p:nvPr>
        </p:nvSpPr>
        <p:spPr bwMode="auto"/>
        <p:txBody>
          <a:bodyPr>
            <a:normAutofit fontScale="90000"/>
          </a:bodyPr>
          <a:lstStyle/>
          <a:p>
            <a:pPr eaLnBrk="1" hangingPunct="1">
              <a:defRPr/>
            </a:pPr>
            <a:r>
              <a:rPr cap="none">
                <a:ea typeface="MS PGothic" pitchFamily="34" charset="-128"/>
              </a:rPr>
              <a:t>STEPS IN THE DEVELOPMENT OF DATABASE SYSTEMS</a:t>
            </a:r>
            <a:br>
              <a:rPr cap="none">
                <a:ea typeface="MS PGothic" pitchFamily="34" charset="-128"/>
              </a:rPr>
            </a:br>
            <a:endParaRPr cap="none">
              <a:ea typeface="MS PGothic" pitchFamily="34" charset="-128"/>
            </a:endParaRPr>
          </a:p>
        </p:txBody>
      </p:sp>
      <p:sp>
        <p:nvSpPr>
          <p:cNvPr id="24578" name="Content Placeholder 2"/>
          <p:cNvSpPr>
            <a:spLocks noGrp="1"/>
          </p:cNvSpPr>
          <p:nvPr>
            <p:ph idx="1"/>
          </p:nvPr>
        </p:nvSpPr>
        <p:spPr/>
        <p:txBody>
          <a:bodyPr/>
          <a:lstStyle/>
          <a:p>
            <a:pPr eaLnBrk="1" hangingPunct="1"/>
            <a:r>
              <a:rPr altLang="en-US" b="1"/>
              <a:t>Requirements collection, definition, and visualization </a:t>
            </a:r>
            <a:r>
              <a:rPr altLang="en-US"/>
              <a:t>- results in the requirements specifying which data the future database system will hold and in what fashion, and what the capabilities and functionalities of the database system will be</a:t>
            </a:r>
          </a:p>
          <a:p>
            <a:pPr lvl="1" eaLnBrk="1" hangingPunct="1"/>
            <a:r>
              <a:rPr altLang="en-US"/>
              <a:t>The </a:t>
            </a:r>
            <a:r>
              <a:rPr altLang="en-US" b="1"/>
              <a:t>collected</a:t>
            </a:r>
            <a:r>
              <a:rPr altLang="en-US"/>
              <a:t> requirements should be clearly </a:t>
            </a:r>
            <a:r>
              <a:rPr altLang="en-US" b="1"/>
              <a:t>defined</a:t>
            </a:r>
            <a:r>
              <a:rPr altLang="en-US"/>
              <a:t> and stated in a written document, and then </a:t>
            </a:r>
            <a:r>
              <a:rPr altLang="en-US" b="1"/>
              <a:t>visualized</a:t>
            </a:r>
            <a:r>
              <a:rPr altLang="en-US"/>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itle 5"/>
          <p:cNvSpPr>
            <a:spLocks noGrp="1"/>
          </p:cNvSpPr>
          <p:nvPr>
            <p:ph type="title"/>
          </p:nvPr>
        </p:nvSpPr>
        <p:spPr bwMode="auto"/>
        <p:txBody>
          <a:bodyPr>
            <a:normAutofit fontScale="90000"/>
          </a:bodyPr>
          <a:lstStyle/>
          <a:p>
            <a:pPr eaLnBrk="1" hangingPunct="1">
              <a:defRPr/>
            </a:pPr>
            <a:r>
              <a:rPr cap="none">
                <a:ea typeface="MS PGothic" pitchFamily="34" charset="-128"/>
              </a:rPr>
              <a:t>STEPS IN THE DEVELOPMENT OF DATABASE SYSTEMS</a:t>
            </a:r>
            <a:br>
              <a:rPr cap="none">
                <a:ea typeface="MS PGothic" pitchFamily="34" charset="-128"/>
              </a:rPr>
            </a:br>
            <a:endParaRPr cap="none">
              <a:ea typeface="MS PGothic" pitchFamily="34" charset="-128"/>
            </a:endParaRPr>
          </a:p>
        </p:txBody>
      </p:sp>
      <p:sp>
        <p:nvSpPr>
          <p:cNvPr id="26626" name="Content Placeholder 2"/>
          <p:cNvSpPr>
            <a:spLocks noGrp="1"/>
          </p:cNvSpPr>
          <p:nvPr>
            <p:ph idx="1"/>
          </p:nvPr>
        </p:nvSpPr>
        <p:spPr/>
        <p:txBody>
          <a:bodyPr/>
          <a:lstStyle/>
          <a:p>
            <a:pPr eaLnBrk="1" hangingPunct="1"/>
            <a:r>
              <a:rPr altLang="en-US" b="1"/>
              <a:t>Requirements collection, definition, and visualization</a:t>
            </a:r>
          </a:p>
          <a:p>
            <a:pPr lvl="1" eaLnBrk="1" hangingPunct="1"/>
            <a:r>
              <a:rPr altLang="en-US" b="1"/>
              <a:t>Conceptual database model </a:t>
            </a:r>
            <a:r>
              <a:rPr altLang="en-US"/>
              <a:t>– a visualization of requirements by using a conceptual data modeling technique (such as entity-relationship [ER] modeling)</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fontScale="90000"/>
          </a:bodyPr>
          <a:lstStyle/>
          <a:p>
            <a:pPr eaLnBrk="1" hangingPunct="1">
              <a:defRPr/>
            </a:pPr>
            <a:r>
              <a:rPr cap="none">
                <a:ea typeface="MS PGothic" pitchFamily="34" charset="-128"/>
              </a:rPr>
              <a:t>STEPS IN THE DEVELOPMENT OF DATABASE SYSTEMS</a:t>
            </a:r>
            <a:br>
              <a:rPr cap="none">
                <a:ea typeface="MS PGothic" pitchFamily="34" charset="-128"/>
              </a:rPr>
            </a:br>
            <a:endParaRPr cap="none">
              <a:ea typeface="MS PGothic" pitchFamily="34" charset="-128"/>
            </a:endParaRPr>
          </a:p>
        </p:txBody>
      </p:sp>
      <p:sp>
        <p:nvSpPr>
          <p:cNvPr id="28675" name="Content Placeholder 2"/>
          <p:cNvSpPr>
            <a:spLocks noGrp="1"/>
          </p:cNvSpPr>
          <p:nvPr>
            <p:ph idx="1"/>
          </p:nvPr>
        </p:nvSpPr>
        <p:spPr/>
        <p:txBody>
          <a:bodyPr/>
          <a:lstStyle/>
          <a:p>
            <a:pPr marL="0" indent="0" eaLnBrk="1" hangingPunct="1">
              <a:buFont typeface="Wingdings" pitchFamily="2" charset="2"/>
              <a:buNone/>
            </a:pPr>
            <a:r>
              <a:rPr altLang="en-US"/>
              <a:t>Iterative nature of the database requirements collection, definition, and visualization process </a:t>
            </a:r>
          </a:p>
        </p:txBody>
      </p:sp>
      <p:pic>
        <p:nvPicPr>
          <p:cNvPr id="2867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700" y="2362200"/>
            <a:ext cx="8356600" cy="431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p:txBody>
          <a:bodyPr>
            <a:normAutofit fontScale="90000"/>
          </a:bodyPr>
          <a:lstStyle/>
          <a:p>
            <a:pPr eaLnBrk="1" hangingPunct="1">
              <a:defRPr/>
            </a:pPr>
            <a:r>
              <a:rPr cap="none">
                <a:ea typeface="MS PGothic" pitchFamily="34" charset="-128"/>
              </a:rPr>
              <a:t>STEPS IN THE DEVELOPMENT OF DATABASE SYSTEMS</a:t>
            </a:r>
            <a:br>
              <a:rPr cap="none">
                <a:ea typeface="MS PGothic" pitchFamily="34" charset="-128"/>
              </a:rPr>
            </a:br>
            <a:endParaRPr cap="none">
              <a:ea typeface="MS PGothic" pitchFamily="34" charset="-128"/>
            </a:endParaRPr>
          </a:p>
        </p:txBody>
      </p:sp>
      <p:sp>
        <p:nvSpPr>
          <p:cNvPr id="30723" name="Content Placeholder 2"/>
          <p:cNvSpPr>
            <a:spLocks noGrp="1"/>
          </p:cNvSpPr>
          <p:nvPr>
            <p:ph idx="1"/>
          </p:nvPr>
        </p:nvSpPr>
        <p:spPr/>
        <p:txBody>
          <a:bodyPr/>
          <a:lstStyle/>
          <a:p>
            <a:pPr eaLnBrk="1" hangingPunct="1"/>
            <a:r>
              <a:rPr altLang="en-US" b="1"/>
              <a:t>Database modeling </a:t>
            </a:r>
            <a:r>
              <a:rPr altLang="en-US"/>
              <a:t>(</a:t>
            </a:r>
            <a:r>
              <a:rPr altLang="en-US" b="1"/>
              <a:t>logical database modeling </a:t>
            </a:r>
            <a:r>
              <a:rPr altLang="en-US"/>
              <a:t>) - creation of the database model that is implementable by the DBMS software</a:t>
            </a:r>
          </a:p>
          <a:p>
            <a:pPr lvl="1" eaLnBrk="1" hangingPunct="1"/>
            <a:r>
              <a:rPr altLang="en-US" i="1"/>
              <a:t>Logical database modeling </a:t>
            </a:r>
            <a:r>
              <a:rPr altLang="en-US"/>
              <a:t>follows </a:t>
            </a:r>
            <a:r>
              <a:rPr altLang="en-US" i="1"/>
              <a:t>conceptual database modeling</a:t>
            </a:r>
            <a:endParaRPr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p:txBody>
          <a:bodyPr>
            <a:normAutofit fontScale="90000"/>
          </a:bodyPr>
          <a:lstStyle/>
          <a:p>
            <a:pPr eaLnBrk="1" hangingPunct="1">
              <a:defRPr/>
            </a:pPr>
            <a:r>
              <a:rPr cap="none">
                <a:ea typeface="MS PGothic" pitchFamily="34" charset="-128"/>
              </a:rPr>
              <a:t>STEPS IN THE DEVELOPMENT OF DATABASE SYSTEMS</a:t>
            </a:r>
            <a:br>
              <a:rPr cap="none">
                <a:ea typeface="MS PGothic" pitchFamily="34" charset="-128"/>
              </a:rPr>
            </a:br>
            <a:endParaRPr cap="none">
              <a:ea typeface="MS PGothic" pitchFamily="34" charset="-128"/>
            </a:endParaRPr>
          </a:p>
        </p:txBody>
      </p:sp>
      <p:sp>
        <p:nvSpPr>
          <p:cNvPr id="32771" name="Content Placeholder 2"/>
          <p:cNvSpPr>
            <a:spLocks noGrp="1"/>
          </p:cNvSpPr>
          <p:nvPr>
            <p:ph idx="1"/>
          </p:nvPr>
        </p:nvSpPr>
        <p:spPr/>
        <p:txBody>
          <a:bodyPr/>
          <a:lstStyle/>
          <a:p>
            <a:pPr eaLnBrk="1" hangingPunct="1"/>
            <a:r>
              <a:rPr altLang="en-US" b="1"/>
              <a:t>Database implementation </a:t>
            </a:r>
            <a:r>
              <a:rPr altLang="en-US"/>
              <a:t>- using a DBMS to implement the database model as an actual database</a:t>
            </a:r>
          </a:p>
          <a:p>
            <a:pPr lvl="1" eaLnBrk="1" hangingPunct="1"/>
            <a:r>
              <a:rPr altLang="en-US"/>
              <a:t>Most modern databases are implemented using a relational DBMS (RDBMS) software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p:txBody>
          <a:bodyPr>
            <a:normAutofit fontScale="90000"/>
          </a:bodyPr>
          <a:lstStyle/>
          <a:p>
            <a:pPr eaLnBrk="1" hangingPunct="1">
              <a:defRPr/>
            </a:pPr>
            <a:r>
              <a:rPr cap="none">
                <a:ea typeface="MS PGothic" pitchFamily="34" charset="-128"/>
              </a:rPr>
              <a:t>STEPS IN THE DEVELOPMENT OF DATABASE SYSTEMS</a:t>
            </a:r>
            <a:br>
              <a:rPr cap="none">
                <a:ea typeface="MS PGothic" pitchFamily="34" charset="-128"/>
              </a:rPr>
            </a:br>
            <a:endParaRPr cap="none">
              <a:ea typeface="MS PGothic" pitchFamily="34" charset="-128"/>
            </a:endParaRPr>
          </a:p>
        </p:txBody>
      </p:sp>
      <p:sp>
        <p:nvSpPr>
          <p:cNvPr id="34819" name="Content Placeholder 2"/>
          <p:cNvSpPr>
            <a:spLocks noGrp="1"/>
          </p:cNvSpPr>
          <p:nvPr>
            <p:ph idx="1"/>
          </p:nvPr>
        </p:nvSpPr>
        <p:spPr/>
        <p:txBody>
          <a:bodyPr/>
          <a:lstStyle/>
          <a:p>
            <a:pPr eaLnBrk="1" hangingPunct="1"/>
            <a:r>
              <a:rPr altLang="en-US" b="1"/>
              <a:t>Developing front-end applications </a:t>
            </a:r>
            <a:r>
              <a:rPr altLang="en-US"/>
              <a:t>- designing and creating applications for indirect use by the end-users</a:t>
            </a:r>
          </a:p>
          <a:p>
            <a:pPr lvl="1" eaLnBrk="1" hangingPunct="1"/>
            <a:r>
              <a:rPr altLang="en-US"/>
              <a:t>Front-end applications are based on the database model and the requirements specifying the front-end functionalities </a:t>
            </a:r>
          </a:p>
          <a:p>
            <a:pPr lvl="1" eaLnBrk="1" hangingPunct="1"/>
            <a:r>
              <a:rPr altLang="en-US"/>
              <a:t>Front-end applications contain interfaces (such as forms and reports) accessible via a navigation mechanism (such as a menu)</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p:txBody>
          <a:bodyPr>
            <a:normAutofit fontScale="90000"/>
          </a:bodyPr>
          <a:lstStyle/>
          <a:p>
            <a:pPr eaLnBrk="1" hangingPunct="1">
              <a:defRPr/>
            </a:pPr>
            <a:r>
              <a:rPr cap="none">
                <a:ea typeface="MS PGothic" pitchFamily="34" charset="-128"/>
              </a:rPr>
              <a:t>STEPS IN THE DEVELOPMENT OF DATABASE SYSTEMS</a:t>
            </a:r>
            <a:br>
              <a:rPr cap="none">
                <a:ea typeface="MS PGothic" pitchFamily="34" charset="-128"/>
              </a:rPr>
            </a:br>
            <a:endParaRPr cap="none">
              <a:ea typeface="MS PGothic" pitchFamily="34" charset="-128"/>
            </a:endParaRPr>
          </a:p>
        </p:txBody>
      </p:sp>
      <p:sp>
        <p:nvSpPr>
          <p:cNvPr id="36867" name="Content Placeholder 2"/>
          <p:cNvSpPr>
            <a:spLocks noGrp="1"/>
          </p:cNvSpPr>
          <p:nvPr>
            <p:ph idx="1"/>
          </p:nvPr>
        </p:nvSpPr>
        <p:spPr/>
        <p:txBody>
          <a:bodyPr/>
          <a:lstStyle/>
          <a:p>
            <a:pPr eaLnBrk="1" hangingPunct="1"/>
            <a:r>
              <a:rPr altLang="en-US" b="1"/>
              <a:t>Database deployment </a:t>
            </a:r>
            <a:r>
              <a:rPr altLang="en-US"/>
              <a:t>- releasing the database system for use by the end users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bwMode="auto"/>
        <p:txBody>
          <a:bodyPr>
            <a:normAutofit fontScale="90000"/>
          </a:bodyPr>
          <a:lstStyle/>
          <a:p>
            <a:pPr eaLnBrk="1" hangingPunct="1">
              <a:defRPr/>
            </a:pPr>
            <a:r>
              <a:rPr cap="none">
                <a:ea typeface="MS PGothic" pitchFamily="34" charset="-128"/>
              </a:rPr>
              <a:t>STEPS IN THE DEVELOPMENT OF DATABASE SYSTEMS</a:t>
            </a:r>
            <a:br>
              <a:rPr cap="none">
                <a:ea typeface="MS PGothic" pitchFamily="34" charset="-128"/>
              </a:rPr>
            </a:br>
            <a:endParaRPr cap="none">
              <a:ea typeface="MS PGothic" pitchFamily="34" charset="-128"/>
            </a:endParaRPr>
          </a:p>
        </p:txBody>
      </p:sp>
      <p:sp>
        <p:nvSpPr>
          <p:cNvPr id="38915" name="Content Placeholder 2"/>
          <p:cNvSpPr>
            <a:spLocks noGrp="1"/>
          </p:cNvSpPr>
          <p:nvPr>
            <p:ph idx="1"/>
          </p:nvPr>
        </p:nvSpPr>
        <p:spPr/>
        <p:txBody>
          <a:bodyPr/>
          <a:lstStyle/>
          <a:p>
            <a:pPr eaLnBrk="1" hangingPunct="1"/>
            <a:r>
              <a:rPr altLang="en-US" b="1"/>
              <a:t>Database use </a:t>
            </a:r>
            <a:r>
              <a:rPr altLang="en-US"/>
              <a:t>- the insertion, modification, deletion and retrieval of the data in the database system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Databases: The Unseen Services II</a:t>
            </a:r>
            <a:endParaRPr lang="en-US" dirty="0"/>
          </a:p>
        </p:txBody>
      </p:sp>
      <p:sp>
        <p:nvSpPr>
          <p:cNvPr id="3" name="Content Placeholder 2"/>
          <p:cNvSpPr>
            <a:spLocks noGrp="1"/>
          </p:cNvSpPr>
          <p:nvPr>
            <p:ph idx="1"/>
          </p:nvPr>
        </p:nvSpPr>
        <p:spPr/>
        <p:txBody>
          <a:bodyPr>
            <a:normAutofit lnSpcReduction="10000"/>
          </a:bodyPr>
          <a:lstStyle/>
          <a:p>
            <a:pPr lvl="0"/>
            <a:r>
              <a:rPr lang="en-US" b="1" dirty="0"/>
              <a:t>Check a book out of the library:</a:t>
            </a:r>
            <a:r>
              <a:rPr lang="en-US" dirty="0"/>
              <a:t> The database is checked to make sure you are a valid patron of the library. Then information about the book, its availability, and check out status is all verified and updated for your library loan. The database is used to obtain both patron information and book information.</a:t>
            </a:r>
          </a:p>
          <a:p>
            <a:pPr lvl="0"/>
            <a:r>
              <a:rPr lang="en-US" b="1" dirty="0"/>
              <a:t>Withdraw money from an ATM</a:t>
            </a:r>
            <a:r>
              <a:rPr lang="en-US" dirty="0"/>
              <a:t>: First, your authorization information must be verified, and then the availability of sufficient funds is verified. Finally, your account balances must be updated. All this information is stored in the bank's databases.</a:t>
            </a:r>
          </a:p>
          <a:p>
            <a:pPr lvl="0"/>
            <a:r>
              <a:rPr lang="en-US" b="1" dirty="0"/>
              <a:t>Have a physical exam with your doctor:</a:t>
            </a:r>
            <a:r>
              <a:rPr lang="en-US" dirty="0"/>
              <a:t> All of your patient information is maintained in your medical database. Your records will be updated from the results of your exam. The accounting, billing, and insurance records will also all be updated. </a:t>
            </a:r>
          </a:p>
          <a:p>
            <a:endParaRPr lang="en-US" dirty="0"/>
          </a:p>
        </p:txBody>
      </p:sp>
    </p:spTree>
    <p:extLst>
      <p:ext uri="{BB962C8B-B14F-4D97-AF65-F5344CB8AC3E}">
        <p14:creationId xmlns:p14="http://schemas.microsoft.com/office/powerpoint/2010/main" val="37553228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bwMode="auto"/>
        <p:txBody>
          <a:bodyPr>
            <a:normAutofit fontScale="90000"/>
          </a:bodyPr>
          <a:lstStyle/>
          <a:p>
            <a:pPr eaLnBrk="1" hangingPunct="1">
              <a:defRPr/>
            </a:pPr>
            <a:r>
              <a:rPr cap="none">
                <a:ea typeface="MS PGothic" pitchFamily="34" charset="-128"/>
              </a:rPr>
              <a:t>STEPS IN THE DEVELOPMENT OF DATABASE SYSTEMS</a:t>
            </a:r>
            <a:br>
              <a:rPr cap="none">
                <a:ea typeface="MS PGothic" pitchFamily="34" charset="-128"/>
              </a:rPr>
            </a:br>
            <a:endParaRPr cap="none">
              <a:ea typeface="MS PGothic" pitchFamily="34" charset="-128"/>
            </a:endParaRPr>
          </a:p>
        </p:txBody>
      </p:sp>
      <p:sp>
        <p:nvSpPr>
          <p:cNvPr id="40963" name="Content Placeholder 2"/>
          <p:cNvSpPr>
            <a:spLocks noGrp="1"/>
          </p:cNvSpPr>
          <p:nvPr>
            <p:ph idx="1"/>
          </p:nvPr>
        </p:nvSpPr>
        <p:spPr/>
        <p:txBody>
          <a:bodyPr/>
          <a:lstStyle/>
          <a:p>
            <a:pPr eaLnBrk="1" hangingPunct="1"/>
            <a:r>
              <a:rPr altLang="en-US" b="1"/>
              <a:t>Database administration and maintenance - </a:t>
            </a:r>
            <a:r>
              <a:rPr altLang="en-US"/>
              <a:t>performing activities that support the database end user, including dealing with technical issues, such as:</a:t>
            </a:r>
          </a:p>
          <a:p>
            <a:pPr lvl="1" eaLnBrk="1" hangingPunct="1"/>
            <a:r>
              <a:rPr altLang="en-US"/>
              <a:t>Providing security for the information contained in the database</a:t>
            </a:r>
          </a:p>
          <a:p>
            <a:pPr lvl="1" eaLnBrk="1" hangingPunct="1"/>
            <a:r>
              <a:rPr altLang="en-US"/>
              <a:t>Ensuring sufficient hard-drive space for the database content</a:t>
            </a:r>
          </a:p>
          <a:p>
            <a:pPr lvl="1" eaLnBrk="1" hangingPunct="1"/>
            <a:r>
              <a:rPr altLang="en-US"/>
              <a:t>Implementing the backup and recovery procedures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bwMode="auto"/>
        <p:txBody>
          <a:bodyPr/>
          <a:lstStyle/>
          <a:p>
            <a:pPr eaLnBrk="1" hangingPunct="1"/>
            <a:r>
              <a:rPr altLang="en-US" cap="none">
                <a:ea typeface="MS PGothic" panose="020B0600070205080204" pitchFamily="34" charset="-128"/>
              </a:rPr>
              <a:t>THE NEXT VERSION OF THE DATABASE</a:t>
            </a:r>
          </a:p>
        </p:txBody>
      </p:sp>
      <p:sp>
        <p:nvSpPr>
          <p:cNvPr id="43011" name="Content Placeholder 2"/>
          <p:cNvSpPr>
            <a:spLocks noGrp="1"/>
          </p:cNvSpPr>
          <p:nvPr>
            <p:ph idx="1"/>
          </p:nvPr>
        </p:nvSpPr>
        <p:spPr/>
        <p:txBody>
          <a:bodyPr/>
          <a:lstStyle/>
          <a:p>
            <a:pPr eaLnBrk="1" hangingPunct="1"/>
            <a:r>
              <a:rPr altLang="en-US"/>
              <a:t>The new version of the database follows the same development steps as the initial version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bwMode="auto"/>
        <p:txBody>
          <a:bodyPr/>
          <a:lstStyle/>
          <a:p>
            <a:pPr eaLnBrk="1" hangingPunct="1"/>
            <a:r>
              <a:rPr altLang="en-US" cap="none">
                <a:ea typeface="MS PGothic" panose="020B0600070205080204" pitchFamily="34" charset="-128"/>
              </a:rPr>
              <a:t>THE NEXT VERSION OF THE DATABASE</a:t>
            </a:r>
          </a:p>
        </p:txBody>
      </p:sp>
      <p:pic>
        <p:nvPicPr>
          <p:cNvPr id="4506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525" y="2203450"/>
            <a:ext cx="8686800" cy="299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bwMode="auto"/>
        <p:txBody>
          <a:bodyPr/>
          <a:lstStyle/>
          <a:p>
            <a:pPr eaLnBrk="1" hangingPunct="1"/>
            <a:r>
              <a:rPr altLang="en-US" cap="none">
                <a:ea typeface="MS PGothic" panose="020B0600070205080204" pitchFamily="34" charset="-128"/>
              </a:rPr>
              <a:t>DATABASE SCOPE</a:t>
            </a:r>
          </a:p>
        </p:txBody>
      </p:sp>
      <p:sp>
        <p:nvSpPr>
          <p:cNvPr id="47107" name="Content Placeholder 2"/>
          <p:cNvSpPr>
            <a:spLocks noGrp="1"/>
          </p:cNvSpPr>
          <p:nvPr>
            <p:ph idx="1"/>
          </p:nvPr>
        </p:nvSpPr>
        <p:spPr/>
        <p:txBody>
          <a:bodyPr/>
          <a:lstStyle/>
          <a:p>
            <a:pPr eaLnBrk="1" hangingPunct="1"/>
            <a:r>
              <a:rPr altLang="en-US"/>
              <a:t>Databases can vary in their scope from small single-user (personal) databases to large enterprise databases that can be used by thousands of end-users </a:t>
            </a:r>
          </a:p>
          <a:p>
            <a:pPr eaLnBrk="1" hangingPunct="1"/>
            <a:r>
              <a:rPr altLang="en-US"/>
              <a:t>Regardless of their scope, all databases go through the same fundamental development steps (</a:t>
            </a:r>
            <a:r>
              <a:rPr altLang="en-US" i="1"/>
              <a:t>requirements, modeling, implementation, deployment, use, </a:t>
            </a:r>
            <a:r>
              <a:rPr altLang="en-US"/>
              <a:t>etc.)</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Data dictionary management</a:t>
            </a:r>
            <a:endParaRPr lang="en-CA" dirty="0"/>
          </a:p>
          <a:p>
            <a:pPr lvl="1"/>
            <a:r>
              <a:rPr lang="en-US" dirty="0"/>
              <a:t>Data dictionary: stores definitions of data elements and their relationships</a:t>
            </a:r>
          </a:p>
          <a:p>
            <a:r>
              <a:rPr lang="en-US" dirty="0"/>
              <a:t>Data storage management</a:t>
            </a:r>
          </a:p>
          <a:p>
            <a:pPr lvl="1"/>
            <a:r>
              <a:rPr lang="en-US" dirty="0"/>
              <a:t>Performance tuning ensures efficient performance </a:t>
            </a:r>
          </a:p>
          <a:p>
            <a:r>
              <a:rPr lang="en-US" dirty="0"/>
              <a:t>Data transformation and presentation</a:t>
            </a:r>
          </a:p>
          <a:p>
            <a:pPr lvl="1"/>
            <a:r>
              <a:rPr lang="en-US" dirty="0"/>
              <a:t>Data is formatted to conform to logical expectations</a:t>
            </a:r>
          </a:p>
          <a:p>
            <a:r>
              <a:rPr lang="en-US" dirty="0"/>
              <a:t>Security management</a:t>
            </a:r>
          </a:p>
          <a:p>
            <a:pPr lvl="1"/>
            <a:r>
              <a:rPr lang="en-CA" dirty="0"/>
              <a:t>Enforces user security and data privacy </a:t>
            </a:r>
          </a:p>
          <a:p>
            <a:pPr>
              <a:buNone/>
            </a:pPr>
            <a:endParaRPr lang="en-US" dirty="0"/>
          </a:p>
        </p:txBody>
      </p:sp>
      <p:sp>
        <p:nvSpPr>
          <p:cNvPr id="2" name="Title 1"/>
          <p:cNvSpPr>
            <a:spLocks noGrp="1"/>
          </p:cNvSpPr>
          <p:nvPr>
            <p:ph type="title"/>
          </p:nvPr>
        </p:nvSpPr>
        <p:spPr/>
        <p:txBody>
          <a:bodyPr/>
          <a:lstStyle/>
          <a:p>
            <a:r>
              <a:rPr lang="en-US" altLang="en-US" dirty="0"/>
              <a:t>DBMS Functions (1 of 3)</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Multiuser access control</a:t>
            </a:r>
            <a:endParaRPr lang="en-CA" dirty="0"/>
          </a:p>
          <a:p>
            <a:pPr lvl="1"/>
            <a:r>
              <a:rPr lang="en-US" dirty="0"/>
              <a:t>Sophisticated algorithms ensure that multiple users can access the database concurrently without compromising its integrity</a:t>
            </a:r>
          </a:p>
          <a:p>
            <a:r>
              <a:rPr lang="en-US" dirty="0"/>
              <a:t>Backup and recovery management</a:t>
            </a:r>
          </a:p>
          <a:p>
            <a:pPr lvl="1"/>
            <a:r>
              <a:rPr lang="en-CA" dirty="0"/>
              <a:t>Enables recovery of the database after a failure</a:t>
            </a:r>
          </a:p>
          <a:p>
            <a:r>
              <a:rPr lang="en-US" dirty="0"/>
              <a:t>Data integrity management </a:t>
            </a:r>
            <a:endParaRPr lang="en-CA" dirty="0"/>
          </a:p>
          <a:p>
            <a:pPr lvl="1"/>
            <a:r>
              <a:rPr lang="en-US" dirty="0"/>
              <a:t>Minimizes redundancy and maximizes consistency</a:t>
            </a:r>
            <a:endParaRPr lang="en-CA" dirty="0"/>
          </a:p>
          <a:p>
            <a:pPr lvl="2"/>
            <a:endParaRPr lang="en-CA" dirty="0"/>
          </a:p>
          <a:p>
            <a:pPr lvl="1"/>
            <a:endParaRPr lang="en-CA" dirty="0"/>
          </a:p>
          <a:p>
            <a:pPr lvl="1"/>
            <a:endParaRPr lang="en-US" dirty="0"/>
          </a:p>
          <a:p>
            <a:pPr lvl="1"/>
            <a:endParaRPr lang="en-US" dirty="0"/>
          </a:p>
          <a:p>
            <a:endParaRPr lang="en-US" dirty="0"/>
          </a:p>
        </p:txBody>
      </p:sp>
      <p:sp>
        <p:nvSpPr>
          <p:cNvPr id="2" name="Title 1"/>
          <p:cNvSpPr>
            <a:spLocks noGrp="1"/>
          </p:cNvSpPr>
          <p:nvPr>
            <p:ph type="title"/>
          </p:nvPr>
        </p:nvSpPr>
        <p:spPr/>
        <p:txBody>
          <a:bodyPr/>
          <a:lstStyle/>
          <a:p>
            <a:r>
              <a:rPr lang="en-US" altLang="en-US" dirty="0"/>
              <a:t>DBMS Functions (2 of 3)</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CA" dirty="0"/>
              <a:t>Database access languages and application programming interfaces </a:t>
            </a:r>
          </a:p>
          <a:p>
            <a:pPr lvl="1"/>
            <a:r>
              <a:rPr lang="en-US" dirty="0"/>
              <a:t>Query language: lets the user specify what must be done without having to specify how </a:t>
            </a:r>
          </a:p>
          <a:p>
            <a:pPr lvl="1"/>
            <a:r>
              <a:rPr lang="en-US" dirty="0"/>
              <a:t>Structured Query Language (SQL): de facto query language and data access standard supported by the majority of DBMS vendors</a:t>
            </a:r>
          </a:p>
          <a:p>
            <a:r>
              <a:rPr lang="en-US" dirty="0"/>
              <a:t>Database communication interfaces</a:t>
            </a:r>
          </a:p>
          <a:p>
            <a:pPr lvl="1"/>
            <a:r>
              <a:rPr lang="en-US" dirty="0"/>
              <a:t>Accept end-user requests via multiple, different network environments </a:t>
            </a:r>
            <a:endParaRPr lang="en-CA" dirty="0"/>
          </a:p>
          <a:p>
            <a:pPr lvl="1"/>
            <a:endParaRPr lang="en-CA" dirty="0"/>
          </a:p>
          <a:p>
            <a:pPr lvl="1"/>
            <a:endParaRPr lang="en-US" dirty="0"/>
          </a:p>
          <a:p>
            <a:pPr lvl="1"/>
            <a:endParaRPr lang="en-US" dirty="0"/>
          </a:p>
          <a:p>
            <a:endParaRPr lang="en-US" dirty="0"/>
          </a:p>
        </p:txBody>
      </p:sp>
      <p:sp>
        <p:nvSpPr>
          <p:cNvPr id="2" name="Title 1"/>
          <p:cNvSpPr>
            <a:spLocks noGrp="1"/>
          </p:cNvSpPr>
          <p:nvPr>
            <p:ph type="title"/>
          </p:nvPr>
        </p:nvSpPr>
        <p:spPr/>
        <p:txBody>
          <a:bodyPr/>
          <a:lstStyle/>
          <a:p>
            <a:r>
              <a:rPr lang="en-US" altLang="en-US" dirty="0"/>
              <a:t>DBMS Functions (3 of 3)</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lstStyle/>
          <a:p>
            <a:r>
              <a:rPr lang="en-US" altLang="en-US" dirty="0"/>
              <a:t>Disadvantages of database systems</a:t>
            </a:r>
          </a:p>
          <a:p>
            <a:pPr lvl="1"/>
            <a:r>
              <a:rPr lang="en-US" dirty="0"/>
              <a:t>Increased costs</a:t>
            </a:r>
            <a:endParaRPr lang="en-CA" dirty="0"/>
          </a:p>
          <a:p>
            <a:pPr lvl="1"/>
            <a:r>
              <a:rPr lang="en-US" dirty="0"/>
              <a:t>Management complexity</a:t>
            </a:r>
          </a:p>
          <a:p>
            <a:pPr lvl="1"/>
            <a:r>
              <a:rPr lang="en-US" dirty="0"/>
              <a:t>Maintaining currency</a:t>
            </a:r>
            <a:endParaRPr lang="en-CA" dirty="0"/>
          </a:p>
          <a:p>
            <a:pPr lvl="1"/>
            <a:r>
              <a:rPr lang="en-US" dirty="0"/>
              <a:t>Vendor dependence</a:t>
            </a:r>
            <a:endParaRPr lang="en-CA" dirty="0"/>
          </a:p>
          <a:p>
            <a:pPr lvl="1"/>
            <a:r>
              <a:rPr lang="en-US" dirty="0"/>
              <a:t>Frequent upgrade/replacement cycles</a:t>
            </a:r>
            <a:endParaRPr lang="en-CA" dirty="0"/>
          </a:p>
          <a:p>
            <a:endParaRPr lang="en-US" dirty="0"/>
          </a:p>
        </p:txBody>
      </p:sp>
      <p:sp>
        <p:nvSpPr>
          <p:cNvPr id="45058" name="Rectangle 2"/>
          <p:cNvSpPr>
            <a:spLocks noGrp="1" noChangeArrowheads="1"/>
          </p:cNvSpPr>
          <p:nvPr>
            <p:ph type="title"/>
          </p:nvPr>
        </p:nvSpPr>
        <p:spPr/>
        <p:txBody>
          <a:bodyPr/>
          <a:lstStyle/>
          <a:p>
            <a:r>
              <a:rPr lang="en-US" dirty="0"/>
              <a:t>Managing the Database System: A Shift in Focus</a:t>
            </a:r>
            <a:endParaRPr lang="en-US"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bwMode="auto"/>
        <p:txBody>
          <a:bodyPr/>
          <a:lstStyle/>
          <a:p>
            <a:pPr eaLnBrk="1" hangingPunct="1"/>
            <a:r>
              <a:rPr altLang="en-US" cap="none">
                <a:ea typeface="MS PGothic" panose="020B0600070205080204" pitchFamily="34" charset="-128"/>
              </a:rPr>
              <a:t>PEOPLE INVOLVED WITH DATABASE SYSTEMS</a:t>
            </a:r>
          </a:p>
        </p:txBody>
      </p:sp>
      <p:sp>
        <p:nvSpPr>
          <p:cNvPr id="49155" name="Content Placeholder 2"/>
          <p:cNvSpPr>
            <a:spLocks noGrp="1"/>
          </p:cNvSpPr>
          <p:nvPr>
            <p:ph idx="1"/>
          </p:nvPr>
        </p:nvSpPr>
        <p:spPr/>
        <p:txBody>
          <a:bodyPr/>
          <a:lstStyle/>
          <a:p>
            <a:pPr eaLnBrk="1" hangingPunct="1"/>
            <a:r>
              <a:rPr altLang="en-US" b="1"/>
              <a:t>Database analysts, designers, and developers</a:t>
            </a:r>
          </a:p>
          <a:p>
            <a:pPr lvl="1" eaLnBrk="1" hangingPunct="1"/>
            <a:r>
              <a:rPr altLang="en-US" b="1"/>
              <a:t>Database analysts </a:t>
            </a:r>
            <a:r>
              <a:rPr altLang="en-US"/>
              <a:t>- involved in the requirements collection, definition, and visualization stage </a:t>
            </a:r>
          </a:p>
          <a:p>
            <a:pPr lvl="1" eaLnBrk="1" hangingPunct="1"/>
            <a:r>
              <a:rPr altLang="en-US" b="1"/>
              <a:t>Database designers </a:t>
            </a:r>
            <a:r>
              <a:rPr altLang="en-US"/>
              <a:t>(a.k.a. </a:t>
            </a:r>
            <a:r>
              <a:rPr altLang="en-US" b="1"/>
              <a:t>database modelers </a:t>
            </a:r>
            <a:r>
              <a:rPr altLang="en-US"/>
              <a:t>or </a:t>
            </a:r>
            <a:r>
              <a:rPr altLang="en-US" b="1"/>
              <a:t>architects</a:t>
            </a:r>
            <a:r>
              <a:rPr altLang="en-US"/>
              <a:t>) - involved in the database modeling stage</a:t>
            </a:r>
          </a:p>
          <a:p>
            <a:pPr lvl="1" eaLnBrk="1" hangingPunct="1"/>
            <a:r>
              <a:rPr altLang="en-US" b="1"/>
              <a:t>Database developers </a:t>
            </a:r>
            <a:r>
              <a:rPr altLang="en-US"/>
              <a:t>– in charge of implementing the database model as a functioning database using the DBMS software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bwMode="auto"/>
        <p:txBody>
          <a:bodyPr/>
          <a:lstStyle/>
          <a:p>
            <a:pPr eaLnBrk="1" hangingPunct="1"/>
            <a:r>
              <a:rPr altLang="en-US" cap="none">
                <a:ea typeface="MS PGothic" panose="020B0600070205080204" pitchFamily="34" charset="-128"/>
              </a:rPr>
              <a:t>PEOPLE INVOLVED WITH DATABASE SYSTEMS</a:t>
            </a:r>
          </a:p>
        </p:txBody>
      </p:sp>
      <p:sp>
        <p:nvSpPr>
          <p:cNvPr id="51203" name="Content Placeholder 2"/>
          <p:cNvSpPr>
            <a:spLocks noGrp="1"/>
          </p:cNvSpPr>
          <p:nvPr>
            <p:ph idx="1"/>
          </p:nvPr>
        </p:nvSpPr>
        <p:spPr/>
        <p:txBody>
          <a:bodyPr/>
          <a:lstStyle/>
          <a:p>
            <a:pPr eaLnBrk="1" hangingPunct="1"/>
            <a:r>
              <a:rPr altLang="en-US" b="1"/>
              <a:t>Front-end applications analysts and developers</a:t>
            </a:r>
          </a:p>
          <a:p>
            <a:pPr lvl="1" eaLnBrk="1" hangingPunct="1"/>
            <a:r>
              <a:rPr altLang="en-US" b="1"/>
              <a:t>Front-end application analysts </a:t>
            </a:r>
            <a:r>
              <a:rPr altLang="en-US"/>
              <a:t>- in charge of collecting and defining requirements for front-end applications</a:t>
            </a:r>
          </a:p>
          <a:p>
            <a:pPr lvl="1" eaLnBrk="1" hangingPunct="1"/>
            <a:r>
              <a:rPr altLang="en-US" b="1"/>
              <a:t>Front-end applications developers </a:t>
            </a:r>
            <a:r>
              <a:rPr altLang="en-US"/>
              <a:t>- in charge of creating the front-end applications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Databases: The Unseen Services III</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We seldom think about these databases, unless they become unavailable or there has been a security breach where private data has been accessed by unauthorized individuals or been made public.</a:t>
            </a:r>
          </a:p>
          <a:p>
            <a:pPr>
              <a:buFont typeface="Arial" panose="020B0604020202020204" pitchFamily="34" charset="0"/>
              <a:buChar char="•"/>
            </a:pPr>
            <a:r>
              <a:rPr lang="en-US" dirty="0"/>
              <a:t> When they do not work correctly, we get frustrated and upset that the level of service that we expect is not being provided. </a:t>
            </a:r>
          </a:p>
          <a:p>
            <a:pPr>
              <a:buFont typeface="Arial" panose="020B0604020202020204" pitchFamily="34" charset="0"/>
              <a:buChar char="•"/>
            </a:pPr>
            <a:r>
              <a:rPr lang="en-US" dirty="0"/>
              <a:t>The availability and integrity of databases is an important issue in the daily activities of each of our lives.</a:t>
            </a:r>
          </a:p>
          <a:p>
            <a:endParaRPr lang="en-US" dirty="0"/>
          </a:p>
        </p:txBody>
      </p:sp>
    </p:spTree>
    <p:extLst>
      <p:ext uri="{BB962C8B-B14F-4D97-AF65-F5344CB8AC3E}">
        <p14:creationId xmlns:p14="http://schemas.microsoft.com/office/powerpoint/2010/main" val="17240302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bwMode="auto"/>
        <p:txBody>
          <a:bodyPr/>
          <a:lstStyle/>
          <a:p>
            <a:pPr eaLnBrk="1" hangingPunct="1"/>
            <a:r>
              <a:rPr altLang="en-US" cap="none">
                <a:ea typeface="MS PGothic" panose="020B0600070205080204" pitchFamily="34" charset="-128"/>
              </a:rPr>
              <a:t>PEOPLE INVOLVED WITH DATABASE SYSTEMS</a:t>
            </a:r>
          </a:p>
        </p:txBody>
      </p:sp>
      <p:sp>
        <p:nvSpPr>
          <p:cNvPr id="53251" name="Content Placeholder 2"/>
          <p:cNvSpPr>
            <a:spLocks noGrp="1"/>
          </p:cNvSpPr>
          <p:nvPr>
            <p:ph idx="1"/>
          </p:nvPr>
        </p:nvSpPr>
        <p:spPr/>
        <p:txBody>
          <a:bodyPr/>
          <a:lstStyle/>
          <a:p>
            <a:pPr eaLnBrk="1" hangingPunct="1"/>
            <a:r>
              <a:rPr altLang="en-US" b="1"/>
              <a:t>Database administrators (DBAs) -  </a:t>
            </a:r>
            <a:r>
              <a:rPr altLang="en-US"/>
              <a:t>perform the tasks related to the maintenance and administration of a database system</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bwMode="auto"/>
        <p:txBody>
          <a:bodyPr/>
          <a:lstStyle/>
          <a:p>
            <a:pPr eaLnBrk="1" hangingPunct="1"/>
            <a:r>
              <a:rPr altLang="en-US" cap="none">
                <a:ea typeface="MS PGothic" panose="020B0600070205080204" pitchFamily="34" charset="-128"/>
              </a:rPr>
              <a:t>PEOPLE INVOLVED WITH DATABASE SYSTEMS</a:t>
            </a:r>
          </a:p>
        </p:txBody>
      </p:sp>
      <p:sp>
        <p:nvSpPr>
          <p:cNvPr id="55299" name="Content Placeholder 2"/>
          <p:cNvSpPr>
            <a:spLocks noGrp="1"/>
          </p:cNvSpPr>
          <p:nvPr>
            <p:ph idx="1"/>
          </p:nvPr>
        </p:nvSpPr>
        <p:spPr/>
        <p:txBody>
          <a:bodyPr/>
          <a:lstStyle/>
          <a:p>
            <a:pPr eaLnBrk="1" hangingPunct="1"/>
            <a:r>
              <a:rPr altLang="en-US" b="1"/>
              <a:t>Database end users - </a:t>
            </a:r>
            <a:r>
              <a:rPr altLang="en-US"/>
              <a:t>use a database system to support their work- or life-related tasks and processes</a:t>
            </a:r>
          </a:p>
          <a:p>
            <a:pPr lvl="1" eaLnBrk="1" hangingPunct="1">
              <a:lnSpc>
                <a:spcPct val="80000"/>
              </a:lnSpc>
            </a:pPr>
            <a:r>
              <a:rPr altLang="en-US"/>
              <a:t>Users differ in:</a:t>
            </a:r>
          </a:p>
          <a:p>
            <a:pPr lvl="2" eaLnBrk="1" hangingPunct="1">
              <a:lnSpc>
                <a:spcPct val="80000"/>
              </a:lnSpc>
            </a:pPr>
            <a:r>
              <a:rPr altLang="en-US"/>
              <a:t>Level of technical sophistication</a:t>
            </a:r>
          </a:p>
          <a:p>
            <a:pPr lvl="2" eaLnBrk="1" hangingPunct="1">
              <a:lnSpc>
                <a:spcPct val="80000"/>
              </a:lnSpc>
            </a:pPr>
            <a:r>
              <a:rPr altLang="en-US"/>
              <a:t>Amount of data that they need</a:t>
            </a:r>
          </a:p>
          <a:p>
            <a:pPr lvl="2" eaLnBrk="1" hangingPunct="1">
              <a:lnSpc>
                <a:spcPct val="80000"/>
              </a:lnSpc>
            </a:pPr>
            <a:r>
              <a:rPr altLang="en-US"/>
              <a:t>Frequency with which they access the database system</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762000" y="402811"/>
            <a:ext cx="8026400" cy="863313"/>
          </a:xfrm>
        </p:spPr>
        <p:txBody>
          <a:bodyPr>
            <a:normAutofit fontScale="90000"/>
          </a:bodyPr>
          <a:lstStyle/>
          <a:p>
            <a:br>
              <a:rPr lang="en-US" altLang="en-US" dirty="0"/>
            </a:br>
            <a:r>
              <a:rPr lang="en-US" altLang="en-US" dirty="0"/>
              <a:t>Preparing for Your Database Professional Career</a:t>
            </a:r>
            <a:br>
              <a:rPr lang="en-US" altLang="en-US" dirty="0"/>
            </a:br>
            <a:endParaRPr lang="en-US" altLang="en-US" dirty="0"/>
          </a:p>
        </p:txBody>
      </p:sp>
      <p:graphicFrame>
        <p:nvGraphicFramePr>
          <p:cNvPr id="3" name="Table 2"/>
          <p:cNvGraphicFramePr>
            <a:graphicFrameLocks noGrp="1"/>
          </p:cNvGraphicFramePr>
          <p:nvPr/>
        </p:nvGraphicFramePr>
        <p:xfrm>
          <a:off x="1143001" y="1295401"/>
          <a:ext cx="6781799" cy="4688567"/>
        </p:xfrm>
        <a:graphic>
          <a:graphicData uri="http://schemas.openxmlformats.org/drawingml/2006/table">
            <a:tbl>
              <a:tblPr firstRow="1" firstCol="1" bandRow="1">
                <a:tableStyleId>{5C22544A-7EE6-4342-B048-85BDC9FD1C3A}</a:tableStyleId>
              </a:tblPr>
              <a:tblGrid>
                <a:gridCol w="1440822">
                  <a:extLst>
                    <a:ext uri="{9D8B030D-6E8A-4147-A177-3AD203B41FA5}">
                      <a16:colId xmlns:a16="http://schemas.microsoft.com/office/drawing/2014/main" val="20000"/>
                    </a:ext>
                  </a:extLst>
                </a:gridCol>
                <a:gridCol w="2484175">
                  <a:extLst>
                    <a:ext uri="{9D8B030D-6E8A-4147-A177-3AD203B41FA5}">
                      <a16:colId xmlns:a16="http://schemas.microsoft.com/office/drawing/2014/main" val="20001"/>
                    </a:ext>
                  </a:extLst>
                </a:gridCol>
                <a:gridCol w="2856802">
                  <a:extLst>
                    <a:ext uri="{9D8B030D-6E8A-4147-A177-3AD203B41FA5}">
                      <a16:colId xmlns:a16="http://schemas.microsoft.com/office/drawing/2014/main" val="20002"/>
                    </a:ext>
                  </a:extLst>
                </a:gridCol>
              </a:tblGrid>
              <a:tr h="42672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dirty="0">
                          <a:effectLst/>
                          <a:latin typeface="Arial" pitchFamily="34" charset="0"/>
                        </a:rPr>
                        <a:t>TABLE 1.3</a:t>
                      </a:r>
                      <a:endParaRPr lang="en-US" sz="1000" dirty="0">
                        <a:effectLst/>
                        <a:latin typeface="Arial" pitchFamily="34" charset="0"/>
                        <a:ea typeface="Calibri"/>
                        <a:cs typeface="Arial" pitchFamily="34" charset="0"/>
                      </a:endParaRPr>
                    </a:p>
                    <a:p>
                      <a:pPr marL="0" marR="0">
                        <a:lnSpc>
                          <a:spcPct val="115000"/>
                        </a:lnSpc>
                        <a:spcBef>
                          <a:spcPts val="0"/>
                        </a:spcBef>
                        <a:spcAft>
                          <a:spcPts val="0"/>
                        </a:spcAft>
                      </a:pPr>
                      <a:endParaRPr lang="en-US" sz="1000" dirty="0">
                        <a:effectLst/>
                        <a:latin typeface="Arial" pitchFamily="34" charset="0"/>
                        <a:ea typeface="Calibri"/>
                        <a:cs typeface="Arial" pitchFamily="34" charset="0"/>
                      </a:endParaRPr>
                    </a:p>
                  </a:txBody>
                  <a:tcPr marL="65034" marR="65034"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dirty="0">
                          <a:effectLst/>
                          <a:latin typeface="Arial" pitchFamily="34" charset="0"/>
                        </a:rPr>
                        <a:t>DATABASE CAREER OPPORTUNITIES</a:t>
                      </a:r>
                      <a:endParaRPr lang="en-US" sz="1000" dirty="0">
                        <a:effectLst/>
                        <a:latin typeface="Arial" pitchFamily="34" charset="0"/>
                        <a:ea typeface="Calibri"/>
                        <a:cs typeface="Arial" pitchFamily="34" charset="0"/>
                      </a:endParaRPr>
                    </a:p>
                    <a:p>
                      <a:pPr marL="0" marR="0">
                        <a:lnSpc>
                          <a:spcPct val="115000"/>
                        </a:lnSpc>
                        <a:spcBef>
                          <a:spcPts val="0"/>
                        </a:spcBef>
                        <a:spcAft>
                          <a:spcPts val="0"/>
                        </a:spcAft>
                      </a:pP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endParaRPr lang="en-US" sz="1000" dirty="0">
                        <a:effectLst/>
                        <a:latin typeface="Arial" pitchFamily="34" charset="0"/>
                        <a:ea typeface="Calibri"/>
                        <a:cs typeface="Arial" pitchFamily="34" charset="0"/>
                      </a:endParaRPr>
                    </a:p>
                  </a:txBody>
                  <a:tcPr marL="65034" marR="65034" marT="0" marB="0"/>
                </a:tc>
                <a:extLst>
                  <a:ext uri="{0D108BD9-81ED-4DB2-BD59-A6C34878D82A}">
                    <a16:rowId xmlns:a16="http://schemas.microsoft.com/office/drawing/2014/main" val="10000"/>
                  </a:ext>
                </a:extLst>
              </a:tr>
              <a:tr h="151339">
                <a:tc>
                  <a:txBody>
                    <a:bodyPr/>
                    <a:lstStyle/>
                    <a:p>
                      <a:pPr marL="0" marR="0">
                        <a:lnSpc>
                          <a:spcPct val="115000"/>
                        </a:lnSpc>
                        <a:spcBef>
                          <a:spcPts val="0"/>
                        </a:spcBef>
                        <a:spcAft>
                          <a:spcPts val="0"/>
                        </a:spcAft>
                      </a:pPr>
                      <a:r>
                        <a:rPr lang="en-US" sz="1000" dirty="0">
                          <a:effectLst/>
                          <a:latin typeface="Arial" pitchFamily="34" charset="0"/>
                        </a:rPr>
                        <a:t>JOB TITLE</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DESCRIPTION</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SAMPLE SKILLS REQUIRED</a:t>
                      </a:r>
                      <a:endParaRPr lang="en-US" sz="1000" dirty="0">
                        <a:effectLst/>
                        <a:latin typeface="Arial" pitchFamily="34" charset="0"/>
                        <a:ea typeface="Calibri"/>
                        <a:cs typeface="Arial" pitchFamily="34" charset="0"/>
                      </a:endParaRPr>
                    </a:p>
                  </a:txBody>
                  <a:tcPr marL="65034" marR="65034" marT="0" marB="0"/>
                </a:tc>
                <a:extLst>
                  <a:ext uri="{0D108BD9-81ED-4DB2-BD59-A6C34878D82A}">
                    <a16:rowId xmlns:a16="http://schemas.microsoft.com/office/drawing/2014/main" val="10001"/>
                  </a:ext>
                </a:extLst>
              </a:tr>
              <a:tr h="302678">
                <a:tc>
                  <a:txBody>
                    <a:bodyPr/>
                    <a:lstStyle/>
                    <a:p>
                      <a:pPr marL="0" marR="0">
                        <a:lnSpc>
                          <a:spcPct val="115000"/>
                        </a:lnSpc>
                        <a:spcBef>
                          <a:spcPts val="0"/>
                        </a:spcBef>
                        <a:spcAft>
                          <a:spcPts val="0"/>
                        </a:spcAft>
                      </a:pPr>
                      <a:r>
                        <a:rPr lang="en-US" sz="1000" dirty="0">
                          <a:effectLst/>
                          <a:latin typeface="Arial" pitchFamily="34" charset="0"/>
                        </a:rPr>
                        <a:t>Database Developer</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Create and maintain database-based applications</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Programming, database fundamentals, SQL</a:t>
                      </a:r>
                      <a:endParaRPr lang="en-US" sz="1000" dirty="0">
                        <a:effectLst/>
                        <a:latin typeface="Arial" pitchFamily="34" charset="0"/>
                        <a:ea typeface="Calibri"/>
                        <a:cs typeface="Arial" pitchFamily="34" charset="0"/>
                      </a:endParaRPr>
                    </a:p>
                  </a:txBody>
                  <a:tcPr marL="65034" marR="65034" marT="0" marB="0"/>
                </a:tc>
                <a:extLst>
                  <a:ext uri="{0D108BD9-81ED-4DB2-BD59-A6C34878D82A}">
                    <a16:rowId xmlns:a16="http://schemas.microsoft.com/office/drawing/2014/main" val="10002"/>
                  </a:ext>
                </a:extLst>
              </a:tr>
              <a:tr h="290167">
                <a:tc>
                  <a:txBody>
                    <a:bodyPr/>
                    <a:lstStyle/>
                    <a:p>
                      <a:pPr marL="0" marR="0">
                        <a:lnSpc>
                          <a:spcPct val="115000"/>
                        </a:lnSpc>
                        <a:spcBef>
                          <a:spcPts val="0"/>
                        </a:spcBef>
                        <a:spcAft>
                          <a:spcPts val="0"/>
                        </a:spcAft>
                      </a:pPr>
                      <a:r>
                        <a:rPr lang="en-US" sz="1000" dirty="0">
                          <a:effectLst/>
                          <a:latin typeface="Arial" pitchFamily="34" charset="0"/>
                        </a:rPr>
                        <a:t>Database Designer</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Design and maintain databases</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Systems design, database design, SQL</a:t>
                      </a:r>
                      <a:endParaRPr lang="en-US" sz="1000" dirty="0">
                        <a:effectLst/>
                        <a:latin typeface="Arial" pitchFamily="34" charset="0"/>
                        <a:ea typeface="Calibri"/>
                        <a:cs typeface="Arial" pitchFamily="34" charset="0"/>
                      </a:endParaRPr>
                    </a:p>
                  </a:txBody>
                  <a:tcPr marL="65034" marR="65034" marT="0" marB="0"/>
                </a:tc>
                <a:extLst>
                  <a:ext uri="{0D108BD9-81ED-4DB2-BD59-A6C34878D82A}">
                    <a16:rowId xmlns:a16="http://schemas.microsoft.com/office/drawing/2014/main" val="10003"/>
                  </a:ext>
                </a:extLst>
              </a:tr>
              <a:tr h="302678">
                <a:tc>
                  <a:txBody>
                    <a:bodyPr/>
                    <a:lstStyle/>
                    <a:p>
                      <a:pPr marL="0" marR="0">
                        <a:lnSpc>
                          <a:spcPct val="115000"/>
                        </a:lnSpc>
                        <a:spcBef>
                          <a:spcPts val="0"/>
                        </a:spcBef>
                        <a:spcAft>
                          <a:spcPts val="0"/>
                        </a:spcAft>
                      </a:pPr>
                      <a:r>
                        <a:rPr lang="en-US" sz="1000" dirty="0">
                          <a:effectLst/>
                          <a:latin typeface="Arial" pitchFamily="34" charset="0"/>
                        </a:rPr>
                        <a:t>Database Administrator</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Manage and maintain DBMS and databases</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Database fundamentals, SQL, vendor courses</a:t>
                      </a:r>
                      <a:endParaRPr lang="en-US" sz="1000" dirty="0">
                        <a:effectLst/>
                        <a:latin typeface="Arial" pitchFamily="34" charset="0"/>
                        <a:ea typeface="Calibri"/>
                        <a:cs typeface="Arial" pitchFamily="34" charset="0"/>
                      </a:endParaRPr>
                    </a:p>
                  </a:txBody>
                  <a:tcPr marL="65034" marR="65034" marT="0" marB="0"/>
                </a:tc>
                <a:extLst>
                  <a:ext uri="{0D108BD9-81ED-4DB2-BD59-A6C34878D82A}">
                    <a16:rowId xmlns:a16="http://schemas.microsoft.com/office/drawing/2014/main" val="10004"/>
                  </a:ext>
                </a:extLst>
              </a:tr>
              <a:tr h="302678">
                <a:tc>
                  <a:txBody>
                    <a:bodyPr/>
                    <a:lstStyle/>
                    <a:p>
                      <a:pPr marL="0" marR="0">
                        <a:lnSpc>
                          <a:spcPct val="115000"/>
                        </a:lnSpc>
                        <a:spcBef>
                          <a:spcPts val="0"/>
                        </a:spcBef>
                        <a:spcAft>
                          <a:spcPts val="0"/>
                        </a:spcAft>
                      </a:pPr>
                      <a:r>
                        <a:rPr lang="en-US" sz="1000" dirty="0">
                          <a:effectLst/>
                          <a:latin typeface="Arial" pitchFamily="34" charset="0"/>
                        </a:rPr>
                        <a:t>Database Analyst</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Develop databases for decision support reporting</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QL, query optimization, data warehouses</a:t>
                      </a:r>
                      <a:endParaRPr lang="en-US" sz="1000" dirty="0">
                        <a:effectLst/>
                        <a:latin typeface="Arial" pitchFamily="34" charset="0"/>
                        <a:ea typeface="Calibri"/>
                        <a:cs typeface="Arial" pitchFamily="34" charset="0"/>
                      </a:endParaRPr>
                    </a:p>
                  </a:txBody>
                  <a:tcPr marL="65034" marR="65034" marT="0" marB="0"/>
                </a:tc>
                <a:extLst>
                  <a:ext uri="{0D108BD9-81ED-4DB2-BD59-A6C34878D82A}">
                    <a16:rowId xmlns:a16="http://schemas.microsoft.com/office/drawing/2014/main" val="10005"/>
                  </a:ext>
                </a:extLst>
              </a:tr>
              <a:tr h="679006">
                <a:tc>
                  <a:txBody>
                    <a:bodyPr/>
                    <a:lstStyle/>
                    <a:p>
                      <a:pPr marL="0" marR="0">
                        <a:lnSpc>
                          <a:spcPct val="115000"/>
                        </a:lnSpc>
                        <a:spcBef>
                          <a:spcPts val="0"/>
                        </a:spcBef>
                        <a:spcAft>
                          <a:spcPts val="0"/>
                        </a:spcAft>
                      </a:pPr>
                      <a:r>
                        <a:rPr lang="en-US" sz="1000" dirty="0">
                          <a:effectLst/>
                          <a:latin typeface="Arial" pitchFamily="34" charset="0"/>
                        </a:rPr>
                        <a:t>Database Architect</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Design and implementation of database environments (conceptual, logical, and physical)</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DBMS fundamentals, data modeling, SQL, hardware knowledge, etc.</a:t>
                      </a:r>
                      <a:endParaRPr lang="en-US" sz="1000" dirty="0">
                        <a:effectLst/>
                        <a:latin typeface="Arial" pitchFamily="34" charset="0"/>
                        <a:ea typeface="Calibri"/>
                        <a:cs typeface="Arial" pitchFamily="34" charset="0"/>
                      </a:endParaRPr>
                    </a:p>
                  </a:txBody>
                  <a:tcPr marL="65034" marR="65034" marT="0" marB="0"/>
                </a:tc>
                <a:extLst>
                  <a:ext uri="{0D108BD9-81ED-4DB2-BD59-A6C34878D82A}">
                    <a16:rowId xmlns:a16="http://schemas.microsoft.com/office/drawing/2014/main" val="10006"/>
                  </a:ext>
                </a:extLst>
              </a:tr>
              <a:tr h="580334">
                <a:tc>
                  <a:txBody>
                    <a:bodyPr/>
                    <a:lstStyle/>
                    <a:p>
                      <a:pPr marL="0" marR="0">
                        <a:lnSpc>
                          <a:spcPct val="115000"/>
                        </a:lnSpc>
                        <a:spcBef>
                          <a:spcPts val="0"/>
                        </a:spcBef>
                        <a:spcAft>
                          <a:spcPts val="0"/>
                        </a:spcAft>
                      </a:pPr>
                      <a:r>
                        <a:rPr lang="en-US" sz="1000" dirty="0">
                          <a:effectLst/>
                          <a:latin typeface="Arial" pitchFamily="34" charset="0"/>
                        </a:rPr>
                        <a:t>Database Consultant</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Help companies leverage database technologies to improve business processes and achieve specific goals</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Database fundamentals, data modeling, database design, SQL, DBMS, hardware, vendor-specific technologies, etc.</a:t>
                      </a:r>
                      <a:endParaRPr lang="en-US" sz="1000" dirty="0">
                        <a:effectLst/>
                        <a:latin typeface="Arial" pitchFamily="34" charset="0"/>
                        <a:ea typeface="Calibri"/>
                        <a:cs typeface="Arial" pitchFamily="34" charset="0"/>
                      </a:endParaRPr>
                    </a:p>
                  </a:txBody>
                  <a:tcPr marL="65034" marR="65034" marT="0" marB="0"/>
                </a:tc>
                <a:extLst>
                  <a:ext uri="{0D108BD9-81ED-4DB2-BD59-A6C34878D82A}">
                    <a16:rowId xmlns:a16="http://schemas.microsoft.com/office/drawing/2014/main" val="10007"/>
                  </a:ext>
                </a:extLst>
              </a:tr>
              <a:tr h="454016">
                <a:tc>
                  <a:txBody>
                    <a:bodyPr/>
                    <a:lstStyle/>
                    <a:p>
                      <a:pPr marL="0" marR="0">
                        <a:lnSpc>
                          <a:spcPct val="115000"/>
                        </a:lnSpc>
                        <a:spcBef>
                          <a:spcPts val="0"/>
                        </a:spcBef>
                        <a:spcAft>
                          <a:spcPts val="0"/>
                        </a:spcAft>
                      </a:pPr>
                      <a:r>
                        <a:rPr lang="en-US" sz="1000" dirty="0">
                          <a:effectLst/>
                          <a:latin typeface="Arial" pitchFamily="34" charset="0"/>
                        </a:rPr>
                        <a:t>Database Security Officer</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Implement security policies for data </a:t>
                      </a:r>
                    </a:p>
                    <a:p>
                      <a:pPr marL="0" marR="0">
                        <a:lnSpc>
                          <a:spcPct val="115000"/>
                        </a:lnSpc>
                        <a:spcBef>
                          <a:spcPts val="0"/>
                        </a:spcBef>
                        <a:spcAft>
                          <a:spcPts val="0"/>
                        </a:spcAft>
                      </a:pPr>
                      <a:r>
                        <a:rPr lang="en-US" sz="1000" dirty="0">
                          <a:effectLst/>
                          <a:latin typeface="Arial" pitchFamily="34" charset="0"/>
                        </a:rPr>
                        <a:t>administration</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DBMS fundamentals, database administration, SQL, data security technologies, etc.</a:t>
                      </a:r>
                      <a:endParaRPr lang="en-US" sz="1000" dirty="0">
                        <a:effectLst/>
                        <a:latin typeface="Arial" pitchFamily="34" charset="0"/>
                        <a:ea typeface="Calibri"/>
                        <a:cs typeface="Arial" pitchFamily="34" charset="0"/>
                      </a:endParaRPr>
                    </a:p>
                  </a:txBody>
                  <a:tcPr marL="65034" marR="65034" marT="0" marB="0"/>
                </a:tc>
                <a:extLst>
                  <a:ext uri="{0D108BD9-81ED-4DB2-BD59-A6C34878D82A}">
                    <a16:rowId xmlns:a16="http://schemas.microsoft.com/office/drawing/2014/main" val="10008"/>
                  </a:ext>
                </a:extLst>
              </a:tr>
              <a:tr h="454016">
                <a:tc>
                  <a:txBody>
                    <a:bodyPr/>
                    <a:lstStyle/>
                    <a:p>
                      <a:pPr marL="0" marR="0">
                        <a:lnSpc>
                          <a:spcPct val="115000"/>
                        </a:lnSpc>
                        <a:spcBef>
                          <a:spcPts val="0"/>
                        </a:spcBef>
                        <a:spcAft>
                          <a:spcPts val="0"/>
                        </a:spcAft>
                      </a:pPr>
                      <a:r>
                        <a:rPr lang="en-US" sz="1000" dirty="0">
                          <a:effectLst/>
                          <a:latin typeface="Arial" pitchFamily="34" charset="0"/>
                        </a:rPr>
                        <a:t>Cloud Computing Data Architect</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Design and implement the infrastructure for next-generation cloud database systems</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Internet technologies, cloud storage technologies, data security, performance tuning, large databases, etc.</a:t>
                      </a:r>
                      <a:endParaRPr lang="en-US" sz="1000" dirty="0">
                        <a:effectLst/>
                        <a:latin typeface="Arial" pitchFamily="34" charset="0"/>
                        <a:ea typeface="Calibri"/>
                        <a:cs typeface="Arial" pitchFamily="34" charset="0"/>
                      </a:endParaRPr>
                    </a:p>
                  </a:txBody>
                  <a:tcPr marL="65034" marR="65034" marT="0" marB="0"/>
                </a:tc>
                <a:extLst>
                  <a:ext uri="{0D108BD9-81ED-4DB2-BD59-A6C34878D82A}">
                    <a16:rowId xmlns:a16="http://schemas.microsoft.com/office/drawing/2014/main" val="10009"/>
                  </a:ext>
                </a:extLst>
              </a:tr>
              <a:tr h="580334">
                <a:tc>
                  <a:txBody>
                    <a:bodyPr/>
                    <a:lstStyle/>
                    <a:p>
                      <a:pPr marL="0" marR="0">
                        <a:lnSpc>
                          <a:spcPct val="115000"/>
                        </a:lnSpc>
                        <a:spcBef>
                          <a:spcPts val="0"/>
                        </a:spcBef>
                        <a:spcAft>
                          <a:spcPts val="0"/>
                        </a:spcAft>
                      </a:pPr>
                      <a:r>
                        <a:rPr lang="en-US" sz="1000" dirty="0">
                          <a:effectLst/>
                          <a:latin typeface="Arial" pitchFamily="34" charset="0"/>
                        </a:rPr>
                        <a:t>Data Scientist</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Analyze large amounts of varied data to generate insights, relationships, and predictable behaviors</a:t>
                      </a:r>
                      <a:endParaRPr lang="en-US" sz="1000" dirty="0">
                        <a:effectLst/>
                        <a:latin typeface="Arial" pitchFamily="34" charset="0"/>
                        <a:ea typeface="Calibri"/>
                        <a:cs typeface="Arial" pitchFamily="34" charset="0"/>
                      </a:endParaRPr>
                    </a:p>
                  </a:txBody>
                  <a:tcPr marL="65034" marR="65034" marT="0" marB="0"/>
                </a:tc>
                <a:tc>
                  <a:txBody>
                    <a:bodyPr/>
                    <a:lstStyle/>
                    <a:p>
                      <a:pPr marL="0" marR="0">
                        <a:lnSpc>
                          <a:spcPct val="115000"/>
                        </a:lnSpc>
                        <a:spcBef>
                          <a:spcPts val="0"/>
                        </a:spcBef>
                        <a:spcAft>
                          <a:spcPts val="0"/>
                        </a:spcAft>
                      </a:pPr>
                      <a:r>
                        <a:rPr lang="en-US" sz="1000" dirty="0">
                          <a:effectLst/>
                          <a:latin typeface="Arial" pitchFamily="34" charset="0"/>
                        </a:rPr>
                        <a:t>Data analysis, statistics, advanced mathematics, SQL, programming, data mining, machine learning, data visualization</a:t>
                      </a:r>
                      <a:endParaRPr lang="en-US" sz="1000" dirty="0">
                        <a:effectLst/>
                        <a:latin typeface="Arial" pitchFamily="34" charset="0"/>
                        <a:ea typeface="Calibri"/>
                        <a:cs typeface="Arial" pitchFamily="34" charset="0"/>
                      </a:endParaRPr>
                    </a:p>
                  </a:txBody>
                  <a:tcPr marL="65034" marR="65034" marT="0" marB="0"/>
                </a:tc>
                <a:extLst>
                  <a:ext uri="{0D108BD9-81ED-4DB2-BD59-A6C34878D82A}">
                    <a16:rowId xmlns:a16="http://schemas.microsoft.com/office/drawing/2014/main" val="10010"/>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Databases: The Ubiquitous Information Provider</a:t>
            </a:r>
            <a:br>
              <a:rPr lang="en-US" b="1" dirty="0"/>
            </a:br>
            <a:endParaRPr lang="en-US" dirty="0"/>
          </a:p>
        </p:txBody>
      </p:sp>
      <p:sp>
        <p:nvSpPr>
          <p:cNvPr id="3" name="Content Placeholder 2"/>
          <p:cNvSpPr>
            <a:spLocks noGrp="1"/>
          </p:cNvSpPr>
          <p:nvPr>
            <p:ph idx="1"/>
          </p:nvPr>
        </p:nvSpPr>
        <p:spPr>
          <a:xfrm>
            <a:off x="768096" y="2209800"/>
            <a:ext cx="7290055" cy="4023360"/>
          </a:xfrm>
        </p:spPr>
        <p:txBody>
          <a:bodyPr>
            <a:normAutofit/>
          </a:bodyPr>
          <a:lstStyle/>
          <a:p>
            <a:r>
              <a:rPr lang="en-US" sz="2400" dirty="0"/>
              <a:t>The primary contributor in our access to abundant information is database technology. Ways databases support our need to obtain in-depth information:</a:t>
            </a:r>
          </a:p>
          <a:p>
            <a:pPr lvl="1">
              <a:buFont typeface="Arial" panose="020B0604020202020204" pitchFamily="34" charset="0"/>
              <a:buChar char="•"/>
            </a:pPr>
            <a:r>
              <a:rPr lang="en-US" sz="2000" b="1" dirty="0"/>
              <a:t>Searching to buy a specific item (e.g. an appliance, a service, clothing, a book...):</a:t>
            </a:r>
            <a:r>
              <a:rPr lang="en-US" sz="2000" dirty="0"/>
              <a:t> </a:t>
            </a:r>
          </a:p>
          <a:p>
            <a:pPr lvl="1">
              <a:buFont typeface="Arial" panose="020B0604020202020204" pitchFamily="34" charset="0"/>
              <a:buChar char="•"/>
            </a:pPr>
            <a:r>
              <a:rPr lang="en-US" sz="2000" b="1" dirty="0"/>
              <a:t>Researching more in-depth before purchasing a major item such as a car: The information you need for this includes items like repair history, performance data, and safety record.</a:t>
            </a:r>
            <a:r>
              <a:rPr lang="en-US" sz="2000" dirty="0"/>
              <a:t> </a:t>
            </a:r>
          </a:p>
          <a:p>
            <a:pPr lvl="1">
              <a:buFont typeface="Arial" panose="020B0604020202020204" pitchFamily="34" charset="0"/>
              <a:buChar char="•"/>
            </a:pPr>
            <a:r>
              <a:rPr lang="en-US" sz="2000" b="1" dirty="0"/>
              <a:t>Planning a vacation or trip: In this case, we want geographical and resort information – information about places and things to do</a:t>
            </a:r>
            <a:r>
              <a:rPr lang="en-US" sz="2000" dirty="0"/>
              <a:t>. </a:t>
            </a:r>
          </a:p>
          <a:p>
            <a:endParaRPr lang="en-US" dirty="0"/>
          </a:p>
        </p:txBody>
      </p:sp>
    </p:spTree>
    <p:extLst>
      <p:ext uri="{BB962C8B-B14F-4D97-AF65-F5344CB8AC3E}">
        <p14:creationId xmlns:p14="http://schemas.microsoft.com/office/powerpoint/2010/main" val="1082956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Databases: The Ubiquitous Information Provider II</a:t>
            </a:r>
            <a:endParaRPr lang="en-US" dirty="0"/>
          </a:p>
        </p:txBody>
      </p:sp>
      <p:sp>
        <p:nvSpPr>
          <p:cNvPr id="5" name="Content Placeholder 4"/>
          <p:cNvSpPr>
            <a:spLocks noGrp="1"/>
          </p:cNvSpPr>
          <p:nvPr>
            <p:ph idx="1"/>
          </p:nvPr>
        </p:nvSpPr>
        <p:spPr/>
        <p:txBody>
          <a:bodyPr>
            <a:noAutofit/>
          </a:bodyPr>
          <a:lstStyle/>
          <a:p>
            <a:pPr lvl="1">
              <a:buFont typeface="Arial" panose="020B0604020202020204" pitchFamily="34" charset="0"/>
              <a:buChar char="•"/>
            </a:pPr>
            <a:r>
              <a:rPr lang="en-US" sz="2100" b="1" dirty="0"/>
              <a:t>Learning about a particular hobby or sport that you enjoy such as skiing, boating, or geocaching</a:t>
            </a:r>
            <a:r>
              <a:rPr lang="en-US" sz="2100" dirty="0"/>
              <a:t>: </a:t>
            </a:r>
          </a:p>
          <a:p>
            <a:pPr lvl="1">
              <a:buFont typeface="Arial" panose="020B0604020202020204" pitchFamily="34" charset="0"/>
              <a:buChar char="•"/>
            </a:pPr>
            <a:r>
              <a:rPr lang="en-US" sz="2100" b="1" dirty="0"/>
              <a:t>Researching a particular company before investing:  Many institutions maintain databases of financial records</a:t>
            </a:r>
            <a:r>
              <a:rPr lang="en-US" sz="2100" dirty="0"/>
              <a:t>.  </a:t>
            </a:r>
          </a:p>
          <a:p>
            <a:pPr lvl="1">
              <a:buFont typeface="Arial" panose="020B0604020202020204" pitchFamily="34" charset="0"/>
              <a:buChar char="•"/>
            </a:pPr>
            <a:r>
              <a:rPr lang="en-US" sz="2100" b="1" dirty="0"/>
              <a:t>Researching a particular medical condition or medical problem:</a:t>
            </a:r>
            <a:r>
              <a:rPr lang="en-US" sz="2100" dirty="0"/>
              <a:t>. </a:t>
            </a:r>
          </a:p>
          <a:p>
            <a:pPr lvl="1">
              <a:buFont typeface="Arial" panose="020B0604020202020204" pitchFamily="34" charset="0"/>
              <a:buChar char="•"/>
            </a:pPr>
            <a:r>
              <a:rPr lang="en-US" sz="2100" b="1" dirty="0"/>
              <a:t>Solving a technical problem or learning a new technical skill such as writing SQL queries:</a:t>
            </a:r>
          </a:p>
          <a:p>
            <a:pPr lvl="1">
              <a:buFont typeface="Arial" panose="020B0604020202020204" pitchFamily="34" charset="0"/>
              <a:buChar char="•"/>
            </a:pPr>
            <a:r>
              <a:rPr lang="en-US" sz="2100" b="1" dirty="0"/>
              <a:t>Writing a research paper or researching for a school project</a:t>
            </a:r>
            <a:r>
              <a:rPr lang="en-US" sz="2100" dirty="0"/>
              <a:t>: </a:t>
            </a:r>
          </a:p>
          <a:p>
            <a:pPr lvl="1">
              <a:buFont typeface="Arial" panose="020B0604020202020204" pitchFamily="34" charset="0"/>
              <a:buChar char="•"/>
            </a:pPr>
            <a:r>
              <a:rPr lang="en-US" sz="2100" b="1" dirty="0"/>
              <a:t>Wikipedia</a:t>
            </a:r>
            <a:endParaRPr lang="en-US" sz="2100" dirty="0"/>
          </a:p>
        </p:txBody>
      </p:sp>
    </p:spTree>
    <p:extLst>
      <p:ext uri="{BB962C8B-B14F-4D97-AF65-F5344CB8AC3E}">
        <p14:creationId xmlns:p14="http://schemas.microsoft.com/office/powerpoint/2010/main" val="3158267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F29BC-8338-49A4-9B89-AAC43455CBC0}"/>
              </a:ext>
            </a:extLst>
          </p:cNvPr>
          <p:cNvSpPr>
            <a:spLocks noGrp="1"/>
          </p:cNvSpPr>
          <p:nvPr>
            <p:ph type="title"/>
          </p:nvPr>
        </p:nvSpPr>
        <p:spPr/>
        <p:txBody>
          <a:bodyPr/>
          <a:lstStyle/>
          <a:p>
            <a:r>
              <a:rPr lang="en-US" dirty="0"/>
              <a:t>Interesting public databases 1</a:t>
            </a:r>
          </a:p>
        </p:txBody>
      </p:sp>
      <p:sp>
        <p:nvSpPr>
          <p:cNvPr id="3" name="Content Placeholder 2">
            <a:extLst>
              <a:ext uri="{FF2B5EF4-FFF2-40B4-BE49-F238E27FC236}">
                <a16:creationId xmlns:a16="http://schemas.microsoft.com/office/drawing/2014/main" id="{29B89DBB-CFD6-44FC-81AB-BB9D8C385859}"/>
              </a:ext>
            </a:extLst>
          </p:cNvPr>
          <p:cNvSpPr>
            <a:spLocks noGrp="1"/>
          </p:cNvSpPr>
          <p:nvPr>
            <p:ph idx="1"/>
          </p:nvPr>
        </p:nvSpPr>
        <p:spPr/>
        <p:txBody>
          <a:bodyPr>
            <a:normAutofit fontScale="92500" lnSpcReduction="20000"/>
          </a:bodyPr>
          <a:lstStyle/>
          <a:p>
            <a:r>
              <a:rPr lang="en-US" dirty="0"/>
              <a:t>Annotated Human Genome Data: This is a large database (310 GB) of genome information for humans and about 50 other species. The database has several different methods to access the data, including a simple Web interface, export via FTP, MySQL server queries, Perl API, and even a data-mining tool. (Website at </a:t>
            </a:r>
            <a:r>
              <a:rPr lang="en-US" u="sng" dirty="0">
                <a:hlinkClick r:id="rId2"/>
              </a:rPr>
              <a:t>http://ensembl.org/</a:t>
            </a:r>
            <a:r>
              <a:rPr lang="en-US" dirty="0"/>
              <a:t>)</a:t>
            </a:r>
          </a:p>
          <a:p>
            <a:r>
              <a:rPr lang="en-US" dirty="0"/>
              <a:t>Federal Reserve Economic Data: This database contains time lines of economic data for the US and includes 61,000 different time series. Access to the data is by website, or customized API. The entire database can also be downloaded. (Website at </a:t>
            </a:r>
            <a:r>
              <a:rPr lang="en-US" u="sng" dirty="0">
                <a:hlinkClick r:id="rId3"/>
              </a:rPr>
              <a:t>http://research.stlouisfed.org/fred2/</a:t>
            </a:r>
            <a:r>
              <a:rPr lang="en-US" dirty="0"/>
              <a:t>) </a:t>
            </a:r>
          </a:p>
          <a:p>
            <a:r>
              <a:rPr lang="en-US" dirty="0"/>
              <a:t>US Labor, Economic, and Census Data: Various departments of the US Government provide large datasets containing information about the US economy, plus labor, commerce, housing, and census data. These databases can be accessed through a browser as well as customized APIs and download. (Various departments such as </a:t>
            </a:r>
            <a:r>
              <a:rPr lang="en-US" u="sng" dirty="0">
                <a:hlinkClick r:id="rId4"/>
              </a:rPr>
              <a:t>http://www.bls.gov/data/</a:t>
            </a:r>
            <a:r>
              <a:rPr lang="en-US" dirty="0"/>
              <a:t> and </a:t>
            </a:r>
            <a:r>
              <a:rPr lang="en-US" u="sng" dirty="0">
                <a:hlinkClick r:id="rId5"/>
              </a:rPr>
              <a:t>http://www.census.gov/</a:t>
            </a:r>
            <a:r>
              <a:rPr lang="en-US" dirty="0"/>
              <a:t> )</a:t>
            </a:r>
          </a:p>
          <a:p>
            <a:endParaRPr lang="en-US" dirty="0"/>
          </a:p>
        </p:txBody>
      </p:sp>
    </p:spTree>
    <p:extLst>
      <p:ext uri="{BB962C8B-B14F-4D97-AF65-F5344CB8AC3E}">
        <p14:creationId xmlns:p14="http://schemas.microsoft.com/office/powerpoint/2010/main" val="4218997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0</TotalTime>
  <Words>4495</Words>
  <Application>Microsoft Office PowerPoint</Application>
  <PresentationFormat>On-screen Show (4:3)</PresentationFormat>
  <Paragraphs>435</Paragraphs>
  <Slides>62</Slides>
  <Notes>39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62</vt:i4>
      </vt:variant>
    </vt:vector>
  </HeadingPairs>
  <TitlesOfParts>
    <vt:vector size="70" baseType="lpstr">
      <vt:lpstr>Arial</vt:lpstr>
      <vt:lpstr>Calibri</vt:lpstr>
      <vt:lpstr>Franklin Gothic Book</vt:lpstr>
      <vt:lpstr>Tw Cen MT</vt:lpstr>
      <vt:lpstr>Tw Cen MT Condensed</vt:lpstr>
      <vt:lpstr>Wingdings</vt:lpstr>
      <vt:lpstr>Wingdings 3</vt:lpstr>
      <vt:lpstr>Integral</vt:lpstr>
      <vt:lpstr>MSBA 504 Database Management</vt:lpstr>
      <vt:lpstr>Learning Objectives</vt:lpstr>
      <vt:lpstr>Why Databases?</vt:lpstr>
      <vt:lpstr>Databases: The Unseen Services</vt:lpstr>
      <vt:lpstr>Databases: The Unseen Services II</vt:lpstr>
      <vt:lpstr>Databases: The Unseen Services III</vt:lpstr>
      <vt:lpstr>Databases: The Ubiquitous Information Provider </vt:lpstr>
      <vt:lpstr>Databases: The Ubiquitous Information Provider II</vt:lpstr>
      <vt:lpstr>Interesting public databases 1</vt:lpstr>
      <vt:lpstr>Interesting public databases II</vt:lpstr>
      <vt:lpstr>Database Skills for Knowledge-based Careers </vt:lpstr>
      <vt:lpstr>PowerPoint Presentation</vt:lpstr>
      <vt:lpstr>PowerPoint Presentation</vt:lpstr>
      <vt:lpstr>The Database Approach</vt:lpstr>
      <vt:lpstr>3 Components of Databases</vt:lpstr>
      <vt:lpstr>The DATAbase approach</vt:lpstr>
      <vt:lpstr>INITIAL TERMINOLOGY</vt:lpstr>
      <vt:lpstr>INITIAL TERMINOLOGY</vt:lpstr>
      <vt:lpstr>INITIAL TERMINOLOGY</vt:lpstr>
      <vt:lpstr>INITIAL TERMINOLOGY</vt:lpstr>
      <vt:lpstr>INITIAL TERMINOLOGY</vt:lpstr>
      <vt:lpstr>INITIAL TERMINOLOGY</vt:lpstr>
      <vt:lpstr>INITIAL TERMINOLOGY</vt:lpstr>
      <vt:lpstr>INITIAL TERMINOLOGY</vt:lpstr>
      <vt:lpstr>Types of Databases (1 of 5)</vt:lpstr>
      <vt:lpstr>Types of Databases (2 of 5)</vt:lpstr>
      <vt:lpstr>Types of Databases (3 of 5)</vt:lpstr>
      <vt:lpstr>Types of Databases (4 of 5)</vt:lpstr>
      <vt:lpstr>Types of Databases (5 of 5)</vt:lpstr>
      <vt:lpstr>OPERATIONAL VERSUS ANALYTICAL DATABASES</vt:lpstr>
      <vt:lpstr>Why Database Design Is Important</vt:lpstr>
      <vt:lpstr>Evolution of File System Data Processing (1 of 3)</vt:lpstr>
      <vt:lpstr>Evolution of File System Data Processing (2 of 3)</vt:lpstr>
      <vt:lpstr>Evolution of File System Data Processing (3 of 3)</vt:lpstr>
      <vt:lpstr>Problems with File System Data Processing</vt:lpstr>
      <vt:lpstr>Structural and Data Dependence (1 of 2)</vt:lpstr>
      <vt:lpstr>Structural and Data Dependence (2 of 2)</vt:lpstr>
      <vt:lpstr>Data Redundancy (1 of 2)</vt:lpstr>
      <vt:lpstr>Data Redundancy (2 of 2)</vt:lpstr>
      <vt:lpstr>Data Anomalies</vt:lpstr>
      <vt:lpstr>STEPS IN THE DEVELOPMENT OF DATABASE SYSTEMS </vt:lpstr>
      <vt:lpstr>STEPS IN THE DEVELOPMENT OF DATABASE SYSTEMS </vt:lpstr>
      <vt:lpstr>STEPS IN THE DEVELOPMENT OF DATABASE SYSTEMS </vt:lpstr>
      <vt:lpstr>STEPS IN THE DEVELOPMENT OF DATABASE SYSTEMS </vt:lpstr>
      <vt:lpstr>STEPS IN THE DEVELOPMENT OF DATABASE SYSTEMS </vt:lpstr>
      <vt:lpstr>STEPS IN THE DEVELOPMENT OF DATABASE SYSTEMS </vt:lpstr>
      <vt:lpstr>STEPS IN THE DEVELOPMENT OF DATABASE SYSTEMS </vt:lpstr>
      <vt:lpstr>STEPS IN THE DEVELOPMENT OF DATABASE SYSTEMS </vt:lpstr>
      <vt:lpstr>STEPS IN THE DEVELOPMENT OF DATABASE SYSTEMS </vt:lpstr>
      <vt:lpstr>STEPS IN THE DEVELOPMENT OF DATABASE SYSTEMS </vt:lpstr>
      <vt:lpstr>THE NEXT VERSION OF THE DATABASE</vt:lpstr>
      <vt:lpstr>THE NEXT VERSION OF THE DATABASE</vt:lpstr>
      <vt:lpstr>DATABASE SCOPE</vt:lpstr>
      <vt:lpstr>DBMS Functions (1 of 3)</vt:lpstr>
      <vt:lpstr>DBMS Functions (2 of 3)</vt:lpstr>
      <vt:lpstr>DBMS Functions (3 of 3)</vt:lpstr>
      <vt:lpstr>Managing the Database System: A Shift in Focus</vt:lpstr>
      <vt:lpstr>PEOPLE INVOLVED WITH DATABASE SYSTEMS</vt:lpstr>
      <vt:lpstr>PEOPLE INVOLVED WITH DATABASE SYSTEMS</vt:lpstr>
      <vt:lpstr>PEOPLE INVOLVED WITH DATABASE SYSTEMS</vt:lpstr>
      <vt:lpstr>PEOPLE INVOLVED WITH DATABASE SYSTEMS</vt:lpstr>
      <vt:lpstr> Preparing for Your Database Professional Career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2020-08-25T06:45:04Z</dcterms:created>
  <dcterms:modified xsi:type="dcterms:W3CDTF">2020-08-25T22:56:42Z</dcterms:modified>
</cp:coreProperties>
</file>