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36"/>
  </p:notesMasterIdLst>
  <p:sldIdLst>
    <p:sldId id="256" r:id="rId2"/>
    <p:sldId id="257" r:id="rId3"/>
    <p:sldId id="274" r:id="rId4"/>
    <p:sldId id="276" r:id="rId5"/>
    <p:sldId id="279" r:id="rId6"/>
    <p:sldId id="278" r:id="rId7"/>
    <p:sldId id="277" r:id="rId8"/>
    <p:sldId id="275" r:id="rId9"/>
    <p:sldId id="280" r:id="rId10"/>
    <p:sldId id="281" r:id="rId11"/>
    <p:sldId id="271" r:id="rId12"/>
    <p:sldId id="282" r:id="rId13"/>
    <p:sldId id="261" r:id="rId14"/>
    <p:sldId id="264" r:id="rId15"/>
    <p:sldId id="265" r:id="rId16"/>
    <p:sldId id="266" r:id="rId17"/>
    <p:sldId id="262" r:id="rId18"/>
    <p:sldId id="267" r:id="rId19"/>
    <p:sldId id="268" r:id="rId20"/>
    <p:sldId id="270" r:id="rId21"/>
    <p:sldId id="283" r:id="rId22"/>
    <p:sldId id="272" r:id="rId23"/>
    <p:sldId id="273" r:id="rId24"/>
    <p:sldId id="284" r:id="rId25"/>
    <p:sldId id="285" r:id="rId26"/>
    <p:sldId id="286" r:id="rId27"/>
    <p:sldId id="287" r:id="rId28"/>
    <p:sldId id="288" r:id="rId29"/>
    <p:sldId id="289" r:id="rId30"/>
    <p:sldId id="290" r:id="rId31"/>
    <p:sldId id="291" r:id="rId32"/>
    <p:sldId id="292" r:id="rId33"/>
    <p:sldId id="294" r:id="rId34"/>
    <p:sldId id="29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940D03-908F-42CD-B72E-FED856363EDA}" type="datetimeFigureOut">
              <a:rPr lang="en-US" smtClean="0"/>
              <a:t>8/31/2020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6BD321-84AE-4B8A-A6BD-9DE7E5573B1D}" type="slidenum">
              <a:rPr lang="en-US" smtClean="0"/>
              <a:t>‹#›</a:t>
            </a:fld>
            <a:endParaRPr lang="en-US"/>
          </a:p>
        </p:txBody>
      </p:sp>
    </p:spTree>
    <p:extLst>
      <p:ext uri="{BB962C8B-B14F-4D97-AF65-F5344CB8AC3E}">
        <p14:creationId xmlns:p14="http://schemas.microsoft.com/office/powerpoint/2010/main" val="367773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2-2:</a:t>
            </a:r>
            <a:r>
              <a:rPr lang="en-US" baseline="0" dirty="0"/>
              <a:t>  display of a query in Design view</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17</a:t>
            </a:fld>
            <a:endParaRPr lang="en-US"/>
          </a:p>
        </p:txBody>
      </p:sp>
    </p:spTree>
    <p:extLst>
      <p:ext uri="{BB962C8B-B14F-4D97-AF65-F5344CB8AC3E}">
        <p14:creationId xmlns:p14="http://schemas.microsoft.com/office/powerpoint/2010/main" val="574406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8/31/2020</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497891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8/31/2020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505436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8/31/2020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828453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8/31/2020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80601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8/31/2020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35769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8/31/2020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49916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8/31/2020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3155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8/31/2020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10732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8/31/2020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7148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8/31/2020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8134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8/31/2020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9349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8/31/2020</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94653402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45" r:id="rId6"/>
    <p:sldLayoutId id="2147483741" r:id="rId7"/>
    <p:sldLayoutId id="2147483742" r:id="rId8"/>
    <p:sldLayoutId id="2147483743" r:id="rId9"/>
    <p:sldLayoutId id="2147483744" r:id="rId10"/>
    <p:sldLayoutId id="2147483746"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6375C73-EB3C-45C0-A30D-E4C719F84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E4ED726-9DA8-4EB5-9F0D-395AB23BDD45}"/>
              </a:ext>
            </a:extLst>
          </p:cNvPr>
          <p:cNvPicPr>
            <a:picLocks noChangeAspect="1"/>
          </p:cNvPicPr>
          <p:nvPr/>
        </p:nvPicPr>
        <p:blipFill rotWithShape="1">
          <a:blip r:embed="rId2">
            <a:alphaModFix amt="90000"/>
          </a:blip>
          <a:srcRect t="4724" b="11006"/>
          <a:stretch/>
        </p:blipFill>
        <p:spPr>
          <a:xfrm>
            <a:off x="20" y="1"/>
            <a:ext cx="12191981" cy="6857999"/>
          </a:xfrm>
          <a:prstGeom prst="rect">
            <a:avLst/>
          </a:prstGeom>
        </p:spPr>
      </p:pic>
      <p:sp>
        <p:nvSpPr>
          <p:cNvPr id="11" name="Freeform: Shape 10">
            <a:extLst>
              <a:ext uri="{FF2B5EF4-FFF2-40B4-BE49-F238E27FC236}">
                <a16:creationId xmlns:a16="http://schemas.microsoft.com/office/drawing/2014/main" id="{C9BD4167-80BB-41C6-8923-8BB7C287B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307" y="1823454"/>
            <a:ext cx="5531319"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55B18F"/>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F01D18B-EAC0-4761-B4E6-9CA16E220C82}"/>
              </a:ext>
            </a:extLst>
          </p:cNvPr>
          <p:cNvSpPr>
            <a:spLocks noGrp="1"/>
          </p:cNvSpPr>
          <p:nvPr>
            <p:ph type="ctrTitle"/>
          </p:nvPr>
        </p:nvSpPr>
        <p:spPr>
          <a:xfrm>
            <a:off x="1490472" y="2825496"/>
            <a:ext cx="3767328" cy="1517904"/>
          </a:xfrm>
        </p:spPr>
        <p:txBody>
          <a:bodyPr>
            <a:normAutofit fontScale="90000"/>
          </a:bodyPr>
          <a:lstStyle/>
          <a:p>
            <a:pPr algn="ctr"/>
            <a:r>
              <a:rPr lang="en-US" sz="5200" dirty="0">
                <a:solidFill>
                  <a:srgbClr val="FBF9F6"/>
                </a:solidFill>
              </a:rPr>
              <a:t>CH 2</a:t>
            </a:r>
            <a:br>
              <a:rPr lang="en-US" sz="5200" dirty="0">
                <a:solidFill>
                  <a:srgbClr val="FBF9F6"/>
                </a:solidFill>
              </a:rPr>
            </a:br>
            <a:r>
              <a:rPr lang="en-US" sz="5200" dirty="0">
                <a:solidFill>
                  <a:srgbClr val="FBF9F6"/>
                </a:solidFill>
              </a:rPr>
              <a:t>The relational model</a:t>
            </a:r>
          </a:p>
        </p:txBody>
      </p:sp>
      <p:sp>
        <p:nvSpPr>
          <p:cNvPr id="3" name="Subtitle 2">
            <a:extLst>
              <a:ext uri="{FF2B5EF4-FFF2-40B4-BE49-F238E27FC236}">
                <a16:creationId xmlns:a16="http://schemas.microsoft.com/office/drawing/2014/main" id="{A95CB9FE-E126-49DB-A6E6-25132DEA4964}"/>
              </a:ext>
            </a:extLst>
          </p:cNvPr>
          <p:cNvSpPr>
            <a:spLocks noGrp="1"/>
          </p:cNvSpPr>
          <p:nvPr>
            <p:ph type="subTitle" idx="1"/>
          </p:nvPr>
        </p:nvSpPr>
        <p:spPr>
          <a:xfrm>
            <a:off x="1801368" y="4681728"/>
            <a:ext cx="3136392" cy="941832"/>
          </a:xfrm>
        </p:spPr>
        <p:txBody>
          <a:bodyPr>
            <a:normAutofit/>
          </a:bodyPr>
          <a:lstStyle/>
          <a:p>
            <a:pPr algn="ctr"/>
            <a:r>
              <a:rPr lang="en-US" sz="2000" dirty="0">
                <a:solidFill>
                  <a:srgbClr val="FBF9F6"/>
                </a:solidFill>
              </a:rPr>
              <a:t>Queries in access </a:t>
            </a:r>
            <a:r>
              <a:rPr lang="en-US" sz="2000" dirty="0" err="1">
                <a:solidFill>
                  <a:srgbClr val="FBF9F6"/>
                </a:solidFill>
              </a:rPr>
              <a:t>db</a:t>
            </a:r>
            <a:r>
              <a:rPr lang="en-US" sz="2000" dirty="0">
                <a:solidFill>
                  <a:srgbClr val="FBF9F6"/>
                </a:solidFill>
              </a:rPr>
              <a:t> (QBE), relational </a:t>
            </a:r>
            <a:r>
              <a:rPr lang="en-US" sz="2000" dirty="0" err="1">
                <a:solidFill>
                  <a:srgbClr val="FBF9F6"/>
                </a:solidFill>
              </a:rPr>
              <a:t>algrebra</a:t>
            </a:r>
            <a:endParaRPr lang="en-US" sz="2000" dirty="0">
              <a:solidFill>
                <a:srgbClr val="FBF9F6"/>
              </a:solidFill>
            </a:endParaRPr>
          </a:p>
        </p:txBody>
      </p:sp>
    </p:spTree>
    <p:extLst>
      <p:ext uri="{BB962C8B-B14F-4D97-AF65-F5344CB8AC3E}">
        <p14:creationId xmlns:p14="http://schemas.microsoft.com/office/powerpoint/2010/main" val="2084679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1114F-C038-4813-9CDB-37FD5077F04E}"/>
              </a:ext>
            </a:extLst>
          </p:cNvPr>
          <p:cNvSpPr>
            <a:spLocks noGrp="1"/>
          </p:cNvSpPr>
          <p:nvPr>
            <p:ph type="title"/>
          </p:nvPr>
        </p:nvSpPr>
        <p:spPr/>
        <p:txBody>
          <a:bodyPr/>
          <a:lstStyle/>
          <a:p>
            <a:r>
              <a:rPr lang="en-US" dirty="0"/>
              <a:t>Simple queries and QBE</a:t>
            </a:r>
          </a:p>
        </p:txBody>
      </p:sp>
      <p:sp>
        <p:nvSpPr>
          <p:cNvPr id="3" name="Content Placeholder 2">
            <a:extLst>
              <a:ext uri="{FF2B5EF4-FFF2-40B4-BE49-F238E27FC236}">
                <a16:creationId xmlns:a16="http://schemas.microsoft.com/office/drawing/2014/main" id="{72AA51CD-12DE-4FA1-80B6-203EC978A903}"/>
              </a:ext>
            </a:extLst>
          </p:cNvPr>
          <p:cNvSpPr>
            <a:spLocks noGrp="1"/>
          </p:cNvSpPr>
          <p:nvPr>
            <p:ph idx="1"/>
          </p:nvPr>
        </p:nvSpPr>
        <p:spPr/>
        <p:txBody>
          <a:bodyPr>
            <a:normAutofit fontScale="92500" lnSpcReduction="10000"/>
          </a:bodyPr>
          <a:lstStyle/>
          <a:p>
            <a:r>
              <a:rPr lang="en-US" sz="2400" dirty="0">
                <a:latin typeface="Arial" panose="020B0604020202020204" pitchFamily="34" charset="0"/>
                <a:cs typeface="Arial" panose="020B0604020202020204" pitchFamily="34" charset="0"/>
              </a:rPr>
              <a:t>A query is a question structured in a way that the DBMS can recognize and process</a:t>
            </a:r>
          </a:p>
          <a:p>
            <a:r>
              <a:rPr lang="en-US" sz="2400" dirty="0">
                <a:latin typeface="Arial" panose="020B0604020202020204" pitchFamily="34" charset="0"/>
                <a:cs typeface="Arial" panose="020B0604020202020204" pitchFamily="34" charset="0"/>
              </a:rPr>
              <a:t>Query-By-Example (QBE) is a visual GUI (graphical user interface) approach to writing queries</a:t>
            </a:r>
          </a:p>
          <a:p>
            <a:pPr lvl="1"/>
            <a:r>
              <a:rPr lang="en-US" sz="2400" dirty="0">
                <a:latin typeface="Arial" panose="020B0604020202020204" pitchFamily="34" charset="0"/>
                <a:cs typeface="Arial" panose="020B0604020202020204" pitchFamily="34" charset="0"/>
              </a:rPr>
              <a:t>Users ask their questions by dragging column names to a grid as opposed to writing commands from a keyboard</a:t>
            </a:r>
          </a:p>
          <a:p>
            <a:pPr lvl="1"/>
            <a:r>
              <a:rPr lang="en-US" sz="2400" dirty="0">
                <a:latin typeface="Arial" panose="020B0604020202020204" pitchFamily="34" charset="0"/>
                <a:cs typeface="Arial" panose="020B0604020202020204" pitchFamily="34" charset="0"/>
              </a:rPr>
              <a:t>The upper portion of the window contains a field list for each table used in the query</a:t>
            </a:r>
          </a:p>
          <a:p>
            <a:pPr lvl="1"/>
            <a:r>
              <a:rPr lang="en-US" sz="2400" dirty="0">
                <a:latin typeface="Arial" panose="020B0604020202020204" pitchFamily="34" charset="0"/>
                <a:cs typeface="Arial" panose="020B0604020202020204" pitchFamily="34" charset="0"/>
              </a:rPr>
              <a:t>The lower pane contains the design grid, the area in which you specify the fields to include in the query results, a sort order for the query results, any criteria, and other instructions</a:t>
            </a:r>
          </a:p>
          <a:p>
            <a:endParaRPr lang="en-US" dirty="0"/>
          </a:p>
        </p:txBody>
      </p:sp>
    </p:spTree>
    <p:extLst>
      <p:ext uri="{BB962C8B-B14F-4D97-AF65-F5344CB8AC3E}">
        <p14:creationId xmlns:p14="http://schemas.microsoft.com/office/powerpoint/2010/main" val="1175585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EE57F-CFC8-49AA-8416-D5EB04E091EE}"/>
              </a:ext>
            </a:extLst>
          </p:cNvPr>
          <p:cNvSpPr>
            <a:spLocks noGrp="1"/>
          </p:cNvSpPr>
          <p:nvPr>
            <p:ph type="title"/>
          </p:nvPr>
        </p:nvSpPr>
        <p:spPr/>
        <p:txBody>
          <a:bodyPr/>
          <a:lstStyle/>
          <a:p>
            <a:r>
              <a:rPr lang="en-US" dirty="0"/>
              <a:t>The access </a:t>
            </a:r>
            <a:r>
              <a:rPr lang="en-US" dirty="0" err="1"/>
              <a:t>qBE</a:t>
            </a:r>
            <a:r>
              <a:rPr lang="en-US" dirty="0"/>
              <a:t> (query by design) interface</a:t>
            </a:r>
          </a:p>
        </p:txBody>
      </p:sp>
      <p:pic>
        <p:nvPicPr>
          <p:cNvPr id="4" name="Content Placeholder 5" descr="Illustration of fields added to the query grid in Microsoft Access. The Query Window has an upper and a lower pane. The upper pane displays tables field lists. The lower pane displays the query grid. The query window lists the Clients table and a list of its attributes. The fields selected for the query, Client I D, Client Name, and Government, appear in the query grid. The Show check marks in the fields in the query grid are selected. The closed Navigation pane appears on the left of the window, with an arrow that can be used to open or close the pane. Buttons at the top of the window include: View, Run, Select query, and Show Table.">
            <a:extLst>
              <a:ext uri="{FF2B5EF4-FFF2-40B4-BE49-F238E27FC236}">
                <a16:creationId xmlns:a16="http://schemas.microsoft.com/office/drawing/2014/main" id="{91E7BDD7-146C-41B4-A8F7-6A9439D8A0E9}"/>
              </a:ext>
            </a:extLst>
          </p:cNvPr>
          <p:cNvPicPr>
            <a:picLocks noChangeAspect="1"/>
          </p:cNvPicPr>
          <p:nvPr/>
        </p:nvPicPr>
        <p:blipFill>
          <a:blip r:embed="rId2"/>
          <a:stretch>
            <a:fillRect/>
          </a:stretch>
        </p:blipFill>
        <p:spPr>
          <a:xfrm>
            <a:off x="2586880" y="2006353"/>
            <a:ext cx="5937536" cy="4263356"/>
          </a:xfrm>
          <a:prstGeom prst="rect">
            <a:avLst/>
          </a:prstGeom>
        </p:spPr>
      </p:pic>
    </p:spTree>
    <p:extLst>
      <p:ext uri="{BB962C8B-B14F-4D97-AF65-F5344CB8AC3E}">
        <p14:creationId xmlns:p14="http://schemas.microsoft.com/office/powerpoint/2010/main" val="2379536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879B-8319-4080-983F-26FD3EAEDDA9}"/>
              </a:ext>
            </a:extLst>
          </p:cNvPr>
          <p:cNvSpPr>
            <a:spLocks noGrp="1"/>
          </p:cNvSpPr>
          <p:nvPr>
            <p:ph type="title"/>
          </p:nvPr>
        </p:nvSpPr>
        <p:spPr/>
        <p:txBody>
          <a:bodyPr/>
          <a:lstStyle/>
          <a:p>
            <a:r>
              <a:rPr lang="en-US" dirty="0"/>
              <a:t>Simple queries</a:t>
            </a:r>
          </a:p>
        </p:txBody>
      </p:sp>
      <p:sp>
        <p:nvSpPr>
          <p:cNvPr id="3" name="Content Placeholder 2">
            <a:extLst>
              <a:ext uri="{FF2B5EF4-FFF2-40B4-BE49-F238E27FC236}">
                <a16:creationId xmlns:a16="http://schemas.microsoft.com/office/drawing/2014/main" id="{9718C2A0-D666-4010-9DDA-0CB026F2852F}"/>
              </a:ext>
            </a:extLst>
          </p:cNvPr>
          <p:cNvSpPr>
            <a:spLocks noGrp="1"/>
          </p:cNvSpPr>
          <p:nvPr>
            <p:ph idx="1"/>
          </p:nvPr>
        </p:nvSpPr>
        <p:spPr/>
        <p:txBody>
          <a:bodyPr>
            <a:normAutofit fontScale="92500" lnSpcReduction="10000"/>
          </a:bodyPr>
          <a:lstStyle/>
          <a:p>
            <a:r>
              <a:rPr lang="en-US" sz="2800" dirty="0">
                <a:latin typeface="Arial" panose="020B0604020202020204" pitchFamily="34" charset="0"/>
                <a:cs typeface="Arial" panose="020B0604020202020204" pitchFamily="34" charset="0"/>
              </a:rPr>
              <a:t>The two query views you will use in this module are Datasheet View and Design View</a:t>
            </a:r>
          </a:p>
          <a:p>
            <a:r>
              <a:rPr lang="en-US" sz="2800" dirty="0">
                <a:latin typeface="Arial" panose="020B0604020202020204" pitchFamily="34" charset="0"/>
                <a:cs typeface="Arial" panose="020B0604020202020204" pitchFamily="34" charset="0"/>
              </a:rPr>
              <a:t>It’s common to build a select query in incremental steps</a:t>
            </a:r>
          </a:p>
          <a:p>
            <a:r>
              <a:rPr lang="en-US" sz="2800" dirty="0">
                <a:latin typeface="Arial" panose="020B0604020202020204" pitchFamily="34" charset="0"/>
                <a:cs typeface="Arial" panose="020B0604020202020204" pitchFamily="34" charset="0"/>
              </a:rPr>
              <a:t>Running a query in Access does not create a copy of the data</a:t>
            </a:r>
          </a:p>
          <a:p>
            <a:r>
              <a:rPr lang="en-US" sz="2800" dirty="0">
                <a:latin typeface="Arial" panose="020B0604020202020204" pitchFamily="34" charset="0"/>
                <a:cs typeface="Arial" panose="020B0604020202020204" pitchFamily="34" charset="0"/>
              </a:rPr>
              <a:t>You can add and delete records as well as modify data in Datasheet View of a select query</a:t>
            </a:r>
          </a:p>
          <a:p>
            <a:r>
              <a:rPr lang="en-US" sz="2800" dirty="0">
                <a:latin typeface="Arial" panose="020B0604020202020204" pitchFamily="34" charset="0"/>
                <a:cs typeface="Arial" panose="020B0604020202020204" pitchFamily="34" charset="0"/>
              </a:rPr>
              <a:t>The ability to store data in only one location, the tables, yet allow you to select, view, and analyze it in multiple queries is a powerful feature of all modern relational database systems</a:t>
            </a:r>
          </a:p>
          <a:p>
            <a:endParaRPr lang="en-US" dirty="0"/>
          </a:p>
        </p:txBody>
      </p:sp>
    </p:spTree>
    <p:extLst>
      <p:ext uri="{BB962C8B-B14F-4D97-AF65-F5344CB8AC3E}">
        <p14:creationId xmlns:p14="http://schemas.microsoft.com/office/powerpoint/2010/main" val="623866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62723" y="466819"/>
            <a:ext cx="8305800" cy="936253"/>
          </a:xfrm>
        </p:spPr>
        <p:txBody>
          <a:bodyPr/>
          <a:lstStyle/>
          <a:p>
            <a:r>
              <a:rPr lang="en-US" dirty="0"/>
              <a:t>Creating Queries – SELECT</a:t>
            </a:r>
            <a:endParaRPr lang="en-US" dirty="0">
              <a:solidFill>
                <a:srgbClr val="0070C0"/>
              </a:solidFill>
            </a:endParaRPr>
          </a:p>
        </p:txBody>
      </p:sp>
      <p:sp>
        <p:nvSpPr>
          <p:cNvPr id="2" name="Content Placeholder 1"/>
          <p:cNvSpPr>
            <a:spLocks noGrp="1"/>
          </p:cNvSpPr>
          <p:nvPr>
            <p:ph idx="1"/>
          </p:nvPr>
        </p:nvSpPr>
        <p:spPr>
          <a:xfrm>
            <a:off x="2057400" y="2068496"/>
            <a:ext cx="8305800" cy="4027503"/>
          </a:xfrm>
        </p:spPr>
        <p:txBody>
          <a:bodyPr>
            <a:normAutofit fontScale="92500"/>
          </a:bodyPr>
          <a:lstStyle/>
          <a:p>
            <a:pPr>
              <a:lnSpc>
                <a:spcPct val="100000"/>
              </a:lnSpc>
            </a:pPr>
            <a:r>
              <a:rPr lang="en-US" dirty="0">
                <a:solidFill>
                  <a:schemeClr val="accent4"/>
                </a:solidFill>
                <a:latin typeface="Helv"/>
              </a:rPr>
              <a:t>To Create a Query in Design View</a:t>
            </a:r>
          </a:p>
          <a:p>
            <a:pPr lvl="1">
              <a:lnSpc>
                <a:spcPct val="100000"/>
              </a:lnSpc>
            </a:pPr>
            <a:r>
              <a:rPr lang="en-US" dirty="0">
                <a:latin typeface="Helv"/>
              </a:rPr>
              <a:t>Click CREATE on the ribbon to display the CREATE tab</a:t>
            </a:r>
          </a:p>
          <a:p>
            <a:pPr lvl="1">
              <a:lnSpc>
                <a:spcPct val="100000"/>
              </a:lnSpc>
            </a:pPr>
            <a:r>
              <a:rPr lang="en-US" dirty="0">
                <a:latin typeface="Helv"/>
              </a:rPr>
              <a:t>Click the Query Design button to create a new query</a:t>
            </a:r>
          </a:p>
          <a:p>
            <a:pPr lvl="1">
              <a:lnSpc>
                <a:spcPct val="100000"/>
              </a:lnSpc>
            </a:pPr>
            <a:r>
              <a:rPr lang="en-US" dirty="0">
                <a:latin typeface="Helv"/>
              </a:rPr>
              <a:t>Click the add table to add table or tables to the query</a:t>
            </a:r>
          </a:p>
          <a:p>
            <a:pPr lvl="1">
              <a:lnSpc>
                <a:spcPct val="100000"/>
              </a:lnSpc>
            </a:pPr>
            <a:r>
              <a:rPr lang="en-US" dirty="0">
                <a:latin typeface="Helv"/>
              </a:rPr>
              <a:t>Select the table and click the add button to add the selected table to the query</a:t>
            </a:r>
          </a:p>
          <a:p>
            <a:pPr lvl="1">
              <a:lnSpc>
                <a:spcPct val="100000"/>
              </a:lnSpc>
            </a:pPr>
            <a:r>
              <a:rPr lang="en-US" dirty="0">
                <a:latin typeface="Helv"/>
              </a:rPr>
              <a:t>Click the Close button to remove the dialog box from the screen</a:t>
            </a:r>
          </a:p>
          <a:p>
            <a:pPr lvl="1">
              <a:lnSpc>
                <a:spcPct val="100000"/>
              </a:lnSpc>
            </a:pPr>
            <a:r>
              <a:rPr lang="en-US" dirty="0">
                <a:latin typeface="Helv"/>
              </a:rPr>
              <a:t>Drag the lower edge of the field list down far enough so all fields in the table appear</a:t>
            </a:r>
          </a:p>
        </p:txBody>
      </p:sp>
    </p:spTree>
    <p:extLst>
      <p:ext uri="{BB962C8B-B14F-4D97-AF65-F5344CB8AC3E}">
        <p14:creationId xmlns:p14="http://schemas.microsoft.com/office/powerpoint/2010/main" val="1097999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40B5F-05E8-4517-B0BA-B46067ADEFF6}"/>
              </a:ext>
            </a:extLst>
          </p:cNvPr>
          <p:cNvSpPr>
            <a:spLocks noGrp="1"/>
          </p:cNvSpPr>
          <p:nvPr>
            <p:ph type="title"/>
          </p:nvPr>
        </p:nvSpPr>
        <p:spPr/>
        <p:txBody>
          <a:bodyPr/>
          <a:lstStyle/>
          <a:p>
            <a:r>
              <a:rPr lang="en-US" dirty="0"/>
              <a:t>Select Create tab and then Query Design Button</a:t>
            </a:r>
          </a:p>
        </p:txBody>
      </p:sp>
      <p:pic>
        <p:nvPicPr>
          <p:cNvPr id="4" name="Picture 3">
            <a:extLst>
              <a:ext uri="{FF2B5EF4-FFF2-40B4-BE49-F238E27FC236}">
                <a16:creationId xmlns:a16="http://schemas.microsoft.com/office/drawing/2014/main" id="{D4CDD264-4402-440A-AD75-E4326167BC2D}"/>
              </a:ext>
            </a:extLst>
          </p:cNvPr>
          <p:cNvPicPr>
            <a:picLocks noChangeAspect="1"/>
          </p:cNvPicPr>
          <p:nvPr/>
        </p:nvPicPr>
        <p:blipFill>
          <a:blip r:embed="rId2"/>
          <a:stretch>
            <a:fillRect/>
          </a:stretch>
        </p:blipFill>
        <p:spPr>
          <a:xfrm>
            <a:off x="1247312" y="2013397"/>
            <a:ext cx="9697375" cy="3856227"/>
          </a:xfrm>
          <a:prstGeom prst="rect">
            <a:avLst/>
          </a:prstGeom>
        </p:spPr>
      </p:pic>
    </p:spTree>
    <p:extLst>
      <p:ext uri="{BB962C8B-B14F-4D97-AF65-F5344CB8AC3E}">
        <p14:creationId xmlns:p14="http://schemas.microsoft.com/office/powerpoint/2010/main" val="1647512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40B5F-05E8-4517-B0BA-B46067ADEFF6}"/>
              </a:ext>
            </a:extLst>
          </p:cNvPr>
          <p:cNvSpPr>
            <a:spLocks noGrp="1"/>
          </p:cNvSpPr>
          <p:nvPr>
            <p:ph type="title"/>
          </p:nvPr>
        </p:nvSpPr>
        <p:spPr/>
        <p:txBody>
          <a:bodyPr>
            <a:normAutofit fontScale="90000"/>
          </a:bodyPr>
          <a:lstStyle/>
          <a:p>
            <a:r>
              <a:rPr lang="en-US" dirty="0"/>
              <a:t>Select Add </a:t>
            </a:r>
            <a:r>
              <a:rPr lang="en-US" dirty="0" err="1"/>
              <a:t>TaBLE</a:t>
            </a:r>
            <a:r>
              <a:rPr lang="en-US" dirty="0"/>
              <a:t> Button, then select table, and click on add Button</a:t>
            </a:r>
          </a:p>
        </p:txBody>
      </p:sp>
      <p:pic>
        <p:nvPicPr>
          <p:cNvPr id="3" name="Picture 2">
            <a:extLst>
              <a:ext uri="{FF2B5EF4-FFF2-40B4-BE49-F238E27FC236}">
                <a16:creationId xmlns:a16="http://schemas.microsoft.com/office/drawing/2014/main" id="{66B9FED1-5AC6-4BFA-BBB2-0E2F270AB508}"/>
              </a:ext>
            </a:extLst>
          </p:cNvPr>
          <p:cNvPicPr>
            <a:picLocks noChangeAspect="1"/>
          </p:cNvPicPr>
          <p:nvPr/>
        </p:nvPicPr>
        <p:blipFill>
          <a:blip r:embed="rId2"/>
          <a:stretch>
            <a:fillRect/>
          </a:stretch>
        </p:blipFill>
        <p:spPr>
          <a:xfrm>
            <a:off x="3301326" y="1926454"/>
            <a:ext cx="3656696" cy="4500979"/>
          </a:xfrm>
          <a:prstGeom prst="rect">
            <a:avLst/>
          </a:prstGeom>
        </p:spPr>
      </p:pic>
    </p:spTree>
    <p:extLst>
      <p:ext uri="{BB962C8B-B14F-4D97-AF65-F5344CB8AC3E}">
        <p14:creationId xmlns:p14="http://schemas.microsoft.com/office/powerpoint/2010/main" val="1230531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A0745-6D7B-4643-858C-129E51A8CAC9}"/>
              </a:ext>
            </a:extLst>
          </p:cNvPr>
          <p:cNvSpPr>
            <a:spLocks noGrp="1"/>
          </p:cNvSpPr>
          <p:nvPr>
            <p:ph type="title"/>
          </p:nvPr>
        </p:nvSpPr>
        <p:spPr/>
        <p:txBody>
          <a:bodyPr>
            <a:normAutofit fontScale="90000"/>
          </a:bodyPr>
          <a:lstStyle/>
          <a:p>
            <a:r>
              <a:rPr lang="en-US" dirty="0"/>
              <a:t>Creating queries (the select with numeric criterion ISQ1)</a:t>
            </a:r>
          </a:p>
        </p:txBody>
      </p:sp>
      <p:sp>
        <p:nvSpPr>
          <p:cNvPr id="3" name="Content Placeholder 2">
            <a:extLst>
              <a:ext uri="{FF2B5EF4-FFF2-40B4-BE49-F238E27FC236}">
                <a16:creationId xmlns:a16="http://schemas.microsoft.com/office/drawing/2014/main" id="{C00D59AD-7003-43FC-BA4F-DB53EAA87BD6}"/>
              </a:ext>
            </a:extLst>
          </p:cNvPr>
          <p:cNvSpPr>
            <a:spLocks noGrp="1"/>
          </p:cNvSpPr>
          <p:nvPr>
            <p:ph idx="1"/>
          </p:nvPr>
        </p:nvSpPr>
        <p:spPr/>
        <p:txBody>
          <a:bodyPr>
            <a:normAutofit/>
          </a:bodyPr>
          <a:lstStyle/>
          <a:p>
            <a:pPr lvl="1">
              <a:lnSpc>
                <a:spcPct val="100000"/>
              </a:lnSpc>
            </a:pPr>
            <a:endParaRPr lang="en-US" dirty="0">
              <a:latin typeface="Helv"/>
            </a:endParaRPr>
          </a:p>
          <a:p>
            <a:pPr lvl="1">
              <a:lnSpc>
                <a:spcPct val="100000"/>
              </a:lnSpc>
            </a:pPr>
            <a:r>
              <a:rPr lang="en-US" dirty="0">
                <a:latin typeface="Helv"/>
              </a:rPr>
              <a:t>After you have selected your table, Click the Close button to remove the dialog box from the screen</a:t>
            </a:r>
          </a:p>
          <a:p>
            <a:pPr lvl="1">
              <a:lnSpc>
                <a:spcPct val="100000"/>
              </a:lnSpc>
            </a:pPr>
            <a:r>
              <a:rPr lang="en-US" dirty="0">
                <a:latin typeface="Helv"/>
              </a:rPr>
              <a:t>You table will appear in the query design field</a:t>
            </a:r>
          </a:p>
          <a:p>
            <a:pPr lvl="1">
              <a:lnSpc>
                <a:spcPct val="100000"/>
              </a:lnSpc>
            </a:pPr>
            <a:r>
              <a:rPr lang="en-US" dirty="0">
                <a:latin typeface="Helv"/>
              </a:rPr>
              <a:t>Drag the lower edge of the field list down far enough so all fields in the table appear (in necessary)</a:t>
            </a:r>
          </a:p>
          <a:p>
            <a:pPr lvl="1">
              <a:lnSpc>
                <a:spcPct val="100000"/>
              </a:lnSpc>
            </a:pPr>
            <a:r>
              <a:rPr lang="en-US" dirty="0">
                <a:latin typeface="Helv"/>
              </a:rPr>
              <a:t>Repeat this process as necessary until all necessary tables are included.	</a:t>
            </a:r>
          </a:p>
          <a:p>
            <a:pPr lvl="2">
              <a:lnSpc>
                <a:spcPct val="100000"/>
              </a:lnSpc>
            </a:pPr>
            <a:r>
              <a:rPr lang="en-US" dirty="0">
                <a:latin typeface="Helv"/>
              </a:rPr>
              <a:t>NOTE do not include all tables in the database ONLY those that are needed to answer the query</a:t>
            </a:r>
          </a:p>
          <a:p>
            <a:endParaRPr lang="en-US" dirty="0"/>
          </a:p>
        </p:txBody>
      </p:sp>
    </p:spTree>
    <p:extLst>
      <p:ext uri="{BB962C8B-B14F-4D97-AF65-F5344CB8AC3E}">
        <p14:creationId xmlns:p14="http://schemas.microsoft.com/office/powerpoint/2010/main" val="2329235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76199" y="401130"/>
            <a:ext cx="8359140" cy="920411"/>
          </a:xfrm>
        </p:spPr>
        <p:txBody>
          <a:bodyPr/>
          <a:lstStyle/>
          <a:p>
            <a:r>
              <a:rPr lang="en-US" dirty="0"/>
              <a:t>Creating Queries</a:t>
            </a:r>
          </a:p>
        </p:txBody>
      </p:sp>
      <p:pic>
        <p:nvPicPr>
          <p:cNvPr id="4" name="Picture 3">
            <a:extLst>
              <a:ext uri="{FF2B5EF4-FFF2-40B4-BE49-F238E27FC236}">
                <a16:creationId xmlns:a16="http://schemas.microsoft.com/office/drawing/2014/main" id="{7D61AF57-FE1D-4356-A795-9DC86E64D933}"/>
              </a:ext>
            </a:extLst>
          </p:cNvPr>
          <p:cNvPicPr>
            <a:picLocks noChangeAspect="1"/>
          </p:cNvPicPr>
          <p:nvPr/>
        </p:nvPicPr>
        <p:blipFill>
          <a:blip r:embed="rId3"/>
          <a:stretch>
            <a:fillRect/>
          </a:stretch>
        </p:blipFill>
        <p:spPr>
          <a:xfrm>
            <a:off x="1438183" y="1904367"/>
            <a:ext cx="9120326" cy="4410364"/>
          </a:xfrm>
          <a:prstGeom prst="rect">
            <a:avLst/>
          </a:prstGeom>
        </p:spPr>
      </p:pic>
    </p:spTree>
    <p:extLst>
      <p:ext uri="{BB962C8B-B14F-4D97-AF65-F5344CB8AC3E}">
        <p14:creationId xmlns:p14="http://schemas.microsoft.com/office/powerpoint/2010/main" val="4120450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0B117-13FE-486C-8A42-E95FC0B86E0E}"/>
              </a:ext>
            </a:extLst>
          </p:cNvPr>
          <p:cNvSpPr>
            <a:spLocks noGrp="1"/>
          </p:cNvSpPr>
          <p:nvPr>
            <p:ph type="title"/>
          </p:nvPr>
        </p:nvSpPr>
        <p:spPr/>
        <p:txBody>
          <a:bodyPr>
            <a:normAutofit fontScale="90000"/>
          </a:bodyPr>
          <a:lstStyle/>
          <a:p>
            <a:r>
              <a:rPr lang="en-US" dirty="0"/>
              <a:t>Add Fields by either selecting and drag, or double-click</a:t>
            </a:r>
          </a:p>
        </p:txBody>
      </p:sp>
      <p:sp>
        <p:nvSpPr>
          <p:cNvPr id="3" name="Content Placeholder 2">
            <a:extLst>
              <a:ext uri="{FF2B5EF4-FFF2-40B4-BE49-F238E27FC236}">
                <a16:creationId xmlns:a16="http://schemas.microsoft.com/office/drawing/2014/main" id="{D4412B3F-71DC-46DB-AFAB-FACC6D1A822A}"/>
              </a:ext>
            </a:extLst>
          </p:cNvPr>
          <p:cNvSpPr>
            <a:spLocks noGrp="1"/>
          </p:cNvSpPr>
          <p:nvPr>
            <p:ph idx="1"/>
          </p:nvPr>
        </p:nvSpPr>
        <p:spPr/>
        <p:txBody>
          <a:bodyPr>
            <a:normAutofit/>
          </a:bodyPr>
          <a:lstStyle/>
          <a:p>
            <a:r>
              <a:rPr lang="en-US" sz="1800" b="1" i="1" dirty="0">
                <a:latin typeface="Helv"/>
              </a:rPr>
              <a:t>For purposes of this illustration, the fields shown correspond to ISQ1 in the </a:t>
            </a:r>
            <a:r>
              <a:rPr lang="en-US" sz="1800" b="1" i="1" dirty="0" err="1">
                <a:latin typeface="Helv"/>
              </a:rPr>
              <a:t>Kokos</a:t>
            </a:r>
            <a:r>
              <a:rPr lang="en-US" sz="1800" b="1" i="1" dirty="0">
                <a:latin typeface="Helv"/>
              </a:rPr>
              <a:t> case.</a:t>
            </a:r>
          </a:p>
        </p:txBody>
      </p:sp>
      <p:pic>
        <p:nvPicPr>
          <p:cNvPr id="4" name="Picture 3">
            <a:extLst>
              <a:ext uri="{FF2B5EF4-FFF2-40B4-BE49-F238E27FC236}">
                <a16:creationId xmlns:a16="http://schemas.microsoft.com/office/drawing/2014/main" id="{28DEB0AB-5493-44A4-B7FC-3E4DFD1661D0}"/>
              </a:ext>
            </a:extLst>
          </p:cNvPr>
          <p:cNvPicPr>
            <a:picLocks noChangeAspect="1"/>
          </p:cNvPicPr>
          <p:nvPr/>
        </p:nvPicPr>
        <p:blipFill>
          <a:blip r:embed="rId2"/>
          <a:stretch>
            <a:fillRect/>
          </a:stretch>
        </p:blipFill>
        <p:spPr>
          <a:xfrm>
            <a:off x="1651247" y="2381989"/>
            <a:ext cx="7691020" cy="3909120"/>
          </a:xfrm>
          <a:prstGeom prst="rect">
            <a:avLst/>
          </a:prstGeom>
        </p:spPr>
      </p:pic>
    </p:spTree>
    <p:extLst>
      <p:ext uri="{BB962C8B-B14F-4D97-AF65-F5344CB8AC3E}">
        <p14:creationId xmlns:p14="http://schemas.microsoft.com/office/powerpoint/2010/main" val="2559567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A2862-9180-4D05-A7D4-C4F4D78E7E7A}"/>
              </a:ext>
            </a:extLst>
          </p:cNvPr>
          <p:cNvSpPr>
            <a:spLocks noGrp="1"/>
          </p:cNvSpPr>
          <p:nvPr>
            <p:ph type="title"/>
          </p:nvPr>
        </p:nvSpPr>
        <p:spPr/>
        <p:txBody>
          <a:bodyPr/>
          <a:lstStyle/>
          <a:p>
            <a:r>
              <a:rPr lang="en-US" dirty="0"/>
              <a:t>Selecting the sigma button adds TOTALS row</a:t>
            </a:r>
          </a:p>
        </p:txBody>
      </p:sp>
      <p:sp>
        <p:nvSpPr>
          <p:cNvPr id="3" name="Content Placeholder 2">
            <a:extLst>
              <a:ext uri="{FF2B5EF4-FFF2-40B4-BE49-F238E27FC236}">
                <a16:creationId xmlns:a16="http://schemas.microsoft.com/office/drawing/2014/main" id="{3B20CE87-866A-45F9-A7D7-FB2A6108439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1D74113-FB5D-4C8E-9105-E935FDDF2C0D}"/>
              </a:ext>
            </a:extLst>
          </p:cNvPr>
          <p:cNvPicPr>
            <a:picLocks noChangeAspect="1"/>
          </p:cNvPicPr>
          <p:nvPr/>
        </p:nvPicPr>
        <p:blipFill>
          <a:blip r:embed="rId2"/>
          <a:stretch>
            <a:fillRect/>
          </a:stretch>
        </p:blipFill>
        <p:spPr>
          <a:xfrm>
            <a:off x="1065319" y="1760807"/>
            <a:ext cx="8774097" cy="4420537"/>
          </a:xfrm>
          <a:prstGeom prst="rect">
            <a:avLst/>
          </a:prstGeom>
        </p:spPr>
      </p:pic>
      <p:cxnSp>
        <p:nvCxnSpPr>
          <p:cNvPr id="6" name="Straight Arrow Connector 5">
            <a:extLst>
              <a:ext uri="{FF2B5EF4-FFF2-40B4-BE49-F238E27FC236}">
                <a16:creationId xmlns:a16="http://schemas.microsoft.com/office/drawing/2014/main" id="{0774E94A-237C-4DF1-998C-D0A687FA1EA6}"/>
              </a:ext>
            </a:extLst>
          </p:cNvPr>
          <p:cNvCxnSpPr/>
          <p:nvPr/>
        </p:nvCxnSpPr>
        <p:spPr>
          <a:xfrm flipH="1">
            <a:off x="2947386" y="2299317"/>
            <a:ext cx="5157927" cy="3187083"/>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45441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EEF07-DA8E-40C9-8CAA-8B63A87FBF84}"/>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A07FA0DC-CF77-4BCC-9D4D-E87349D0C338}"/>
              </a:ext>
            </a:extLst>
          </p:cNvPr>
          <p:cNvSpPr>
            <a:spLocks noGrp="1"/>
          </p:cNvSpPr>
          <p:nvPr>
            <p:ph idx="1"/>
          </p:nvPr>
        </p:nvSpPr>
        <p:spPr/>
        <p:txBody>
          <a:bodyPr>
            <a:normAutofit fontScale="92500" lnSpcReduction="10000"/>
          </a:bodyPr>
          <a:lstStyle/>
          <a:p>
            <a:r>
              <a:rPr lang="en-US" dirty="0"/>
              <a:t>Describe the relational database model</a:t>
            </a:r>
          </a:p>
          <a:p>
            <a:r>
              <a:rPr lang="en-US" dirty="0"/>
              <a:t>Create queries using Design view</a:t>
            </a:r>
          </a:p>
          <a:p>
            <a:r>
              <a:rPr lang="en-US" dirty="0"/>
              <a:t>Include fields in the design grid</a:t>
            </a:r>
          </a:p>
          <a:p>
            <a:r>
              <a:rPr lang="en-US" dirty="0"/>
              <a:t>Use text and numeric data in criteria</a:t>
            </a:r>
          </a:p>
          <a:p>
            <a:r>
              <a:rPr lang="en-US" dirty="0"/>
              <a:t>SELECT query</a:t>
            </a:r>
          </a:p>
          <a:p>
            <a:r>
              <a:rPr lang="en-US" dirty="0"/>
              <a:t>Use compound criteria in queries (AND/OR)</a:t>
            </a:r>
          </a:p>
          <a:p>
            <a:r>
              <a:rPr lang="en-US" dirty="0"/>
              <a:t>Use parameter query</a:t>
            </a:r>
          </a:p>
          <a:p>
            <a:r>
              <a:rPr lang="en-US" dirty="0"/>
              <a:t>Use calculated field query</a:t>
            </a:r>
          </a:p>
        </p:txBody>
      </p:sp>
    </p:spTree>
    <p:extLst>
      <p:ext uri="{BB962C8B-B14F-4D97-AF65-F5344CB8AC3E}">
        <p14:creationId xmlns:p14="http://schemas.microsoft.com/office/powerpoint/2010/main" val="913597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94C10-FAB0-41A1-88D7-188252D37186}"/>
              </a:ext>
            </a:extLst>
          </p:cNvPr>
          <p:cNvSpPr>
            <a:spLocks noGrp="1"/>
          </p:cNvSpPr>
          <p:nvPr>
            <p:ph type="title"/>
          </p:nvPr>
        </p:nvSpPr>
        <p:spPr/>
        <p:txBody>
          <a:bodyPr>
            <a:normAutofit fontScale="90000"/>
          </a:bodyPr>
          <a:lstStyle/>
          <a:p>
            <a:r>
              <a:rPr lang="en-US" dirty="0"/>
              <a:t>The detail below tables allows for criterion and sorting</a:t>
            </a:r>
          </a:p>
        </p:txBody>
      </p:sp>
      <p:sp>
        <p:nvSpPr>
          <p:cNvPr id="3" name="Content Placeholder 2">
            <a:extLst>
              <a:ext uri="{FF2B5EF4-FFF2-40B4-BE49-F238E27FC236}">
                <a16:creationId xmlns:a16="http://schemas.microsoft.com/office/drawing/2014/main" id="{8270B00B-EDE9-4569-AD78-D0D94EF54347}"/>
              </a:ext>
            </a:extLst>
          </p:cNvPr>
          <p:cNvSpPr>
            <a:spLocks noGrp="1"/>
          </p:cNvSpPr>
          <p:nvPr>
            <p:ph idx="1"/>
          </p:nvPr>
        </p:nvSpPr>
        <p:spPr/>
        <p:txBody>
          <a:bodyPr/>
          <a:lstStyle/>
          <a:p>
            <a:r>
              <a:rPr lang="en-US" dirty="0"/>
              <a:t>In this example, ISQ1 asks for a query that shows each pet walker first and last name and the pet count of each pet walker. There is also a request that the information is sorted in ascending order based on the pet walker’s last name.</a:t>
            </a:r>
          </a:p>
        </p:txBody>
      </p:sp>
      <p:pic>
        <p:nvPicPr>
          <p:cNvPr id="5" name="Picture 4">
            <a:extLst>
              <a:ext uri="{FF2B5EF4-FFF2-40B4-BE49-F238E27FC236}">
                <a16:creationId xmlns:a16="http://schemas.microsoft.com/office/drawing/2014/main" id="{818D5ED9-58B2-431F-894C-BEDF0CDD0B9F}"/>
              </a:ext>
            </a:extLst>
          </p:cNvPr>
          <p:cNvPicPr>
            <a:picLocks noChangeAspect="1"/>
          </p:cNvPicPr>
          <p:nvPr/>
        </p:nvPicPr>
        <p:blipFill>
          <a:blip r:embed="rId2"/>
          <a:stretch>
            <a:fillRect/>
          </a:stretch>
        </p:blipFill>
        <p:spPr>
          <a:xfrm>
            <a:off x="3305776" y="2965141"/>
            <a:ext cx="3642634" cy="3374300"/>
          </a:xfrm>
          <a:prstGeom prst="rect">
            <a:avLst/>
          </a:prstGeom>
        </p:spPr>
      </p:pic>
      <p:sp>
        <p:nvSpPr>
          <p:cNvPr id="6" name="TextBox 5">
            <a:extLst>
              <a:ext uri="{FF2B5EF4-FFF2-40B4-BE49-F238E27FC236}">
                <a16:creationId xmlns:a16="http://schemas.microsoft.com/office/drawing/2014/main" id="{D4FBE793-F928-4C69-BFBF-C1F9B71B0955}"/>
              </a:ext>
            </a:extLst>
          </p:cNvPr>
          <p:cNvSpPr txBox="1"/>
          <p:nvPr/>
        </p:nvSpPr>
        <p:spPr>
          <a:xfrm>
            <a:off x="7217546" y="5086904"/>
            <a:ext cx="3143809"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a:t>The sigma button provided the totals row which allows</a:t>
            </a:r>
          </a:p>
          <a:p>
            <a:r>
              <a:rPr lang="en-US" dirty="0"/>
              <a:t>Us to </a:t>
            </a:r>
            <a:r>
              <a:rPr lang="en-US" dirty="0" err="1"/>
              <a:t>ust</a:t>
            </a:r>
            <a:r>
              <a:rPr lang="en-US" dirty="0"/>
              <a:t> the COUNT function</a:t>
            </a:r>
          </a:p>
        </p:txBody>
      </p:sp>
      <p:sp>
        <p:nvSpPr>
          <p:cNvPr id="7" name="TextBox 6">
            <a:extLst>
              <a:ext uri="{FF2B5EF4-FFF2-40B4-BE49-F238E27FC236}">
                <a16:creationId xmlns:a16="http://schemas.microsoft.com/office/drawing/2014/main" id="{931CEE58-24D1-4599-8DE3-24D7683F1AD6}"/>
              </a:ext>
            </a:extLst>
          </p:cNvPr>
          <p:cNvSpPr txBox="1"/>
          <p:nvPr/>
        </p:nvSpPr>
        <p:spPr>
          <a:xfrm>
            <a:off x="656948" y="5225403"/>
            <a:ext cx="2379691"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a:t>Below the totals row is the ability to select SORT</a:t>
            </a:r>
          </a:p>
        </p:txBody>
      </p:sp>
    </p:spTree>
    <p:extLst>
      <p:ext uri="{BB962C8B-B14F-4D97-AF65-F5344CB8AC3E}">
        <p14:creationId xmlns:p14="http://schemas.microsoft.com/office/powerpoint/2010/main" val="81950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F4DAF-5C89-4C99-9377-16205EE162A0}"/>
              </a:ext>
            </a:extLst>
          </p:cNvPr>
          <p:cNvSpPr>
            <a:spLocks noGrp="1"/>
          </p:cNvSpPr>
          <p:nvPr>
            <p:ph type="title"/>
          </p:nvPr>
        </p:nvSpPr>
        <p:spPr/>
        <p:txBody>
          <a:bodyPr/>
          <a:lstStyle/>
          <a:p>
            <a:r>
              <a:rPr lang="en-US" dirty="0"/>
              <a:t>Simple criteria</a:t>
            </a:r>
          </a:p>
        </p:txBody>
      </p:sp>
      <p:sp>
        <p:nvSpPr>
          <p:cNvPr id="3" name="Content Placeholder 2">
            <a:extLst>
              <a:ext uri="{FF2B5EF4-FFF2-40B4-BE49-F238E27FC236}">
                <a16:creationId xmlns:a16="http://schemas.microsoft.com/office/drawing/2014/main" id="{A9D9B812-A275-4E4C-A472-BCE7BB55C66C}"/>
              </a:ext>
            </a:extLst>
          </p:cNvPr>
          <p:cNvSpPr>
            <a:spLocks noGrp="1"/>
          </p:cNvSpPr>
          <p:nvPr>
            <p:ph idx="1"/>
          </p:nvPr>
        </p:nvSpPr>
        <p:spPr/>
        <p:txBody>
          <a:bodyPr>
            <a:normAutofit fontScale="92500" lnSpcReduction="10000"/>
          </a:bodyPr>
          <a:lstStyle/>
          <a:p>
            <a:r>
              <a:rPr lang="en-US" sz="2400" dirty="0">
                <a:latin typeface="Arial" panose="020B0604020202020204" pitchFamily="34" charset="0"/>
                <a:cs typeface="Arial" panose="020B0604020202020204" pitchFamily="34" charset="0"/>
              </a:rPr>
              <a:t>When the records you want must satisfy a condition, you enter that condition in the appropriate column in the query design grid</a:t>
            </a:r>
          </a:p>
          <a:p>
            <a:pPr lvl="1"/>
            <a:r>
              <a:rPr lang="en-US" sz="2400" dirty="0">
                <a:latin typeface="Arial" panose="020B0604020202020204" pitchFamily="34" charset="0"/>
                <a:cs typeface="Arial" panose="020B0604020202020204" pitchFamily="34" charset="0"/>
              </a:rPr>
              <a:t>Conditions also are called criteria</a:t>
            </a:r>
          </a:p>
          <a:p>
            <a:r>
              <a:rPr lang="en-US" sz="2400" dirty="0">
                <a:latin typeface="Arial" panose="020B0604020202020204" pitchFamily="34" charset="0"/>
                <a:cs typeface="Arial" panose="020B0604020202020204" pitchFamily="34" charset="0"/>
              </a:rPr>
              <a:t>If you plan to use a query repeatedly, but with different criteria, you might want to save it as a parameter query</a:t>
            </a:r>
          </a:p>
          <a:p>
            <a:pPr lvl="1"/>
            <a:r>
              <a:rPr lang="en-US" sz="2400" dirty="0">
                <a:latin typeface="Arial" panose="020B0604020202020204" pitchFamily="34" charset="0"/>
                <a:cs typeface="Arial" panose="020B0604020202020204" pitchFamily="34" charset="0"/>
              </a:rPr>
              <a:t>A parameter query allows you to enter criteria when you run the query, as opposed to placing it in the design grid</a:t>
            </a:r>
          </a:p>
          <a:p>
            <a:r>
              <a:rPr lang="en-US" sz="2400" dirty="0">
                <a:latin typeface="Arial" panose="020B0604020202020204" pitchFamily="34" charset="0"/>
                <a:cs typeface="Arial" panose="020B0604020202020204" pitchFamily="34" charset="0"/>
              </a:rPr>
              <a:t>A comparison operator, also called a relational operator, can be used in criteria to compare two values in a test that returns true or false</a:t>
            </a:r>
          </a:p>
          <a:p>
            <a:pPr lvl="1"/>
            <a:r>
              <a:rPr lang="en-US" sz="2400" dirty="0">
                <a:latin typeface="Arial" panose="020B0604020202020204" pitchFamily="34" charset="0"/>
                <a:cs typeface="Arial" panose="020B0604020202020204" pitchFamily="34" charset="0"/>
              </a:rPr>
              <a:t>The comparison operators are = (equal to), &gt; (greater than), &lt; (less than), &gt;= (greater than or equal to), &lt;= (less than or equal to), and &lt;&gt; (not equal to)</a:t>
            </a:r>
          </a:p>
          <a:p>
            <a:endParaRPr lang="en-US" dirty="0"/>
          </a:p>
        </p:txBody>
      </p:sp>
    </p:spTree>
    <p:extLst>
      <p:ext uri="{BB962C8B-B14F-4D97-AF65-F5344CB8AC3E}">
        <p14:creationId xmlns:p14="http://schemas.microsoft.com/office/powerpoint/2010/main" val="4074824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078E2C-D327-41EC-98E2-020D584B357A}"/>
              </a:ext>
            </a:extLst>
          </p:cNvPr>
          <p:cNvPicPr>
            <a:picLocks noChangeAspect="1"/>
          </p:cNvPicPr>
          <p:nvPr/>
        </p:nvPicPr>
        <p:blipFill>
          <a:blip r:embed="rId2"/>
          <a:stretch>
            <a:fillRect/>
          </a:stretch>
        </p:blipFill>
        <p:spPr>
          <a:xfrm>
            <a:off x="1456273" y="1977278"/>
            <a:ext cx="9102571" cy="3857621"/>
          </a:xfrm>
          <a:prstGeom prst="rect">
            <a:avLst/>
          </a:prstGeom>
        </p:spPr>
      </p:pic>
      <p:sp>
        <p:nvSpPr>
          <p:cNvPr id="2" name="Title 1">
            <a:extLst>
              <a:ext uri="{FF2B5EF4-FFF2-40B4-BE49-F238E27FC236}">
                <a16:creationId xmlns:a16="http://schemas.microsoft.com/office/drawing/2014/main" id="{B6F708A5-8DBF-4DF3-A1E4-C1EB2A0BC6A3}"/>
              </a:ext>
            </a:extLst>
          </p:cNvPr>
          <p:cNvSpPr>
            <a:spLocks noGrp="1"/>
          </p:cNvSpPr>
          <p:nvPr>
            <p:ph type="title"/>
          </p:nvPr>
        </p:nvSpPr>
        <p:spPr/>
        <p:txBody>
          <a:bodyPr/>
          <a:lstStyle/>
          <a:p>
            <a:r>
              <a:rPr lang="en-US" dirty="0"/>
              <a:t>ISQ2 Select CRITERION on value HARD CODED</a:t>
            </a:r>
          </a:p>
        </p:txBody>
      </p:sp>
      <p:sp>
        <p:nvSpPr>
          <p:cNvPr id="5" name="TextBox 4">
            <a:extLst>
              <a:ext uri="{FF2B5EF4-FFF2-40B4-BE49-F238E27FC236}">
                <a16:creationId xmlns:a16="http://schemas.microsoft.com/office/drawing/2014/main" id="{DFD28E89-258F-42A7-AD02-7378186E8B38}"/>
              </a:ext>
            </a:extLst>
          </p:cNvPr>
          <p:cNvSpPr txBox="1"/>
          <p:nvPr/>
        </p:nvSpPr>
        <p:spPr>
          <a:xfrm>
            <a:off x="6303146" y="3444423"/>
            <a:ext cx="3048335" cy="92333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b="1" dirty="0"/>
              <a:t>Question asks which clients are located in Edmond, </a:t>
            </a:r>
          </a:p>
          <a:p>
            <a:r>
              <a:rPr lang="en-US" b="1" dirty="0"/>
              <a:t>and to accomplish this the specific value is placed in t</a:t>
            </a:r>
          </a:p>
          <a:p>
            <a:r>
              <a:rPr lang="en-US" b="1" dirty="0"/>
              <a:t>The criteria row in the bottom design grid</a:t>
            </a:r>
          </a:p>
        </p:txBody>
      </p:sp>
      <p:cxnSp>
        <p:nvCxnSpPr>
          <p:cNvPr id="7" name="Straight Arrow Connector 6">
            <a:extLst>
              <a:ext uri="{FF2B5EF4-FFF2-40B4-BE49-F238E27FC236}">
                <a16:creationId xmlns:a16="http://schemas.microsoft.com/office/drawing/2014/main" id="{CC2B623A-BFB5-46F1-85D3-F813472CD41F}"/>
              </a:ext>
            </a:extLst>
          </p:cNvPr>
          <p:cNvCxnSpPr/>
          <p:nvPr/>
        </p:nvCxnSpPr>
        <p:spPr>
          <a:xfrm flipH="1">
            <a:off x="6223247" y="4367814"/>
            <a:ext cx="2698811" cy="134052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98185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F0D0C-A807-4E36-BC52-09377670D8F3}"/>
              </a:ext>
            </a:extLst>
          </p:cNvPr>
          <p:cNvSpPr>
            <a:spLocks noGrp="1"/>
          </p:cNvSpPr>
          <p:nvPr>
            <p:ph type="title"/>
          </p:nvPr>
        </p:nvSpPr>
        <p:spPr/>
        <p:txBody>
          <a:bodyPr/>
          <a:lstStyle/>
          <a:p>
            <a:r>
              <a:rPr lang="en-US" dirty="0"/>
              <a:t>Parameter query</a:t>
            </a:r>
          </a:p>
        </p:txBody>
      </p:sp>
      <p:sp>
        <p:nvSpPr>
          <p:cNvPr id="3" name="Content Placeholder 2">
            <a:extLst>
              <a:ext uri="{FF2B5EF4-FFF2-40B4-BE49-F238E27FC236}">
                <a16:creationId xmlns:a16="http://schemas.microsoft.com/office/drawing/2014/main" id="{8BDE0F47-E2DF-4E52-B7B2-C825D2757717}"/>
              </a:ext>
            </a:extLst>
          </p:cNvPr>
          <p:cNvSpPr>
            <a:spLocks noGrp="1"/>
          </p:cNvSpPr>
          <p:nvPr>
            <p:ph idx="1"/>
          </p:nvPr>
        </p:nvSpPr>
        <p:spPr/>
        <p:txBody>
          <a:bodyPr/>
          <a:lstStyle/>
          <a:p>
            <a:r>
              <a:rPr lang="en-US" sz="2400" dirty="0">
                <a:latin typeface="Arial" panose="020B0604020202020204" pitchFamily="34" charset="0"/>
                <a:cs typeface="Arial" panose="020B0604020202020204" pitchFamily="34" charset="0"/>
              </a:rPr>
              <a:t>If you plan to use a query repeatedly, but with different criteria, you might want to save it as a parameter query</a:t>
            </a:r>
          </a:p>
          <a:p>
            <a:pPr lvl="1"/>
            <a:r>
              <a:rPr lang="en-US" sz="2400" dirty="0">
                <a:latin typeface="Arial" panose="020B0604020202020204" pitchFamily="34" charset="0"/>
                <a:cs typeface="Arial" panose="020B0604020202020204" pitchFamily="34" charset="0"/>
              </a:rPr>
              <a:t>A parameter query allows you to enter criteria when you run the query, as opposed to placing it in the design grid</a:t>
            </a:r>
          </a:p>
          <a:p>
            <a:pPr lvl="1"/>
            <a:r>
              <a:rPr lang="en-US" dirty="0">
                <a:latin typeface="Arial" panose="020B0604020202020204" pitchFamily="34" charset="0"/>
                <a:cs typeface="Arial" panose="020B0604020202020204" pitchFamily="34" charset="0"/>
              </a:rPr>
              <a:t>The syntax is started and ended with brackets [  ]</a:t>
            </a:r>
          </a:p>
          <a:p>
            <a:pPr lvl="2"/>
            <a:r>
              <a:rPr lang="en-US" dirty="0">
                <a:latin typeface="Arial" panose="020B0604020202020204" pitchFamily="34" charset="0"/>
                <a:cs typeface="Arial" panose="020B0604020202020204" pitchFamily="34" charset="0"/>
              </a:rPr>
              <a:t>In the ISQ2 example, the question explicitly asks for Edmond. To change it to a parameter query remove Edmond to [which city?] </a:t>
            </a:r>
          </a:p>
          <a:p>
            <a:pPr lvl="3"/>
            <a:r>
              <a:rPr lang="en-US" dirty="0">
                <a:latin typeface="Arial" panose="020B0604020202020204" pitchFamily="34" charset="0"/>
                <a:cs typeface="Arial" panose="020B0604020202020204" pitchFamily="34" charset="0"/>
              </a:rPr>
              <a:t>The actual text inside the brackets does not matter it is only the text shown to the end user, access only cares about the value placed in the enter parameter value box</a:t>
            </a:r>
          </a:p>
          <a:p>
            <a:endParaRPr lang="en-US" dirty="0"/>
          </a:p>
        </p:txBody>
      </p:sp>
    </p:spTree>
    <p:extLst>
      <p:ext uri="{BB962C8B-B14F-4D97-AF65-F5344CB8AC3E}">
        <p14:creationId xmlns:p14="http://schemas.microsoft.com/office/powerpoint/2010/main" val="548692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75C7-3586-49D4-93D7-3677BFD05003}"/>
              </a:ext>
            </a:extLst>
          </p:cNvPr>
          <p:cNvSpPr>
            <a:spLocks noGrp="1"/>
          </p:cNvSpPr>
          <p:nvPr>
            <p:ph type="title"/>
          </p:nvPr>
        </p:nvSpPr>
        <p:spPr/>
        <p:txBody>
          <a:bodyPr/>
          <a:lstStyle/>
          <a:p>
            <a:r>
              <a:rPr lang="en-US" dirty="0"/>
              <a:t>Parameter value </a:t>
            </a:r>
          </a:p>
        </p:txBody>
      </p:sp>
      <p:sp>
        <p:nvSpPr>
          <p:cNvPr id="5" name="Text Placeholder 4">
            <a:extLst>
              <a:ext uri="{FF2B5EF4-FFF2-40B4-BE49-F238E27FC236}">
                <a16:creationId xmlns:a16="http://schemas.microsoft.com/office/drawing/2014/main" id="{E2CB0D24-1FF0-4334-9560-5063ADC1160D}"/>
              </a:ext>
            </a:extLst>
          </p:cNvPr>
          <p:cNvSpPr>
            <a:spLocks noGrp="1"/>
          </p:cNvSpPr>
          <p:nvPr>
            <p:ph type="body" idx="1"/>
          </p:nvPr>
        </p:nvSpPr>
        <p:spPr/>
        <p:txBody>
          <a:bodyPr>
            <a:normAutofit fontScale="70000" lnSpcReduction="20000"/>
          </a:bodyPr>
          <a:lstStyle/>
          <a:p>
            <a:r>
              <a:rPr lang="en-US" dirty="0">
                <a:latin typeface="Arial" panose="020B0604020202020204" pitchFamily="34" charset="0"/>
                <a:cs typeface="Arial" panose="020B0604020202020204" pitchFamily="34" charset="0"/>
              </a:rPr>
              <a:t>Syntax</a:t>
            </a:r>
            <a:r>
              <a:rPr lang="en-US" dirty="0"/>
              <a:t>		</a:t>
            </a:r>
          </a:p>
        </p:txBody>
      </p:sp>
      <p:pic>
        <p:nvPicPr>
          <p:cNvPr id="4" name="Content Placeholder 3">
            <a:extLst>
              <a:ext uri="{FF2B5EF4-FFF2-40B4-BE49-F238E27FC236}">
                <a16:creationId xmlns:a16="http://schemas.microsoft.com/office/drawing/2014/main" id="{E5641717-2841-4AAE-8DE2-50353FB79191}"/>
              </a:ext>
            </a:extLst>
          </p:cNvPr>
          <p:cNvPicPr>
            <a:picLocks noGrp="1" noChangeAspect="1"/>
          </p:cNvPicPr>
          <p:nvPr>
            <p:ph sz="half" idx="2"/>
          </p:nvPr>
        </p:nvPicPr>
        <p:blipFill>
          <a:blip r:embed="rId2"/>
          <a:stretch>
            <a:fillRect/>
          </a:stretch>
        </p:blipFill>
        <p:spPr>
          <a:xfrm>
            <a:off x="1238732" y="2925763"/>
            <a:ext cx="4359898" cy="3265487"/>
          </a:xfrm>
          <a:prstGeom prst="rect">
            <a:avLst/>
          </a:prstGeom>
        </p:spPr>
      </p:pic>
      <p:sp>
        <p:nvSpPr>
          <p:cNvPr id="6" name="Text Placeholder 5">
            <a:extLst>
              <a:ext uri="{FF2B5EF4-FFF2-40B4-BE49-F238E27FC236}">
                <a16:creationId xmlns:a16="http://schemas.microsoft.com/office/drawing/2014/main" id="{1A453ECF-F549-4C30-99D7-05AC999DBE9C}"/>
              </a:ext>
            </a:extLst>
          </p:cNvPr>
          <p:cNvSpPr>
            <a:spLocks noGrp="1"/>
          </p:cNvSpPr>
          <p:nvPr>
            <p:ph type="body" sz="quarter" idx="3"/>
          </p:nvPr>
        </p:nvSpPr>
        <p:spPr/>
        <p:txBody>
          <a:bodyPr>
            <a:normAutofit fontScale="70000" lnSpcReduction="20000"/>
          </a:bodyPr>
          <a:lstStyle/>
          <a:p>
            <a:r>
              <a:rPr lang="en-US" dirty="0">
                <a:latin typeface="Arial" panose="020B0604020202020204" pitchFamily="34" charset="0"/>
                <a:cs typeface="Arial" panose="020B0604020202020204" pitchFamily="34" charset="0"/>
              </a:rPr>
              <a:t>When run produces parameter value box</a:t>
            </a:r>
          </a:p>
        </p:txBody>
      </p:sp>
      <p:pic>
        <p:nvPicPr>
          <p:cNvPr id="10" name="Content Placeholder 9">
            <a:extLst>
              <a:ext uri="{FF2B5EF4-FFF2-40B4-BE49-F238E27FC236}">
                <a16:creationId xmlns:a16="http://schemas.microsoft.com/office/drawing/2014/main" id="{60899D85-BFE8-4B8B-AEAA-8EF40F920F06}"/>
              </a:ext>
            </a:extLst>
          </p:cNvPr>
          <p:cNvPicPr>
            <a:picLocks noGrp="1" noChangeAspect="1"/>
          </p:cNvPicPr>
          <p:nvPr>
            <p:ph sz="quarter" idx="4"/>
          </p:nvPr>
        </p:nvPicPr>
        <p:blipFill>
          <a:blip r:embed="rId3"/>
          <a:stretch>
            <a:fillRect/>
          </a:stretch>
        </p:blipFill>
        <p:spPr>
          <a:xfrm>
            <a:off x="6268317" y="2925763"/>
            <a:ext cx="4990954" cy="3265487"/>
          </a:xfrm>
          <a:prstGeom prst="rect">
            <a:avLst/>
          </a:prstGeom>
        </p:spPr>
      </p:pic>
      <p:cxnSp>
        <p:nvCxnSpPr>
          <p:cNvPr id="9" name="Straight Arrow Connector 8">
            <a:extLst>
              <a:ext uri="{FF2B5EF4-FFF2-40B4-BE49-F238E27FC236}">
                <a16:creationId xmlns:a16="http://schemas.microsoft.com/office/drawing/2014/main" id="{E56E8527-09FA-425D-91C6-BAD96AA6E3A8}"/>
              </a:ext>
            </a:extLst>
          </p:cNvPr>
          <p:cNvCxnSpPr/>
          <p:nvPr/>
        </p:nvCxnSpPr>
        <p:spPr>
          <a:xfrm>
            <a:off x="1651247" y="2565647"/>
            <a:ext cx="3293615" cy="323147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417396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16B9E-4B2D-4AD7-9474-B1732535E3F7}"/>
              </a:ext>
            </a:extLst>
          </p:cNvPr>
          <p:cNvSpPr>
            <a:spLocks noGrp="1"/>
          </p:cNvSpPr>
          <p:nvPr>
            <p:ph type="title"/>
          </p:nvPr>
        </p:nvSpPr>
        <p:spPr/>
        <p:txBody>
          <a:bodyPr/>
          <a:lstStyle/>
          <a:p>
            <a:r>
              <a:rPr lang="en-US" dirty="0"/>
              <a:t>Compound criteria</a:t>
            </a:r>
          </a:p>
        </p:txBody>
      </p:sp>
      <p:sp>
        <p:nvSpPr>
          <p:cNvPr id="3" name="Content Placeholder 2">
            <a:extLst>
              <a:ext uri="{FF2B5EF4-FFF2-40B4-BE49-F238E27FC236}">
                <a16:creationId xmlns:a16="http://schemas.microsoft.com/office/drawing/2014/main" id="{A6A22E26-EF78-4C1D-9987-D5A7A6F56967}"/>
              </a:ext>
            </a:extLst>
          </p:cNvPr>
          <p:cNvSpPr>
            <a:spLocks noGrp="1"/>
          </p:cNvSpPr>
          <p:nvPr>
            <p:ph idx="1"/>
          </p:nvPr>
        </p:nvSpPr>
        <p:spPr/>
        <p:txBody>
          <a:bodyPr>
            <a:normAutofit fontScale="92500" lnSpcReduction="20000"/>
          </a:bodyPr>
          <a:lstStyle/>
          <a:p>
            <a:r>
              <a:rPr lang="en-US" sz="2800" dirty="0">
                <a:latin typeface="Arial" panose="020B0604020202020204" pitchFamily="34" charset="0"/>
                <a:cs typeface="Arial" panose="020B0604020202020204" pitchFamily="34" charset="0"/>
              </a:rPr>
              <a:t>You can combine more than one criterion to create compound criteria, or compound conditions</a:t>
            </a:r>
          </a:p>
          <a:p>
            <a:r>
              <a:rPr lang="en-US" sz="2800" dirty="0">
                <a:latin typeface="Arial" panose="020B0604020202020204" pitchFamily="34" charset="0"/>
                <a:cs typeface="Arial" panose="020B0604020202020204" pitchFamily="34" charset="0"/>
              </a:rPr>
              <a:t>If you use AND criteria, each criterion must be true for a record to be selected</a:t>
            </a:r>
          </a:p>
          <a:p>
            <a:r>
              <a:rPr lang="en-US" sz="2800" dirty="0">
                <a:latin typeface="Arial" panose="020B0604020202020204" pitchFamily="34" charset="0"/>
                <a:cs typeface="Arial" panose="020B0604020202020204" pitchFamily="34" charset="0"/>
              </a:rPr>
              <a:t>If you use OR criteria, only one of the criterion must be true for a record to be selected</a:t>
            </a:r>
          </a:p>
          <a:p>
            <a:r>
              <a:rPr lang="en-US" sz="2800" dirty="0">
                <a:latin typeface="Arial" panose="020B0604020202020204" pitchFamily="34" charset="0"/>
                <a:cs typeface="Arial" panose="020B0604020202020204" pitchFamily="34" charset="0"/>
              </a:rPr>
              <a:t>You may add as many AND or </a:t>
            </a:r>
            <a:r>
              <a:rPr lang="en-US" sz="2800" dirty="0" err="1">
                <a:latin typeface="Arial" panose="020B0604020202020204" pitchFamily="34" charset="0"/>
                <a:cs typeface="Arial" panose="020B0604020202020204" pitchFamily="34" charset="0"/>
              </a:rPr>
              <a:t>OR</a:t>
            </a:r>
            <a:r>
              <a:rPr lang="en-US" sz="2800" dirty="0">
                <a:latin typeface="Arial" panose="020B0604020202020204" pitchFamily="34" charset="0"/>
                <a:cs typeface="Arial" panose="020B0604020202020204" pitchFamily="34" charset="0"/>
              </a:rPr>
              <a:t> criteria as desired to create the combination needed for the query</a:t>
            </a:r>
          </a:p>
          <a:p>
            <a:r>
              <a:rPr lang="en-US" sz="2800" dirty="0">
                <a:latin typeface="Arial" panose="020B0604020202020204" pitchFamily="34" charset="0"/>
                <a:cs typeface="Arial" panose="020B0604020202020204" pitchFamily="34" charset="0"/>
              </a:rPr>
              <a:t>The key is to remember that all AND criteria must be true and only one OR criterion must be true for the record to be selected</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1020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BE940-1E95-48A7-9DF7-E4AEA17C9E56}"/>
              </a:ext>
            </a:extLst>
          </p:cNvPr>
          <p:cNvSpPr>
            <a:spLocks noGrp="1"/>
          </p:cNvSpPr>
          <p:nvPr>
            <p:ph type="title"/>
          </p:nvPr>
        </p:nvSpPr>
        <p:spPr/>
        <p:txBody>
          <a:bodyPr/>
          <a:lstStyle/>
          <a:p>
            <a:r>
              <a:rPr lang="en-US" dirty="0"/>
              <a:t>AND </a:t>
            </a:r>
            <a:r>
              <a:rPr lang="en-US" dirty="0" err="1"/>
              <a:t>cRITERIA</a:t>
            </a:r>
            <a:endParaRPr lang="en-US" dirty="0"/>
          </a:p>
        </p:txBody>
      </p:sp>
      <p:pic>
        <p:nvPicPr>
          <p:cNvPr id="4" name="Content Placeholder 4" descr="Query Design View. The upper pane has the Task Master List field table. Four fields are selected in the query grid: Task I D, Description, Per, and Estimate. And criteria were entered in the same row in the query grid; both must evaluate true for the record to be selected. The criteria are Hour for the Per field, and greater than or equal to 150 for the Estimate field.">
            <a:extLst>
              <a:ext uri="{FF2B5EF4-FFF2-40B4-BE49-F238E27FC236}">
                <a16:creationId xmlns:a16="http://schemas.microsoft.com/office/drawing/2014/main" id="{41BF0021-DF6E-4572-BC57-129D08F69190}"/>
              </a:ext>
            </a:extLst>
          </p:cNvPr>
          <p:cNvPicPr>
            <a:picLocks noGrp="1" noChangeAspect="1"/>
          </p:cNvPicPr>
          <p:nvPr>
            <p:ph idx="1"/>
          </p:nvPr>
        </p:nvPicPr>
        <p:blipFill>
          <a:blip r:embed="rId2"/>
          <a:stretch>
            <a:fillRect/>
          </a:stretch>
        </p:blipFill>
        <p:spPr>
          <a:xfrm>
            <a:off x="3377184" y="2324005"/>
            <a:ext cx="5437632" cy="3462528"/>
          </a:xfrm>
          <a:prstGeom prst="rect">
            <a:avLst/>
          </a:prstGeom>
        </p:spPr>
      </p:pic>
    </p:spTree>
    <p:extLst>
      <p:ext uri="{BB962C8B-B14F-4D97-AF65-F5344CB8AC3E}">
        <p14:creationId xmlns:p14="http://schemas.microsoft.com/office/powerpoint/2010/main" val="1968491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E4FC-C020-4A51-A6A6-5A86E9EBE2EF}"/>
              </a:ext>
            </a:extLst>
          </p:cNvPr>
          <p:cNvSpPr>
            <a:spLocks noGrp="1"/>
          </p:cNvSpPr>
          <p:nvPr>
            <p:ph type="title"/>
          </p:nvPr>
        </p:nvSpPr>
        <p:spPr/>
        <p:txBody>
          <a:bodyPr/>
          <a:lstStyle/>
          <a:p>
            <a:r>
              <a:rPr lang="en-US" dirty="0"/>
              <a:t>OR CRITERIA</a:t>
            </a:r>
          </a:p>
        </p:txBody>
      </p:sp>
      <p:pic>
        <p:nvPicPr>
          <p:cNvPr id="4" name="Content Placeholder 5" descr="Query Design View. The upper pane has the Task Master List field table. Four fields are selected in the query grid: Task I D, Description, Per, and Estimate. Or criteria were entered in different rows in the query grid; only one must evaluate true for the record to be selected. The criteria are Hour for the Per field, and greater than or equal to 150 for the Estimate field.">
            <a:extLst>
              <a:ext uri="{FF2B5EF4-FFF2-40B4-BE49-F238E27FC236}">
                <a16:creationId xmlns:a16="http://schemas.microsoft.com/office/drawing/2014/main" id="{E207B99B-F6D8-4FF5-83AE-8490E5C7584D}"/>
              </a:ext>
            </a:extLst>
          </p:cNvPr>
          <p:cNvPicPr>
            <a:picLocks noGrp="1" noChangeAspect="1"/>
          </p:cNvPicPr>
          <p:nvPr>
            <p:ph idx="1"/>
          </p:nvPr>
        </p:nvPicPr>
        <p:blipFill>
          <a:blip r:embed="rId2"/>
          <a:stretch>
            <a:fillRect/>
          </a:stretch>
        </p:blipFill>
        <p:spPr>
          <a:xfrm>
            <a:off x="3439668" y="2386489"/>
            <a:ext cx="5312664" cy="3337560"/>
          </a:xfrm>
          <a:prstGeom prst="rect">
            <a:avLst/>
          </a:prstGeom>
        </p:spPr>
      </p:pic>
    </p:spTree>
    <p:extLst>
      <p:ext uri="{BB962C8B-B14F-4D97-AF65-F5344CB8AC3E}">
        <p14:creationId xmlns:p14="http://schemas.microsoft.com/office/powerpoint/2010/main" val="1842638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95823-5FE0-42D4-8CD8-8F8374A5A922}"/>
              </a:ext>
            </a:extLst>
          </p:cNvPr>
          <p:cNvSpPr>
            <a:spLocks noGrp="1"/>
          </p:cNvSpPr>
          <p:nvPr>
            <p:ph type="title"/>
          </p:nvPr>
        </p:nvSpPr>
        <p:spPr/>
        <p:txBody>
          <a:bodyPr/>
          <a:lstStyle/>
          <a:p>
            <a:r>
              <a:rPr lang="en-US" dirty="0"/>
              <a:t>Calculated fields (1/4)</a:t>
            </a:r>
          </a:p>
        </p:txBody>
      </p:sp>
      <p:sp>
        <p:nvSpPr>
          <p:cNvPr id="3" name="Content Placeholder 2">
            <a:extLst>
              <a:ext uri="{FF2B5EF4-FFF2-40B4-BE49-F238E27FC236}">
                <a16:creationId xmlns:a16="http://schemas.microsoft.com/office/drawing/2014/main" id="{01625947-B882-42F1-85E4-DE00BE3BF081}"/>
              </a:ext>
            </a:extLst>
          </p:cNvPr>
          <p:cNvSpPr>
            <a:spLocks noGrp="1"/>
          </p:cNvSpPr>
          <p:nvPr>
            <p:ph idx="1"/>
          </p:nvPr>
        </p:nvSpPr>
        <p:spPr/>
        <p:txBody>
          <a:bodyPr>
            <a:normAutofit fontScale="92500" lnSpcReduction="20000"/>
          </a:bodyPr>
          <a:lstStyle/>
          <a:p>
            <a:r>
              <a:rPr lang="en-US" sz="2400" dirty="0">
                <a:latin typeface="Arial" panose="020B0604020202020204" pitchFamily="34" charset="0"/>
                <a:cs typeface="Arial" panose="020B0604020202020204" pitchFamily="34" charset="0"/>
              </a:rPr>
              <a:t>A computed field or calculated field is a field in a record that is the result of a calculation using data from the rest of the record</a:t>
            </a:r>
          </a:p>
          <a:p>
            <a:r>
              <a:rPr lang="en-US" sz="2400" dirty="0">
                <a:latin typeface="Arial" panose="020B0604020202020204" pitchFamily="34" charset="0"/>
                <a:cs typeface="Arial" panose="020B0604020202020204" pitchFamily="34" charset="0"/>
              </a:rPr>
              <a:t>Any time you can determine the value of a field using information from existing fields in a record, you should create a computed field</a:t>
            </a:r>
          </a:p>
          <a:p>
            <a:r>
              <a:rPr lang="en-US" sz="2400" dirty="0">
                <a:latin typeface="Arial" panose="020B0604020202020204" pitchFamily="34" charset="0"/>
                <a:cs typeface="Arial" panose="020B0604020202020204" pitchFamily="34" charset="0"/>
              </a:rPr>
              <a:t>For example, a record in a line item table may include a value for a discount or a tax</a:t>
            </a:r>
          </a:p>
          <a:p>
            <a:pPr lvl="1"/>
            <a:r>
              <a:rPr lang="en-US" sz="2400" dirty="0">
                <a:latin typeface="Arial" panose="020B0604020202020204" pitchFamily="34" charset="0"/>
                <a:cs typeface="Arial" panose="020B0604020202020204" pitchFamily="34" charset="0"/>
              </a:rPr>
              <a:t>By calculating the discount or tax from other data in the record, you can be confident that the discount or tax values are calculated correctly</a:t>
            </a:r>
          </a:p>
          <a:p>
            <a:pPr lvl="1"/>
            <a:r>
              <a:rPr lang="en-US" sz="2400" dirty="0">
                <a:latin typeface="Arial" panose="020B0604020202020204" pitchFamily="34" charset="0"/>
                <a:cs typeface="Arial" panose="020B0604020202020204" pitchFamily="34" charset="0"/>
              </a:rPr>
              <a:t>Asking a user to enter the discount or tax values, is both error prone and unproductive</a:t>
            </a:r>
          </a:p>
          <a:p>
            <a:r>
              <a:rPr lang="en-US" sz="2400" dirty="0">
                <a:latin typeface="Arial" panose="020B0604020202020204" pitchFamily="34" charset="0"/>
                <a:cs typeface="Arial" panose="020B0604020202020204" pitchFamily="34" charset="0"/>
              </a:rPr>
              <a:t>You can also create computed fields from existing fields that contain text</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5462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8E4EF-7F94-44F3-BB16-9428CC0E4245}"/>
              </a:ext>
            </a:extLst>
          </p:cNvPr>
          <p:cNvSpPr>
            <a:spLocks noGrp="1"/>
          </p:cNvSpPr>
          <p:nvPr>
            <p:ph type="title"/>
          </p:nvPr>
        </p:nvSpPr>
        <p:spPr/>
        <p:txBody>
          <a:bodyPr/>
          <a:lstStyle/>
          <a:p>
            <a:r>
              <a:rPr lang="en-US" dirty="0"/>
              <a:t>Calculated fields (2/4)</a:t>
            </a:r>
          </a:p>
        </p:txBody>
      </p:sp>
      <p:sp>
        <p:nvSpPr>
          <p:cNvPr id="3" name="Content Placeholder 2">
            <a:extLst>
              <a:ext uri="{FF2B5EF4-FFF2-40B4-BE49-F238E27FC236}">
                <a16:creationId xmlns:a16="http://schemas.microsoft.com/office/drawing/2014/main" id="{131B506C-0E47-4961-87E2-81C28745EBEE}"/>
              </a:ext>
            </a:extLst>
          </p:cNvPr>
          <p:cNvSpPr>
            <a:spLocks noGrp="1"/>
          </p:cNvSpPr>
          <p:nvPr>
            <p:ph idx="1"/>
          </p:nvPr>
        </p:nvSpPr>
        <p:spPr/>
        <p:txBody>
          <a:bodyPr>
            <a:normAutofit fontScale="92500" lnSpcReduction="20000"/>
          </a:bodyPr>
          <a:lstStyle/>
          <a:p>
            <a:r>
              <a:rPr lang="en-US" sz="2800" dirty="0">
                <a:latin typeface="Arial" panose="020B0604020202020204" pitchFamily="34" charset="0"/>
                <a:cs typeface="Arial" panose="020B0604020202020204" pitchFamily="34" charset="0"/>
              </a:rPr>
              <a:t>In Access, when you use a field name in an expression, it is enclosed in [square brackets]</a:t>
            </a:r>
          </a:p>
          <a:p>
            <a:r>
              <a:rPr lang="en-US" sz="2800" dirty="0">
                <a:latin typeface="Arial" panose="020B0604020202020204" pitchFamily="34" charset="0"/>
                <a:cs typeface="Arial" panose="020B0604020202020204" pitchFamily="34" charset="0"/>
              </a:rPr>
              <a:t>When you are entering the expression, you do not need to include the [square brackets] for field names that do not contain spaces</a:t>
            </a:r>
          </a:p>
          <a:p>
            <a:r>
              <a:rPr lang="en-US" sz="2800" dirty="0">
                <a:latin typeface="Arial" panose="020B0604020202020204" pitchFamily="34" charset="0"/>
                <a:cs typeface="Arial" panose="020B0604020202020204" pitchFamily="34" charset="0"/>
              </a:rPr>
              <a:t>However, field names that have spaces require this syntax, so it’s a good habit to include the square brackets around field names any time you are using them in an expression</a:t>
            </a:r>
          </a:p>
          <a:p>
            <a:r>
              <a:rPr lang="en-US" sz="2800" dirty="0">
                <a:latin typeface="Arial" panose="020B0604020202020204" pitchFamily="34" charset="0"/>
                <a:cs typeface="Arial" panose="020B0604020202020204" pitchFamily="34" charset="0"/>
              </a:rPr>
              <a:t>If you open the Zoom dialog box to create a computed field, close the dialog box by clicking OK, and then click the Run button (Query Tools Design tab | Results group) to display the query results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2659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C3215-0C18-4CDE-87A6-3526134DBC6F}"/>
              </a:ext>
            </a:extLst>
          </p:cNvPr>
          <p:cNvSpPr>
            <a:spLocks noGrp="1"/>
          </p:cNvSpPr>
          <p:nvPr>
            <p:ph type="title"/>
          </p:nvPr>
        </p:nvSpPr>
        <p:spPr/>
        <p:txBody>
          <a:bodyPr/>
          <a:lstStyle/>
          <a:p>
            <a:r>
              <a:rPr lang="en-US" dirty="0"/>
              <a:t>Relational database model - terminology</a:t>
            </a:r>
          </a:p>
        </p:txBody>
      </p:sp>
      <p:sp>
        <p:nvSpPr>
          <p:cNvPr id="3" name="Content Placeholder 2">
            <a:extLst>
              <a:ext uri="{FF2B5EF4-FFF2-40B4-BE49-F238E27FC236}">
                <a16:creationId xmlns:a16="http://schemas.microsoft.com/office/drawing/2014/main" id="{D1C75B54-65D6-4061-8D65-FD1B64035E56}"/>
              </a:ext>
            </a:extLst>
          </p:cNvPr>
          <p:cNvSpPr>
            <a:spLocks noGrp="1"/>
          </p:cNvSpPr>
          <p:nvPr>
            <p:ph idx="1"/>
          </p:nvPr>
        </p:nvSpPr>
        <p:spPr/>
        <p:txBody>
          <a:bodyPr>
            <a:normAutofit fontScale="92500"/>
          </a:bodyPr>
          <a:lstStyle/>
          <a:p>
            <a:r>
              <a:rPr lang="en-US" sz="2400" dirty="0">
                <a:latin typeface="Arial" panose="020B0604020202020204" pitchFamily="34" charset="0"/>
                <a:cs typeface="Arial" panose="020B0604020202020204" pitchFamily="34" charset="0"/>
              </a:rPr>
              <a:t>Some terms and concepts in the database environment are important to know</a:t>
            </a:r>
          </a:p>
          <a:p>
            <a:r>
              <a:rPr lang="en-US" sz="2400" dirty="0">
                <a:solidFill>
                  <a:srgbClr val="C00000"/>
                </a:solidFill>
                <a:latin typeface="Arial" panose="020B0604020202020204" pitchFamily="34" charset="0"/>
                <a:cs typeface="Arial" panose="020B0604020202020204" pitchFamily="34" charset="0"/>
              </a:rPr>
              <a:t>Entity</a:t>
            </a:r>
          </a:p>
          <a:p>
            <a:pPr lvl="1"/>
            <a:r>
              <a:rPr lang="en-US" sz="2400" dirty="0">
                <a:latin typeface="Arial" panose="020B0604020202020204" pitchFamily="34" charset="0"/>
                <a:cs typeface="Arial" panose="020B0604020202020204" pitchFamily="34" charset="0"/>
              </a:rPr>
              <a:t>A person, place, event, item, or other transaction for which you want to store and process data</a:t>
            </a:r>
          </a:p>
          <a:p>
            <a:r>
              <a:rPr lang="en-US" sz="2400" dirty="0">
                <a:solidFill>
                  <a:srgbClr val="C00000"/>
                </a:solidFill>
                <a:latin typeface="Arial" panose="020B0604020202020204" pitchFamily="34" charset="0"/>
                <a:cs typeface="Arial" panose="020B0604020202020204" pitchFamily="34" charset="0"/>
              </a:rPr>
              <a:t>Attribute</a:t>
            </a:r>
          </a:p>
          <a:p>
            <a:pPr lvl="1"/>
            <a:r>
              <a:rPr lang="en-US" sz="2400" dirty="0">
                <a:latin typeface="Arial" panose="020B0604020202020204" pitchFamily="34" charset="0"/>
                <a:cs typeface="Arial" panose="020B0604020202020204" pitchFamily="34" charset="0"/>
              </a:rPr>
              <a:t>A characteristic or property of an entity, and is also called a field or column in many database systems</a:t>
            </a:r>
          </a:p>
          <a:p>
            <a:r>
              <a:rPr lang="en-US" sz="2400" dirty="0">
                <a:solidFill>
                  <a:srgbClr val="C00000"/>
                </a:solidFill>
                <a:latin typeface="Arial" panose="020B0604020202020204" pitchFamily="34" charset="0"/>
                <a:cs typeface="Arial" panose="020B0604020202020204" pitchFamily="34" charset="0"/>
              </a:rPr>
              <a:t>Relationship</a:t>
            </a:r>
          </a:p>
          <a:p>
            <a:pPr lvl="1"/>
            <a:r>
              <a:rPr lang="en-US" sz="2400" dirty="0">
                <a:latin typeface="Arial" panose="020B0604020202020204" pitchFamily="34" charset="0"/>
                <a:cs typeface="Arial" panose="020B0604020202020204" pitchFamily="34" charset="0"/>
              </a:rPr>
              <a:t>An association between entities, for example a one-to-many relationship</a:t>
            </a:r>
          </a:p>
          <a:p>
            <a:endParaRPr lang="en-US" dirty="0"/>
          </a:p>
        </p:txBody>
      </p:sp>
    </p:spTree>
    <p:extLst>
      <p:ext uri="{BB962C8B-B14F-4D97-AF65-F5344CB8AC3E}">
        <p14:creationId xmlns:p14="http://schemas.microsoft.com/office/powerpoint/2010/main" val="186630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384FF-6063-4EB6-A0D8-EB4643044085}"/>
              </a:ext>
            </a:extLst>
          </p:cNvPr>
          <p:cNvSpPr>
            <a:spLocks noGrp="1"/>
          </p:cNvSpPr>
          <p:nvPr>
            <p:ph type="title"/>
          </p:nvPr>
        </p:nvSpPr>
        <p:spPr/>
        <p:txBody>
          <a:bodyPr/>
          <a:lstStyle/>
          <a:p>
            <a:r>
              <a:rPr lang="en-US" dirty="0"/>
              <a:t>Calculated fields (3/4)</a:t>
            </a:r>
          </a:p>
        </p:txBody>
      </p:sp>
      <p:pic>
        <p:nvPicPr>
          <p:cNvPr id="4" name="Content Placeholder 4" descr="The query window. A 20 row table with three fields is displayed: Last Name, Title, and Annual Salary. The Annual Salary values are calculated as the Salary field value multiplied by 12.">
            <a:extLst>
              <a:ext uri="{FF2B5EF4-FFF2-40B4-BE49-F238E27FC236}">
                <a16:creationId xmlns:a16="http://schemas.microsoft.com/office/drawing/2014/main" id="{D0CE88DA-8623-4F5D-A1F4-70D5197B3CB4}"/>
              </a:ext>
            </a:extLst>
          </p:cNvPr>
          <p:cNvPicPr>
            <a:picLocks noChangeAspect="1"/>
          </p:cNvPicPr>
          <p:nvPr/>
        </p:nvPicPr>
        <p:blipFill>
          <a:blip r:embed="rId2"/>
          <a:stretch>
            <a:fillRect/>
          </a:stretch>
        </p:blipFill>
        <p:spPr>
          <a:xfrm>
            <a:off x="3586578" y="1853334"/>
            <a:ext cx="5319253" cy="4468660"/>
          </a:xfrm>
          <a:prstGeom prst="rect">
            <a:avLst/>
          </a:prstGeom>
        </p:spPr>
      </p:pic>
    </p:spTree>
    <p:extLst>
      <p:ext uri="{BB962C8B-B14F-4D97-AF65-F5344CB8AC3E}">
        <p14:creationId xmlns:p14="http://schemas.microsoft.com/office/powerpoint/2010/main" val="1346969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BAF2D-D5B9-4137-9CC8-CA532D5EA80D}"/>
              </a:ext>
            </a:extLst>
          </p:cNvPr>
          <p:cNvSpPr>
            <a:spLocks noGrp="1"/>
          </p:cNvSpPr>
          <p:nvPr>
            <p:ph type="title"/>
          </p:nvPr>
        </p:nvSpPr>
        <p:spPr/>
        <p:txBody>
          <a:bodyPr/>
          <a:lstStyle/>
          <a:p>
            <a:r>
              <a:rPr lang="en-US" dirty="0"/>
              <a:t>Calculated fields (4/4)</a:t>
            </a:r>
          </a:p>
        </p:txBody>
      </p:sp>
      <p:sp>
        <p:nvSpPr>
          <p:cNvPr id="4" name="Text Placeholder 3">
            <a:extLst>
              <a:ext uri="{FF2B5EF4-FFF2-40B4-BE49-F238E27FC236}">
                <a16:creationId xmlns:a16="http://schemas.microsoft.com/office/drawing/2014/main" id="{362FC0F6-2467-420C-BD56-004F2F41CE79}"/>
              </a:ext>
            </a:extLst>
          </p:cNvPr>
          <p:cNvSpPr>
            <a:spLocks noGrp="1"/>
          </p:cNvSpPr>
          <p:nvPr>
            <p:ph type="body" idx="1"/>
          </p:nvPr>
        </p:nvSpPr>
        <p:spPr/>
        <p:txBody>
          <a:bodyPr>
            <a:normAutofit fontScale="40000" lnSpcReduction="20000"/>
          </a:bodyPr>
          <a:lstStyle/>
          <a:p>
            <a:r>
              <a:rPr lang="en-US" dirty="0">
                <a:latin typeface="Arial" panose="020B0604020202020204" pitchFamily="34" charset="0"/>
                <a:cs typeface="Arial" panose="020B0604020202020204" pitchFamily="34" charset="0"/>
              </a:rPr>
              <a:t>Right click on field row to see zoom selection</a:t>
            </a:r>
            <a:r>
              <a:rPr lang="en-US" dirty="0"/>
              <a:t>	</a:t>
            </a:r>
          </a:p>
        </p:txBody>
      </p:sp>
      <p:sp>
        <p:nvSpPr>
          <p:cNvPr id="6" name="Text Placeholder 5">
            <a:extLst>
              <a:ext uri="{FF2B5EF4-FFF2-40B4-BE49-F238E27FC236}">
                <a16:creationId xmlns:a16="http://schemas.microsoft.com/office/drawing/2014/main" id="{85F169A0-0C46-405C-AFCD-D6913960241C}"/>
              </a:ext>
            </a:extLst>
          </p:cNvPr>
          <p:cNvSpPr>
            <a:spLocks noGrp="1"/>
          </p:cNvSpPr>
          <p:nvPr>
            <p:ph type="body" sz="quarter" idx="3"/>
          </p:nvPr>
        </p:nvSpPr>
        <p:spPr>
          <a:xfrm>
            <a:off x="5997575" y="1938527"/>
            <a:ext cx="5357813" cy="987235"/>
          </a:xfrm>
        </p:spPr>
        <p:txBody>
          <a:bodyPr>
            <a:normAutofit fontScale="40000" lnSpcReduction="20000"/>
          </a:bodyPr>
          <a:lstStyle/>
          <a:p>
            <a:r>
              <a:rPr lang="en-US" dirty="0">
                <a:latin typeface="Arial" panose="020B0604020202020204" pitchFamily="34" charset="0"/>
                <a:cs typeface="Arial" panose="020B0604020202020204" pitchFamily="34" charset="0"/>
              </a:rPr>
              <a:t>When zoo box opens up, manually type in code, in this case words before the colon (</a:t>
            </a:r>
            <a:r>
              <a:rPr lang="en-US" dirty="0">
                <a:latin typeface="Arial" panose="020B0604020202020204" pitchFamily="34" charset="0"/>
                <a:cs typeface="Arial" panose="020B0604020202020204" pitchFamily="34" charset="0"/>
                <a:sym typeface="Wingdings" panose="05000000000000000000" pitchFamily="2" charset="2"/>
              </a:rPr>
              <a:t>:) tells Access what the field name should be, everything after the colon is the calculated field formula</a:t>
            </a:r>
            <a:endParaRPr lang="en-US" dirty="0">
              <a:latin typeface="Arial" panose="020B0604020202020204" pitchFamily="34" charset="0"/>
              <a:cs typeface="Arial" panose="020B0604020202020204" pitchFamily="34" charset="0"/>
            </a:endParaRPr>
          </a:p>
        </p:txBody>
      </p:sp>
      <p:pic>
        <p:nvPicPr>
          <p:cNvPr id="12" name="Content Placeholder 11">
            <a:extLst>
              <a:ext uri="{FF2B5EF4-FFF2-40B4-BE49-F238E27FC236}">
                <a16:creationId xmlns:a16="http://schemas.microsoft.com/office/drawing/2014/main" id="{893B6454-1A82-4519-9A6F-664B111321DB}"/>
              </a:ext>
            </a:extLst>
          </p:cNvPr>
          <p:cNvPicPr>
            <a:picLocks noGrp="1" noChangeAspect="1"/>
          </p:cNvPicPr>
          <p:nvPr>
            <p:ph sz="half" idx="2"/>
          </p:nvPr>
        </p:nvPicPr>
        <p:blipFill>
          <a:blip r:embed="rId2"/>
          <a:stretch>
            <a:fillRect/>
          </a:stretch>
        </p:blipFill>
        <p:spPr>
          <a:xfrm>
            <a:off x="1912616" y="2925763"/>
            <a:ext cx="3012130" cy="3265487"/>
          </a:xfrm>
          <a:prstGeom prst="rect">
            <a:avLst/>
          </a:prstGeom>
        </p:spPr>
      </p:pic>
      <p:pic>
        <p:nvPicPr>
          <p:cNvPr id="11" name="Content Placeholder 7">
            <a:extLst>
              <a:ext uri="{FF2B5EF4-FFF2-40B4-BE49-F238E27FC236}">
                <a16:creationId xmlns:a16="http://schemas.microsoft.com/office/drawing/2014/main" id="{85BE2EBF-619A-4FA9-9901-7119528C3643}"/>
              </a:ext>
            </a:extLst>
          </p:cNvPr>
          <p:cNvPicPr>
            <a:picLocks noGrp="1" noChangeAspect="1"/>
          </p:cNvPicPr>
          <p:nvPr>
            <p:ph sz="quarter" idx="4"/>
          </p:nvPr>
        </p:nvPicPr>
        <p:blipFill>
          <a:blip r:embed="rId3"/>
          <a:stretch>
            <a:fillRect/>
          </a:stretch>
        </p:blipFill>
        <p:spPr>
          <a:xfrm>
            <a:off x="6172200" y="3114285"/>
            <a:ext cx="5183188" cy="2888443"/>
          </a:xfrm>
          <a:prstGeom prst="rect">
            <a:avLst/>
          </a:prstGeom>
        </p:spPr>
      </p:pic>
    </p:spTree>
    <p:extLst>
      <p:ext uri="{BB962C8B-B14F-4D97-AF65-F5344CB8AC3E}">
        <p14:creationId xmlns:p14="http://schemas.microsoft.com/office/powerpoint/2010/main" val="4285004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2C587A-A4A4-4D0C-AFAA-CB69D5BA2DF7}"/>
              </a:ext>
            </a:extLst>
          </p:cNvPr>
          <p:cNvSpPr>
            <a:spLocks noGrp="1"/>
          </p:cNvSpPr>
          <p:nvPr>
            <p:ph type="title"/>
          </p:nvPr>
        </p:nvSpPr>
        <p:spPr/>
        <p:txBody>
          <a:bodyPr/>
          <a:lstStyle/>
          <a:p>
            <a:r>
              <a:rPr lang="en-US" dirty="0"/>
              <a:t>Summarizing with aggregate functions (1/3)</a:t>
            </a:r>
          </a:p>
        </p:txBody>
      </p:sp>
      <p:sp>
        <p:nvSpPr>
          <p:cNvPr id="8" name="Content Placeholder 7">
            <a:extLst>
              <a:ext uri="{FF2B5EF4-FFF2-40B4-BE49-F238E27FC236}">
                <a16:creationId xmlns:a16="http://schemas.microsoft.com/office/drawing/2014/main" id="{32EA7BC7-EE5C-4502-B62A-96F7B5902985}"/>
              </a:ext>
            </a:extLst>
          </p:cNvPr>
          <p:cNvSpPr>
            <a:spLocks noGrp="1"/>
          </p:cNvSpPr>
          <p:nvPr>
            <p:ph idx="1"/>
          </p:nvPr>
        </p:nvSpPr>
        <p:spPr/>
        <p:txBody>
          <a:bodyPr>
            <a:normAutofit fontScale="92500" lnSpcReduction="10000"/>
          </a:bodyPr>
          <a:lstStyle/>
          <a:p>
            <a:r>
              <a:rPr lang="en-US" sz="2400" dirty="0">
                <a:latin typeface="Arial" panose="020B0604020202020204" pitchFamily="34" charset="0"/>
                <a:cs typeface="Arial" panose="020B0604020202020204" pitchFamily="34" charset="0"/>
              </a:rPr>
              <a:t>Aggregate functions use a single field name as their only argument such as Sum([Salary]) or Count([</a:t>
            </a:r>
            <a:r>
              <a:rPr lang="en-US" sz="2400" dirty="0" err="1">
                <a:latin typeface="Arial" panose="020B0604020202020204" pitchFamily="34" charset="0"/>
                <a:cs typeface="Arial" panose="020B0604020202020204" pitchFamily="34" charset="0"/>
              </a:rPr>
              <a:t>LastName</a:t>
            </a:r>
            <a:r>
              <a:rPr lang="en-US" sz="2400"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The following are common aggregate functions:</a:t>
            </a:r>
          </a:p>
          <a:p>
            <a:pPr lvl="1"/>
            <a:r>
              <a:rPr lang="en-US" sz="2400" dirty="0">
                <a:latin typeface="Arial" panose="020B0604020202020204" pitchFamily="34" charset="0"/>
                <a:cs typeface="Arial" panose="020B0604020202020204" pitchFamily="34" charset="0"/>
              </a:rPr>
              <a:t>Avg: Returns the average value of a numeric field in a group of records</a:t>
            </a:r>
          </a:p>
          <a:p>
            <a:pPr lvl="1"/>
            <a:r>
              <a:rPr lang="en-US" sz="2400" dirty="0">
                <a:latin typeface="Arial" panose="020B0604020202020204" pitchFamily="34" charset="0"/>
                <a:cs typeface="Arial" panose="020B0604020202020204" pitchFamily="34" charset="0"/>
              </a:rPr>
              <a:t>Count: Returns the number of records in a group</a:t>
            </a:r>
          </a:p>
          <a:p>
            <a:pPr lvl="1"/>
            <a:r>
              <a:rPr lang="en-US" sz="2400" dirty="0">
                <a:latin typeface="Arial" panose="020B0604020202020204" pitchFamily="34" charset="0"/>
                <a:cs typeface="Arial" panose="020B0604020202020204" pitchFamily="34" charset="0"/>
              </a:rPr>
              <a:t>Max: Returns the maximum field value in a group of records</a:t>
            </a:r>
          </a:p>
          <a:p>
            <a:pPr lvl="1"/>
            <a:r>
              <a:rPr lang="en-US" sz="2400" dirty="0">
                <a:latin typeface="Arial" panose="020B0604020202020204" pitchFamily="34" charset="0"/>
                <a:cs typeface="Arial" panose="020B0604020202020204" pitchFamily="34" charset="0"/>
              </a:rPr>
              <a:t>Min: Returns the minimum field value in a group of records</a:t>
            </a:r>
          </a:p>
          <a:p>
            <a:pPr lvl="1"/>
            <a:r>
              <a:rPr lang="en-US" sz="2400" dirty="0">
                <a:latin typeface="Arial" panose="020B0604020202020204" pitchFamily="34" charset="0"/>
                <a:cs typeface="Arial" panose="020B0604020202020204" pitchFamily="34" charset="0"/>
              </a:rPr>
              <a:t>Sum: Returns the summed total of a numeric field in a group of records</a:t>
            </a:r>
          </a:p>
          <a:p>
            <a:r>
              <a:rPr lang="en-US" sz="2400" dirty="0">
                <a:latin typeface="Arial" panose="020B0604020202020204" pitchFamily="34" charset="0"/>
                <a:cs typeface="Arial" panose="020B0604020202020204" pitchFamily="34" charset="0"/>
              </a:rPr>
              <a:t>Before creating a query with an aggregate function, you should decide how you want to group the records together</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6702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EF68-A8D7-4459-86AE-7933236DFA2D}"/>
              </a:ext>
            </a:extLst>
          </p:cNvPr>
          <p:cNvSpPr>
            <a:spLocks noGrp="1"/>
          </p:cNvSpPr>
          <p:nvPr>
            <p:ph type="title"/>
          </p:nvPr>
        </p:nvSpPr>
        <p:spPr/>
        <p:txBody>
          <a:bodyPr/>
          <a:lstStyle/>
          <a:p>
            <a:r>
              <a:rPr lang="en-US" dirty="0"/>
              <a:t>Summarize with aggregate function (2/3)</a:t>
            </a:r>
          </a:p>
        </p:txBody>
      </p:sp>
      <p:sp>
        <p:nvSpPr>
          <p:cNvPr id="3" name="Content Placeholder 2">
            <a:extLst>
              <a:ext uri="{FF2B5EF4-FFF2-40B4-BE49-F238E27FC236}">
                <a16:creationId xmlns:a16="http://schemas.microsoft.com/office/drawing/2014/main" id="{00577D8A-8FB5-478E-86EE-982C9BB43163}"/>
              </a:ext>
            </a:extLst>
          </p:cNvPr>
          <p:cNvSpPr>
            <a:spLocks noGrp="1"/>
          </p:cNvSpPr>
          <p:nvPr>
            <p:ph idx="1"/>
          </p:nvPr>
        </p:nvSpPr>
        <p:spPr/>
        <p:txBody>
          <a:bodyPr>
            <a:normAutofit fontScale="92500" lnSpcReduction="10000"/>
          </a:bodyPr>
          <a:lstStyle/>
          <a:p>
            <a:r>
              <a:rPr lang="en-US" sz="2400" dirty="0">
                <a:latin typeface="Arial" panose="020B0604020202020204" pitchFamily="34" charset="0"/>
                <a:cs typeface="Arial" panose="020B0604020202020204" pitchFamily="34" charset="0"/>
              </a:rPr>
              <a:t>Without a grouping field, all records are summarized for the calculation</a:t>
            </a:r>
          </a:p>
          <a:p>
            <a:r>
              <a:rPr lang="en-US" sz="2400" dirty="0">
                <a:latin typeface="Arial" panose="020B0604020202020204" pitchFamily="34" charset="0"/>
                <a:cs typeface="Arial" panose="020B0604020202020204" pitchFamily="34" charset="0"/>
              </a:rPr>
              <a:t>You can add criteria to the query grid to further refine which records are selected for the query</a:t>
            </a:r>
          </a:p>
          <a:p>
            <a:r>
              <a:rPr lang="en-US" sz="2400" dirty="0">
                <a:latin typeface="Arial" panose="020B0604020202020204" pitchFamily="34" charset="0"/>
                <a:cs typeface="Arial" panose="020B0604020202020204" pitchFamily="34" charset="0"/>
              </a:rPr>
              <a:t>You can also add criteria to the query grid for queries that group and summarize data using the WHERE keyword</a:t>
            </a:r>
          </a:p>
          <a:p>
            <a:r>
              <a:rPr lang="en-US" sz="2400" dirty="0">
                <a:latin typeface="Arial" panose="020B0604020202020204" pitchFamily="34" charset="0"/>
                <a:cs typeface="Arial" panose="020B0604020202020204" pitchFamily="34" charset="0"/>
              </a:rPr>
              <a:t>Date criteria is surrounded by # symbols (sometimes called the pound sign, hash mark, or octothorpe symbol)</a:t>
            </a:r>
          </a:p>
          <a:p>
            <a:pPr lvl="1"/>
            <a:r>
              <a:rPr lang="en-US" sz="2400" dirty="0">
                <a:latin typeface="Arial" panose="020B0604020202020204" pitchFamily="34" charset="0"/>
                <a:cs typeface="Arial" panose="020B0604020202020204" pitchFamily="34" charset="0"/>
              </a:rPr>
              <a:t>Access automatically adds the # symbols around date criteria if you do not enter those symbols yourself</a:t>
            </a:r>
          </a:p>
          <a:p>
            <a:r>
              <a:rPr lang="en-US" sz="2400" dirty="0">
                <a:latin typeface="Arial" panose="020B0604020202020204" pitchFamily="34" charset="0"/>
                <a:cs typeface="Arial" panose="020B0604020202020204" pitchFamily="34" charset="0"/>
              </a:rPr>
              <a:t>Text criteria is surrounded by “quotation marks”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9634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25A8-6413-4FE2-9EF4-E02C87056789}"/>
              </a:ext>
            </a:extLst>
          </p:cNvPr>
          <p:cNvSpPr>
            <a:spLocks noGrp="1"/>
          </p:cNvSpPr>
          <p:nvPr>
            <p:ph type="title"/>
          </p:nvPr>
        </p:nvSpPr>
        <p:spPr/>
        <p:txBody>
          <a:bodyPr/>
          <a:lstStyle/>
          <a:p>
            <a:r>
              <a:rPr lang="en-US"/>
              <a:t>Summarize with aggregate function (3/3)</a:t>
            </a:r>
          </a:p>
        </p:txBody>
      </p:sp>
      <p:pic>
        <p:nvPicPr>
          <p:cNvPr id="4" name="Content Placeholder 4" descr="Query Design View. The upper pane has the Employees field table. Two fields are selected in the query grid: Salary, and Hire Date. The Total row has the values Sum in the Salary field, and Where in the Hire Date field. The Show check box for the Hire Date field is cleared. The Date criterion, less than hash 1 slash 1 slash 2020 hash, was entered in the Criteria row for the Hire Date field.">
            <a:extLst>
              <a:ext uri="{FF2B5EF4-FFF2-40B4-BE49-F238E27FC236}">
                <a16:creationId xmlns:a16="http://schemas.microsoft.com/office/drawing/2014/main" id="{E66B070E-63BF-4291-AB71-99AEAF726860}"/>
              </a:ext>
            </a:extLst>
          </p:cNvPr>
          <p:cNvPicPr>
            <a:picLocks noChangeAspect="1"/>
          </p:cNvPicPr>
          <p:nvPr/>
        </p:nvPicPr>
        <p:blipFill>
          <a:blip r:embed="rId2"/>
          <a:stretch>
            <a:fillRect/>
          </a:stretch>
        </p:blipFill>
        <p:spPr>
          <a:xfrm>
            <a:off x="3763425" y="1940858"/>
            <a:ext cx="5464112" cy="4282390"/>
          </a:xfrm>
          <a:prstGeom prst="rect">
            <a:avLst/>
          </a:prstGeom>
        </p:spPr>
      </p:pic>
    </p:spTree>
    <p:extLst>
      <p:ext uri="{BB962C8B-B14F-4D97-AF65-F5344CB8AC3E}">
        <p14:creationId xmlns:p14="http://schemas.microsoft.com/office/powerpoint/2010/main" val="355015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EF487-1831-4EEF-BA5B-A1DFFEBA3809}"/>
              </a:ext>
            </a:extLst>
          </p:cNvPr>
          <p:cNvSpPr>
            <a:spLocks noGrp="1"/>
          </p:cNvSpPr>
          <p:nvPr>
            <p:ph type="title"/>
          </p:nvPr>
        </p:nvSpPr>
        <p:spPr/>
        <p:txBody>
          <a:bodyPr/>
          <a:lstStyle/>
          <a:p>
            <a:r>
              <a:rPr lang="en-US" dirty="0"/>
              <a:t>Examining relational databases</a:t>
            </a:r>
          </a:p>
        </p:txBody>
      </p:sp>
      <p:sp>
        <p:nvSpPr>
          <p:cNvPr id="3" name="Content Placeholder 2">
            <a:extLst>
              <a:ext uri="{FF2B5EF4-FFF2-40B4-BE49-F238E27FC236}">
                <a16:creationId xmlns:a16="http://schemas.microsoft.com/office/drawing/2014/main" id="{26AB499D-30B5-4D61-AB96-7F61D6BB1D8F}"/>
              </a:ext>
            </a:extLst>
          </p:cNvPr>
          <p:cNvSpPr>
            <a:spLocks noGrp="1"/>
          </p:cNvSpPr>
          <p:nvPr>
            <p:ph idx="1"/>
          </p:nvPr>
        </p:nvSpPr>
        <p:spPr/>
        <p:txBody>
          <a:bodyPr/>
          <a:lstStyle/>
          <a:p>
            <a:r>
              <a:rPr lang="en-US" sz="2400" dirty="0">
                <a:latin typeface="Arial" panose="020B0604020202020204" pitchFamily="34" charset="0"/>
                <a:cs typeface="Arial" panose="020B0604020202020204" pitchFamily="34" charset="0"/>
              </a:rPr>
              <a:t>A relational database is a collection of tables</a:t>
            </a:r>
          </a:p>
          <a:p>
            <a:pPr lvl="1"/>
            <a:r>
              <a:rPr lang="en-US" sz="2400" dirty="0">
                <a:latin typeface="Arial" panose="020B0604020202020204" pitchFamily="34" charset="0"/>
                <a:cs typeface="Arial" panose="020B0604020202020204" pitchFamily="34" charset="0"/>
              </a:rPr>
              <a:t>Formally, these tables are called relations</a:t>
            </a:r>
          </a:p>
          <a:p>
            <a:r>
              <a:rPr lang="en-US" sz="2400" dirty="0">
                <a:latin typeface="Arial" panose="020B0604020202020204" pitchFamily="34" charset="0"/>
                <a:cs typeface="Arial" panose="020B0604020202020204" pitchFamily="34" charset="0"/>
              </a:rPr>
              <a:t>Each entity is stored in its own table</a:t>
            </a:r>
          </a:p>
          <a:p>
            <a:r>
              <a:rPr lang="en-US" sz="2400" dirty="0">
                <a:latin typeface="Arial" panose="020B0604020202020204" pitchFamily="34" charset="0"/>
                <a:cs typeface="Arial" panose="020B0604020202020204" pitchFamily="34" charset="0"/>
              </a:rPr>
              <a:t>The JCC database has a table for employees, for clients, and so on</a:t>
            </a:r>
          </a:p>
          <a:p>
            <a:pPr lvl="1"/>
            <a:r>
              <a:rPr lang="en-US" sz="2400" dirty="0">
                <a:latin typeface="Arial" panose="020B0604020202020204" pitchFamily="34" charset="0"/>
                <a:cs typeface="Arial" panose="020B0604020202020204" pitchFamily="34" charset="0"/>
              </a:rPr>
              <a:t>The attributes of an entity become the fields or columns in the table</a:t>
            </a:r>
          </a:p>
          <a:p>
            <a:pPr lvl="1"/>
            <a:r>
              <a:rPr lang="en-US" sz="2400" dirty="0">
                <a:latin typeface="Arial" panose="020B0604020202020204" pitchFamily="34" charset="0"/>
                <a:cs typeface="Arial" panose="020B0604020202020204" pitchFamily="34" charset="0"/>
              </a:rPr>
              <a:t>The table for employees, for example, has a column for the employee ID, a column for the employee’s first name, the employee’s last name, and so on</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5083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A75FA-ACEF-482C-8D5D-9E1C098B4B3A}"/>
              </a:ext>
            </a:extLst>
          </p:cNvPr>
          <p:cNvSpPr>
            <a:spLocks noGrp="1"/>
          </p:cNvSpPr>
          <p:nvPr>
            <p:ph type="title"/>
          </p:nvPr>
        </p:nvSpPr>
        <p:spPr/>
        <p:txBody>
          <a:bodyPr/>
          <a:lstStyle/>
          <a:p>
            <a:r>
              <a:rPr lang="en-US" dirty="0"/>
              <a:t>Examining relational database (2/4)</a:t>
            </a:r>
          </a:p>
        </p:txBody>
      </p:sp>
      <p:sp>
        <p:nvSpPr>
          <p:cNvPr id="3" name="Content Placeholder 2">
            <a:extLst>
              <a:ext uri="{FF2B5EF4-FFF2-40B4-BE49-F238E27FC236}">
                <a16:creationId xmlns:a16="http://schemas.microsoft.com/office/drawing/2014/main" id="{7292BE01-0B74-4E37-8C42-F86B4C1D4B2A}"/>
              </a:ext>
            </a:extLst>
          </p:cNvPr>
          <p:cNvSpPr>
            <a:spLocks noGrp="1"/>
          </p:cNvSpPr>
          <p:nvPr>
            <p:ph idx="1"/>
          </p:nvPr>
        </p:nvSpPr>
        <p:spPr/>
        <p:txBody>
          <a:bodyPr>
            <a:normAutofit fontScale="92500" lnSpcReduction="20000"/>
          </a:bodyPr>
          <a:lstStyle/>
          <a:p>
            <a:r>
              <a:rPr lang="en-US" sz="2400" dirty="0">
                <a:latin typeface="Arial" panose="020B0604020202020204" pitchFamily="34" charset="0"/>
                <a:cs typeface="Arial" panose="020B0604020202020204" pitchFamily="34" charset="0"/>
              </a:rPr>
              <a:t>At JC Consulting, there is a one-to-many relationship between clients and projects</a:t>
            </a:r>
          </a:p>
          <a:p>
            <a:pPr lvl="1"/>
            <a:r>
              <a:rPr lang="en-US" sz="2400" dirty="0">
                <a:latin typeface="Arial" panose="020B0604020202020204" pitchFamily="34" charset="0"/>
                <a:cs typeface="Arial" panose="020B0604020202020204" pitchFamily="34" charset="0"/>
              </a:rPr>
              <a:t>Each client may be related to many project estimates created for that client</a:t>
            </a:r>
          </a:p>
          <a:p>
            <a:r>
              <a:rPr lang="en-US" sz="2400" dirty="0">
                <a:latin typeface="Arial" panose="020B0604020202020204" pitchFamily="34" charset="0"/>
                <a:cs typeface="Arial" panose="020B0604020202020204" pitchFamily="34" charset="0"/>
              </a:rPr>
              <a:t>How is the relationship implemented in a relational database?</a:t>
            </a:r>
          </a:p>
          <a:p>
            <a:pPr lvl="1"/>
            <a:r>
              <a:rPr lang="en-US" sz="2400" dirty="0">
                <a:latin typeface="Arial" panose="020B0604020202020204" pitchFamily="34" charset="0"/>
                <a:cs typeface="Arial" panose="020B0604020202020204" pitchFamily="34" charset="0"/>
              </a:rPr>
              <a:t>The answer is through common columns in the tables</a:t>
            </a:r>
          </a:p>
          <a:p>
            <a:pPr lvl="1"/>
            <a:r>
              <a:rPr lang="en-US" sz="2400" dirty="0">
                <a:latin typeface="Arial" panose="020B0604020202020204" pitchFamily="34" charset="0"/>
                <a:cs typeface="Arial" panose="020B0604020202020204" pitchFamily="34" charset="0"/>
              </a:rPr>
              <a:t>For any client, you can use these columns to determine all the projects that were created for that client</a:t>
            </a:r>
          </a:p>
          <a:p>
            <a:pPr lvl="1"/>
            <a:r>
              <a:rPr lang="en-US" sz="2400" dirty="0">
                <a:latin typeface="Arial" panose="020B0604020202020204" pitchFamily="34" charset="0"/>
                <a:cs typeface="Arial" panose="020B0604020202020204" pitchFamily="34" charset="0"/>
              </a:rPr>
              <a:t>Each column in a table should have a short but descriptive unique name</a:t>
            </a:r>
          </a:p>
          <a:p>
            <a:pPr lvl="1"/>
            <a:r>
              <a:rPr lang="en-US" sz="2400" dirty="0">
                <a:latin typeface="Arial" panose="020B0604020202020204" pitchFamily="34" charset="0"/>
                <a:cs typeface="Arial" panose="020B0604020202020204" pitchFamily="34" charset="0"/>
              </a:rPr>
              <a:t>Entries in each column should be consistent with the column name</a:t>
            </a:r>
          </a:p>
          <a:p>
            <a:pPr lvl="1"/>
            <a:r>
              <a:rPr lang="en-US" sz="2400" dirty="0">
                <a:latin typeface="Arial" panose="020B0604020202020204" pitchFamily="34" charset="0"/>
                <a:cs typeface="Arial" panose="020B0604020202020204" pitchFamily="34" charset="0"/>
              </a:rPr>
              <a:t>Each row should contain information for a new item in that entity and should not be repeated</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6530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5C1F7-8B4C-4298-B987-055879879D12}"/>
              </a:ext>
            </a:extLst>
          </p:cNvPr>
          <p:cNvSpPr>
            <a:spLocks noGrp="1"/>
          </p:cNvSpPr>
          <p:nvPr>
            <p:ph type="title"/>
          </p:nvPr>
        </p:nvSpPr>
        <p:spPr/>
        <p:txBody>
          <a:bodyPr/>
          <a:lstStyle/>
          <a:p>
            <a:r>
              <a:rPr lang="en-US" dirty="0"/>
              <a:t>EXAMINING RELATIONAL DATABASE 3/4</a:t>
            </a:r>
          </a:p>
        </p:txBody>
      </p:sp>
      <p:sp>
        <p:nvSpPr>
          <p:cNvPr id="3" name="Content Placeholder 2">
            <a:extLst>
              <a:ext uri="{FF2B5EF4-FFF2-40B4-BE49-F238E27FC236}">
                <a16:creationId xmlns:a16="http://schemas.microsoft.com/office/drawing/2014/main" id="{33869ED0-3D17-40E6-8019-8056C05C9CB8}"/>
              </a:ext>
            </a:extLst>
          </p:cNvPr>
          <p:cNvSpPr>
            <a:spLocks noGrp="1"/>
          </p:cNvSpPr>
          <p:nvPr>
            <p:ph idx="1"/>
          </p:nvPr>
        </p:nvSpPr>
        <p:spPr/>
        <p:txBody>
          <a:bodyPr>
            <a:normAutofit lnSpcReduction="10000"/>
          </a:bodyPr>
          <a:lstStyle/>
          <a:p>
            <a:r>
              <a:rPr lang="en-US" sz="2400" dirty="0">
                <a:latin typeface="Arial" panose="020B0604020202020204" pitchFamily="34" charset="0"/>
                <a:cs typeface="Arial" panose="020B0604020202020204" pitchFamily="34" charset="0"/>
              </a:rPr>
              <a:t>A relation is a two-dimensional table (rows and columns) in which the following are true:</a:t>
            </a:r>
          </a:p>
          <a:p>
            <a:pPr lvl="1"/>
            <a:r>
              <a:rPr lang="en-US" sz="2400" dirty="0">
                <a:latin typeface="Arial" panose="020B0604020202020204" pitchFamily="34" charset="0"/>
                <a:cs typeface="Arial" panose="020B0604020202020204" pitchFamily="34" charset="0"/>
              </a:rPr>
              <a:t>The entries in the table are single-valued; that is, each intersection of the row and column in the table contains only one value</a:t>
            </a:r>
          </a:p>
          <a:p>
            <a:pPr lvl="1"/>
            <a:r>
              <a:rPr lang="en-US" sz="2400" dirty="0">
                <a:latin typeface="Arial" panose="020B0604020202020204" pitchFamily="34" charset="0"/>
                <a:cs typeface="Arial" panose="020B0604020202020204" pitchFamily="34" charset="0"/>
              </a:rPr>
              <a:t>Each column has a distinct name (technically called the attribute name)</a:t>
            </a:r>
          </a:p>
          <a:p>
            <a:pPr lvl="1"/>
            <a:r>
              <a:rPr lang="en-US" sz="2400" dirty="0">
                <a:latin typeface="Arial" panose="020B0604020202020204" pitchFamily="34" charset="0"/>
                <a:cs typeface="Arial" panose="020B0604020202020204" pitchFamily="34" charset="0"/>
              </a:rPr>
              <a:t>All values in a column are values of the same attribute (that is, all entries must match the column name)</a:t>
            </a:r>
          </a:p>
          <a:p>
            <a:pPr lvl="1"/>
            <a:r>
              <a:rPr lang="en-US" sz="2400" dirty="0">
                <a:latin typeface="Arial" panose="020B0604020202020204" pitchFamily="34" charset="0"/>
                <a:cs typeface="Arial" panose="020B0604020202020204" pitchFamily="34" charset="0"/>
              </a:rPr>
              <a:t>The order of the columns is not important</a:t>
            </a:r>
          </a:p>
          <a:p>
            <a:pPr lvl="1"/>
            <a:r>
              <a:rPr lang="en-US" sz="2400" dirty="0">
                <a:latin typeface="Arial" panose="020B0604020202020204" pitchFamily="34" charset="0"/>
                <a:cs typeface="Arial" panose="020B0604020202020204" pitchFamily="34" charset="0"/>
              </a:rPr>
              <a:t>Each row is distinct</a:t>
            </a:r>
          </a:p>
          <a:p>
            <a:pPr lvl="1"/>
            <a:r>
              <a:rPr lang="en-US" sz="2400" dirty="0">
                <a:latin typeface="Arial" panose="020B0604020202020204" pitchFamily="34" charset="0"/>
                <a:cs typeface="Arial" panose="020B0604020202020204" pitchFamily="34" charset="0"/>
              </a:rPr>
              <a:t>The order of rows is immaterial</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2601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E20D6-850C-4005-8FAA-613515C28ABE}"/>
              </a:ext>
            </a:extLst>
          </p:cNvPr>
          <p:cNvSpPr>
            <a:spLocks noGrp="1"/>
          </p:cNvSpPr>
          <p:nvPr>
            <p:ph type="title"/>
          </p:nvPr>
        </p:nvSpPr>
        <p:spPr/>
        <p:txBody>
          <a:bodyPr/>
          <a:lstStyle/>
          <a:p>
            <a:r>
              <a:rPr lang="en-US" dirty="0"/>
              <a:t>Entities and attributes</a:t>
            </a:r>
          </a:p>
        </p:txBody>
      </p:sp>
      <p:pic>
        <p:nvPicPr>
          <p:cNvPr id="4" name="Content Placeholder 5" descr="A visual representation of Entities and Attributes. There are 2 entities: clients and project. The entity, Clients, has the following attributes: Client I D, Client Name, Street, City, State, Zip, and Government. The entity Projects has the following attributes: Project I D, Project Start Date, Client I D, Employee I D, and Project Notes.">
            <a:extLst>
              <a:ext uri="{FF2B5EF4-FFF2-40B4-BE49-F238E27FC236}">
                <a16:creationId xmlns:a16="http://schemas.microsoft.com/office/drawing/2014/main" id="{72553D3E-B8BE-4514-AFC7-037765124E1C}"/>
              </a:ext>
            </a:extLst>
          </p:cNvPr>
          <p:cNvPicPr>
            <a:picLocks noChangeAspect="1"/>
          </p:cNvPicPr>
          <p:nvPr/>
        </p:nvPicPr>
        <p:blipFill>
          <a:blip r:embed="rId2"/>
          <a:stretch>
            <a:fillRect/>
          </a:stretch>
        </p:blipFill>
        <p:spPr>
          <a:xfrm>
            <a:off x="1271854" y="1955073"/>
            <a:ext cx="9648292" cy="4064762"/>
          </a:xfrm>
          <a:prstGeom prst="rect">
            <a:avLst/>
          </a:prstGeom>
        </p:spPr>
      </p:pic>
    </p:spTree>
    <p:extLst>
      <p:ext uri="{BB962C8B-B14F-4D97-AF65-F5344CB8AC3E}">
        <p14:creationId xmlns:p14="http://schemas.microsoft.com/office/powerpoint/2010/main" val="3061243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08F4E-9538-4DD1-A1AA-129D539F932B}"/>
              </a:ext>
            </a:extLst>
          </p:cNvPr>
          <p:cNvSpPr>
            <a:spLocks noGrp="1"/>
          </p:cNvSpPr>
          <p:nvPr>
            <p:ph type="title"/>
          </p:nvPr>
        </p:nvSpPr>
        <p:spPr/>
        <p:txBody>
          <a:bodyPr/>
          <a:lstStyle/>
          <a:p>
            <a:r>
              <a:rPr lang="en-US" dirty="0"/>
              <a:t>relationships</a:t>
            </a:r>
          </a:p>
        </p:txBody>
      </p:sp>
      <p:pic>
        <p:nvPicPr>
          <p:cNvPr id="7" name="Content Placeholder 5" descr="A visual representation of relationships between Attributes of different entities. The two entities, Clients and Projects, each have an attribute labeled Client I D. An arrow connects the shared attribute to show the relationship.">
            <a:extLst>
              <a:ext uri="{FF2B5EF4-FFF2-40B4-BE49-F238E27FC236}">
                <a16:creationId xmlns:a16="http://schemas.microsoft.com/office/drawing/2014/main" id="{CD7A9D76-1A3C-42EE-A62F-1FC3C72827F9}"/>
              </a:ext>
            </a:extLst>
          </p:cNvPr>
          <p:cNvPicPr>
            <a:picLocks noChangeAspect="1"/>
          </p:cNvPicPr>
          <p:nvPr/>
        </p:nvPicPr>
        <p:blipFill>
          <a:blip r:embed="rId2"/>
          <a:stretch>
            <a:fillRect/>
          </a:stretch>
        </p:blipFill>
        <p:spPr>
          <a:xfrm>
            <a:off x="1242745" y="1980998"/>
            <a:ext cx="9970034" cy="3296054"/>
          </a:xfrm>
          <a:prstGeom prst="rect">
            <a:avLst/>
          </a:prstGeom>
        </p:spPr>
      </p:pic>
    </p:spTree>
    <p:extLst>
      <p:ext uri="{BB962C8B-B14F-4D97-AF65-F5344CB8AC3E}">
        <p14:creationId xmlns:p14="http://schemas.microsoft.com/office/powerpoint/2010/main" val="1927918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8416F-8ECF-416A-9597-787CD05E44B7}"/>
              </a:ext>
            </a:extLst>
          </p:cNvPr>
          <p:cNvSpPr>
            <a:spLocks noGrp="1"/>
          </p:cNvSpPr>
          <p:nvPr>
            <p:ph type="title"/>
          </p:nvPr>
        </p:nvSpPr>
        <p:spPr/>
        <p:txBody>
          <a:bodyPr/>
          <a:lstStyle/>
          <a:p>
            <a:r>
              <a:rPr lang="en-US" dirty="0"/>
              <a:t>Examining relational database (4/4)</a:t>
            </a:r>
          </a:p>
        </p:txBody>
      </p:sp>
      <p:sp>
        <p:nvSpPr>
          <p:cNvPr id="3" name="Content Placeholder 2">
            <a:extLst>
              <a:ext uri="{FF2B5EF4-FFF2-40B4-BE49-F238E27FC236}">
                <a16:creationId xmlns:a16="http://schemas.microsoft.com/office/drawing/2014/main" id="{0DAE85FE-C424-4E35-92B6-1CFC5A46F7C3}"/>
              </a:ext>
            </a:extLst>
          </p:cNvPr>
          <p:cNvSpPr>
            <a:spLocks noGrp="1"/>
          </p:cNvSpPr>
          <p:nvPr>
            <p:ph idx="1"/>
          </p:nvPr>
        </p:nvSpPr>
        <p:spPr/>
        <p:txBody>
          <a:bodyPr>
            <a:normAutofit fontScale="85000" lnSpcReduction="20000"/>
          </a:bodyPr>
          <a:lstStyle/>
          <a:p>
            <a:r>
              <a:rPr lang="en-US" sz="2400" dirty="0">
                <a:latin typeface="Arial" panose="020B0604020202020204" pitchFamily="34" charset="0"/>
                <a:cs typeface="Arial" panose="020B0604020202020204" pitchFamily="34" charset="0"/>
              </a:rPr>
              <a:t>Relational database shorthand</a:t>
            </a:r>
          </a:p>
          <a:p>
            <a:pPr lvl="1"/>
            <a:r>
              <a:rPr lang="en-US" sz="2400" dirty="0">
                <a:latin typeface="Arial" panose="020B0604020202020204" pitchFamily="34" charset="0"/>
                <a:cs typeface="Arial" panose="020B0604020202020204" pitchFamily="34" charset="0"/>
              </a:rPr>
              <a:t>You write the name of the table and then, within parentheses, list all the columns in the table</a:t>
            </a:r>
          </a:p>
          <a:p>
            <a:pPr lvl="1"/>
            <a:r>
              <a:rPr lang="en-US" sz="2400" dirty="0">
                <a:latin typeface="Arial" panose="020B0604020202020204" pitchFamily="34" charset="0"/>
                <a:cs typeface="Arial" panose="020B0604020202020204" pitchFamily="34" charset="0"/>
              </a:rPr>
              <a:t>Each table should appear on its own line </a:t>
            </a:r>
          </a:p>
          <a:p>
            <a:pPr lvl="2"/>
            <a:r>
              <a:rPr lang="en-US" b="1" dirty="0">
                <a:solidFill>
                  <a:srgbClr val="0070C0"/>
                </a:solidFill>
                <a:latin typeface="Arial" panose="020B0604020202020204" pitchFamily="34" charset="0"/>
                <a:cs typeface="Arial" panose="020B0604020202020204" pitchFamily="34" charset="0"/>
              </a:rPr>
              <a:t>Employees (</a:t>
            </a:r>
            <a:r>
              <a:rPr lang="en-US" b="1" dirty="0" err="1">
                <a:solidFill>
                  <a:srgbClr val="0070C0"/>
                </a:solidFill>
                <a:latin typeface="Arial" panose="020B0604020202020204" pitchFamily="34" charset="0"/>
                <a:cs typeface="Arial" panose="020B0604020202020204" pitchFamily="34" charset="0"/>
              </a:rPr>
              <a:t>EmployeeID</a:t>
            </a:r>
            <a:r>
              <a:rPr lang="en-US" b="1" dirty="0">
                <a:solidFill>
                  <a:srgbClr val="0070C0"/>
                </a:solidFill>
                <a:latin typeface="Arial" panose="020B0604020202020204" pitchFamily="34" charset="0"/>
                <a:cs typeface="Arial" panose="020B0604020202020204" pitchFamily="34" charset="0"/>
              </a:rPr>
              <a:t>, </a:t>
            </a:r>
            <a:r>
              <a:rPr lang="en-US" b="1" dirty="0" err="1">
                <a:solidFill>
                  <a:srgbClr val="0070C0"/>
                </a:solidFill>
                <a:latin typeface="Arial" panose="020B0604020202020204" pitchFamily="34" charset="0"/>
                <a:cs typeface="Arial" panose="020B0604020202020204" pitchFamily="34" charset="0"/>
              </a:rPr>
              <a:t>LastName</a:t>
            </a:r>
            <a:r>
              <a:rPr lang="en-US" b="1" dirty="0">
                <a:solidFill>
                  <a:srgbClr val="0070C0"/>
                </a:solidFill>
                <a:latin typeface="Arial" panose="020B0604020202020204" pitchFamily="34" charset="0"/>
                <a:cs typeface="Arial" panose="020B0604020202020204" pitchFamily="34" charset="0"/>
              </a:rPr>
              <a:t>, </a:t>
            </a:r>
            <a:r>
              <a:rPr lang="en-US" b="1" dirty="0" err="1">
                <a:solidFill>
                  <a:srgbClr val="0070C0"/>
                </a:solidFill>
                <a:latin typeface="Arial" panose="020B0604020202020204" pitchFamily="34" charset="0"/>
                <a:cs typeface="Arial" panose="020B0604020202020204" pitchFamily="34" charset="0"/>
              </a:rPr>
              <a:t>Firstname</a:t>
            </a:r>
            <a:r>
              <a:rPr lang="en-US" b="1" dirty="0">
                <a:solidFill>
                  <a:srgbClr val="0070C0"/>
                </a:solidFill>
                <a:latin typeface="Arial" panose="020B0604020202020204" pitchFamily="34" charset="0"/>
                <a:cs typeface="Arial" panose="020B0604020202020204" pitchFamily="34" charset="0"/>
              </a:rPr>
              <a:t>, </a:t>
            </a:r>
            <a:r>
              <a:rPr lang="en-US" b="1" dirty="0" err="1">
                <a:solidFill>
                  <a:srgbClr val="0070C0"/>
                </a:solidFill>
                <a:latin typeface="Arial" panose="020B0604020202020204" pitchFamily="34" charset="0"/>
                <a:cs typeface="Arial" panose="020B0604020202020204" pitchFamily="34" charset="0"/>
              </a:rPr>
              <a:t>HireDate</a:t>
            </a:r>
            <a:r>
              <a:rPr lang="en-US" b="1" dirty="0">
                <a:solidFill>
                  <a:srgbClr val="0070C0"/>
                </a:solidFill>
                <a:latin typeface="Arial" panose="020B0604020202020204" pitchFamily="34" charset="0"/>
                <a:cs typeface="Arial" panose="020B0604020202020204" pitchFamily="34" charset="0"/>
              </a:rPr>
              <a:t>, Title, Salary)</a:t>
            </a:r>
          </a:p>
          <a:p>
            <a:r>
              <a:rPr lang="en-US" sz="2400" dirty="0">
                <a:latin typeface="Arial" panose="020B0604020202020204" pitchFamily="34" charset="0"/>
                <a:cs typeface="Arial" panose="020B0604020202020204" pitchFamily="34" charset="0"/>
              </a:rPr>
              <a:t>When a database has duplicate column names, you need a way to indicate the column to which you are referring</a:t>
            </a:r>
          </a:p>
          <a:p>
            <a:pPr lvl="1"/>
            <a:r>
              <a:rPr lang="en-US" sz="2400" dirty="0">
                <a:latin typeface="Arial" panose="020B0604020202020204" pitchFamily="34" charset="0"/>
                <a:cs typeface="Arial" panose="020B0604020202020204" pitchFamily="34" charset="0"/>
              </a:rPr>
              <a:t>Write both the table name and the column name, separated by a period</a:t>
            </a:r>
          </a:p>
          <a:p>
            <a:pPr lvl="2"/>
            <a:r>
              <a:rPr lang="en-US" b="1" dirty="0" err="1">
                <a:solidFill>
                  <a:srgbClr val="0070C0"/>
                </a:solidFill>
                <a:latin typeface="Arial" panose="020B0604020202020204" pitchFamily="34" charset="0"/>
                <a:cs typeface="Arial" panose="020B0604020202020204" pitchFamily="34" charset="0"/>
              </a:rPr>
              <a:t>Employees.Salary</a:t>
            </a:r>
            <a:endParaRPr lang="en-US" b="1" dirty="0">
              <a:solidFill>
                <a:srgbClr val="0070C0"/>
              </a:solidFill>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Technically, when you combine a column name with a table name, you say that you qualify the column names</a:t>
            </a:r>
          </a:p>
          <a:p>
            <a:pPr lvl="1"/>
            <a:r>
              <a:rPr lang="en-US" sz="2400" dirty="0">
                <a:latin typeface="Arial" panose="020B0604020202020204" pitchFamily="34" charset="0"/>
                <a:cs typeface="Arial" panose="020B0604020202020204" pitchFamily="34" charset="0"/>
              </a:rPr>
              <a:t>It always is acceptable to qualify column names, even when there is no possibility of confusion</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1341398"/>
      </p:ext>
    </p:extLst>
  </p:cSld>
  <p:clrMapOvr>
    <a:masterClrMapping/>
  </p:clrMapOvr>
</p:sld>
</file>

<file path=ppt/theme/theme1.xml><?xml version="1.0" encoding="utf-8"?>
<a:theme xmlns:a="http://schemas.openxmlformats.org/drawingml/2006/main" name="SketchyVTI">
  <a:themeElements>
    <a:clrScheme name="AnalogousFromLightSeedLeftStep">
      <a:dk1>
        <a:srgbClr val="000000"/>
      </a:dk1>
      <a:lt1>
        <a:srgbClr val="FFFFFF"/>
      </a:lt1>
      <a:dk2>
        <a:srgbClr val="412D24"/>
      </a:dk2>
      <a:lt2>
        <a:srgbClr val="E8E2E4"/>
      </a:lt2>
      <a:accent1>
        <a:srgbClr val="55B18F"/>
      </a:accent1>
      <a:accent2>
        <a:srgbClr val="4EB463"/>
      </a:accent2>
      <a:accent3>
        <a:srgbClr val="67B254"/>
      </a:accent3>
      <a:accent4>
        <a:srgbClr val="87AD4A"/>
      </a:accent4>
      <a:accent5>
        <a:srgbClr val="A8A55C"/>
      </a:accent5>
      <a:accent6>
        <a:srgbClr val="D59344"/>
      </a:accent6>
      <a:hlink>
        <a:srgbClr val="AE6983"/>
      </a:hlink>
      <a:folHlink>
        <a:srgbClr val="7F7F7F"/>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931</TotalTime>
  <Words>2064</Words>
  <Application>Microsoft Office PowerPoint</Application>
  <PresentationFormat>Widescreen</PresentationFormat>
  <Paragraphs>157</Paragraphs>
  <Slides>34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Helv</vt:lpstr>
      <vt:lpstr>The Hand Bold</vt:lpstr>
      <vt:lpstr>The Serif Hand Black</vt:lpstr>
      <vt:lpstr>SketchyVTI</vt:lpstr>
      <vt:lpstr>CH 2 The relational model</vt:lpstr>
      <vt:lpstr>Objectives</vt:lpstr>
      <vt:lpstr>Relational database model - terminology</vt:lpstr>
      <vt:lpstr>Examining relational databases</vt:lpstr>
      <vt:lpstr>Examining relational database (2/4)</vt:lpstr>
      <vt:lpstr>EXAMINING RELATIONAL DATABASE 3/4</vt:lpstr>
      <vt:lpstr>Entities and attributes</vt:lpstr>
      <vt:lpstr>relationships</vt:lpstr>
      <vt:lpstr>Examining relational database (4/4)</vt:lpstr>
      <vt:lpstr>Simple queries and QBE</vt:lpstr>
      <vt:lpstr>The access qBE (query by design) interface</vt:lpstr>
      <vt:lpstr>Simple queries</vt:lpstr>
      <vt:lpstr>Creating Queries – SELECT</vt:lpstr>
      <vt:lpstr>Select Create tab and then Query Design Button</vt:lpstr>
      <vt:lpstr>Select Add TaBLE Button, then select table, and click on add Button</vt:lpstr>
      <vt:lpstr>Creating queries (the select with numeric criterion ISQ1)</vt:lpstr>
      <vt:lpstr>Creating Queries</vt:lpstr>
      <vt:lpstr>Add Fields by either selecting and drag, or double-click</vt:lpstr>
      <vt:lpstr>Selecting the sigma button adds TOTALS row</vt:lpstr>
      <vt:lpstr>The detail below tables allows for criterion and sorting</vt:lpstr>
      <vt:lpstr>Simple criteria</vt:lpstr>
      <vt:lpstr>ISQ2 Select CRITERION on value HARD CODED</vt:lpstr>
      <vt:lpstr>Parameter query</vt:lpstr>
      <vt:lpstr>Parameter value </vt:lpstr>
      <vt:lpstr>Compound criteria</vt:lpstr>
      <vt:lpstr>AND cRITERIA</vt:lpstr>
      <vt:lpstr>OR CRITERIA</vt:lpstr>
      <vt:lpstr>Calculated fields (1/4)</vt:lpstr>
      <vt:lpstr>Calculated fields (2/4)</vt:lpstr>
      <vt:lpstr>Calculated fields (3/4)</vt:lpstr>
      <vt:lpstr>Calculated fields (4/4)</vt:lpstr>
      <vt:lpstr>Summarizing with aggregate functions (1/3)</vt:lpstr>
      <vt:lpstr>Summarize with aggregate function (2/3)</vt:lpstr>
      <vt:lpstr>Summarize with aggregate function (3/3)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Queries in access db</dc:title>
  <dc:creator>Carl M. Rebman Jr.</dc:creator>
  <cp:lastModifiedBy>Carl M. Rebman Jr.</cp:lastModifiedBy>
  <cp:revision>22</cp:revision>
  <dcterms:created xsi:type="dcterms:W3CDTF">2020-08-30T19:23:47Z</dcterms:created>
  <dcterms:modified xsi:type="dcterms:W3CDTF">2020-09-01T06:21:28Z</dcterms:modified>
</cp:coreProperties>
</file>