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6" r:id="rId2"/>
    <p:sldId id="262" r:id="rId3"/>
    <p:sldId id="279" r:id="rId4"/>
    <p:sldId id="264" r:id="rId5"/>
    <p:sldId id="274" r:id="rId6"/>
    <p:sldId id="263" r:id="rId7"/>
    <p:sldId id="273" r:id="rId8"/>
    <p:sldId id="276" r:id="rId9"/>
    <p:sldId id="278" r:id="rId10"/>
    <p:sldId id="277" r:id="rId11"/>
    <p:sldId id="272" r:id="rId12"/>
    <p:sldId id="280" r:id="rId13"/>
    <p:sldId id="281" r:id="rId14"/>
    <p:sldId id="283" r:id="rId15"/>
    <p:sldId id="284" r:id="rId16"/>
    <p:sldId id="285" r:id="rId17"/>
    <p:sldId id="286" r:id="rId18"/>
    <p:sldId id="287" r:id="rId19"/>
    <p:sldId id="288" r:id="rId20"/>
    <p:sldId id="289" r:id="rId21"/>
    <p:sldId id="290" r:id="rId22"/>
    <p:sldId id="291" r:id="rId23"/>
    <p:sldId id="293" r:id="rId24"/>
    <p:sldId id="294" r:id="rId25"/>
    <p:sldId id="295" r:id="rId26"/>
    <p:sldId id="296" r:id="rId27"/>
    <p:sldId id="297" r:id="rId28"/>
    <p:sldId id="298" r:id="rId29"/>
    <p:sldId id="299" r:id="rId30"/>
    <p:sldId id="300" r:id="rId31"/>
    <p:sldId id="302" r:id="rId32"/>
    <p:sldId id="303" r:id="rId33"/>
    <p:sldId id="304" r:id="rId34"/>
    <p:sldId id="305" r:id="rId35"/>
    <p:sldId id="306" r:id="rId36"/>
    <p:sldId id="307" r:id="rId37"/>
    <p:sldId id="308" r:id="rId38"/>
    <p:sldId id="309" r:id="rId39"/>
    <p:sldId id="310" r:id="rId40"/>
    <p:sldId id="301" r:id="rId41"/>
    <p:sldId id="311" r:id="rId42"/>
    <p:sldId id="312" r:id="rId43"/>
    <p:sldId id="313" r:id="rId44"/>
    <p:sldId id="314" r:id="rId45"/>
    <p:sldId id="315" r:id="rId46"/>
    <p:sldId id="316" r:id="rId47"/>
    <p:sldId id="317" r:id="rId48"/>
    <p:sldId id="318" r:id="rId49"/>
    <p:sldId id="319" r:id="rId50"/>
    <p:sldId id="320" r:id="rId51"/>
    <p:sldId id="321" r:id="rId52"/>
    <p:sldId id="292"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DD5C753-5166-492F-AD3E-3DCC2FDDF5CA}">
          <p14:sldIdLst>
            <p14:sldId id="256"/>
            <p14:sldId id="262"/>
          </p14:sldIdLst>
        </p14:section>
        <p14:section name="two tables or more" id="{428FAA2C-3734-4694-B2FA-D713875D75E5}">
          <p14:sldIdLst>
            <p14:sldId id="279"/>
            <p14:sldId id="264"/>
            <p14:sldId id="274"/>
            <p14:sldId id="263"/>
            <p14:sldId id="273"/>
            <p14:sldId id="276"/>
            <p14:sldId id="278"/>
            <p14:sldId id="277"/>
            <p14:sldId id="272"/>
          </p14:sldIdLst>
        </p14:section>
        <p14:section name="aggregrates" id="{112CE5E0-9C23-44A4-845A-347BFA26CC0C}">
          <p14:sldIdLst>
            <p14:sldId id="280"/>
            <p14:sldId id="281"/>
            <p14:sldId id="283"/>
            <p14:sldId id="284"/>
            <p14:sldId id="285"/>
            <p14:sldId id="286"/>
            <p14:sldId id="287"/>
            <p14:sldId id="288"/>
            <p14:sldId id="289"/>
            <p14:sldId id="290"/>
            <p14:sldId id="291"/>
          </p14:sldIdLst>
        </p14:section>
        <p14:section name="aggregrates part II" id="{4AAB2717-B425-4A99-A944-851466FCD1BC}">
          <p14:sldIdLst>
            <p14:sldId id="293"/>
            <p14:sldId id="294"/>
            <p14:sldId id="295"/>
            <p14:sldId id="296"/>
            <p14:sldId id="297"/>
            <p14:sldId id="298"/>
            <p14:sldId id="299"/>
            <p14:sldId id="300"/>
          </p14:sldIdLst>
        </p14:section>
        <p14:section name="self-joins" id="{0F820F9E-A413-4CF9-A345-B18C1831F6F8}">
          <p14:sldIdLst>
            <p14:sldId id="302"/>
            <p14:sldId id="303"/>
            <p14:sldId id="304"/>
            <p14:sldId id="305"/>
            <p14:sldId id="306"/>
            <p14:sldId id="307"/>
            <p14:sldId id="308"/>
            <p14:sldId id="309"/>
            <p14:sldId id="310"/>
          </p14:sldIdLst>
        </p14:section>
        <p14:section name="set operators" id="{3B085666-D2EB-4C34-AC35-C47231F05EF4}">
          <p14:sldIdLst>
            <p14:sldId id="301"/>
            <p14:sldId id="311"/>
            <p14:sldId id="312"/>
            <p14:sldId id="313"/>
            <p14:sldId id="314"/>
            <p14:sldId id="315"/>
            <p14:sldId id="316"/>
            <p14:sldId id="317"/>
            <p14:sldId id="318"/>
            <p14:sldId id="319"/>
            <p14:sldId id="320"/>
            <p14:sldId id="321"/>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D202B-E7AB-414F-A3FC-AB1320E0E6D6}"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1C7864-9066-4561-9720-854F6B01E010}" type="slidenum">
              <a:rPr lang="en-US" smtClean="0"/>
              <a:t>‹#›</a:t>
            </a:fld>
            <a:endParaRPr lang="en-US"/>
          </a:p>
        </p:txBody>
      </p:sp>
    </p:spTree>
    <p:extLst>
      <p:ext uri="{BB962C8B-B14F-4D97-AF65-F5344CB8AC3E}">
        <p14:creationId xmlns:p14="http://schemas.microsoft.com/office/powerpoint/2010/main" val="327397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41</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42</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43</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46</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47</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48</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49</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50</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Microsoft Enterprise Consortium</a:t>
            </a:r>
          </a:p>
        </p:txBody>
      </p:sp>
      <p:sp>
        <p:nvSpPr>
          <p:cNvPr id="5" name="Footer Placeholder 4"/>
          <p:cNvSpPr>
            <a:spLocks noGrp="1"/>
          </p:cNvSpPr>
          <p:nvPr>
            <p:ph type="ftr" sz="quarter" idx="11"/>
          </p:nvPr>
        </p:nvSpPr>
        <p:spPr/>
        <p:txBody>
          <a:bodyPr/>
          <a:lstStyle/>
          <a:p>
            <a:r>
              <a:rPr lang="en-US"/>
              <a:t>J Kreie, New Mexico State University</a:t>
            </a:r>
          </a:p>
        </p:txBody>
      </p:sp>
      <p:sp>
        <p:nvSpPr>
          <p:cNvPr id="6" name="Slide Number Placeholder 5"/>
          <p:cNvSpPr>
            <a:spLocks noGrp="1"/>
          </p:cNvSpPr>
          <p:nvPr>
            <p:ph type="sldNum" sz="quarter" idx="12"/>
          </p:nvPr>
        </p:nvSpPr>
        <p:spPr/>
        <p:txBody>
          <a:bodyPr/>
          <a:lstStyle/>
          <a:p>
            <a:fld id="{7C850DC6-43F6-4322-B992-A5F2B178F3B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1113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a:xfrm>
            <a:off x="762000" y="397374"/>
            <a:ext cx="10668000" cy="15240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20738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811575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a:xfrm>
            <a:off x="762000" y="205432"/>
            <a:ext cx="10668000" cy="1524000"/>
          </a:xfrm>
        </p:spPr>
        <p:txBody>
          <a:bodyPr/>
          <a:lstStyle>
            <a:lvl1pPr>
              <a:defRPr>
                <a:solidFill>
                  <a:schemeClr val="accent5">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a:xfrm>
            <a:off x="762000" y="2219574"/>
            <a:ext cx="10668000" cy="38180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4334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atin typeface="Georgia" panose="02040502050405020303" pitchFamily="18"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3302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a:xfrm>
            <a:off x="762000" y="266700"/>
            <a:ext cx="10668000" cy="1524000"/>
          </a:xfrm>
        </p:spPr>
        <p:txBody>
          <a:bodyPr/>
          <a:lstStyle>
            <a:lvl1pPr>
              <a:defRPr>
                <a:solidFill>
                  <a:schemeClr val="accent5">
                    <a:lumMod val="75000"/>
                  </a:schemeClr>
                </a:solidFill>
                <a:latin typeface="Georgia" panose="02040502050405020303"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326785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243532"/>
            <a:ext cx="10668000" cy="1524000"/>
          </a:xfrm>
        </p:spPr>
        <p:txBody>
          <a:bodyPr/>
          <a:lstStyle>
            <a:lvl1pPr>
              <a:defRPr>
                <a:solidFill>
                  <a:schemeClr val="accent5">
                    <a:lumMod val="75000"/>
                  </a:schemeClr>
                </a:solidFill>
                <a:latin typeface="Georgia" panose="02040502050405020303" pitchFamily="18"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47372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a:xfrm>
            <a:off x="762000" y="386407"/>
            <a:ext cx="10668000" cy="1524000"/>
          </a:xfrm>
        </p:spPr>
        <p:txBody>
          <a:bodyPr/>
          <a:lstStyle>
            <a:lvl1pPr>
              <a:defRPr>
                <a:solidFill>
                  <a:schemeClr val="accent5">
                    <a:lumMod val="75000"/>
                  </a:schemeClr>
                </a:solidFill>
                <a:latin typeface="Georgia" panose="02040502050405020303" pitchFamily="18"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9936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a:xfrm>
            <a:off x="9389165" y="194320"/>
            <a:ext cx="2040835" cy="365125"/>
          </a:xfrm>
          <a:prstGeom prst="rect">
            <a:avLst/>
          </a:prstGeom>
        </p:spPr>
        <p:txBody>
          <a:bodyPr/>
          <a:lstStyle/>
          <a:p>
            <a:fld id="{76969C88-B244-455D-A017-012B25B1ACDD}" type="datetimeFigureOut">
              <a:rPr lang="en-US" smtClean="0"/>
              <a:t>9/17/2020</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37099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501649"/>
            <a:ext cx="3810000" cy="1524002"/>
          </a:xfrm>
        </p:spPr>
        <p:txBody>
          <a:bodyPr anchor="t" anchorCtr="0"/>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4609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339725"/>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90553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304800"/>
            <a:ext cx="10668000" cy="1524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347518574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4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4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4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F1F04B4-B308-4F31-88A1-57ED4975F5F4}"/>
              </a:ext>
            </a:extLst>
          </p:cNvPr>
          <p:cNvPicPr>
            <a:picLocks noChangeAspect="1"/>
          </p:cNvPicPr>
          <p:nvPr/>
        </p:nvPicPr>
        <p:blipFill rotWithShape="1">
          <a:blip r:embed="rId2"/>
          <a:srcRect b="15835"/>
          <a:stretch/>
        </p:blipFill>
        <p:spPr>
          <a:xfrm>
            <a:off x="20" y="10"/>
            <a:ext cx="12207220" cy="6857990"/>
          </a:xfrm>
          <a:prstGeom prst="rect">
            <a:avLst/>
          </a:prstGeom>
        </p:spPr>
      </p:pic>
      <p:sp>
        <p:nvSpPr>
          <p:cNvPr id="2" name="Title 1">
            <a:extLst>
              <a:ext uri="{FF2B5EF4-FFF2-40B4-BE49-F238E27FC236}">
                <a16:creationId xmlns:a16="http://schemas.microsoft.com/office/drawing/2014/main" id="{84ADEC19-C1F7-42F7-A580-A608359DC330}"/>
              </a:ext>
            </a:extLst>
          </p:cNvPr>
          <p:cNvSpPr>
            <a:spLocks noGrp="1"/>
          </p:cNvSpPr>
          <p:nvPr>
            <p:ph type="ctrTitle"/>
          </p:nvPr>
        </p:nvSpPr>
        <p:spPr>
          <a:xfrm>
            <a:off x="762000" y="762000"/>
            <a:ext cx="3810000" cy="3048000"/>
          </a:xfrm>
        </p:spPr>
        <p:txBody>
          <a:bodyPr>
            <a:normAutofit fontScale="90000"/>
          </a:bodyPr>
          <a:lstStyle/>
          <a:p>
            <a:pPr algn="l"/>
            <a:endParaRPr lang="en-US" sz="4400" dirty="0"/>
          </a:p>
          <a:p>
            <a:r>
              <a:rPr lang="en-US" dirty="0"/>
              <a:t>SQL Chapter 3.5</a:t>
            </a:r>
          </a:p>
        </p:txBody>
      </p:sp>
      <p:sp>
        <p:nvSpPr>
          <p:cNvPr id="3" name="Subtitle 2">
            <a:extLst>
              <a:ext uri="{FF2B5EF4-FFF2-40B4-BE49-F238E27FC236}">
                <a16:creationId xmlns:a16="http://schemas.microsoft.com/office/drawing/2014/main" id="{A09425E4-76F2-4636-9394-548CD2972781}"/>
              </a:ext>
            </a:extLst>
          </p:cNvPr>
          <p:cNvSpPr>
            <a:spLocks noGrp="1"/>
          </p:cNvSpPr>
          <p:nvPr>
            <p:ph type="subTitle" idx="1"/>
          </p:nvPr>
        </p:nvSpPr>
        <p:spPr>
          <a:xfrm>
            <a:off x="762000" y="4083733"/>
            <a:ext cx="3810000" cy="1524000"/>
          </a:xfrm>
        </p:spPr>
        <p:txBody>
          <a:bodyPr>
            <a:normAutofit/>
          </a:bodyPr>
          <a:lstStyle/>
          <a:p>
            <a:pPr algn="l"/>
            <a:r>
              <a:rPr lang="en-US" dirty="0"/>
              <a:t>MSBA 504</a:t>
            </a:r>
          </a:p>
        </p:txBody>
      </p:sp>
    </p:spTree>
    <p:extLst>
      <p:ext uri="{BB962C8B-B14F-4D97-AF65-F5344CB8AC3E}">
        <p14:creationId xmlns:p14="http://schemas.microsoft.com/office/powerpoint/2010/main" val="3410273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Joining 3 tables in the WHERE clause</a:t>
            </a:r>
          </a:p>
        </p:txBody>
      </p:sp>
      <p:sp>
        <p:nvSpPr>
          <p:cNvPr id="3" name="Content Placeholder 2"/>
          <p:cNvSpPr>
            <a:spLocks noGrp="1"/>
          </p:cNvSpPr>
          <p:nvPr>
            <p:ph idx="1"/>
          </p:nvPr>
        </p:nvSpPr>
        <p:spPr>
          <a:xfrm>
            <a:off x="914400" y="1355334"/>
            <a:ext cx="8153400" cy="4800600"/>
          </a:xfrm>
        </p:spPr>
        <p:txBody>
          <a:bodyPr>
            <a:normAutofit/>
          </a:bodyPr>
          <a:lstStyle/>
          <a:p>
            <a:r>
              <a:rPr lang="en-US" dirty="0"/>
              <a:t>Show students and their evaluations as </a:t>
            </a:r>
            <a:r>
              <a:rPr lang="en-US" dirty="0" err="1"/>
              <a:t>evaluatee</a:t>
            </a:r>
            <a:r>
              <a:rPr lang="en-US" dirty="0"/>
              <a:t>.</a:t>
            </a:r>
            <a:endParaRPr lang="en-US" sz="1400" b="1" dirty="0">
              <a:latin typeface="Courier New" pitchFamily="49" charset="0"/>
              <a:cs typeface="Courier New" pitchFamily="49" charset="0"/>
            </a:endParaRPr>
          </a:p>
          <a:p>
            <a:pPr>
              <a:buNone/>
            </a:pPr>
            <a:r>
              <a:rPr lang="en-US" sz="1400" b="1" dirty="0">
                <a:latin typeface="Courier New" pitchFamily="49" charset="0"/>
                <a:cs typeface="Courier New" pitchFamily="49" charset="0"/>
              </a:rPr>
              <a:t>/* Join in the WHERE clause */</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team_name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teams.teamID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stdfname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stdlname</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evalsemester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evalyear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teams, students, evaluations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solidFill>
                  <a:srgbClr val="0070C0"/>
                </a:solidFill>
                <a:latin typeface="Courier New" pitchFamily="49" charset="0"/>
                <a:cs typeface="Courier New" pitchFamily="49" charset="0"/>
              </a:rPr>
              <a:t>teams.teamID</a:t>
            </a:r>
            <a:r>
              <a:rPr lang="en-US" sz="1400" b="1" dirty="0">
                <a:solidFill>
                  <a:srgbClr val="0070C0"/>
                </a:solidFill>
                <a:latin typeface="Courier New" pitchFamily="49" charset="0"/>
                <a:cs typeface="Courier New" pitchFamily="49" charset="0"/>
              </a:rPr>
              <a:t> = </a:t>
            </a:r>
            <a:r>
              <a:rPr lang="en-US" sz="1400" b="1" dirty="0" err="1">
                <a:solidFill>
                  <a:srgbClr val="0070C0"/>
                </a:solidFill>
                <a:latin typeface="Courier New" pitchFamily="49" charset="0"/>
                <a:cs typeface="Courier New" pitchFamily="49" charset="0"/>
              </a:rPr>
              <a:t>students.std_teamID</a:t>
            </a:r>
            <a:br>
              <a:rPr lang="en-US" sz="1400" b="1" dirty="0">
                <a:solidFill>
                  <a:srgbClr val="0070C0"/>
                </a:solidFill>
                <a:latin typeface="Courier New" pitchFamily="49" charset="0"/>
                <a:cs typeface="Courier New" pitchFamily="49" charset="0"/>
              </a:rPr>
            </a:br>
            <a:r>
              <a:rPr lang="en-US" sz="1400" b="1" dirty="0">
                <a:latin typeface="Courier New" pitchFamily="49" charset="0"/>
                <a:cs typeface="Courier New" pitchFamily="49" charset="0"/>
              </a:rPr>
              <a:t>and </a:t>
            </a:r>
            <a:r>
              <a:rPr lang="en-US" sz="1400" b="1" dirty="0" err="1">
                <a:solidFill>
                  <a:schemeClr val="accent3">
                    <a:lumMod val="75000"/>
                  </a:schemeClr>
                </a:solidFill>
                <a:latin typeface="Courier New" pitchFamily="49" charset="0"/>
                <a:cs typeface="Courier New" pitchFamily="49" charset="0"/>
              </a:rPr>
              <a:t>students.stdid</a:t>
            </a:r>
            <a:r>
              <a:rPr lang="en-US" sz="1400" b="1" dirty="0">
                <a:solidFill>
                  <a:schemeClr val="accent3">
                    <a:lumMod val="75000"/>
                  </a:schemeClr>
                </a:solidFill>
                <a:latin typeface="Courier New" pitchFamily="49" charset="0"/>
                <a:cs typeface="Courier New" pitchFamily="49" charset="0"/>
              </a:rPr>
              <a:t> = </a:t>
            </a:r>
            <a:r>
              <a:rPr lang="en-US" sz="1400" b="1" dirty="0" err="1">
                <a:solidFill>
                  <a:schemeClr val="accent3">
                    <a:lumMod val="75000"/>
                  </a:schemeClr>
                </a:solidFill>
                <a:latin typeface="Courier New" pitchFamily="49" charset="0"/>
                <a:cs typeface="Courier New" pitchFamily="49" charset="0"/>
              </a:rPr>
              <a:t>evaluations.evaluateeID</a:t>
            </a:r>
            <a:br>
              <a:rPr lang="en-US" sz="1400" b="1" dirty="0">
                <a:solidFill>
                  <a:schemeClr val="accent3">
                    <a:lumMod val="75000"/>
                  </a:schemeClr>
                </a:solidFill>
                <a:latin typeface="Courier New" pitchFamily="49" charset="0"/>
                <a:cs typeface="Courier New" pitchFamily="49" charset="0"/>
              </a:rPr>
            </a:br>
            <a:r>
              <a:rPr lang="en-US" sz="1400" b="1" dirty="0">
                <a:latin typeface="Courier New" pitchFamily="49" charset="0"/>
                <a:cs typeface="Courier New" pitchFamily="49" charset="0"/>
              </a:rPr>
              <a:t>order by </a:t>
            </a:r>
            <a:r>
              <a:rPr lang="en-US" sz="1400" b="1" dirty="0" err="1">
                <a:latin typeface="Courier New" pitchFamily="49" charset="0"/>
                <a:cs typeface="Courier New" pitchFamily="49" charset="0"/>
              </a:rPr>
              <a:t>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a:t>
            </a:r>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pic>
        <p:nvPicPr>
          <p:cNvPr id="3074" name="Picture 2"/>
          <p:cNvPicPr>
            <a:picLocks noChangeAspect="1" noChangeArrowheads="1"/>
          </p:cNvPicPr>
          <p:nvPr/>
        </p:nvPicPr>
        <p:blipFill>
          <a:blip r:embed="rId3" cstate="print"/>
          <a:srcRect/>
          <a:stretch>
            <a:fillRect/>
          </a:stretch>
        </p:blipFill>
        <p:spPr bwMode="auto">
          <a:xfrm>
            <a:off x="7448551" y="3755634"/>
            <a:ext cx="4143867" cy="190333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covered in this section</a:t>
            </a:r>
          </a:p>
        </p:txBody>
      </p:sp>
      <p:sp>
        <p:nvSpPr>
          <p:cNvPr id="3" name="Content Placeholder 2"/>
          <p:cNvSpPr>
            <a:spLocks noGrp="1"/>
          </p:cNvSpPr>
          <p:nvPr>
            <p:ph idx="1"/>
          </p:nvPr>
        </p:nvSpPr>
        <p:spPr/>
        <p:txBody>
          <a:bodyPr>
            <a:normAutofit/>
          </a:bodyPr>
          <a:lstStyle/>
          <a:p>
            <a:r>
              <a:rPr lang="en-US"/>
              <a:t>How to use more than one table in a query.</a:t>
            </a:r>
          </a:p>
          <a:p>
            <a:r>
              <a:rPr lang="en-US"/>
              <a:t>Joining tables</a:t>
            </a:r>
          </a:p>
          <a:p>
            <a:pPr lvl="1"/>
            <a:r>
              <a:rPr lang="en-US"/>
              <a:t>WHERE clause</a:t>
            </a:r>
          </a:p>
          <a:p>
            <a:pPr lvl="1"/>
            <a:r>
              <a:rPr lang="en-US"/>
              <a:t>JOIN operator in the FROM clause</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11</a:t>
            </a:fld>
            <a:endParaRPr kumimoji="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82A76-DC47-45B5-80F3-D95E7A977CFA}"/>
              </a:ext>
            </a:extLst>
          </p:cNvPr>
          <p:cNvSpPr>
            <a:spLocks noGrp="1"/>
          </p:cNvSpPr>
          <p:nvPr>
            <p:ph type="title"/>
          </p:nvPr>
        </p:nvSpPr>
        <p:spPr/>
        <p:txBody>
          <a:bodyPr/>
          <a:lstStyle/>
          <a:p>
            <a:r>
              <a:rPr lang="en-US" dirty="0"/>
              <a:t>Aggregating Data</a:t>
            </a:r>
          </a:p>
        </p:txBody>
      </p:sp>
      <p:sp>
        <p:nvSpPr>
          <p:cNvPr id="3" name="Text Placeholder 2">
            <a:extLst>
              <a:ext uri="{FF2B5EF4-FFF2-40B4-BE49-F238E27FC236}">
                <a16:creationId xmlns:a16="http://schemas.microsoft.com/office/drawing/2014/main" id="{34A64A52-1496-4856-94C3-01B48EFED66C}"/>
              </a:ext>
            </a:extLst>
          </p:cNvPr>
          <p:cNvSpPr>
            <a:spLocks noGrp="1"/>
          </p:cNvSpPr>
          <p:nvPr>
            <p:ph type="body" idx="1"/>
          </p:nvPr>
        </p:nvSpPr>
        <p:spPr/>
        <p:txBody>
          <a:bodyPr/>
          <a:lstStyle/>
          <a:p>
            <a:r>
              <a:rPr lang="en-US" b="1" dirty="0">
                <a:solidFill>
                  <a:schemeClr val="tx1">
                    <a:lumMod val="95000"/>
                    <a:lumOff val="5000"/>
                  </a:schemeClr>
                </a:solidFill>
              </a:rPr>
              <a:t>SUM(), AVG(), MIN(), MAX(), COUNT ()</a:t>
            </a:r>
          </a:p>
        </p:txBody>
      </p:sp>
    </p:spTree>
    <p:extLst>
      <p:ext uri="{BB962C8B-B14F-4D97-AF65-F5344CB8AC3E}">
        <p14:creationId xmlns:p14="http://schemas.microsoft.com/office/powerpoint/2010/main" val="2199922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Aggregates</a:t>
            </a:r>
          </a:p>
        </p:txBody>
      </p:sp>
      <p:sp>
        <p:nvSpPr>
          <p:cNvPr id="3" name="Content Placeholder 2"/>
          <p:cNvSpPr>
            <a:spLocks noGrp="1"/>
          </p:cNvSpPr>
          <p:nvPr>
            <p:ph idx="1"/>
          </p:nvPr>
        </p:nvSpPr>
        <p:spPr>
          <a:xfrm>
            <a:off x="762000" y="1310486"/>
            <a:ext cx="10668000" cy="3818083"/>
          </a:xfrm>
        </p:spPr>
        <p:txBody>
          <a:bodyPr>
            <a:normAutofit/>
          </a:bodyPr>
          <a:lstStyle/>
          <a:p>
            <a:r>
              <a:rPr lang="en-US" dirty="0">
                <a:solidFill>
                  <a:schemeClr val="tx1">
                    <a:lumMod val="95000"/>
                    <a:lumOff val="5000"/>
                    <a:alpha val="70000"/>
                  </a:schemeClr>
                </a:solidFill>
              </a:rPr>
              <a:t>We often want to group data, also known as aggregating data.</a:t>
            </a:r>
          </a:p>
          <a:p>
            <a:r>
              <a:rPr lang="en-US" dirty="0">
                <a:solidFill>
                  <a:schemeClr val="tx1">
                    <a:lumMod val="95000"/>
                    <a:lumOff val="5000"/>
                    <a:alpha val="70000"/>
                  </a:schemeClr>
                </a:solidFill>
              </a:rPr>
              <a:t>For example, a school might want a list of how many students are in each course in the fall and spring semesters.  The grouping would be based on the current year, then by semester, then by course.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13</a:t>
            </a:fld>
            <a:endParaRPr kumimoji="0" lang="en-US"/>
          </a:p>
        </p:txBody>
      </p:sp>
      <p:graphicFrame>
        <p:nvGraphicFramePr>
          <p:cNvPr id="5" name="Table 4"/>
          <p:cNvGraphicFramePr>
            <a:graphicFrameLocks noGrp="1"/>
          </p:cNvGraphicFramePr>
          <p:nvPr/>
        </p:nvGraphicFramePr>
        <p:xfrm>
          <a:off x="2743200" y="4343400"/>
          <a:ext cx="6248400" cy="1711960"/>
        </p:xfrm>
        <a:graphic>
          <a:graphicData uri="http://schemas.openxmlformats.org/drawingml/2006/table">
            <a:tbl>
              <a:tblPr firstRow="1" bandRow="1">
                <a:tableStyleId>{5C22544A-7EE6-4342-B048-85BDC9FD1C3A}</a:tableStyleId>
              </a:tblPr>
              <a:tblGrid>
                <a:gridCol w="971973">
                  <a:extLst>
                    <a:ext uri="{9D8B030D-6E8A-4147-A177-3AD203B41FA5}">
                      <a16:colId xmlns:a16="http://schemas.microsoft.com/office/drawing/2014/main" val="20000"/>
                    </a:ext>
                  </a:extLst>
                </a:gridCol>
                <a:gridCol w="1457960">
                  <a:extLst>
                    <a:ext uri="{9D8B030D-6E8A-4147-A177-3AD203B41FA5}">
                      <a16:colId xmlns:a16="http://schemas.microsoft.com/office/drawing/2014/main" val="20001"/>
                    </a:ext>
                  </a:extLst>
                </a:gridCol>
                <a:gridCol w="1457960">
                  <a:extLst>
                    <a:ext uri="{9D8B030D-6E8A-4147-A177-3AD203B41FA5}">
                      <a16:colId xmlns:a16="http://schemas.microsoft.com/office/drawing/2014/main" val="20002"/>
                    </a:ext>
                  </a:extLst>
                </a:gridCol>
                <a:gridCol w="2360507">
                  <a:extLst>
                    <a:ext uri="{9D8B030D-6E8A-4147-A177-3AD203B41FA5}">
                      <a16:colId xmlns:a16="http://schemas.microsoft.com/office/drawing/2014/main" val="20003"/>
                    </a:ext>
                  </a:extLst>
                </a:gridCol>
              </a:tblGrid>
              <a:tr h="427990">
                <a:tc>
                  <a:txBody>
                    <a:bodyPr/>
                    <a:lstStyle/>
                    <a:p>
                      <a:r>
                        <a:rPr lang="en-US" sz="1600"/>
                        <a:t>Year</a:t>
                      </a:r>
                    </a:p>
                  </a:txBody>
                  <a:tcPr/>
                </a:tc>
                <a:tc>
                  <a:txBody>
                    <a:bodyPr/>
                    <a:lstStyle/>
                    <a:p>
                      <a:r>
                        <a:rPr lang="en-US" sz="1600"/>
                        <a:t>Semester</a:t>
                      </a:r>
                    </a:p>
                  </a:txBody>
                  <a:tcPr/>
                </a:tc>
                <a:tc>
                  <a:txBody>
                    <a:bodyPr/>
                    <a:lstStyle/>
                    <a:p>
                      <a:r>
                        <a:rPr lang="en-US" sz="1600"/>
                        <a:t>Course</a:t>
                      </a:r>
                    </a:p>
                  </a:txBody>
                  <a:tcPr/>
                </a:tc>
                <a:tc>
                  <a:txBody>
                    <a:bodyPr/>
                    <a:lstStyle/>
                    <a:p>
                      <a:r>
                        <a:rPr lang="en-US" sz="1600"/>
                        <a:t>Student Count</a:t>
                      </a:r>
                    </a:p>
                  </a:txBody>
                  <a:tcPr/>
                </a:tc>
                <a:extLst>
                  <a:ext uri="{0D108BD9-81ED-4DB2-BD59-A6C34878D82A}">
                    <a16:rowId xmlns:a16="http://schemas.microsoft.com/office/drawing/2014/main" val="10000"/>
                  </a:ext>
                </a:extLst>
              </a:tr>
              <a:tr h="427990">
                <a:tc>
                  <a:txBody>
                    <a:bodyPr/>
                    <a:lstStyle/>
                    <a:p>
                      <a:r>
                        <a:rPr lang="en-US" sz="1600"/>
                        <a:t>2010</a:t>
                      </a:r>
                    </a:p>
                  </a:txBody>
                  <a:tcPr/>
                </a:tc>
                <a:tc>
                  <a:txBody>
                    <a:bodyPr/>
                    <a:lstStyle/>
                    <a:p>
                      <a:r>
                        <a:rPr lang="en-US" sz="1600"/>
                        <a:t>Fall</a:t>
                      </a:r>
                    </a:p>
                  </a:txBody>
                  <a:tcPr/>
                </a:tc>
                <a:tc>
                  <a:txBody>
                    <a:bodyPr/>
                    <a:lstStyle/>
                    <a:p>
                      <a:r>
                        <a:rPr lang="en-US" sz="1600"/>
                        <a:t>ENG301</a:t>
                      </a:r>
                    </a:p>
                  </a:txBody>
                  <a:tcPr/>
                </a:tc>
                <a:tc>
                  <a:txBody>
                    <a:bodyPr/>
                    <a:lstStyle/>
                    <a:p>
                      <a:r>
                        <a:rPr lang="en-US" sz="1600"/>
                        <a:t>46</a:t>
                      </a:r>
                    </a:p>
                  </a:txBody>
                  <a:tcPr/>
                </a:tc>
                <a:extLst>
                  <a:ext uri="{0D108BD9-81ED-4DB2-BD59-A6C34878D82A}">
                    <a16:rowId xmlns:a16="http://schemas.microsoft.com/office/drawing/2014/main" val="10001"/>
                  </a:ext>
                </a:extLst>
              </a:tr>
              <a:tr h="427990">
                <a:tc>
                  <a:txBody>
                    <a:bodyPr/>
                    <a:lstStyle/>
                    <a:p>
                      <a:endParaRPr lang="en-US" sz="1600"/>
                    </a:p>
                  </a:txBody>
                  <a:tcPr/>
                </a:tc>
                <a:tc>
                  <a:txBody>
                    <a:bodyPr/>
                    <a:lstStyle/>
                    <a:p>
                      <a:r>
                        <a:rPr lang="en-US" sz="1600"/>
                        <a:t>Fall</a:t>
                      </a:r>
                    </a:p>
                  </a:txBody>
                  <a:tcPr/>
                </a:tc>
                <a:tc>
                  <a:txBody>
                    <a:bodyPr/>
                    <a:lstStyle/>
                    <a:p>
                      <a:r>
                        <a:rPr lang="en-US" sz="1600"/>
                        <a:t>MAT301</a:t>
                      </a:r>
                    </a:p>
                  </a:txBody>
                  <a:tcPr/>
                </a:tc>
                <a:tc>
                  <a:txBody>
                    <a:bodyPr/>
                    <a:lstStyle/>
                    <a:p>
                      <a:r>
                        <a:rPr lang="en-US" sz="1600"/>
                        <a:t>35</a:t>
                      </a:r>
                    </a:p>
                  </a:txBody>
                  <a:tcPr/>
                </a:tc>
                <a:extLst>
                  <a:ext uri="{0D108BD9-81ED-4DB2-BD59-A6C34878D82A}">
                    <a16:rowId xmlns:a16="http://schemas.microsoft.com/office/drawing/2014/main" val="10002"/>
                  </a:ext>
                </a:extLst>
              </a:tr>
              <a:tr h="427990">
                <a:tc>
                  <a:txBody>
                    <a:bodyPr/>
                    <a:lstStyle/>
                    <a:p>
                      <a:endParaRPr lang="en-US" sz="1600"/>
                    </a:p>
                  </a:txBody>
                  <a:tcPr/>
                </a:tc>
                <a:tc>
                  <a:txBody>
                    <a:bodyPr/>
                    <a:lstStyle/>
                    <a:p>
                      <a:r>
                        <a:rPr lang="en-US" sz="1600"/>
                        <a:t>Spring</a:t>
                      </a:r>
                    </a:p>
                  </a:txBody>
                  <a:tcPr/>
                </a:tc>
                <a:tc>
                  <a:txBody>
                    <a:bodyPr/>
                    <a:lstStyle/>
                    <a:p>
                      <a:r>
                        <a:rPr lang="en-US" sz="1600" dirty="0"/>
                        <a:t>ENG301</a:t>
                      </a:r>
                    </a:p>
                  </a:txBody>
                  <a:tcPr/>
                </a:tc>
                <a:tc>
                  <a:txBody>
                    <a:bodyPr/>
                    <a:lstStyle/>
                    <a:p>
                      <a:r>
                        <a:rPr lang="en-US" sz="1600" dirty="0"/>
                        <a:t>51</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Aggregates</a:t>
            </a:r>
          </a:p>
        </p:txBody>
      </p:sp>
      <p:sp>
        <p:nvSpPr>
          <p:cNvPr id="3" name="Content Placeholder 2"/>
          <p:cNvSpPr>
            <a:spLocks noGrp="1"/>
          </p:cNvSpPr>
          <p:nvPr>
            <p:ph idx="1"/>
          </p:nvPr>
        </p:nvSpPr>
        <p:spPr>
          <a:xfrm>
            <a:off x="1000125" y="1310486"/>
            <a:ext cx="10668000" cy="3818083"/>
          </a:xfrm>
        </p:spPr>
        <p:txBody>
          <a:bodyPr>
            <a:normAutofit/>
          </a:bodyPr>
          <a:lstStyle/>
          <a:p>
            <a:r>
              <a:rPr lang="en-US" dirty="0"/>
              <a:t>Another example of aggregating data would be to list the current semester’s courses, the majors, and the number of students in each major.  (You would filter the data for the current year and semester in the WHERE clause.)</a:t>
            </a:r>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14</a:t>
            </a:fld>
            <a:endParaRPr kumimoji="0" lang="en-US"/>
          </a:p>
        </p:txBody>
      </p:sp>
      <p:graphicFrame>
        <p:nvGraphicFramePr>
          <p:cNvPr id="5" name="Table 4"/>
          <p:cNvGraphicFramePr>
            <a:graphicFrameLocks noGrp="1"/>
          </p:cNvGraphicFramePr>
          <p:nvPr>
            <p:extLst>
              <p:ext uri="{D42A27DB-BD31-4B8C-83A1-F6EECF244321}">
                <p14:modId xmlns:p14="http://schemas.microsoft.com/office/powerpoint/2010/main" val="590304616"/>
              </p:ext>
            </p:extLst>
          </p:nvPr>
        </p:nvGraphicFramePr>
        <p:xfrm>
          <a:off x="2905126" y="3795069"/>
          <a:ext cx="4191000" cy="2667000"/>
        </p:xfrm>
        <a:graphic>
          <a:graphicData uri="http://schemas.openxmlformats.org/drawingml/2006/table">
            <a:tbl>
              <a:tblPr firstRow="1" bandRow="1">
                <a:tableStyleId>{5C22544A-7EE6-4342-B048-85BDC9FD1C3A}</a:tableStyleId>
              </a:tblPr>
              <a:tblGrid>
                <a:gridCol w="1076324">
                  <a:extLst>
                    <a:ext uri="{9D8B030D-6E8A-4147-A177-3AD203B41FA5}">
                      <a16:colId xmlns:a16="http://schemas.microsoft.com/office/drawing/2014/main" val="20000"/>
                    </a:ext>
                  </a:extLst>
                </a:gridCol>
                <a:gridCol w="1049545">
                  <a:extLst>
                    <a:ext uri="{9D8B030D-6E8A-4147-A177-3AD203B41FA5}">
                      <a16:colId xmlns:a16="http://schemas.microsoft.com/office/drawing/2014/main" val="20001"/>
                    </a:ext>
                  </a:extLst>
                </a:gridCol>
                <a:gridCol w="2065131">
                  <a:extLst>
                    <a:ext uri="{9D8B030D-6E8A-4147-A177-3AD203B41FA5}">
                      <a16:colId xmlns:a16="http://schemas.microsoft.com/office/drawing/2014/main" val="20002"/>
                    </a:ext>
                  </a:extLst>
                </a:gridCol>
              </a:tblGrid>
              <a:tr h="381000">
                <a:tc>
                  <a:txBody>
                    <a:bodyPr/>
                    <a:lstStyle/>
                    <a:p>
                      <a:r>
                        <a:rPr lang="en-US" sz="1400"/>
                        <a:t>Course</a:t>
                      </a:r>
                    </a:p>
                  </a:txBody>
                  <a:tcPr/>
                </a:tc>
                <a:tc>
                  <a:txBody>
                    <a:bodyPr/>
                    <a:lstStyle/>
                    <a:p>
                      <a:r>
                        <a:rPr lang="en-US" sz="1400"/>
                        <a:t>Major</a:t>
                      </a:r>
                    </a:p>
                  </a:txBody>
                  <a:tcPr/>
                </a:tc>
                <a:tc>
                  <a:txBody>
                    <a:bodyPr/>
                    <a:lstStyle/>
                    <a:p>
                      <a:r>
                        <a:rPr lang="en-US" sz="1400"/>
                        <a:t>Student Count</a:t>
                      </a:r>
                    </a:p>
                  </a:txBody>
                  <a:tcPr/>
                </a:tc>
                <a:extLst>
                  <a:ext uri="{0D108BD9-81ED-4DB2-BD59-A6C34878D82A}">
                    <a16:rowId xmlns:a16="http://schemas.microsoft.com/office/drawing/2014/main" val="10000"/>
                  </a:ext>
                </a:extLst>
              </a:tr>
              <a:tr h="381000">
                <a:tc>
                  <a:txBody>
                    <a:bodyPr/>
                    <a:lstStyle/>
                    <a:p>
                      <a:r>
                        <a:rPr lang="en-US" sz="1400"/>
                        <a:t>ENG301</a:t>
                      </a:r>
                    </a:p>
                  </a:txBody>
                  <a:tcPr/>
                </a:tc>
                <a:tc>
                  <a:txBody>
                    <a:bodyPr/>
                    <a:lstStyle/>
                    <a:p>
                      <a:r>
                        <a:rPr lang="en-US" sz="1400"/>
                        <a:t>HIST</a:t>
                      </a:r>
                    </a:p>
                  </a:txBody>
                  <a:tcPr/>
                </a:tc>
                <a:tc>
                  <a:txBody>
                    <a:bodyPr/>
                    <a:lstStyle/>
                    <a:p>
                      <a:r>
                        <a:rPr lang="en-US" sz="1400"/>
                        <a:t>17</a:t>
                      </a:r>
                    </a:p>
                  </a:txBody>
                  <a:tcPr/>
                </a:tc>
                <a:extLst>
                  <a:ext uri="{0D108BD9-81ED-4DB2-BD59-A6C34878D82A}">
                    <a16:rowId xmlns:a16="http://schemas.microsoft.com/office/drawing/2014/main" val="10001"/>
                  </a:ext>
                </a:extLst>
              </a:tr>
              <a:tr h="381000">
                <a:tc>
                  <a:txBody>
                    <a:bodyPr/>
                    <a:lstStyle/>
                    <a:p>
                      <a:endParaRPr lang="en-US" sz="1400"/>
                    </a:p>
                  </a:txBody>
                  <a:tcPr/>
                </a:tc>
                <a:tc>
                  <a:txBody>
                    <a:bodyPr/>
                    <a:lstStyle/>
                    <a:p>
                      <a:r>
                        <a:rPr lang="en-US" sz="1400"/>
                        <a:t>EDUC</a:t>
                      </a:r>
                    </a:p>
                  </a:txBody>
                  <a:tcPr/>
                </a:tc>
                <a:tc>
                  <a:txBody>
                    <a:bodyPr/>
                    <a:lstStyle/>
                    <a:p>
                      <a:r>
                        <a:rPr lang="en-US" sz="1400"/>
                        <a:t>19</a:t>
                      </a:r>
                    </a:p>
                  </a:txBody>
                  <a:tcPr/>
                </a:tc>
                <a:extLst>
                  <a:ext uri="{0D108BD9-81ED-4DB2-BD59-A6C34878D82A}">
                    <a16:rowId xmlns:a16="http://schemas.microsoft.com/office/drawing/2014/main" val="10002"/>
                  </a:ext>
                </a:extLst>
              </a:tr>
              <a:tr h="381000">
                <a:tc>
                  <a:txBody>
                    <a:bodyPr/>
                    <a:lstStyle/>
                    <a:p>
                      <a:endParaRPr lang="en-US" sz="1400"/>
                    </a:p>
                  </a:txBody>
                  <a:tcPr/>
                </a:tc>
                <a:tc>
                  <a:txBody>
                    <a:bodyPr/>
                    <a:lstStyle/>
                    <a:p>
                      <a:r>
                        <a:rPr lang="en-US" sz="1400"/>
                        <a:t>BUS</a:t>
                      </a:r>
                    </a:p>
                  </a:txBody>
                  <a:tcPr/>
                </a:tc>
                <a:tc>
                  <a:txBody>
                    <a:bodyPr/>
                    <a:lstStyle/>
                    <a:p>
                      <a:r>
                        <a:rPr lang="en-US" sz="1400"/>
                        <a:t>10</a:t>
                      </a:r>
                    </a:p>
                  </a:txBody>
                  <a:tcPr/>
                </a:tc>
                <a:extLst>
                  <a:ext uri="{0D108BD9-81ED-4DB2-BD59-A6C34878D82A}">
                    <a16:rowId xmlns:a16="http://schemas.microsoft.com/office/drawing/2014/main" val="10003"/>
                  </a:ext>
                </a:extLst>
              </a:tr>
              <a:tr h="381000">
                <a:tc>
                  <a:txBody>
                    <a:bodyPr/>
                    <a:lstStyle/>
                    <a:p>
                      <a:r>
                        <a:rPr lang="en-US" sz="1400"/>
                        <a:t>MAT301</a:t>
                      </a:r>
                    </a:p>
                  </a:txBody>
                  <a:tcPr/>
                </a:tc>
                <a:tc>
                  <a:txBody>
                    <a:bodyPr/>
                    <a:lstStyle/>
                    <a:p>
                      <a:r>
                        <a:rPr lang="en-US" sz="1400"/>
                        <a:t>MATH</a:t>
                      </a:r>
                    </a:p>
                  </a:txBody>
                  <a:tcPr/>
                </a:tc>
                <a:tc>
                  <a:txBody>
                    <a:bodyPr/>
                    <a:lstStyle/>
                    <a:p>
                      <a:r>
                        <a:rPr lang="en-US" sz="1400"/>
                        <a:t>15</a:t>
                      </a:r>
                    </a:p>
                  </a:txBody>
                  <a:tcPr/>
                </a:tc>
                <a:extLst>
                  <a:ext uri="{0D108BD9-81ED-4DB2-BD59-A6C34878D82A}">
                    <a16:rowId xmlns:a16="http://schemas.microsoft.com/office/drawing/2014/main" val="10004"/>
                  </a:ext>
                </a:extLst>
              </a:tr>
              <a:tr h="381000">
                <a:tc>
                  <a:txBody>
                    <a:bodyPr/>
                    <a:lstStyle/>
                    <a:p>
                      <a:endParaRPr lang="en-US" sz="1400"/>
                    </a:p>
                  </a:txBody>
                  <a:tcPr/>
                </a:tc>
                <a:tc>
                  <a:txBody>
                    <a:bodyPr/>
                    <a:lstStyle/>
                    <a:p>
                      <a:r>
                        <a:rPr lang="en-US" sz="1400"/>
                        <a:t>BUS</a:t>
                      </a:r>
                    </a:p>
                  </a:txBody>
                  <a:tcPr/>
                </a:tc>
                <a:tc>
                  <a:txBody>
                    <a:bodyPr/>
                    <a:lstStyle/>
                    <a:p>
                      <a:r>
                        <a:rPr lang="en-US" sz="1400"/>
                        <a:t>8</a:t>
                      </a:r>
                    </a:p>
                  </a:txBody>
                  <a:tcPr/>
                </a:tc>
                <a:extLst>
                  <a:ext uri="{0D108BD9-81ED-4DB2-BD59-A6C34878D82A}">
                    <a16:rowId xmlns:a16="http://schemas.microsoft.com/office/drawing/2014/main" val="10005"/>
                  </a:ext>
                </a:extLst>
              </a:tr>
              <a:tr h="381000">
                <a:tc>
                  <a:txBody>
                    <a:bodyPr/>
                    <a:lstStyle/>
                    <a:p>
                      <a:endParaRPr lang="en-US" sz="1400"/>
                    </a:p>
                  </a:txBody>
                  <a:tcPr/>
                </a:tc>
                <a:tc>
                  <a:txBody>
                    <a:bodyPr/>
                    <a:lstStyle/>
                    <a:p>
                      <a:r>
                        <a:rPr lang="en-US" sz="1400"/>
                        <a:t>EEG</a:t>
                      </a:r>
                    </a:p>
                  </a:txBody>
                  <a:tcPr/>
                </a:tc>
                <a:tc>
                  <a:txBody>
                    <a:bodyPr/>
                    <a:lstStyle/>
                    <a:p>
                      <a:r>
                        <a:rPr lang="en-US" sz="1400" dirty="0"/>
                        <a:t>12</a:t>
                      </a:r>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BY clause</a:t>
            </a:r>
          </a:p>
        </p:txBody>
      </p:sp>
      <p:sp>
        <p:nvSpPr>
          <p:cNvPr id="3" name="Content Placeholder 2"/>
          <p:cNvSpPr>
            <a:spLocks noGrp="1"/>
          </p:cNvSpPr>
          <p:nvPr>
            <p:ph idx="1"/>
          </p:nvPr>
        </p:nvSpPr>
        <p:spPr>
          <a:xfrm>
            <a:off x="485775" y="1447800"/>
            <a:ext cx="9420225" cy="4648200"/>
          </a:xfrm>
        </p:spPr>
        <p:txBody>
          <a:bodyPr>
            <a:normAutofit fontScale="92500" lnSpcReduction="10000"/>
          </a:bodyPr>
          <a:lstStyle/>
          <a:p>
            <a:r>
              <a:rPr lang="en-US" dirty="0"/>
              <a:t>The GROUP BY clause determines how data is grouped or aggregated.  This comes after the WHERE clause, if one is used.</a:t>
            </a:r>
          </a:p>
          <a:p>
            <a:r>
              <a:rPr lang="en-US" dirty="0"/>
              <a:t>Aggregate functions—such as count, average, sum—are in the SELECT clause.</a:t>
            </a:r>
          </a:p>
          <a:p>
            <a:pPr>
              <a:buNone/>
            </a:pPr>
            <a:endParaRPr lang="en-US" dirty="0"/>
          </a:p>
          <a:p>
            <a:pPr>
              <a:buNone/>
            </a:pPr>
            <a:r>
              <a:rPr lang="en-US" sz="1800" b="1" dirty="0">
                <a:latin typeface="Courier New" pitchFamily="49" charset="0"/>
                <a:cs typeface="Courier New" pitchFamily="49" charset="0"/>
              </a:rPr>
              <a:t>/* Show how many students are on each team. */</a:t>
            </a:r>
          </a:p>
          <a:p>
            <a:pPr>
              <a:buNone/>
            </a:pPr>
            <a:r>
              <a:rPr lang="en-US" sz="1800" b="1" dirty="0">
                <a:solidFill>
                  <a:schemeClr val="tx1">
                    <a:lumMod val="95000"/>
                    <a:lumOff val="5000"/>
                    <a:alpha val="70000"/>
                  </a:schemeClr>
                </a:solidFill>
                <a:latin typeface="Courier New" pitchFamily="49" charset="0"/>
                <a:cs typeface="Courier New" pitchFamily="49" charset="0"/>
              </a:rPr>
              <a:t>select </a:t>
            </a:r>
            <a:r>
              <a:rPr lang="en-US" sz="1800" b="1" dirty="0" err="1">
                <a:solidFill>
                  <a:schemeClr val="tx1">
                    <a:lumMod val="95000"/>
                    <a:lumOff val="5000"/>
                    <a:alpha val="70000"/>
                  </a:schemeClr>
                </a:solidFill>
                <a:latin typeface="Courier New" pitchFamily="49" charset="0"/>
                <a:cs typeface="Courier New" pitchFamily="49" charset="0"/>
              </a:rPr>
              <a:t>std_teamID</a:t>
            </a:r>
            <a:r>
              <a:rPr lang="en-US" sz="1800" b="1" dirty="0">
                <a:solidFill>
                  <a:schemeClr val="tx1">
                    <a:lumMod val="95000"/>
                    <a:lumOff val="5000"/>
                    <a:alpha val="70000"/>
                  </a:schemeClr>
                </a:solidFill>
                <a:latin typeface="Courier New" pitchFamily="49" charset="0"/>
                <a:cs typeface="Courier New" pitchFamily="49" charset="0"/>
              </a:rPr>
              <a:t>, count(*) as 'Student Count’</a:t>
            </a:r>
            <a:br>
              <a:rPr lang="en-US" sz="1800" b="1" dirty="0">
                <a:solidFill>
                  <a:schemeClr val="tx1">
                    <a:lumMod val="95000"/>
                    <a:lumOff val="5000"/>
                    <a:alpha val="70000"/>
                  </a:schemeClr>
                </a:solidFill>
                <a:latin typeface="Courier New" pitchFamily="49" charset="0"/>
                <a:cs typeface="Courier New" pitchFamily="49" charset="0"/>
              </a:rPr>
            </a:br>
            <a:r>
              <a:rPr lang="en-US" sz="1800" b="1" dirty="0">
                <a:solidFill>
                  <a:schemeClr val="tx1">
                    <a:lumMod val="95000"/>
                    <a:lumOff val="5000"/>
                    <a:alpha val="70000"/>
                  </a:schemeClr>
                </a:solidFill>
                <a:latin typeface="Courier New" pitchFamily="49" charset="0"/>
                <a:cs typeface="Courier New" pitchFamily="49" charset="0"/>
              </a:rPr>
              <a:t>from students</a:t>
            </a:r>
            <a:br>
              <a:rPr lang="en-US" sz="1800" dirty="0">
                <a:latin typeface="Courier New" pitchFamily="49" charset="0"/>
                <a:cs typeface="Courier New" pitchFamily="49" charset="0"/>
              </a:rPr>
            </a:br>
            <a:r>
              <a:rPr lang="en-US" sz="1800" b="1" dirty="0">
                <a:solidFill>
                  <a:schemeClr val="tx2">
                    <a:lumMod val="60000"/>
                    <a:lumOff val="40000"/>
                  </a:schemeClr>
                </a:solidFill>
                <a:latin typeface="Courier New" pitchFamily="49" charset="0"/>
                <a:cs typeface="Courier New" pitchFamily="49" charset="0"/>
              </a:rPr>
              <a:t>group by </a:t>
            </a:r>
            <a:r>
              <a:rPr lang="en-US" sz="1800" b="1" dirty="0" err="1">
                <a:solidFill>
                  <a:schemeClr val="tx2">
                    <a:lumMod val="60000"/>
                    <a:lumOff val="40000"/>
                  </a:schemeClr>
                </a:solidFill>
                <a:latin typeface="Courier New" pitchFamily="49" charset="0"/>
                <a:cs typeface="Courier New" pitchFamily="49" charset="0"/>
              </a:rPr>
              <a:t>std_teamID</a:t>
            </a:r>
            <a:r>
              <a:rPr lang="en-US" sz="1800" dirty="0">
                <a:latin typeface="Courier New" pitchFamily="49" charset="0"/>
                <a:cs typeface="Courier New" pitchFamily="49" charset="0"/>
              </a:rPr>
              <a:t>;</a:t>
            </a:r>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15</a:t>
            </a:fld>
            <a:endParaRPr kumimoji="0" lang="en-US"/>
          </a:p>
        </p:txBody>
      </p:sp>
      <p:pic>
        <p:nvPicPr>
          <p:cNvPr id="1027" name="Picture 3"/>
          <p:cNvPicPr>
            <a:picLocks noChangeAspect="1" noChangeArrowheads="1"/>
          </p:cNvPicPr>
          <p:nvPr/>
        </p:nvPicPr>
        <p:blipFill>
          <a:blip r:embed="rId3" cstate="print"/>
          <a:srcRect/>
          <a:stretch>
            <a:fillRect/>
          </a:stretch>
        </p:blipFill>
        <p:spPr bwMode="auto">
          <a:xfrm>
            <a:off x="7486651" y="3771900"/>
            <a:ext cx="3667125" cy="20190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blinds(horizontal)">
                                      <p:cBhvr>
                                        <p:cTn id="15"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Grouping with more fields in the SELECT clause and GROUP BY clause.</a:t>
            </a:r>
          </a:p>
        </p:txBody>
      </p:sp>
      <p:sp>
        <p:nvSpPr>
          <p:cNvPr id="3" name="Content Placeholder 2"/>
          <p:cNvSpPr>
            <a:spLocks noGrp="1"/>
          </p:cNvSpPr>
          <p:nvPr>
            <p:ph idx="1"/>
          </p:nvPr>
        </p:nvSpPr>
        <p:spPr>
          <a:xfrm>
            <a:off x="1066800" y="1447800"/>
            <a:ext cx="8991600" cy="4648200"/>
          </a:xfrm>
        </p:spPr>
        <p:txBody>
          <a:bodyPr>
            <a:normAutofit/>
          </a:bodyPr>
          <a:lstStyle/>
          <a:p>
            <a:r>
              <a:rPr lang="en-US" dirty="0"/>
              <a:t>Fields in the GROUP BY clause: </a:t>
            </a:r>
          </a:p>
          <a:p>
            <a:pPr lvl="1"/>
            <a:r>
              <a:rPr lang="en-US" dirty="0"/>
              <a:t>The GROUP BY clause needs to include any fields in the SELECT clause that are not aggregate functions.</a:t>
            </a:r>
          </a:p>
          <a:p>
            <a:pPr>
              <a:buNone/>
            </a:pPr>
            <a:endParaRPr lang="en-US" dirty="0"/>
          </a:p>
          <a:p>
            <a:pPr>
              <a:buNone/>
            </a:pPr>
            <a:r>
              <a:rPr lang="en-US" sz="1400" b="1" dirty="0">
                <a:latin typeface="Courier New" pitchFamily="49" charset="0"/>
                <a:cs typeface="Courier New" pitchFamily="49" charset="0"/>
              </a:rPr>
              <a:t>/* Show how many students are on each team.  Show the full team name. */</a:t>
            </a:r>
          </a:p>
          <a:p>
            <a:pPr>
              <a:buNone/>
            </a:pPr>
            <a:r>
              <a:rPr lang="en-US" sz="1400" b="1" dirty="0">
                <a:latin typeface="Courier New" pitchFamily="49" charset="0"/>
                <a:cs typeface="Courier New" pitchFamily="49" charset="0"/>
              </a:rPr>
              <a:t>select </a:t>
            </a:r>
            <a:r>
              <a:rPr lang="en-US" sz="1600" b="1" dirty="0" err="1">
                <a:solidFill>
                  <a:schemeClr val="accent2">
                    <a:lumMod val="75000"/>
                  </a:schemeClr>
                </a:solidFill>
                <a:latin typeface="Courier New" pitchFamily="49" charset="0"/>
                <a:cs typeface="Courier New" pitchFamily="49" charset="0"/>
              </a:rPr>
              <a:t>teams.teamID</a:t>
            </a:r>
            <a:r>
              <a:rPr lang="en-US" sz="1600" b="1" dirty="0">
                <a:solidFill>
                  <a:schemeClr val="tx2">
                    <a:lumMod val="60000"/>
                    <a:lumOff val="40000"/>
                  </a:schemeClr>
                </a:solidFill>
                <a:latin typeface="Courier New" pitchFamily="49" charset="0"/>
                <a:cs typeface="Courier New" pitchFamily="49" charset="0"/>
              </a:rPr>
              <a:t>, </a:t>
            </a:r>
            <a:r>
              <a:rPr lang="en-US" sz="1600" b="1" dirty="0" err="1">
                <a:solidFill>
                  <a:schemeClr val="accent2">
                    <a:lumMod val="75000"/>
                  </a:schemeClr>
                </a:solidFill>
                <a:latin typeface="Courier New" pitchFamily="49" charset="0"/>
                <a:cs typeface="Courier New" pitchFamily="49" charset="0"/>
              </a:rPr>
              <a:t>team_name</a:t>
            </a:r>
            <a:r>
              <a:rPr lang="en-US" sz="1400" b="1" dirty="0">
                <a:latin typeface="Courier New" pitchFamily="49" charset="0"/>
                <a:cs typeface="Courier New" pitchFamily="49" charset="0"/>
              </a:rPr>
              <a:t>, count(*) as 'Student Count’</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teams, students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latin typeface="Courier New" pitchFamily="49" charset="0"/>
                <a:cs typeface="Courier New" pitchFamily="49" charset="0"/>
              </a:rPr>
              <a:t>teams.teamID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students.std_teamID</a:t>
            </a:r>
            <a:br>
              <a:rPr lang="en-US" sz="1400" b="1" dirty="0">
                <a:latin typeface="Courier New" pitchFamily="49" charset="0"/>
                <a:cs typeface="Courier New" pitchFamily="49" charset="0"/>
              </a:rPr>
            </a:br>
            <a:r>
              <a:rPr lang="en-US" sz="1600" b="1" dirty="0">
                <a:solidFill>
                  <a:schemeClr val="tx2">
                    <a:lumMod val="60000"/>
                    <a:lumOff val="40000"/>
                  </a:schemeClr>
                </a:solidFill>
                <a:latin typeface="Courier New" pitchFamily="49" charset="0"/>
                <a:cs typeface="Courier New" pitchFamily="49" charset="0"/>
              </a:rPr>
              <a:t>group by </a:t>
            </a:r>
            <a:r>
              <a:rPr lang="en-US" sz="1600" b="1" dirty="0" err="1">
                <a:solidFill>
                  <a:schemeClr val="accent2">
                    <a:lumMod val="75000"/>
                  </a:schemeClr>
                </a:solidFill>
                <a:latin typeface="Courier New" pitchFamily="49" charset="0"/>
                <a:cs typeface="Courier New" pitchFamily="49" charset="0"/>
              </a:rPr>
              <a:t>teams.teamID</a:t>
            </a:r>
            <a:r>
              <a:rPr lang="en-US" sz="1600" b="1" dirty="0">
                <a:solidFill>
                  <a:schemeClr val="tx2">
                    <a:lumMod val="60000"/>
                    <a:lumOff val="40000"/>
                  </a:schemeClr>
                </a:solidFill>
                <a:latin typeface="Courier New" pitchFamily="49" charset="0"/>
                <a:cs typeface="Courier New" pitchFamily="49" charset="0"/>
              </a:rPr>
              <a:t>, </a:t>
            </a:r>
            <a:r>
              <a:rPr lang="en-US" sz="1600" b="1" dirty="0" err="1">
                <a:solidFill>
                  <a:schemeClr val="accent2">
                    <a:lumMod val="75000"/>
                  </a:schemeClr>
                </a:solidFill>
                <a:latin typeface="Courier New" pitchFamily="49" charset="0"/>
                <a:cs typeface="Courier New" pitchFamily="49" charset="0"/>
              </a:rPr>
              <a:t>team_name</a:t>
            </a:r>
            <a:r>
              <a:rPr lang="en-US" sz="1400" b="1" dirty="0">
                <a:latin typeface="Courier New" pitchFamily="49" charset="0"/>
                <a:cs typeface="Courier New" pitchFamily="49" charset="0"/>
              </a:rPr>
              <a:t>;</a:t>
            </a:r>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16</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9225003" y="2781300"/>
            <a:ext cx="3038395" cy="1981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051"/>
                                        </p:tgtEl>
                                        <p:attrNameLst>
                                          <p:attrName>style.visibility</p:attrName>
                                        </p:attrNameLst>
                                      </p:cBhvr>
                                      <p:to>
                                        <p:strVal val="visible"/>
                                      </p:to>
                                    </p:set>
                                    <p:animEffect transition="in" filter="blinds(horizontal)">
                                      <p:cBhvr>
                                        <p:cTn id="15"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Just a comment for now …</a:t>
            </a:r>
          </a:p>
        </p:txBody>
      </p:sp>
      <p:sp>
        <p:nvSpPr>
          <p:cNvPr id="3" name="Content Placeholder 2"/>
          <p:cNvSpPr>
            <a:spLocks noGrp="1"/>
          </p:cNvSpPr>
          <p:nvPr>
            <p:ph idx="1"/>
          </p:nvPr>
        </p:nvSpPr>
        <p:spPr>
          <a:xfrm>
            <a:off x="609600" y="1371600"/>
            <a:ext cx="10972800" cy="4648200"/>
          </a:xfrm>
        </p:spPr>
        <p:txBody>
          <a:bodyPr>
            <a:normAutofit/>
          </a:bodyPr>
          <a:lstStyle/>
          <a:p>
            <a:r>
              <a:rPr lang="en-US" sz="2000" b="1" dirty="0">
                <a:solidFill>
                  <a:schemeClr val="tx1">
                    <a:lumMod val="95000"/>
                    <a:lumOff val="5000"/>
                    <a:alpha val="70000"/>
                  </a:schemeClr>
                </a:solidFill>
              </a:rPr>
              <a:t>Did you notice in the past two queries that one showed “null” for students without a team but the other query only shows students on teams?</a:t>
            </a:r>
          </a:p>
          <a:p>
            <a:r>
              <a:rPr lang="en-US" sz="2000" b="1" dirty="0">
                <a:solidFill>
                  <a:schemeClr val="tx1">
                    <a:lumMod val="95000"/>
                    <a:lumOff val="5000"/>
                    <a:alpha val="70000"/>
                  </a:schemeClr>
                </a:solidFill>
              </a:rPr>
              <a:t>When you join two tables, by default, you only get output for data that is found in both tables.  The students without a team “disappear” because there’s no team ID value to link the student to the TEAMS table.</a:t>
            </a:r>
          </a:p>
          <a:p>
            <a:pPr>
              <a:buNone/>
            </a:pPr>
            <a:endParaRPr lang="en-US" dirty="0"/>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17</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5932063" y="3686417"/>
            <a:ext cx="2954762" cy="1926667"/>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712549" y="3702608"/>
            <a:ext cx="3440476" cy="18942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Using other aggregate functions</a:t>
            </a:r>
          </a:p>
        </p:txBody>
      </p:sp>
      <p:sp>
        <p:nvSpPr>
          <p:cNvPr id="3" name="Content Placeholder 2"/>
          <p:cNvSpPr>
            <a:spLocks noGrp="1"/>
          </p:cNvSpPr>
          <p:nvPr>
            <p:ph idx="1"/>
          </p:nvPr>
        </p:nvSpPr>
        <p:spPr>
          <a:xfrm>
            <a:off x="1981200" y="2076450"/>
            <a:ext cx="8077200" cy="4019550"/>
          </a:xfrm>
        </p:spPr>
        <p:txBody>
          <a:bodyPr>
            <a:normAutofit/>
          </a:bodyPr>
          <a:lstStyle/>
          <a:p>
            <a:r>
              <a:rPr lang="en-US" sz="2000" b="1" dirty="0">
                <a:solidFill>
                  <a:schemeClr val="tx1">
                    <a:lumMod val="95000"/>
                    <a:lumOff val="5000"/>
                    <a:alpha val="70000"/>
                  </a:schemeClr>
                </a:solidFill>
              </a:rPr>
              <a:t>To see some of the other aggregate functions, let’s look at a student’s evaluation scores—average, maximum and minimum.</a:t>
            </a:r>
          </a:p>
          <a:p>
            <a:r>
              <a:rPr lang="en-US" sz="2000" b="1" dirty="0">
                <a:solidFill>
                  <a:schemeClr val="tx1">
                    <a:lumMod val="95000"/>
                    <a:lumOff val="5000"/>
                    <a:alpha val="70000"/>
                  </a:schemeClr>
                </a:solidFill>
              </a:rPr>
              <a:t>First, let’s review the data model to see what tables we will use.  We’ll use 3 tables but only display information from 2.</a:t>
            </a:r>
          </a:p>
          <a:p>
            <a:pPr>
              <a:buNone/>
            </a:pPr>
            <a:endParaRPr lang="en-US" b="1" dirty="0"/>
          </a:p>
          <a:p>
            <a:pPr>
              <a:buNone/>
            </a:pPr>
            <a:endParaRPr lang="en-US" b="1" dirty="0"/>
          </a:p>
        </p:txBody>
      </p:sp>
      <p:sp>
        <p:nvSpPr>
          <p:cNvPr id="6" name="Slide Number Placeholder 5"/>
          <p:cNvSpPr>
            <a:spLocks noGrp="1"/>
          </p:cNvSpPr>
          <p:nvPr>
            <p:ph type="sldNum" sz="quarter" idx="12"/>
          </p:nvPr>
        </p:nvSpPr>
        <p:spPr/>
        <p:txBody>
          <a:bodyPr/>
          <a:lstStyle/>
          <a:p>
            <a:fld id="{91974DF9-AD47-4691-BA21-BBFCE3637A9A}" type="slidenum">
              <a:rPr kumimoji="0" lang="en-US" b="1" smtClean="0"/>
              <a:pPr/>
              <a:t>18</a:t>
            </a:fld>
            <a:endParaRPr kumimoji="0" lang="en-US" b="1"/>
          </a:p>
        </p:txBody>
      </p:sp>
      <p:pic>
        <p:nvPicPr>
          <p:cNvPr id="7" name="Picture 6" descr="ST_logical_ERD.jpg"/>
          <p:cNvPicPr>
            <a:picLocks noChangeAspect="1"/>
          </p:cNvPicPr>
          <p:nvPr/>
        </p:nvPicPr>
        <p:blipFill>
          <a:blip r:embed="rId3" cstate="print"/>
          <a:stretch>
            <a:fillRect/>
          </a:stretch>
        </p:blipFill>
        <p:spPr>
          <a:xfrm>
            <a:off x="2286001" y="4142601"/>
            <a:ext cx="4772025" cy="1809750"/>
          </a:xfrm>
          <a:prstGeom prst="rect">
            <a:avLst/>
          </a:prstGeom>
        </p:spPr>
      </p:pic>
      <p:sp>
        <p:nvSpPr>
          <p:cNvPr id="8" name="Rounded Rectangle 7"/>
          <p:cNvSpPr/>
          <p:nvPr/>
        </p:nvSpPr>
        <p:spPr>
          <a:xfrm>
            <a:off x="3733800" y="4142601"/>
            <a:ext cx="1371600" cy="6858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Rounded Rectangle 8"/>
          <p:cNvSpPr/>
          <p:nvPr/>
        </p:nvSpPr>
        <p:spPr>
          <a:xfrm>
            <a:off x="3733800" y="5285601"/>
            <a:ext cx="1295400" cy="6858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chemeClr val="accent2">
                  <a:lumMod val="75000"/>
                </a:schemeClr>
              </a:solidFill>
            </a:endParaRPr>
          </a:p>
        </p:txBody>
      </p:sp>
      <p:sp>
        <p:nvSpPr>
          <p:cNvPr id="10" name="Rounded Rectangle 9"/>
          <p:cNvSpPr/>
          <p:nvPr/>
        </p:nvSpPr>
        <p:spPr>
          <a:xfrm>
            <a:off x="5410200" y="5209401"/>
            <a:ext cx="1752600" cy="7620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1" name="TextBox 10"/>
          <p:cNvSpPr txBox="1"/>
          <p:nvPr/>
        </p:nvSpPr>
        <p:spPr>
          <a:xfrm>
            <a:off x="2133600" y="4932403"/>
            <a:ext cx="1828800" cy="276999"/>
          </a:xfrm>
          <a:prstGeom prst="rect">
            <a:avLst/>
          </a:prstGeom>
          <a:noFill/>
        </p:spPr>
        <p:txBody>
          <a:bodyPr wrap="square" rtlCol="0">
            <a:spAutoFit/>
          </a:bodyPr>
          <a:lstStyle/>
          <a:p>
            <a:r>
              <a:rPr lang="en-US" sz="1200" b="1" dirty="0" err="1">
                <a:solidFill>
                  <a:schemeClr val="tx2">
                    <a:lumMod val="60000"/>
                    <a:lumOff val="40000"/>
                  </a:schemeClr>
                </a:solidFill>
              </a:rPr>
              <a:t>Stdid</a:t>
            </a:r>
            <a:r>
              <a:rPr lang="en-US" sz="1200" b="1" dirty="0">
                <a:solidFill>
                  <a:schemeClr val="tx2">
                    <a:lumMod val="60000"/>
                    <a:lumOff val="40000"/>
                  </a:schemeClr>
                </a:solidFill>
              </a:rPr>
              <a:t> = </a:t>
            </a:r>
            <a:r>
              <a:rPr lang="en-US" sz="1200" b="1" dirty="0" err="1">
                <a:solidFill>
                  <a:schemeClr val="tx2">
                    <a:lumMod val="60000"/>
                    <a:lumOff val="40000"/>
                  </a:schemeClr>
                </a:solidFill>
              </a:rPr>
              <a:t>evaluateeID</a:t>
            </a:r>
            <a:endParaRPr lang="en-US" sz="1200" b="1" dirty="0">
              <a:solidFill>
                <a:schemeClr val="tx2">
                  <a:lumMod val="60000"/>
                  <a:lumOff val="40000"/>
                </a:schemeClr>
              </a:solidFill>
            </a:endParaRPr>
          </a:p>
        </p:txBody>
      </p:sp>
      <p:sp>
        <p:nvSpPr>
          <p:cNvPr id="12" name="TextBox 11"/>
          <p:cNvSpPr txBox="1"/>
          <p:nvPr/>
        </p:nvSpPr>
        <p:spPr>
          <a:xfrm>
            <a:off x="3733800" y="6047602"/>
            <a:ext cx="4419600" cy="276999"/>
          </a:xfrm>
          <a:prstGeom prst="rect">
            <a:avLst/>
          </a:prstGeom>
          <a:noFill/>
        </p:spPr>
        <p:txBody>
          <a:bodyPr wrap="square" rtlCol="0">
            <a:spAutoFit/>
          </a:bodyPr>
          <a:lstStyle/>
          <a:p>
            <a:r>
              <a:rPr lang="en-US" sz="1200" b="1">
                <a:solidFill>
                  <a:schemeClr val="tx2">
                    <a:lumMod val="60000"/>
                    <a:lumOff val="40000"/>
                  </a:schemeClr>
                </a:solidFill>
              </a:rPr>
              <a:t>evaluations.Eval_ID = eval_items_scores.Eval_ID</a:t>
            </a:r>
          </a:p>
        </p:txBody>
      </p:sp>
      <p:sp>
        <p:nvSpPr>
          <p:cNvPr id="13" name="Rounded Rectangle 12"/>
          <p:cNvSpPr/>
          <p:nvPr/>
        </p:nvSpPr>
        <p:spPr>
          <a:xfrm>
            <a:off x="4038600" y="4648200"/>
            <a:ext cx="228600" cy="8382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linds(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par>
                          <p:cTn id="21" fill="hold">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linds(horizontal)">
                                      <p:cBhvr>
                                        <p:cTn id="24" dur="500"/>
                                        <p:tgtEl>
                                          <p:spTgt spid="13"/>
                                        </p:tgtEl>
                                      </p:cBhvr>
                                    </p:animEffect>
                                  </p:childTnLst>
                                </p:cTn>
                              </p:par>
                            </p:childTnLst>
                          </p:cTn>
                        </p:par>
                        <p:par>
                          <p:cTn id="25" fill="hold">
                            <p:stCondLst>
                              <p:cond delay="1500"/>
                            </p:stCondLst>
                            <p:childTnLst>
                              <p:par>
                                <p:cTn id="26" presetID="3" presetClass="entr" presetSubtype="1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Aggregate functions: average, maximum, minimum</a:t>
            </a:r>
          </a:p>
        </p:txBody>
      </p:sp>
      <p:sp>
        <p:nvSpPr>
          <p:cNvPr id="3" name="Content Placeholder 2"/>
          <p:cNvSpPr>
            <a:spLocks noGrp="1"/>
          </p:cNvSpPr>
          <p:nvPr>
            <p:ph idx="1"/>
          </p:nvPr>
        </p:nvSpPr>
        <p:spPr>
          <a:xfrm>
            <a:off x="1828800" y="1744702"/>
            <a:ext cx="8077200" cy="4648200"/>
          </a:xfrm>
        </p:spPr>
        <p:txBody>
          <a:bodyPr>
            <a:normAutofit/>
          </a:bodyPr>
          <a:lstStyle/>
          <a:p>
            <a:pPr>
              <a:lnSpc>
                <a:spcPct val="100000"/>
              </a:lnSpc>
            </a:pPr>
            <a:r>
              <a:rPr lang="en-US" sz="2400" b="1" dirty="0">
                <a:solidFill>
                  <a:schemeClr val="tx1">
                    <a:lumMod val="95000"/>
                    <a:lumOff val="5000"/>
                    <a:alpha val="70000"/>
                  </a:schemeClr>
                </a:solidFill>
              </a:rPr>
              <a:t>To see some of the other aggregate functions, let’s look at a student’s evaluation scores—average, maximum and minimum.</a:t>
            </a:r>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19</a:t>
            </a:fld>
            <a:endParaRPr kumimoji="0" lang="en-US"/>
          </a:p>
        </p:txBody>
      </p:sp>
      <p:pic>
        <p:nvPicPr>
          <p:cNvPr id="4099" name="Picture 3"/>
          <p:cNvPicPr>
            <a:picLocks noChangeAspect="1" noChangeArrowheads="1"/>
          </p:cNvPicPr>
          <p:nvPr/>
        </p:nvPicPr>
        <p:blipFill>
          <a:blip r:embed="rId3" cstate="print"/>
          <a:srcRect/>
          <a:stretch>
            <a:fillRect/>
          </a:stretch>
        </p:blipFill>
        <p:spPr bwMode="auto">
          <a:xfrm>
            <a:off x="3876675" y="2803172"/>
            <a:ext cx="4257676" cy="3234022"/>
          </a:xfrm>
          <a:prstGeom prst="rect">
            <a:avLst/>
          </a:prstGeom>
          <a:noFill/>
          <a:ln w="9525">
            <a:noFill/>
            <a:miter lim="800000"/>
            <a:headEnd/>
            <a:tailEnd/>
          </a:ln>
        </p:spPr>
      </p:pic>
      <p:sp>
        <p:nvSpPr>
          <p:cNvPr id="11" name="TextBox 10"/>
          <p:cNvSpPr txBox="1"/>
          <p:nvPr/>
        </p:nvSpPr>
        <p:spPr>
          <a:xfrm>
            <a:off x="8534400" y="2971800"/>
            <a:ext cx="2438400" cy="523220"/>
          </a:xfrm>
          <a:prstGeom prst="rect">
            <a:avLst/>
          </a:prstGeom>
          <a:noFill/>
        </p:spPr>
        <p:txBody>
          <a:bodyPr wrap="square" rtlCol="0">
            <a:spAutoFit/>
          </a:bodyPr>
          <a:lstStyle/>
          <a:p>
            <a:r>
              <a:rPr lang="en-US" sz="1400" b="1" dirty="0">
                <a:solidFill>
                  <a:schemeClr val="tx2">
                    <a:lumMod val="60000"/>
                    <a:lumOff val="40000"/>
                  </a:schemeClr>
                </a:solidFill>
              </a:rPr>
              <a:t>Used column aliases for clearer output.</a:t>
            </a:r>
          </a:p>
        </p:txBody>
      </p:sp>
      <p:sp>
        <p:nvSpPr>
          <p:cNvPr id="12" name="TextBox 11"/>
          <p:cNvSpPr txBox="1"/>
          <p:nvPr/>
        </p:nvSpPr>
        <p:spPr>
          <a:xfrm>
            <a:off x="8534400" y="3493760"/>
            <a:ext cx="2438400" cy="523220"/>
          </a:xfrm>
          <a:prstGeom prst="rect">
            <a:avLst/>
          </a:prstGeom>
          <a:noFill/>
        </p:spPr>
        <p:txBody>
          <a:bodyPr wrap="square" rtlCol="0">
            <a:spAutoFit/>
          </a:bodyPr>
          <a:lstStyle/>
          <a:p>
            <a:r>
              <a:rPr lang="en-US" sz="1400" b="1" dirty="0">
                <a:solidFill>
                  <a:schemeClr val="tx2">
                    <a:lumMod val="60000"/>
                    <a:lumOff val="40000"/>
                  </a:schemeClr>
                </a:solidFill>
              </a:rPr>
              <a:t>Two JOINs joined the 3 tables.</a:t>
            </a:r>
          </a:p>
        </p:txBody>
      </p:sp>
      <p:sp>
        <p:nvSpPr>
          <p:cNvPr id="13" name="TextBox 12"/>
          <p:cNvSpPr txBox="1"/>
          <p:nvPr/>
        </p:nvSpPr>
        <p:spPr>
          <a:xfrm>
            <a:off x="8534400" y="4045381"/>
            <a:ext cx="2438400" cy="954107"/>
          </a:xfrm>
          <a:prstGeom prst="rect">
            <a:avLst/>
          </a:prstGeom>
          <a:noFill/>
        </p:spPr>
        <p:txBody>
          <a:bodyPr wrap="square" rtlCol="0">
            <a:spAutoFit/>
          </a:bodyPr>
          <a:lstStyle/>
          <a:p>
            <a:r>
              <a:rPr lang="en-US" sz="1400" b="1" dirty="0">
                <a:solidFill>
                  <a:schemeClr val="tx2">
                    <a:lumMod val="60000"/>
                    <a:lumOff val="40000"/>
                  </a:schemeClr>
                </a:solidFill>
              </a:rPr>
              <a:t>GROUP BY has each column in the SELECT clause that isn’t an aggregate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linds(horizontal)">
                                      <p:cBhvr>
                                        <p:cTn id="7" dur="500"/>
                                        <p:tgtEl>
                                          <p:spTgt spid="4099"/>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linds(horizontal)">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480" y="346202"/>
            <a:ext cx="10668000" cy="1524000"/>
          </a:xfrm>
        </p:spPr>
        <p:txBody>
          <a:bodyPr/>
          <a:lstStyle/>
          <a:p>
            <a:r>
              <a:rPr lang="en-US" dirty="0"/>
              <a:t>What you’ll need …</a:t>
            </a:r>
          </a:p>
        </p:txBody>
      </p:sp>
      <p:sp>
        <p:nvSpPr>
          <p:cNvPr id="3" name="Content Placeholder 2"/>
          <p:cNvSpPr>
            <a:spLocks noGrp="1"/>
          </p:cNvSpPr>
          <p:nvPr>
            <p:ph idx="1"/>
          </p:nvPr>
        </p:nvSpPr>
        <p:spPr>
          <a:xfrm>
            <a:off x="1981200" y="1447800"/>
            <a:ext cx="8077200" cy="4568952"/>
          </a:xfrm>
        </p:spPr>
        <p:txBody>
          <a:bodyPr>
            <a:normAutofit/>
          </a:bodyPr>
          <a:lstStyle/>
          <a:p>
            <a:r>
              <a:rPr lang="en-US" dirty="0"/>
              <a:t>Log in to EPIC into MSSMS (Microsoft SQL Server Management Studio).</a:t>
            </a:r>
          </a:p>
          <a:p>
            <a:pPr lvl="1"/>
            <a:r>
              <a:rPr lang="en-US" dirty="0"/>
              <a:t>Be sure to select your account ID under Database in the Object Explorer pane, similar to the example shown here.</a:t>
            </a:r>
          </a:p>
          <a:p>
            <a:pPr lvl="1"/>
            <a:endParaRPr lang="en-US" dirty="0"/>
          </a:p>
          <a:p>
            <a:pPr lvl="1"/>
            <a:endParaRPr lang="en-US" dirty="0"/>
          </a:p>
          <a:p>
            <a:pPr lvl="1"/>
            <a:endParaRPr lang="en-US" dirty="0"/>
          </a:p>
          <a:p>
            <a:endParaRPr lang="en-US" dirty="0"/>
          </a:p>
          <a:p>
            <a:pPr lvl="1"/>
            <a:endParaRPr lang="en-US" dirty="0"/>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pic>
        <p:nvPicPr>
          <p:cNvPr id="5" name="Picture 4" descr="MSSMS_DB_User_ID.jpg"/>
          <p:cNvPicPr>
            <a:picLocks noChangeAspect="1"/>
          </p:cNvPicPr>
          <p:nvPr/>
        </p:nvPicPr>
        <p:blipFill>
          <a:blip r:embed="rId3" cstate="print"/>
          <a:stretch>
            <a:fillRect/>
          </a:stretch>
        </p:blipFill>
        <p:spPr>
          <a:xfrm>
            <a:off x="5606989" y="3732276"/>
            <a:ext cx="1770355" cy="229667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Compare detailed data versus aggregate data for a student.</a:t>
            </a:r>
          </a:p>
        </p:txBody>
      </p:sp>
      <p:sp>
        <p:nvSpPr>
          <p:cNvPr id="3" name="Content Placeholder 2"/>
          <p:cNvSpPr>
            <a:spLocks noGrp="1"/>
          </p:cNvSpPr>
          <p:nvPr>
            <p:ph idx="1"/>
          </p:nvPr>
        </p:nvSpPr>
        <p:spPr>
          <a:xfrm>
            <a:off x="1981200" y="1447800"/>
            <a:ext cx="8077200" cy="4648200"/>
          </a:xfrm>
        </p:spPr>
        <p:txBody>
          <a:bodyPr>
            <a:normAutofit/>
          </a:bodyPr>
          <a:lstStyle/>
          <a:p>
            <a:pPr>
              <a:buNone/>
            </a:pPr>
            <a:endParaRPr lang="en-US" dirty="0"/>
          </a:p>
          <a:p>
            <a:pPr>
              <a:buNone/>
            </a:pPr>
            <a:endParaRPr lang="en-US"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20</a:t>
            </a:fld>
            <a:endParaRPr kumimoji="0" lang="en-US"/>
          </a:p>
        </p:txBody>
      </p:sp>
      <p:pic>
        <p:nvPicPr>
          <p:cNvPr id="5123" name="Picture 3"/>
          <p:cNvPicPr>
            <a:picLocks noChangeAspect="1" noChangeArrowheads="1"/>
          </p:cNvPicPr>
          <p:nvPr/>
        </p:nvPicPr>
        <p:blipFill>
          <a:blip r:embed="rId3" cstate="print"/>
          <a:srcRect/>
          <a:stretch>
            <a:fillRect/>
          </a:stretch>
        </p:blipFill>
        <p:spPr bwMode="auto">
          <a:xfrm>
            <a:off x="6821950" y="2549882"/>
            <a:ext cx="3657600" cy="2517057"/>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2243800" y="2263900"/>
            <a:ext cx="3776000" cy="3016000"/>
          </a:xfrm>
          <a:prstGeom prst="rect">
            <a:avLst/>
          </a:prstGeom>
          <a:noFill/>
          <a:ln w="9525">
            <a:noFill/>
            <a:miter lim="800000"/>
            <a:headEnd/>
            <a:tailEnd/>
          </a:ln>
        </p:spPr>
      </p:pic>
      <p:sp>
        <p:nvSpPr>
          <p:cNvPr id="14" name="TextBox 13"/>
          <p:cNvSpPr txBox="1"/>
          <p:nvPr/>
        </p:nvSpPr>
        <p:spPr>
          <a:xfrm>
            <a:off x="2133600" y="5431779"/>
            <a:ext cx="1981200" cy="369332"/>
          </a:xfrm>
          <a:prstGeom prst="rect">
            <a:avLst/>
          </a:prstGeom>
          <a:noFill/>
        </p:spPr>
        <p:txBody>
          <a:bodyPr wrap="square" rtlCol="0">
            <a:spAutoFit/>
          </a:bodyPr>
          <a:lstStyle/>
          <a:p>
            <a:r>
              <a:rPr lang="en-US" dirty="0"/>
              <a:t>Contribution: </a:t>
            </a:r>
          </a:p>
        </p:txBody>
      </p:sp>
      <p:cxnSp>
        <p:nvCxnSpPr>
          <p:cNvPr id="16" name="Straight Arrow Connector 15"/>
          <p:cNvCxnSpPr/>
          <p:nvPr/>
        </p:nvCxnSpPr>
        <p:spPr>
          <a:xfrm rot="10800000">
            <a:off x="4038600" y="33512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4038601" y="38084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4038601" y="42656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26350" y="5425680"/>
            <a:ext cx="2895600" cy="369332"/>
          </a:xfrm>
          <a:prstGeom prst="rect">
            <a:avLst/>
          </a:prstGeom>
          <a:noFill/>
        </p:spPr>
        <p:txBody>
          <a:bodyPr wrap="square" rtlCol="0">
            <a:spAutoFit/>
          </a:bodyPr>
          <a:lstStyle/>
          <a:p>
            <a:r>
              <a:rPr lang="en-US" dirty="0"/>
              <a:t>80 + 90 + 70 = 240</a:t>
            </a:r>
          </a:p>
        </p:txBody>
      </p:sp>
      <p:sp>
        <p:nvSpPr>
          <p:cNvPr id="20" name="TextBox 19"/>
          <p:cNvSpPr txBox="1"/>
          <p:nvPr/>
        </p:nvSpPr>
        <p:spPr>
          <a:xfrm>
            <a:off x="6924675" y="5357168"/>
            <a:ext cx="1981200" cy="369332"/>
          </a:xfrm>
          <a:prstGeom prst="rect">
            <a:avLst/>
          </a:prstGeom>
          <a:noFill/>
        </p:spPr>
        <p:txBody>
          <a:bodyPr wrap="square" rtlCol="0">
            <a:spAutoFit/>
          </a:bodyPr>
          <a:lstStyle/>
          <a:p>
            <a:r>
              <a:rPr lang="en-US" dirty="0"/>
              <a:t>240/3 = 80</a:t>
            </a:r>
          </a:p>
        </p:txBody>
      </p:sp>
      <p:cxnSp>
        <p:nvCxnSpPr>
          <p:cNvPr id="21" name="Straight Arrow Connector 20"/>
          <p:cNvCxnSpPr/>
          <p:nvPr/>
        </p:nvCxnSpPr>
        <p:spPr>
          <a:xfrm rot="10800000">
            <a:off x="8001001" y="41132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blinds(horizontal)">
                                      <p:cBhvr>
                                        <p:cTn id="11" dur="500"/>
                                        <p:tgtEl>
                                          <p:spTgt spid="17"/>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linds(horizontal)">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childTnLst>
                          </p:cTn>
                        </p:par>
                        <p:par>
                          <p:cTn id="29" fill="hold">
                            <p:stCondLst>
                              <p:cond delay="500"/>
                            </p:stCondLst>
                            <p:childTnLst>
                              <p:par>
                                <p:cTn id="30" presetID="3" presetClass="entr" presetSubtype="1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9"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2057400" y="1847850"/>
            <a:ext cx="4731204" cy="3486150"/>
          </a:xfrm>
          <a:prstGeom prst="rect">
            <a:avLst/>
          </a:prstGeom>
          <a:noFill/>
          <a:ln w="9525">
            <a:noFill/>
            <a:miter lim="800000"/>
            <a:headEnd/>
            <a:tailEnd/>
          </a:ln>
        </p:spPr>
      </p:pic>
      <p:sp>
        <p:nvSpPr>
          <p:cNvPr id="2" name="Title 1"/>
          <p:cNvSpPr>
            <a:spLocks noGrp="1"/>
          </p:cNvSpPr>
          <p:nvPr>
            <p:ph type="title"/>
          </p:nvPr>
        </p:nvSpPr>
        <p:spPr/>
        <p:txBody>
          <a:bodyPr/>
          <a:lstStyle/>
          <a:p>
            <a:r>
              <a:rPr lang="en-US"/>
              <a:t>A few more aggregate functions.</a:t>
            </a:r>
          </a:p>
        </p:txBody>
      </p:sp>
      <p:sp>
        <p:nvSpPr>
          <p:cNvPr id="3" name="Content Placeholder 2"/>
          <p:cNvSpPr>
            <a:spLocks noGrp="1"/>
          </p:cNvSpPr>
          <p:nvPr>
            <p:ph idx="1"/>
          </p:nvPr>
        </p:nvSpPr>
        <p:spPr>
          <a:xfrm>
            <a:off x="1981200" y="1447800"/>
            <a:ext cx="8077200" cy="4648200"/>
          </a:xfrm>
        </p:spPr>
        <p:txBody>
          <a:bodyPr>
            <a:normAutofit/>
          </a:bodyPr>
          <a:lstStyle/>
          <a:p>
            <a:pPr>
              <a:buNone/>
            </a:pPr>
            <a:endParaRPr lang="en-US"/>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21</a:t>
            </a:fld>
            <a:endParaRPr kumimoji="0" lang="en-US"/>
          </a:p>
        </p:txBody>
      </p:sp>
      <p:sp>
        <p:nvSpPr>
          <p:cNvPr id="22" name="TextBox 21"/>
          <p:cNvSpPr txBox="1"/>
          <p:nvPr/>
        </p:nvSpPr>
        <p:spPr>
          <a:xfrm>
            <a:off x="7162800" y="1752600"/>
            <a:ext cx="3048000" cy="369332"/>
          </a:xfrm>
          <a:prstGeom prst="rect">
            <a:avLst/>
          </a:prstGeom>
          <a:noFill/>
        </p:spPr>
        <p:txBody>
          <a:bodyPr wrap="square" rtlCol="0">
            <a:spAutoFit/>
          </a:bodyPr>
          <a:lstStyle/>
          <a:p>
            <a:r>
              <a:rPr lang="en-US" b="1" dirty="0"/>
              <a:t>sum(&lt;field&gt;)</a:t>
            </a:r>
          </a:p>
        </p:txBody>
      </p:sp>
      <p:sp>
        <p:nvSpPr>
          <p:cNvPr id="24" name="TextBox 23"/>
          <p:cNvSpPr txBox="1"/>
          <p:nvPr/>
        </p:nvSpPr>
        <p:spPr>
          <a:xfrm>
            <a:off x="7162800" y="2057400"/>
            <a:ext cx="3048000" cy="369332"/>
          </a:xfrm>
          <a:prstGeom prst="rect">
            <a:avLst/>
          </a:prstGeom>
          <a:noFill/>
        </p:spPr>
        <p:txBody>
          <a:bodyPr wrap="square" rtlCol="0">
            <a:spAutoFit/>
          </a:bodyPr>
          <a:lstStyle/>
          <a:p>
            <a:r>
              <a:rPr lang="en-US" b="1" dirty="0"/>
              <a:t>count(distinct &lt;field&gt;)</a:t>
            </a:r>
          </a:p>
        </p:txBody>
      </p:sp>
      <p:cxnSp>
        <p:nvCxnSpPr>
          <p:cNvPr id="26" name="Straight Arrow Connector 25"/>
          <p:cNvCxnSpPr>
            <a:stCxn id="22" idx="1"/>
          </p:cNvCxnSpPr>
          <p:nvPr/>
        </p:nvCxnSpPr>
        <p:spPr>
          <a:xfrm rot="10800000" flipV="1">
            <a:off x="5029200" y="1937266"/>
            <a:ext cx="2133600" cy="1963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4" idx="1"/>
          </p:cNvCxnSpPr>
          <p:nvPr/>
        </p:nvCxnSpPr>
        <p:spPr>
          <a:xfrm rot="10800000" flipV="1">
            <a:off x="6781800" y="2242066"/>
            <a:ext cx="381000" cy="439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2" idx="1"/>
          </p:cNvCxnSpPr>
          <p:nvPr/>
        </p:nvCxnSpPr>
        <p:spPr>
          <a:xfrm rot="10800000" flipV="1">
            <a:off x="4038600" y="1937266"/>
            <a:ext cx="3124200" cy="25585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4" idx="1"/>
          </p:cNvCxnSpPr>
          <p:nvPr/>
        </p:nvCxnSpPr>
        <p:spPr>
          <a:xfrm rot="10800000" flipV="1">
            <a:off x="4648200" y="2242066"/>
            <a:ext cx="2514600" cy="22537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blinds(horizontal)">
                                      <p:cBhvr>
                                        <p:cTn id="11" dur="500"/>
                                        <p:tgtEl>
                                          <p:spTgt spid="26"/>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blinds(horizontal)">
                                      <p:cBhvr>
                                        <p:cTn id="20" dur="500"/>
                                        <p:tgtEl>
                                          <p:spTgt spid="24"/>
                                        </p:tgtEl>
                                      </p:cBhvr>
                                    </p:animEffect>
                                  </p:childTnLst>
                                </p:cTn>
                              </p:par>
                            </p:childTnLst>
                          </p:cTn>
                        </p:par>
                        <p:par>
                          <p:cTn id="21" fill="hold">
                            <p:stCondLst>
                              <p:cond delay="500"/>
                            </p:stCondLst>
                            <p:childTnLst>
                              <p:par>
                                <p:cTn id="22" presetID="3" presetClass="entr" presetSubtype="10" fill="hold"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blinds(horizontal)">
                                      <p:cBhvr>
                                        <p:cTn id="24" dur="500"/>
                                        <p:tgtEl>
                                          <p:spTgt spid="30"/>
                                        </p:tgtEl>
                                      </p:cBhvr>
                                    </p:animEffect>
                                  </p:childTnLst>
                                </p:cTn>
                              </p:par>
                            </p:childTnLst>
                          </p:cTn>
                        </p:par>
                        <p:par>
                          <p:cTn id="25" fill="hold">
                            <p:stCondLst>
                              <p:cond delay="1000"/>
                            </p:stCondLst>
                            <p:childTnLst>
                              <p:par>
                                <p:cTn id="26" presetID="3" presetClass="entr" presetSubtype="10" fill="hold"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blinds(horizontal)">
                                      <p:cBhvr>
                                        <p:cTn id="2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covered in this section</a:t>
            </a:r>
          </a:p>
        </p:txBody>
      </p:sp>
      <p:sp>
        <p:nvSpPr>
          <p:cNvPr id="3" name="Content Placeholder 2"/>
          <p:cNvSpPr>
            <a:spLocks noGrp="1"/>
          </p:cNvSpPr>
          <p:nvPr>
            <p:ph idx="1"/>
          </p:nvPr>
        </p:nvSpPr>
        <p:spPr/>
        <p:txBody>
          <a:bodyPr>
            <a:normAutofit lnSpcReduction="10000"/>
          </a:bodyPr>
          <a:lstStyle/>
          <a:p>
            <a:r>
              <a:rPr lang="en-US"/>
              <a:t>How to group data using the GROUP BY clause.</a:t>
            </a:r>
          </a:p>
          <a:p>
            <a:r>
              <a:rPr lang="en-US"/>
              <a:t>Some aggregates functions</a:t>
            </a:r>
          </a:p>
          <a:p>
            <a:pPr lvl="1"/>
            <a:r>
              <a:rPr lang="en-US"/>
              <a:t>COUNT() and COUNT(distinct)</a:t>
            </a:r>
          </a:p>
          <a:p>
            <a:pPr lvl="1"/>
            <a:r>
              <a:rPr lang="en-US"/>
              <a:t>SUM()</a:t>
            </a:r>
          </a:p>
          <a:p>
            <a:pPr lvl="1"/>
            <a:r>
              <a:rPr lang="en-US"/>
              <a:t>AVG()</a:t>
            </a:r>
          </a:p>
          <a:p>
            <a:pPr lvl="1"/>
            <a:r>
              <a:rPr lang="en-US"/>
              <a:t>MIN()</a:t>
            </a:r>
          </a:p>
          <a:p>
            <a:pPr lvl="1"/>
            <a:r>
              <a:rPr lang="en-US"/>
              <a:t>MAX()</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22</a:t>
            </a:fld>
            <a:endParaRPr kumimoji="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82A76-DC47-45B5-80F3-D95E7A977CFA}"/>
              </a:ext>
            </a:extLst>
          </p:cNvPr>
          <p:cNvSpPr>
            <a:spLocks noGrp="1"/>
          </p:cNvSpPr>
          <p:nvPr>
            <p:ph type="title"/>
          </p:nvPr>
        </p:nvSpPr>
        <p:spPr/>
        <p:txBody>
          <a:bodyPr/>
          <a:lstStyle/>
          <a:p>
            <a:r>
              <a:rPr lang="en-US" dirty="0"/>
              <a:t>Aggregating Data Part II</a:t>
            </a:r>
          </a:p>
        </p:txBody>
      </p:sp>
      <p:sp>
        <p:nvSpPr>
          <p:cNvPr id="3" name="Text Placeholder 2">
            <a:extLst>
              <a:ext uri="{FF2B5EF4-FFF2-40B4-BE49-F238E27FC236}">
                <a16:creationId xmlns:a16="http://schemas.microsoft.com/office/drawing/2014/main" id="{34A64A52-1496-4856-94C3-01B48EFED66C}"/>
              </a:ext>
            </a:extLst>
          </p:cNvPr>
          <p:cNvSpPr>
            <a:spLocks noGrp="1"/>
          </p:cNvSpPr>
          <p:nvPr>
            <p:ph type="body" idx="1"/>
          </p:nvPr>
        </p:nvSpPr>
        <p:spPr/>
        <p:txBody>
          <a:bodyPr/>
          <a:lstStyle/>
          <a:p>
            <a:r>
              <a:rPr lang="en-US" b="1" dirty="0">
                <a:solidFill>
                  <a:schemeClr val="tx1">
                    <a:lumMod val="95000"/>
                    <a:lumOff val="5000"/>
                  </a:schemeClr>
                </a:solidFill>
              </a:rPr>
              <a:t>Aggregate data and the HAVING clause</a:t>
            </a:r>
          </a:p>
        </p:txBody>
      </p:sp>
    </p:spTree>
    <p:extLst>
      <p:ext uri="{BB962C8B-B14F-4D97-AF65-F5344CB8AC3E}">
        <p14:creationId xmlns:p14="http://schemas.microsoft.com/office/powerpoint/2010/main" val="2072945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BY – aggregating data</a:t>
            </a:r>
          </a:p>
        </p:txBody>
      </p:sp>
      <p:sp>
        <p:nvSpPr>
          <p:cNvPr id="3" name="Content Placeholder 2"/>
          <p:cNvSpPr>
            <a:spLocks noGrp="1"/>
          </p:cNvSpPr>
          <p:nvPr>
            <p:ph idx="1"/>
          </p:nvPr>
        </p:nvSpPr>
        <p:spPr>
          <a:xfrm>
            <a:off x="762000" y="1310486"/>
            <a:ext cx="10668000" cy="3818083"/>
          </a:xfrm>
        </p:spPr>
        <p:txBody>
          <a:bodyPr>
            <a:normAutofit/>
          </a:bodyPr>
          <a:lstStyle/>
          <a:p>
            <a:r>
              <a:rPr lang="en-US" sz="2400" b="1" dirty="0">
                <a:solidFill>
                  <a:schemeClr val="tx1">
                    <a:lumMod val="95000"/>
                    <a:lumOff val="5000"/>
                    <a:alpha val="70000"/>
                  </a:schemeClr>
                </a:solidFill>
              </a:rPr>
              <a:t>Sometimes when we aggregate data, we also want to filter the output based on the aggregated values.</a:t>
            </a:r>
          </a:p>
          <a:p>
            <a:r>
              <a:rPr lang="en-US" sz="2400" b="1" dirty="0">
                <a:solidFill>
                  <a:schemeClr val="tx1">
                    <a:lumMod val="95000"/>
                    <a:lumOff val="5000"/>
                    <a:alpha val="70000"/>
                  </a:schemeClr>
                </a:solidFill>
              </a:rPr>
              <a:t>Before filtering, a school might want a list of how many students are in each course in the fall and spring semesters.  The grouping shown here is  based on the year, then by semester, then by course.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24</a:t>
            </a:fld>
            <a:endParaRPr kumimoji="0" lang="en-US"/>
          </a:p>
        </p:txBody>
      </p:sp>
      <p:graphicFrame>
        <p:nvGraphicFramePr>
          <p:cNvPr id="5" name="Table 4"/>
          <p:cNvGraphicFramePr>
            <a:graphicFrameLocks noGrp="1"/>
          </p:cNvGraphicFramePr>
          <p:nvPr>
            <p:extLst>
              <p:ext uri="{D42A27DB-BD31-4B8C-83A1-F6EECF244321}">
                <p14:modId xmlns:p14="http://schemas.microsoft.com/office/powerpoint/2010/main" val="3056063037"/>
              </p:ext>
            </p:extLst>
          </p:nvPr>
        </p:nvGraphicFramePr>
        <p:xfrm>
          <a:off x="3095625" y="4041930"/>
          <a:ext cx="5867400" cy="1700530"/>
        </p:xfrm>
        <a:graphic>
          <a:graphicData uri="http://schemas.openxmlformats.org/drawingml/2006/table">
            <a:tbl>
              <a:tblPr firstRow="1" bandRow="1">
                <a:tableStyleId>{5C22544A-7EE6-4342-B048-85BDC9FD1C3A}</a:tableStyleId>
              </a:tblPr>
              <a:tblGrid>
                <a:gridCol w="912706">
                  <a:extLst>
                    <a:ext uri="{9D8B030D-6E8A-4147-A177-3AD203B41FA5}">
                      <a16:colId xmlns:a16="http://schemas.microsoft.com/office/drawing/2014/main" val="20000"/>
                    </a:ext>
                  </a:extLst>
                </a:gridCol>
                <a:gridCol w="1369060">
                  <a:extLst>
                    <a:ext uri="{9D8B030D-6E8A-4147-A177-3AD203B41FA5}">
                      <a16:colId xmlns:a16="http://schemas.microsoft.com/office/drawing/2014/main" val="20001"/>
                    </a:ext>
                  </a:extLst>
                </a:gridCol>
                <a:gridCol w="1369060">
                  <a:extLst>
                    <a:ext uri="{9D8B030D-6E8A-4147-A177-3AD203B41FA5}">
                      <a16:colId xmlns:a16="http://schemas.microsoft.com/office/drawing/2014/main" val="20002"/>
                    </a:ext>
                  </a:extLst>
                </a:gridCol>
                <a:gridCol w="2216574">
                  <a:extLst>
                    <a:ext uri="{9D8B030D-6E8A-4147-A177-3AD203B41FA5}">
                      <a16:colId xmlns:a16="http://schemas.microsoft.com/office/drawing/2014/main" val="20003"/>
                    </a:ext>
                  </a:extLst>
                </a:gridCol>
              </a:tblGrid>
              <a:tr h="416560">
                <a:tc>
                  <a:txBody>
                    <a:bodyPr/>
                    <a:lstStyle/>
                    <a:p>
                      <a:r>
                        <a:rPr lang="en-US" sz="1600"/>
                        <a:t>Year</a:t>
                      </a:r>
                    </a:p>
                  </a:txBody>
                  <a:tcPr/>
                </a:tc>
                <a:tc>
                  <a:txBody>
                    <a:bodyPr/>
                    <a:lstStyle/>
                    <a:p>
                      <a:r>
                        <a:rPr lang="en-US" sz="1600" dirty="0"/>
                        <a:t>Semester</a:t>
                      </a:r>
                    </a:p>
                  </a:txBody>
                  <a:tcPr/>
                </a:tc>
                <a:tc>
                  <a:txBody>
                    <a:bodyPr/>
                    <a:lstStyle/>
                    <a:p>
                      <a:r>
                        <a:rPr lang="en-US" sz="1600"/>
                        <a:t>Course</a:t>
                      </a:r>
                    </a:p>
                  </a:txBody>
                  <a:tcPr/>
                </a:tc>
                <a:tc>
                  <a:txBody>
                    <a:bodyPr/>
                    <a:lstStyle/>
                    <a:p>
                      <a:r>
                        <a:rPr lang="en-US" sz="1600"/>
                        <a:t>Student Count</a:t>
                      </a:r>
                    </a:p>
                  </a:txBody>
                  <a:tcPr/>
                </a:tc>
                <a:extLst>
                  <a:ext uri="{0D108BD9-81ED-4DB2-BD59-A6C34878D82A}">
                    <a16:rowId xmlns:a16="http://schemas.microsoft.com/office/drawing/2014/main" val="10000"/>
                  </a:ext>
                </a:extLst>
              </a:tr>
              <a:tr h="427990">
                <a:tc>
                  <a:txBody>
                    <a:bodyPr/>
                    <a:lstStyle/>
                    <a:p>
                      <a:r>
                        <a:rPr lang="en-US" sz="1600"/>
                        <a:t>2010</a:t>
                      </a:r>
                    </a:p>
                  </a:txBody>
                  <a:tcPr/>
                </a:tc>
                <a:tc>
                  <a:txBody>
                    <a:bodyPr/>
                    <a:lstStyle/>
                    <a:p>
                      <a:r>
                        <a:rPr lang="en-US" sz="1600"/>
                        <a:t>Fall</a:t>
                      </a:r>
                    </a:p>
                  </a:txBody>
                  <a:tcPr/>
                </a:tc>
                <a:tc>
                  <a:txBody>
                    <a:bodyPr/>
                    <a:lstStyle/>
                    <a:p>
                      <a:r>
                        <a:rPr lang="en-US" sz="1600"/>
                        <a:t>ENG301</a:t>
                      </a:r>
                    </a:p>
                  </a:txBody>
                  <a:tcPr/>
                </a:tc>
                <a:tc>
                  <a:txBody>
                    <a:bodyPr/>
                    <a:lstStyle/>
                    <a:p>
                      <a:r>
                        <a:rPr lang="en-US" sz="1600"/>
                        <a:t>46</a:t>
                      </a:r>
                    </a:p>
                  </a:txBody>
                  <a:tcPr/>
                </a:tc>
                <a:extLst>
                  <a:ext uri="{0D108BD9-81ED-4DB2-BD59-A6C34878D82A}">
                    <a16:rowId xmlns:a16="http://schemas.microsoft.com/office/drawing/2014/main" val="10001"/>
                  </a:ext>
                </a:extLst>
              </a:tr>
              <a:tr h="427990">
                <a:tc>
                  <a:txBody>
                    <a:bodyPr/>
                    <a:lstStyle/>
                    <a:p>
                      <a:endParaRPr lang="en-US" sz="1600"/>
                    </a:p>
                  </a:txBody>
                  <a:tcPr/>
                </a:tc>
                <a:tc>
                  <a:txBody>
                    <a:bodyPr/>
                    <a:lstStyle/>
                    <a:p>
                      <a:r>
                        <a:rPr lang="en-US" sz="1600"/>
                        <a:t>Fall</a:t>
                      </a:r>
                    </a:p>
                  </a:txBody>
                  <a:tcPr/>
                </a:tc>
                <a:tc>
                  <a:txBody>
                    <a:bodyPr/>
                    <a:lstStyle/>
                    <a:p>
                      <a:r>
                        <a:rPr lang="en-US" sz="1600"/>
                        <a:t>MAT301</a:t>
                      </a:r>
                    </a:p>
                  </a:txBody>
                  <a:tcPr/>
                </a:tc>
                <a:tc>
                  <a:txBody>
                    <a:bodyPr/>
                    <a:lstStyle/>
                    <a:p>
                      <a:r>
                        <a:rPr lang="en-US" sz="1600"/>
                        <a:t>35</a:t>
                      </a:r>
                    </a:p>
                  </a:txBody>
                  <a:tcPr/>
                </a:tc>
                <a:extLst>
                  <a:ext uri="{0D108BD9-81ED-4DB2-BD59-A6C34878D82A}">
                    <a16:rowId xmlns:a16="http://schemas.microsoft.com/office/drawing/2014/main" val="10002"/>
                  </a:ext>
                </a:extLst>
              </a:tr>
              <a:tr h="427990">
                <a:tc>
                  <a:txBody>
                    <a:bodyPr/>
                    <a:lstStyle/>
                    <a:p>
                      <a:endParaRPr lang="en-US" sz="1600"/>
                    </a:p>
                  </a:txBody>
                  <a:tcPr/>
                </a:tc>
                <a:tc>
                  <a:txBody>
                    <a:bodyPr/>
                    <a:lstStyle/>
                    <a:p>
                      <a:r>
                        <a:rPr lang="en-US" sz="1600"/>
                        <a:t>Spring</a:t>
                      </a:r>
                    </a:p>
                  </a:txBody>
                  <a:tcPr/>
                </a:tc>
                <a:tc>
                  <a:txBody>
                    <a:bodyPr/>
                    <a:lstStyle/>
                    <a:p>
                      <a:r>
                        <a:rPr lang="en-US" sz="1600"/>
                        <a:t>ENG301</a:t>
                      </a:r>
                    </a:p>
                  </a:txBody>
                  <a:tcPr/>
                </a:tc>
                <a:tc>
                  <a:txBody>
                    <a:bodyPr/>
                    <a:lstStyle/>
                    <a:p>
                      <a:r>
                        <a:rPr lang="en-US" sz="1600" dirty="0"/>
                        <a:t>51</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BY and HAVING</a:t>
            </a:r>
          </a:p>
        </p:txBody>
      </p:sp>
      <p:sp>
        <p:nvSpPr>
          <p:cNvPr id="3" name="Content Placeholder 2"/>
          <p:cNvSpPr>
            <a:spLocks noGrp="1"/>
          </p:cNvSpPr>
          <p:nvPr>
            <p:ph idx="1"/>
          </p:nvPr>
        </p:nvSpPr>
        <p:spPr>
          <a:xfrm>
            <a:off x="762000" y="1399000"/>
            <a:ext cx="10668000" cy="3818083"/>
          </a:xfrm>
        </p:spPr>
        <p:txBody>
          <a:bodyPr>
            <a:normAutofit/>
          </a:bodyPr>
          <a:lstStyle/>
          <a:p>
            <a:r>
              <a:rPr lang="en-US" sz="2400" b="1" dirty="0">
                <a:solidFill>
                  <a:schemeClr val="tx1">
                    <a:lumMod val="95000"/>
                    <a:lumOff val="5000"/>
                    <a:alpha val="70000"/>
                  </a:schemeClr>
                </a:solidFill>
              </a:rPr>
              <a:t>What if the list should only show classes with more than 40 students?  If that’s the case, the aggregated data we saw on the previous slide would filter out one row.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25</a:t>
            </a:fld>
            <a:endParaRPr kumimoji="0" lang="en-US"/>
          </a:p>
        </p:txBody>
      </p:sp>
      <p:graphicFrame>
        <p:nvGraphicFramePr>
          <p:cNvPr id="5" name="Table 4"/>
          <p:cNvGraphicFramePr>
            <a:graphicFrameLocks noGrp="1"/>
          </p:cNvGraphicFramePr>
          <p:nvPr>
            <p:extLst>
              <p:ext uri="{D42A27DB-BD31-4B8C-83A1-F6EECF244321}">
                <p14:modId xmlns:p14="http://schemas.microsoft.com/office/powerpoint/2010/main" val="1628729746"/>
              </p:ext>
            </p:extLst>
          </p:nvPr>
        </p:nvGraphicFramePr>
        <p:xfrm>
          <a:off x="1371600" y="3416935"/>
          <a:ext cx="3886200" cy="1700530"/>
        </p:xfrm>
        <a:graphic>
          <a:graphicData uri="http://schemas.openxmlformats.org/drawingml/2006/table">
            <a:tbl>
              <a:tblPr firstRow="1" bandRow="1">
                <a:tableStyleId>{5C22544A-7EE6-4342-B048-85BDC9FD1C3A}</a:tableStyleId>
              </a:tblPr>
              <a:tblGrid>
                <a:gridCol w="644912">
                  <a:extLst>
                    <a:ext uri="{9D8B030D-6E8A-4147-A177-3AD203B41FA5}">
                      <a16:colId xmlns:a16="http://schemas.microsoft.com/office/drawing/2014/main" val="20000"/>
                    </a:ext>
                  </a:extLst>
                </a:gridCol>
                <a:gridCol w="1003194">
                  <a:extLst>
                    <a:ext uri="{9D8B030D-6E8A-4147-A177-3AD203B41FA5}">
                      <a16:colId xmlns:a16="http://schemas.microsoft.com/office/drawing/2014/main" val="20001"/>
                    </a:ext>
                  </a:extLst>
                </a:gridCol>
                <a:gridCol w="859882">
                  <a:extLst>
                    <a:ext uri="{9D8B030D-6E8A-4147-A177-3AD203B41FA5}">
                      <a16:colId xmlns:a16="http://schemas.microsoft.com/office/drawing/2014/main" val="20002"/>
                    </a:ext>
                  </a:extLst>
                </a:gridCol>
                <a:gridCol w="1378212">
                  <a:extLst>
                    <a:ext uri="{9D8B030D-6E8A-4147-A177-3AD203B41FA5}">
                      <a16:colId xmlns:a16="http://schemas.microsoft.com/office/drawing/2014/main" val="20003"/>
                    </a:ext>
                  </a:extLst>
                </a:gridCol>
              </a:tblGrid>
              <a:tr h="416560">
                <a:tc>
                  <a:txBody>
                    <a:bodyPr/>
                    <a:lstStyle/>
                    <a:p>
                      <a:r>
                        <a:rPr lang="en-US" sz="1200"/>
                        <a:t>Year</a:t>
                      </a:r>
                    </a:p>
                  </a:txBody>
                  <a:tcPr/>
                </a:tc>
                <a:tc>
                  <a:txBody>
                    <a:bodyPr/>
                    <a:lstStyle/>
                    <a:p>
                      <a:r>
                        <a:rPr lang="en-US" sz="1200"/>
                        <a:t>Semester</a:t>
                      </a:r>
                    </a:p>
                  </a:txBody>
                  <a:tcPr/>
                </a:tc>
                <a:tc>
                  <a:txBody>
                    <a:bodyPr/>
                    <a:lstStyle/>
                    <a:p>
                      <a:r>
                        <a:rPr lang="en-US" sz="1200"/>
                        <a:t>Course</a:t>
                      </a:r>
                    </a:p>
                  </a:txBody>
                  <a:tcPr/>
                </a:tc>
                <a:tc>
                  <a:txBody>
                    <a:bodyPr/>
                    <a:lstStyle/>
                    <a:p>
                      <a:r>
                        <a:rPr lang="en-US" sz="1200"/>
                        <a:t>Student Count</a:t>
                      </a:r>
                    </a:p>
                  </a:txBody>
                  <a:tcPr/>
                </a:tc>
                <a:extLst>
                  <a:ext uri="{0D108BD9-81ED-4DB2-BD59-A6C34878D82A}">
                    <a16:rowId xmlns:a16="http://schemas.microsoft.com/office/drawing/2014/main" val="10000"/>
                  </a:ext>
                </a:extLst>
              </a:tr>
              <a:tr h="427990">
                <a:tc>
                  <a:txBody>
                    <a:bodyPr/>
                    <a:lstStyle/>
                    <a:p>
                      <a:r>
                        <a:rPr lang="en-US" sz="1200"/>
                        <a:t>2010</a:t>
                      </a:r>
                    </a:p>
                  </a:txBody>
                  <a:tcPr/>
                </a:tc>
                <a:tc>
                  <a:txBody>
                    <a:bodyPr/>
                    <a:lstStyle/>
                    <a:p>
                      <a:r>
                        <a:rPr lang="en-US" sz="1200"/>
                        <a:t>Fall</a:t>
                      </a:r>
                    </a:p>
                  </a:txBody>
                  <a:tcPr/>
                </a:tc>
                <a:tc>
                  <a:txBody>
                    <a:bodyPr/>
                    <a:lstStyle/>
                    <a:p>
                      <a:r>
                        <a:rPr lang="en-US" sz="1200"/>
                        <a:t>ENG301</a:t>
                      </a:r>
                    </a:p>
                  </a:txBody>
                  <a:tcPr/>
                </a:tc>
                <a:tc>
                  <a:txBody>
                    <a:bodyPr/>
                    <a:lstStyle/>
                    <a:p>
                      <a:r>
                        <a:rPr lang="en-US" sz="1200"/>
                        <a:t>46</a:t>
                      </a:r>
                    </a:p>
                  </a:txBody>
                  <a:tcPr/>
                </a:tc>
                <a:extLst>
                  <a:ext uri="{0D108BD9-81ED-4DB2-BD59-A6C34878D82A}">
                    <a16:rowId xmlns:a16="http://schemas.microsoft.com/office/drawing/2014/main" val="10001"/>
                  </a:ext>
                </a:extLst>
              </a:tr>
              <a:tr h="427990">
                <a:tc>
                  <a:txBody>
                    <a:bodyPr/>
                    <a:lstStyle/>
                    <a:p>
                      <a:endParaRPr lang="en-US" sz="1200"/>
                    </a:p>
                  </a:txBody>
                  <a:tcPr/>
                </a:tc>
                <a:tc>
                  <a:txBody>
                    <a:bodyPr/>
                    <a:lstStyle/>
                    <a:p>
                      <a:r>
                        <a:rPr lang="en-US" sz="1200"/>
                        <a:t>Fall</a:t>
                      </a:r>
                    </a:p>
                  </a:txBody>
                  <a:tcPr/>
                </a:tc>
                <a:tc>
                  <a:txBody>
                    <a:bodyPr/>
                    <a:lstStyle/>
                    <a:p>
                      <a:r>
                        <a:rPr lang="en-US" sz="1200"/>
                        <a:t>MAT301</a:t>
                      </a:r>
                    </a:p>
                  </a:txBody>
                  <a:tcPr/>
                </a:tc>
                <a:tc>
                  <a:txBody>
                    <a:bodyPr/>
                    <a:lstStyle/>
                    <a:p>
                      <a:r>
                        <a:rPr lang="en-US" sz="1200"/>
                        <a:t>35</a:t>
                      </a:r>
                    </a:p>
                  </a:txBody>
                  <a:tcPr/>
                </a:tc>
                <a:extLst>
                  <a:ext uri="{0D108BD9-81ED-4DB2-BD59-A6C34878D82A}">
                    <a16:rowId xmlns:a16="http://schemas.microsoft.com/office/drawing/2014/main" val="10002"/>
                  </a:ext>
                </a:extLst>
              </a:tr>
              <a:tr h="427990">
                <a:tc>
                  <a:txBody>
                    <a:bodyPr/>
                    <a:lstStyle/>
                    <a:p>
                      <a:endParaRPr lang="en-US" sz="1200"/>
                    </a:p>
                  </a:txBody>
                  <a:tcPr/>
                </a:tc>
                <a:tc>
                  <a:txBody>
                    <a:bodyPr/>
                    <a:lstStyle/>
                    <a:p>
                      <a:r>
                        <a:rPr lang="en-US" sz="1200" dirty="0"/>
                        <a:t>Spring</a:t>
                      </a:r>
                    </a:p>
                  </a:txBody>
                  <a:tcPr/>
                </a:tc>
                <a:tc>
                  <a:txBody>
                    <a:bodyPr/>
                    <a:lstStyle/>
                    <a:p>
                      <a:r>
                        <a:rPr lang="en-US" sz="1200"/>
                        <a:t>ENG301</a:t>
                      </a:r>
                    </a:p>
                  </a:txBody>
                  <a:tcPr/>
                </a:tc>
                <a:tc>
                  <a:txBody>
                    <a:bodyPr/>
                    <a:lstStyle/>
                    <a:p>
                      <a:r>
                        <a:rPr lang="en-US" sz="1200" dirty="0"/>
                        <a:t>51</a:t>
                      </a:r>
                    </a:p>
                  </a:txBody>
                  <a:tcPr/>
                </a:tc>
                <a:extLst>
                  <a:ext uri="{0D108BD9-81ED-4DB2-BD59-A6C34878D82A}">
                    <a16:rowId xmlns:a16="http://schemas.microsoft.com/office/drawing/2014/main" val="1000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93728900"/>
              </p:ext>
            </p:extLst>
          </p:nvPr>
        </p:nvGraphicFramePr>
        <p:xfrm>
          <a:off x="6286500" y="3429000"/>
          <a:ext cx="3886200" cy="1272540"/>
        </p:xfrm>
        <a:graphic>
          <a:graphicData uri="http://schemas.openxmlformats.org/drawingml/2006/table">
            <a:tbl>
              <a:tblPr firstRow="1" bandRow="1">
                <a:tableStyleId>{5C22544A-7EE6-4342-B048-85BDC9FD1C3A}</a:tableStyleId>
              </a:tblPr>
              <a:tblGrid>
                <a:gridCol w="644912">
                  <a:extLst>
                    <a:ext uri="{9D8B030D-6E8A-4147-A177-3AD203B41FA5}">
                      <a16:colId xmlns:a16="http://schemas.microsoft.com/office/drawing/2014/main" val="20000"/>
                    </a:ext>
                  </a:extLst>
                </a:gridCol>
                <a:gridCol w="1003194">
                  <a:extLst>
                    <a:ext uri="{9D8B030D-6E8A-4147-A177-3AD203B41FA5}">
                      <a16:colId xmlns:a16="http://schemas.microsoft.com/office/drawing/2014/main" val="20001"/>
                    </a:ext>
                  </a:extLst>
                </a:gridCol>
                <a:gridCol w="859882">
                  <a:extLst>
                    <a:ext uri="{9D8B030D-6E8A-4147-A177-3AD203B41FA5}">
                      <a16:colId xmlns:a16="http://schemas.microsoft.com/office/drawing/2014/main" val="20002"/>
                    </a:ext>
                  </a:extLst>
                </a:gridCol>
                <a:gridCol w="1378212">
                  <a:extLst>
                    <a:ext uri="{9D8B030D-6E8A-4147-A177-3AD203B41FA5}">
                      <a16:colId xmlns:a16="http://schemas.microsoft.com/office/drawing/2014/main" val="20003"/>
                    </a:ext>
                  </a:extLst>
                </a:gridCol>
              </a:tblGrid>
              <a:tr h="416560">
                <a:tc>
                  <a:txBody>
                    <a:bodyPr/>
                    <a:lstStyle/>
                    <a:p>
                      <a:r>
                        <a:rPr lang="en-US" sz="1200"/>
                        <a:t>Year</a:t>
                      </a:r>
                    </a:p>
                  </a:txBody>
                  <a:tcPr/>
                </a:tc>
                <a:tc>
                  <a:txBody>
                    <a:bodyPr/>
                    <a:lstStyle/>
                    <a:p>
                      <a:r>
                        <a:rPr lang="en-US" sz="1200"/>
                        <a:t>Semester</a:t>
                      </a:r>
                    </a:p>
                  </a:txBody>
                  <a:tcPr/>
                </a:tc>
                <a:tc>
                  <a:txBody>
                    <a:bodyPr/>
                    <a:lstStyle/>
                    <a:p>
                      <a:r>
                        <a:rPr lang="en-US" sz="1200"/>
                        <a:t>Course</a:t>
                      </a:r>
                    </a:p>
                  </a:txBody>
                  <a:tcPr/>
                </a:tc>
                <a:tc>
                  <a:txBody>
                    <a:bodyPr/>
                    <a:lstStyle/>
                    <a:p>
                      <a:r>
                        <a:rPr lang="en-US" sz="1200"/>
                        <a:t>Student Count</a:t>
                      </a:r>
                    </a:p>
                  </a:txBody>
                  <a:tcPr/>
                </a:tc>
                <a:extLst>
                  <a:ext uri="{0D108BD9-81ED-4DB2-BD59-A6C34878D82A}">
                    <a16:rowId xmlns:a16="http://schemas.microsoft.com/office/drawing/2014/main" val="10000"/>
                  </a:ext>
                </a:extLst>
              </a:tr>
              <a:tr h="427990">
                <a:tc>
                  <a:txBody>
                    <a:bodyPr/>
                    <a:lstStyle/>
                    <a:p>
                      <a:r>
                        <a:rPr lang="en-US" sz="1200"/>
                        <a:t>2010</a:t>
                      </a:r>
                    </a:p>
                  </a:txBody>
                  <a:tcPr/>
                </a:tc>
                <a:tc>
                  <a:txBody>
                    <a:bodyPr/>
                    <a:lstStyle/>
                    <a:p>
                      <a:r>
                        <a:rPr lang="en-US" sz="1200"/>
                        <a:t>Fall</a:t>
                      </a:r>
                    </a:p>
                  </a:txBody>
                  <a:tcPr/>
                </a:tc>
                <a:tc>
                  <a:txBody>
                    <a:bodyPr/>
                    <a:lstStyle/>
                    <a:p>
                      <a:r>
                        <a:rPr lang="en-US" sz="1200"/>
                        <a:t>ENG301</a:t>
                      </a:r>
                    </a:p>
                  </a:txBody>
                  <a:tcPr/>
                </a:tc>
                <a:tc>
                  <a:txBody>
                    <a:bodyPr/>
                    <a:lstStyle/>
                    <a:p>
                      <a:r>
                        <a:rPr lang="en-US" sz="1200"/>
                        <a:t>46</a:t>
                      </a:r>
                    </a:p>
                  </a:txBody>
                  <a:tcPr/>
                </a:tc>
                <a:extLst>
                  <a:ext uri="{0D108BD9-81ED-4DB2-BD59-A6C34878D82A}">
                    <a16:rowId xmlns:a16="http://schemas.microsoft.com/office/drawing/2014/main" val="10001"/>
                  </a:ext>
                </a:extLst>
              </a:tr>
              <a:tr h="427990">
                <a:tc>
                  <a:txBody>
                    <a:bodyPr/>
                    <a:lstStyle/>
                    <a:p>
                      <a:endParaRPr lang="en-US" sz="1200"/>
                    </a:p>
                  </a:txBody>
                  <a:tcPr/>
                </a:tc>
                <a:tc>
                  <a:txBody>
                    <a:bodyPr/>
                    <a:lstStyle/>
                    <a:p>
                      <a:r>
                        <a:rPr lang="en-US" sz="1200" dirty="0"/>
                        <a:t>Spring</a:t>
                      </a:r>
                    </a:p>
                  </a:txBody>
                  <a:tcPr/>
                </a:tc>
                <a:tc>
                  <a:txBody>
                    <a:bodyPr/>
                    <a:lstStyle/>
                    <a:p>
                      <a:r>
                        <a:rPr lang="en-US" sz="1200"/>
                        <a:t>ENG301</a:t>
                      </a:r>
                    </a:p>
                  </a:txBody>
                  <a:tcPr/>
                </a:tc>
                <a:tc>
                  <a:txBody>
                    <a:bodyPr/>
                    <a:lstStyle/>
                    <a:p>
                      <a:r>
                        <a:rPr lang="en-US" sz="1200" dirty="0"/>
                        <a:t>51</a:t>
                      </a:r>
                    </a:p>
                  </a:txBody>
                  <a:tcPr/>
                </a:tc>
                <a:extLst>
                  <a:ext uri="{0D108BD9-81ED-4DB2-BD59-A6C34878D82A}">
                    <a16:rowId xmlns:a16="http://schemas.microsoft.com/office/drawing/2014/main" val="10002"/>
                  </a:ext>
                </a:extLst>
              </a:tr>
            </a:tbl>
          </a:graphicData>
        </a:graphic>
      </p:graphicFrame>
      <p:cxnSp>
        <p:nvCxnSpPr>
          <p:cNvPr id="11" name="Straight Connector 10"/>
          <p:cNvCxnSpPr/>
          <p:nvPr/>
        </p:nvCxnSpPr>
        <p:spPr>
          <a:xfrm>
            <a:off x="2590800" y="4267200"/>
            <a:ext cx="28956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BY clause</a:t>
            </a:r>
          </a:p>
        </p:txBody>
      </p:sp>
      <p:sp>
        <p:nvSpPr>
          <p:cNvPr id="3" name="Content Placeholder 2"/>
          <p:cNvSpPr>
            <a:spLocks noGrp="1"/>
          </p:cNvSpPr>
          <p:nvPr>
            <p:ph idx="1"/>
          </p:nvPr>
        </p:nvSpPr>
        <p:spPr>
          <a:xfrm>
            <a:off x="628857" y="1447800"/>
            <a:ext cx="9277143" cy="4648200"/>
          </a:xfrm>
        </p:spPr>
        <p:txBody>
          <a:bodyPr>
            <a:normAutofit/>
          </a:bodyPr>
          <a:lstStyle/>
          <a:p>
            <a:r>
              <a:rPr lang="en-US" dirty="0"/>
              <a:t>First, let’s look at the aggregate query: </a:t>
            </a:r>
            <a:r>
              <a:rPr lang="en-US" i="1" dirty="0"/>
              <a:t>Show the evaluation scores for each student in each team.</a:t>
            </a:r>
            <a:br>
              <a:rPr lang="en-US" i="1" dirty="0"/>
            </a:b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std_teamid</a:t>
            </a:r>
            <a:r>
              <a:rPr lang="en-US" sz="1400" b="1" dirty="0">
                <a:latin typeface="Courier New" pitchFamily="49" charset="0"/>
                <a:cs typeface="Courier New" pitchFamily="49" charset="0"/>
              </a:rPr>
              <a:t> as "Team ID",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as "Student ID",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 as "Eval Item", avg(score) as "Average Score”</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students join evaluations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on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evaluateeID</a:t>
            </a:r>
            <a:r>
              <a:rPr lang="en-US" sz="1400" b="1" dirty="0">
                <a:latin typeface="Courier New" pitchFamily="49" charset="0"/>
                <a:cs typeface="Courier New" pitchFamily="49" charset="0"/>
              </a:rPr>
              <a:t>   join </a:t>
            </a:r>
            <a:r>
              <a:rPr lang="en-US" sz="1400" b="1" dirty="0" err="1">
                <a:latin typeface="Courier New" pitchFamily="49" charset="0"/>
                <a:cs typeface="Courier New" pitchFamily="49" charset="0"/>
              </a:rPr>
              <a:t>eval_items_scores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on </a:t>
            </a:r>
            <a:r>
              <a:rPr lang="en-US" sz="1400" b="1" dirty="0" err="1">
                <a:latin typeface="Courier New" pitchFamily="49" charset="0"/>
                <a:cs typeface="Courier New" pitchFamily="49" charset="0"/>
              </a:rPr>
              <a:t>evaluations.eval_ID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eval_items_scores.eval_ID</a:t>
            </a:r>
            <a:br>
              <a:rPr lang="en-US" sz="1400" b="1" dirty="0">
                <a:latin typeface="Courier New" pitchFamily="49" charset="0"/>
                <a:cs typeface="Courier New" pitchFamily="49" charset="0"/>
              </a:rPr>
            </a:br>
            <a:r>
              <a:rPr lang="en-US" sz="1600" b="1" dirty="0">
                <a:solidFill>
                  <a:srgbClr val="FF0000"/>
                </a:solidFill>
                <a:latin typeface="Courier New" pitchFamily="49" charset="0"/>
                <a:cs typeface="Courier New" pitchFamily="49" charset="0"/>
              </a:rPr>
              <a:t>group by </a:t>
            </a:r>
            <a:r>
              <a:rPr lang="en-US" sz="1600" b="1" dirty="0" err="1">
                <a:solidFill>
                  <a:srgbClr val="FF0000"/>
                </a:solidFill>
                <a:latin typeface="Courier New" pitchFamily="49" charset="0"/>
                <a:cs typeface="Courier New" pitchFamily="49" charset="0"/>
              </a:rPr>
              <a:t>std_teamid</a:t>
            </a:r>
            <a:r>
              <a:rPr lang="en-US" sz="1600" b="1" dirty="0">
                <a:solidFill>
                  <a:srgbClr val="FF0000"/>
                </a:solidFill>
                <a:latin typeface="Courier New" pitchFamily="49" charset="0"/>
                <a:cs typeface="Courier New" pitchFamily="49" charset="0"/>
              </a:rPr>
              <a:t>, </a:t>
            </a:r>
            <a:br>
              <a:rPr lang="en-US" sz="1600" b="1" dirty="0">
                <a:solidFill>
                  <a:srgbClr val="FF0000"/>
                </a:solidFill>
                <a:latin typeface="Courier New" pitchFamily="49" charset="0"/>
                <a:cs typeface="Courier New" pitchFamily="49" charset="0"/>
              </a:rPr>
            </a:br>
            <a:r>
              <a:rPr lang="en-US" sz="1600" b="1" dirty="0">
                <a:solidFill>
                  <a:srgbClr val="FF0000"/>
                </a:solidFill>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stdid</a:t>
            </a:r>
            <a:r>
              <a:rPr lang="en-US" sz="1600" b="1" dirty="0">
                <a:solidFill>
                  <a:srgbClr val="FF0000"/>
                </a:solidFill>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eval_item_ID</a:t>
            </a:r>
            <a:r>
              <a:rPr lang="en-US" sz="1600" b="1" dirty="0">
                <a:solidFill>
                  <a:srgbClr val="FF0000"/>
                </a:solidFill>
                <a:latin typeface="Courier New" pitchFamily="49" charset="0"/>
                <a:cs typeface="Courier New" pitchFamily="49" charset="0"/>
              </a:rPr>
              <a:t> </a:t>
            </a:r>
            <a:br>
              <a:rPr lang="en-US" sz="1600" b="1" dirty="0">
                <a:solidFill>
                  <a:srgbClr val="FF0000"/>
                </a:solidFill>
                <a:latin typeface="Courier New" pitchFamily="49" charset="0"/>
                <a:cs typeface="Courier New" pitchFamily="49" charset="0"/>
              </a:rPr>
            </a:br>
            <a:r>
              <a:rPr lang="en-US" sz="1400" b="1" dirty="0">
                <a:latin typeface="Courier New" pitchFamily="49" charset="0"/>
                <a:cs typeface="Courier New" pitchFamily="49" charset="0"/>
              </a:rPr>
              <a:t>order by </a:t>
            </a:r>
            <a:r>
              <a:rPr lang="en-US" sz="1400" b="1" dirty="0" err="1">
                <a:latin typeface="Courier New" pitchFamily="49" charset="0"/>
                <a:cs typeface="Courier New" pitchFamily="49" charset="0"/>
              </a:rPr>
              <a:t>std_teamid</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a:t>
            </a:r>
            <a:endParaRPr lang="en-US"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26</a:t>
            </a:fld>
            <a:endParaRPr kumimoji="0" lang="en-US"/>
          </a:p>
        </p:txBody>
      </p:sp>
      <p:pic>
        <p:nvPicPr>
          <p:cNvPr id="4" name="Picture 3"/>
          <p:cNvPicPr>
            <a:picLocks noChangeAspect="1" noChangeArrowheads="1"/>
          </p:cNvPicPr>
          <p:nvPr/>
        </p:nvPicPr>
        <p:blipFill>
          <a:blip r:embed="rId3" cstate="print"/>
          <a:srcRect/>
          <a:stretch>
            <a:fillRect/>
          </a:stretch>
        </p:blipFill>
        <p:spPr bwMode="auto">
          <a:xfrm>
            <a:off x="8248857" y="3429000"/>
            <a:ext cx="3314286" cy="227857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GROUP BY with a HAVING clause</a:t>
            </a:r>
          </a:p>
        </p:txBody>
      </p:sp>
      <p:sp>
        <p:nvSpPr>
          <p:cNvPr id="3" name="Content Placeholder 2"/>
          <p:cNvSpPr>
            <a:spLocks noGrp="1"/>
          </p:cNvSpPr>
          <p:nvPr>
            <p:ph idx="1"/>
          </p:nvPr>
        </p:nvSpPr>
        <p:spPr>
          <a:xfrm>
            <a:off x="762000" y="1447800"/>
            <a:ext cx="9144000" cy="4648200"/>
          </a:xfrm>
        </p:spPr>
        <p:txBody>
          <a:bodyPr>
            <a:normAutofit fontScale="85000" lnSpcReduction="10000"/>
          </a:bodyPr>
          <a:lstStyle/>
          <a:p>
            <a:r>
              <a:rPr lang="en-US" dirty="0"/>
              <a:t>Next, let’s add a filter criterion in the HAVING clause. Show the evaluation scores for each student in each team if their average is </a:t>
            </a:r>
            <a:r>
              <a:rPr lang="en-US" dirty="0">
                <a:solidFill>
                  <a:srgbClr val="FF0000"/>
                </a:solidFill>
              </a:rPr>
              <a:t>above</a:t>
            </a:r>
            <a:r>
              <a:rPr lang="en-US" dirty="0"/>
              <a:t> </a:t>
            </a:r>
            <a:r>
              <a:rPr lang="en-US" dirty="0">
                <a:solidFill>
                  <a:srgbClr val="FF0000"/>
                </a:solidFill>
              </a:rPr>
              <a:t>95</a:t>
            </a:r>
            <a:r>
              <a:rPr lang="en-US" dirty="0"/>
              <a:t>.</a:t>
            </a:r>
          </a:p>
          <a:p>
            <a:pPr>
              <a:buNone/>
            </a:pPr>
            <a:r>
              <a:rPr lang="en-US" sz="1700" b="1" dirty="0">
                <a:latin typeface="Courier New" pitchFamily="49" charset="0"/>
                <a:cs typeface="Courier New" pitchFamily="49" charset="0"/>
              </a:rPr>
              <a:t>select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 as "Team ID",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as "Student ID",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 as "Eval Item", avg(score) as "Average Score”</a:t>
            </a:r>
          </a:p>
          <a:p>
            <a:pPr>
              <a:buNone/>
            </a:pPr>
            <a:r>
              <a:rPr lang="en-US" sz="1700" b="1" dirty="0">
                <a:latin typeface="Courier New" pitchFamily="49" charset="0"/>
                <a:cs typeface="Courier New" pitchFamily="49" charset="0"/>
              </a:rPr>
              <a:t>from students join evaluations</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on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evaluateeID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join </a:t>
            </a:r>
            <a:r>
              <a:rPr lang="en-US" sz="1700" b="1" dirty="0" err="1">
                <a:latin typeface="Courier New" pitchFamily="49" charset="0"/>
                <a:cs typeface="Courier New" pitchFamily="49" charset="0"/>
              </a:rPr>
              <a:t>eval_items_scores</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on </a:t>
            </a:r>
            <a:r>
              <a:rPr lang="en-US" sz="1700" b="1" dirty="0" err="1">
                <a:latin typeface="Courier New" pitchFamily="49" charset="0"/>
                <a:cs typeface="Courier New" pitchFamily="49" charset="0"/>
              </a:rPr>
              <a:t>evaluations.eval_ID</a:t>
            </a:r>
            <a:r>
              <a:rPr lang="en-US" sz="1700" b="1" dirty="0">
                <a:latin typeface="Courier New" pitchFamily="49" charset="0"/>
                <a:cs typeface="Courier New" pitchFamily="49" charset="0"/>
              </a:rPr>
              <a:t> =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eval_items_scores.eval_ID</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group by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solidFill>
                  <a:srgbClr val="FF0000"/>
                </a:solidFill>
                <a:latin typeface="Courier New" pitchFamily="49" charset="0"/>
                <a:cs typeface="Courier New" pitchFamily="49" charset="0"/>
              </a:rPr>
              <a:t>HAVING avg(score) &gt; 95</a:t>
            </a:r>
            <a:br>
              <a:rPr lang="en-US" sz="1700" b="1" dirty="0">
                <a:solidFill>
                  <a:srgbClr val="FF0000"/>
                </a:solidFill>
                <a:latin typeface="Courier New" pitchFamily="49" charset="0"/>
                <a:cs typeface="Courier New" pitchFamily="49" charset="0"/>
              </a:rPr>
            </a:br>
            <a:r>
              <a:rPr lang="en-US" sz="1700" b="1" dirty="0">
                <a:latin typeface="Courier New" pitchFamily="49" charset="0"/>
                <a:cs typeface="Courier New" pitchFamily="49" charset="0"/>
              </a:rPr>
              <a:t>order by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a:t>
            </a:r>
            <a:endParaRPr lang="en-US" sz="1700"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27</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4648200" y="3522064"/>
            <a:ext cx="3443810" cy="28342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blinds(horizontal)">
                                      <p:cBhvr>
                                        <p:cTn id="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Another HAVING clause example</a:t>
            </a:r>
          </a:p>
        </p:txBody>
      </p:sp>
      <p:sp>
        <p:nvSpPr>
          <p:cNvPr id="3" name="Content Placeholder 2"/>
          <p:cNvSpPr>
            <a:spLocks noGrp="1"/>
          </p:cNvSpPr>
          <p:nvPr>
            <p:ph idx="1"/>
          </p:nvPr>
        </p:nvSpPr>
        <p:spPr>
          <a:xfrm>
            <a:off x="1038225" y="1447800"/>
            <a:ext cx="8867775" cy="4648200"/>
          </a:xfrm>
        </p:spPr>
        <p:txBody>
          <a:bodyPr>
            <a:normAutofit fontScale="92500" lnSpcReduction="10000"/>
          </a:bodyPr>
          <a:lstStyle/>
          <a:p>
            <a:r>
              <a:rPr lang="en-US" b="1" dirty="0"/>
              <a:t>Next, let’s add a filter criterion in the HAVING clause. Show the evaluation scores for each student in each team if their average is </a:t>
            </a:r>
            <a:r>
              <a:rPr lang="en-US" b="1" dirty="0">
                <a:solidFill>
                  <a:srgbClr val="FF0000"/>
                </a:solidFill>
              </a:rPr>
              <a:t>below</a:t>
            </a:r>
            <a:r>
              <a:rPr lang="en-US" b="1" dirty="0"/>
              <a:t> </a:t>
            </a:r>
            <a:r>
              <a:rPr lang="en-US" b="1" dirty="0">
                <a:solidFill>
                  <a:srgbClr val="FF0000"/>
                </a:solidFill>
              </a:rPr>
              <a:t>80</a:t>
            </a:r>
            <a:r>
              <a:rPr lang="en-US" b="1" dirty="0"/>
              <a:t>.</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std_teamid</a:t>
            </a:r>
            <a:r>
              <a:rPr lang="en-US" sz="1400" b="1" dirty="0">
                <a:latin typeface="Courier New" pitchFamily="49" charset="0"/>
                <a:cs typeface="Courier New" pitchFamily="49" charset="0"/>
              </a:rPr>
              <a:t> as "Team ID",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as "Student ID",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 as "Eval Item", avg(score) as "Average Score”</a:t>
            </a:r>
          </a:p>
          <a:p>
            <a:pPr>
              <a:buNone/>
            </a:pPr>
            <a:r>
              <a:rPr lang="en-US" sz="1400" b="1" dirty="0">
                <a:latin typeface="Courier New" pitchFamily="49" charset="0"/>
                <a:cs typeface="Courier New" pitchFamily="49" charset="0"/>
              </a:rPr>
              <a:t>from students join evaluations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on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evaluateeID</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join </a:t>
            </a:r>
            <a:r>
              <a:rPr lang="en-US" sz="1400" b="1" dirty="0" err="1">
                <a:latin typeface="Courier New" pitchFamily="49" charset="0"/>
                <a:cs typeface="Courier New" pitchFamily="49" charset="0"/>
              </a:rPr>
              <a:t>eval_items_scores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on </a:t>
            </a:r>
            <a:r>
              <a:rPr lang="en-US" sz="1400" b="1" dirty="0" err="1">
                <a:latin typeface="Courier New" pitchFamily="49" charset="0"/>
                <a:cs typeface="Courier New" pitchFamily="49" charset="0"/>
              </a:rPr>
              <a:t>evaluations.eval_ID</a:t>
            </a:r>
            <a:r>
              <a:rPr lang="en-US" sz="1400" b="1" dirty="0">
                <a:latin typeface="Courier New" pitchFamily="49" charset="0"/>
                <a:cs typeface="Courier New" pitchFamily="49" charset="0"/>
              </a:rPr>
              <a:t> =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eval_items_scores.eval_ID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group by </a:t>
            </a:r>
            <a:r>
              <a:rPr lang="en-US" sz="1400" b="1" dirty="0" err="1">
                <a:latin typeface="Courier New" pitchFamily="49" charset="0"/>
                <a:cs typeface="Courier New" pitchFamily="49" charset="0"/>
              </a:rPr>
              <a:t>std_teamid</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600" b="1" dirty="0">
                <a:solidFill>
                  <a:srgbClr val="FF0000"/>
                </a:solidFill>
                <a:latin typeface="Courier New" pitchFamily="49" charset="0"/>
                <a:cs typeface="Courier New" pitchFamily="49" charset="0"/>
              </a:rPr>
              <a:t>HAVING avg(score) &lt; 80</a:t>
            </a:r>
            <a:br>
              <a:rPr lang="en-US" sz="1600" b="1" dirty="0">
                <a:solidFill>
                  <a:srgbClr val="FF0000"/>
                </a:solidFill>
                <a:latin typeface="Courier New" pitchFamily="49" charset="0"/>
                <a:cs typeface="Courier New" pitchFamily="49" charset="0"/>
              </a:rPr>
            </a:br>
            <a:r>
              <a:rPr lang="en-US" sz="1400" b="1" dirty="0">
                <a:latin typeface="Courier New" pitchFamily="49" charset="0"/>
                <a:cs typeface="Courier New" pitchFamily="49" charset="0"/>
              </a:rPr>
              <a:t>order by </a:t>
            </a:r>
            <a:r>
              <a:rPr lang="en-US" sz="1400" b="1" dirty="0" err="1">
                <a:latin typeface="Courier New" pitchFamily="49" charset="0"/>
                <a:cs typeface="Courier New" pitchFamily="49" charset="0"/>
              </a:rPr>
              <a:t>std_teamid</a:t>
            </a:r>
            <a:r>
              <a:rPr lang="en-US" sz="1400" b="1" dirty="0">
                <a:latin typeface="Courier New" pitchFamily="49" charset="0"/>
                <a:cs typeface="Courier New" pitchFamily="49" charset="0"/>
              </a:rPr>
              <a: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a:t>
            </a:r>
            <a:endParaRPr lang="en-US"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28</a:t>
            </a:fld>
            <a:endParaRPr kumimoji="0" lang="en-US"/>
          </a:p>
        </p:txBody>
      </p:sp>
      <p:pic>
        <p:nvPicPr>
          <p:cNvPr id="3074" name="Picture 2"/>
          <p:cNvPicPr>
            <a:picLocks noChangeAspect="1" noChangeArrowheads="1"/>
          </p:cNvPicPr>
          <p:nvPr/>
        </p:nvPicPr>
        <p:blipFill>
          <a:blip r:embed="rId3" cstate="print"/>
          <a:srcRect/>
          <a:stretch>
            <a:fillRect/>
          </a:stretch>
        </p:blipFill>
        <p:spPr bwMode="auto">
          <a:xfrm>
            <a:off x="5372101" y="3419800"/>
            <a:ext cx="3389363" cy="267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WHERE and HAVING clauses</a:t>
            </a:r>
          </a:p>
        </p:txBody>
      </p:sp>
      <p:sp>
        <p:nvSpPr>
          <p:cNvPr id="3" name="Content Placeholder 2"/>
          <p:cNvSpPr>
            <a:spLocks noGrp="1"/>
          </p:cNvSpPr>
          <p:nvPr>
            <p:ph idx="1"/>
          </p:nvPr>
        </p:nvSpPr>
        <p:spPr>
          <a:xfrm>
            <a:off x="1038225" y="1447800"/>
            <a:ext cx="8867775" cy="4648200"/>
          </a:xfrm>
        </p:spPr>
        <p:txBody>
          <a:bodyPr>
            <a:normAutofit fontScale="92500" lnSpcReduction="20000"/>
          </a:bodyPr>
          <a:lstStyle/>
          <a:p>
            <a:r>
              <a:rPr lang="en-US" b="1" dirty="0"/>
              <a:t>We can filter individual rows in the WHERE clause and the aggregate values in the HAVING clause.</a:t>
            </a:r>
          </a:p>
          <a:p>
            <a:pPr>
              <a:buNone/>
            </a:pPr>
            <a:r>
              <a:rPr lang="en-US" sz="1700" b="1" dirty="0">
                <a:latin typeface="Courier New" pitchFamily="49" charset="0"/>
                <a:cs typeface="Courier New" pitchFamily="49" charset="0"/>
              </a:rPr>
              <a:t>select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 as "Team ID",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as "Student ID",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 as "Eval Item", avg(score) as "Average Score”</a:t>
            </a:r>
          </a:p>
          <a:p>
            <a:pPr>
              <a:buNone/>
            </a:pPr>
            <a:r>
              <a:rPr lang="en-US" sz="1700" b="1" dirty="0">
                <a:latin typeface="Courier New" pitchFamily="49" charset="0"/>
                <a:cs typeface="Courier New" pitchFamily="49" charset="0"/>
              </a:rPr>
              <a:t>from students join evaluations</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on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evaluateeID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join </a:t>
            </a:r>
            <a:r>
              <a:rPr lang="en-US" sz="1700" b="1" dirty="0" err="1">
                <a:latin typeface="Courier New" pitchFamily="49" charset="0"/>
                <a:cs typeface="Courier New" pitchFamily="49" charset="0"/>
              </a:rPr>
              <a:t>eval_items_scores</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on </a:t>
            </a:r>
            <a:r>
              <a:rPr lang="en-US" sz="1700" b="1" dirty="0" err="1">
                <a:latin typeface="Courier New" pitchFamily="49" charset="0"/>
                <a:cs typeface="Courier New" pitchFamily="49" charset="0"/>
              </a:rPr>
              <a:t>evaluations.eval_ID</a:t>
            </a:r>
            <a:r>
              <a:rPr lang="en-US" sz="1700" b="1" dirty="0">
                <a:latin typeface="Courier New" pitchFamily="49" charset="0"/>
                <a:cs typeface="Courier New" pitchFamily="49" charset="0"/>
              </a:rPr>
              <a:t> =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eval_items_scores.eval_ID</a:t>
            </a:r>
            <a:br>
              <a:rPr lang="en-US" sz="1700" b="1" dirty="0">
                <a:latin typeface="Courier New" pitchFamily="49" charset="0"/>
                <a:cs typeface="Courier New" pitchFamily="49" charset="0"/>
              </a:rPr>
            </a:br>
            <a:r>
              <a:rPr lang="en-US" sz="1700" b="1" dirty="0">
                <a:solidFill>
                  <a:srgbClr val="FF0000"/>
                </a:solidFill>
                <a:latin typeface="Courier New" pitchFamily="49" charset="0"/>
                <a:cs typeface="Courier New" pitchFamily="49" charset="0"/>
              </a:rPr>
              <a:t>WHERE </a:t>
            </a:r>
            <a:r>
              <a:rPr lang="en-US" sz="1700" b="1" dirty="0" err="1">
                <a:solidFill>
                  <a:srgbClr val="FF0000"/>
                </a:solidFill>
                <a:latin typeface="Courier New" pitchFamily="49" charset="0"/>
                <a:cs typeface="Courier New" pitchFamily="49" charset="0"/>
              </a:rPr>
              <a:t>std_teamid</a:t>
            </a:r>
            <a:r>
              <a:rPr lang="en-US" sz="1700" b="1" dirty="0">
                <a:solidFill>
                  <a:srgbClr val="FF0000"/>
                </a:solidFill>
                <a:latin typeface="Courier New" pitchFamily="49" charset="0"/>
                <a:cs typeface="Courier New" pitchFamily="49" charset="0"/>
              </a:rPr>
              <a:t> = 'SYSDES’</a:t>
            </a:r>
            <a:br>
              <a:rPr lang="en-US" sz="1700" b="1" dirty="0">
                <a:solidFill>
                  <a:srgbClr val="FF0000"/>
                </a:solidFill>
                <a:latin typeface="Courier New" pitchFamily="49" charset="0"/>
                <a:cs typeface="Courier New" pitchFamily="49" charset="0"/>
              </a:rPr>
            </a:br>
            <a:r>
              <a:rPr lang="en-US" sz="1700" b="1" dirty="0">
                <a:latin typeface="Courier New" pitchFamily="49" charset="0"/>
                <a:cs typeface="Courier New" pitchFamily="49" charset="0"/>
              </a:rPr>
              <a:t>group by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solidFill>
                  <a:srgbClr val="FF0000"/>
                </a:solidFill>
                <a:latin typeface="Courier New" pitchFamily="49" charset="0"/>
                <a:cs typeface="Courier New" pitchFamily="49" charset="0"/>
              </a:rPr>
              <a:t>HAVING avg(score) &lt; 80</a:t>
            </a:r>
            <a:br>
              <a:rPr lang="en-US" sz="1700" b="1" dirty="0">
                <a:solidFill>
                  <a:srgbClr val="FF0000"/>
                </a:solidFill>
                <a:latin typeface="Courier New" pitchFamily="49" charset="0"/>
                <a:cs typeface="Courier New" pitchFamily="49" charset="0"/>
              </a:rPr>
            </a:br>
            <a:r>
              <a:rPr lang="en-US" sz="1700" b="1" dirty="0">
                <a:latin typeface="Courier New" pitchFamily="49" charset="0"/>
                <a:cs typeface="Courier New" pitchFamily="49" charset="0"/>
              </a:rPr>
              <a:t>order by </a:t>
            </a:r>
            <a:r>
              <a:rPr lang="en-US" sz="1700" b="1" dirty="0" err="1">
                <a:latin typeface="Courier New" pitchFamily="49" charset="0"/>
                <a:cs typeface="Courier New" pitchFamily="49" charset="0"/>
              </a:rPr>
              <a:t>std_teamid</a:t>
            </a:r>
            <a:r>
              <a:rPr lang="en-US" sz="1700" b="1" dirty="0">
                <a:latin typeface="Courier New" pitchFamily="49" charset="0"/>
                <a:cs typeface="Courier New" pitchFamily="49" charset="0"/>
              </a:rPr>
              <a:t>, </a:t>
            </a:r>
            <a:br>
              <a:rPr lang="en-US" sz="1700" b="1" dirty="0">
                <a:latin typeface="Courier New" pitchFamily="49" charset="0"/>
                <a:cs typeface="Courier New" pitchFamily="49" charset="0"/>
              </a:rPr>
            </a:b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stdid</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eval_item_ID</a:t>
            </a:r>
            <a:r>
              <a:rPr lang="en-US" sz="1700" b="1" dirty="0">
                <a:latin typeface="Courier New" pitchFamily="49" charset="0"/>
                <a:cs typeface="Courier New" pitchFamily="49" charset="0"/>
              </a:rPr>
              <a:t>;</a:t>
            </a:r>
            <a:endParaRPr lang="en-US" sz="1700"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29</a:t>
            </a:fld>
            <a:endParaRPr kumimoji="0" lang="en-US"/>
          </a:p>
        </p:txBody>
      </p:sp>
      <p:pic>
        <p:nvPicPr>
          <p:cNvPr id="4098" name="Picture 2"/>
          <p:cNvPicPr>
            <a:picLocks noChangeAspect="1" noChangeArrowheads="1"/>
          </p:cNvPicPr>
          <p:nvPr/>
        </p:nvPicPr>
        <p:blipFill>
          <a:blip r:embed="rId3" cstate="print"/>
          <a:srcRect/>
          <a:stretch>
            <a:fillRect/>
          </a:stretch>
        </p:blipFill>
        <p:spPr bwMode="auto">
          <a:xfrm>
            <a:off x="5562601" y="3505200"/>
            <a:ext cx="4132729"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C80CC-79DE-412B-B975-AAF0E929FBB6}"/>
              </a:ext>
            </a:extLst>
          </p:cNvPr>
          <p:cNvSpPr>
            <a:spLocks noGrp="1"/>
          </p:cNvSpPr>
          <p:nvPr>
            <p:ph type="title"/>
          </p:nvPr>
        </p:nvSpPr>
        <p:spPr>
          <a:xfrm>
            <a:off x="657225" y="1428750"/>
            <a:ext cx="10668000" cy="3038475"/>
          </a:xfrm>
        </p:spPr>
        <p:txBody>
          <a:bodyPr/>
          <a:lstStyle/>
          <a:p>
            <a:r>
              <a:rPr lang="en-US" dirty="0"/>
              <a:t>Two Tables or More</a:t>
            </a:r>
          </a:p>
        </p:txBody>
      </p:sp>
      <p:sp>
        <p:nvSpPr>
          <p:cNvPr id="3" name="Text Placeholder 2">
            <a:extLst>
              <a:ext uri="{FF2B5EF4-FFF2-40B4-BE49-F238E27FC236}">
                <a16:creationId xmlns:a16="http://schemas.microsoft.com/office/drawing/2014/main" id="{51A290B2-25C8-4C8C-997B-5A2E819FB12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14957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covered in this section</a:t>
            </a:r>
          </a:p>
        </p:txBody>
      </p:sp>
      <p:sp>
        <p:nvSpPr>
          <p:cNvPr id="3" name="Content Placeholder 2"/>
          <p:cNvSpPr>
            <a:spLocks noGrp="1"/>
          </p:cNvSpPr>
          <p:nvPr>
            <p:ph idx="1"/>
          </p:nvPr>
        </p:nvSpPr>
        <p:spPr/>
        <p:txBody>
          <a:bodyPr>
            <a:normAutofit/>
          </a:bodyPr>
          <a:lstStyle/>
          <a:p>
            <a:r>
              <a:rPr lang="en-US" b="1" dirty="0"/>
              <a:t>HAVING clause for aggregate values</a:t>
            </a:r>
          </a:p>
          <a:p>
            <a:pPr lvl="1"/>
            <a:r>
              <a:rPr lang="en-US" b="1" dirty="0"/>
              <a:t>Filter output based on aggregate value criteria.</a:t>
            </a:r>
          </a:p>
          <a:p>
            <a:r>
              <a:rPr lang="en-US" b="1" dirty="0"/>
              <a:t>HAVING versus WHERE criteria</a:t>
            </a:r>
          </a:p>
          <a:p>
            <a:pPr lvl="1"/>
            <a:r>
              <a:rPr lang="en-US" b="1" dirty="0"/>
              <a:t>Aggregate versus detail (row by row) criteria</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30</a:t>
            </a:fld>
            <a:endParaRPr kumimoji="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Self-joins</a:t>
            </a:r>
          </a:p>
        </p:txBody>
      </p:sp>
      <p:sp>
        <p:nvSpPr>
          <p:cNvPr id="3" name="Content Placeholder 2"/>
          <p:cNvSpPr>
            <a:spLocks noGrp="1"/>
          </p:cNvSpPr>
          <p:nvPr>
            <p:ph idx="1"/>
          </p:nvPr>
        </p:nvSpPr>
        <p:spPr>
          <a:xfrm>
            <a:off x="776287" y="1310486"/>
            <a:ext cx="10668000" cy="3818083"/>
          </a:xfrm>
        </p:spPr>
        <p:txBody>
          <a:bodyPr>
            <a:normAutofit/>
          </a:bodyPr>
          <a:lstStyle/>
          <a:p>
            <a:r>
              <a:rPr lang="en-US" sz="2400" b="1" dirty="0"/>
              <a:t>A </a:t>
            </a:r>
            <a:r>
              <a:rPr lang="en-US" sz="2400" b="1" u="sng" dirty="0"/>
              <a:t>unary</a:t>
            </a:r>
            <a:r>
              <a:rPr lang="en-US" sz="2400" b="1" dirty="0"/>
              <a:t> relationship occurs when an entity (table) is related to itself.  This is not that unusual in a database, by the way.</a:t>
            </a:r>
          </a:p>
          <a:p>
            <a:r>
              <a:rPr lang="en-US" sz="2400" b="1" dirty="0"/>
              <a:t>For this presentation we’ll use the Student-Teams database and we’ll also use a simple one-table example created just for this lesson.</a:t>
            </a:r>
          </a:p>
          <a:p>
            <a:r>
              <a:rPr lang="en-US" sz="2400" b="1" dirty="0"/>
              <a:t>EMPLOYEE:  The ERD shown here shows that the employee table has a one-to-many relationship with itself.</a:t>
            </a:r>
          </a:p>
          <a:p>
            <a:pPr>
              <a:buNone/>
            </a:pPr>
            <a:endParaRPr lang="en-US" sz="2400"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31</a:t>
            </a:fld>
            <a:endParaRPr kumimoji="0" lang="en-US"/>
          </a:p>
        </p:txBody>
      </p:sp>
      <p:pic>
        <p:nvPicPr>
          <p:cNvPr id="1027" name="Picture 3"/>
          <p:cNvPicPr>
            <a:picLocks noChangeAspect="1" noChangeArrowheads="1"/>
          </p:cNvPicPr>
          <p:nvPr/>
        </p:nvPicPr>
        <p:blipFill>
          <a:blip r:embed="rId3" cstate="print"/>
          <a:srcRect/>
          <a:stretch>
            <a:fillRect/>
          </a:stretch>
        </p:blipFill>
        <p:spPr bwMode="auto">
          <a:xfrm>
            <a:off x="5684668" y="4675659"/>
            <a:ext cx="2466975" cy="1066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1027"/>
                                        </p:tgtEl>
                                        <p:attrNameLst>
                                          <p:attrName>style.visibility</p:attrName>
                                        </p:attrNameLst>
                                      </p:cBhvr>
                                      <p:to>
                                        <p:strVal val="visible"/>
                                      </p:to>
                                    </p:set>
                                    <p:animEffect transition="in" filter="blinds(horizontal)">
                                      <p:cBhvr>
                                        <p:cTn id="16"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EMPLOYEE – A unary relationship</a:t>
            </a:r>
          </a:p>
        </p:txBody>
      </p:sp>
      <p:sp>
        <p:nvSpPr>
          <p:cNvPr id="3" name="Content Placeholder 2"/>
          <p:cNvSpPr>
            <a:spLocks noGrp="1"/>
          </p:cNvSpPr>
          <p:nvPr>
            <p:ph idx="1"/>
          </p:nvPr>
        </p:nvSpPr>
        <p:spPr>
          <a:xfrm>
            <a:off x="1216241" y="1447800"/>
            <a:ext cx="5717959" cy="4876800"/>
          </a:xfrm>
        </p:spPr>
        <p:txBody>
          <a:bodyPr>
            <a:normAutofit fontScale="92500" lnSpcReduction="10000"/>
          </a:bodyPr>
          <a:lstStyle/>
          <a:p>
            <a:r>
              <a:rPr lang="en-US" sz="2000" b="1" dirty="0"/>
              <a:t>Why is the employee related to itself?</a:t>
            </a:r>
          </a:p>
          <a:p>
            <a:pPr lvl="1"/>
            <a:r>
              <a:rPr lang="en-US" sz="1800" b="1" dirty="0"/>
              <a:t>An employee may report to another employee (supervisor).  </a:t>
            </a:r>
          </a:p>
          <a:p>
            <a:pPr lvl="1"/>
            <a:r>
              <a:rPr lang="en-US" sz="1800" b="1" dirty="0"/>
              <a:t>An employee may supervise zero to many employee (subordinates).</a:t>
            </a:r>
          </a:p>
          <a:p>
            <a:r>
              <a:rPr lang="en-US" sz="2000" b="1" dirty="0"/>
              <a:t>In the EMPLOYEE table example, </a:t>
            </a:r>
            <a:r>
              <a:rPr lang="en-US" sz="2000" b="1" dirty="0" err="1"/>
              <a:t>emp_ID</a:t>
            </a:r>
            <a:r>
              <a:rPr lang="en-US" sz="2000" b="1" dirty="0"/>
              <a:t> is the primary key.</a:t>
            </a:r>
          </a:p>
          <a:p>
            <a:r>
              <a:rPr lang="en-US" sz="2000" b="1" dirty="0" err="1"/>
              <a:t>Emp_Supv</a:t>
            </a:r>
            <a:r>
              <a:rPr lang="en-US" sz="2000" b="1" dirty="0"/>
              <a:t> is the foreign key (this is the supervisor’s employee ID). </a:t>
            </a:r>
          </a:p>
          <a:p>
            <a:r>
              <a:rPr lang="en-US" sz="2000" b="1" dirty="0"/>
              <a:t>SELF-JOIN: If we want a list of employees and the names of their supervisors, we’ll have to JOIN the EMPLOYEE table to itself to get this list.</a:t>
            </a:r>
            <a:endParaRPr lang="en-US" sz="1800" b="1" dirty="0">
              <a:latin typeface="Courier New" pitchFamily="49" charset="0"/>
              <a:cs typeface="Courier New" pitchFamily="49" charset="0"/>
            </a:endParaRPr>
          </a:p>
          <a:p>
            <a:endParaRPr lang="en-US" sz="2000"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32</a:t>
            </a:fld>
            <a:endParaRPr kumimoji="0" lang="en-US"/>
          </a:p>
        </p:txBody>
      </p:sp>
      <p:pic>
        <p:nvPicPr>
          <p:cNvPr id="2050" name="Picture 2"/>
          <p:cNvPicPr>
            <a:picLocks noChangeAspect="1" noChangeArrowheads="1"/>
          </p:cNvPicPr>
          <p:nvPr/>
        </p:nvPicPr>
        <p:blipFill>
          <a:blip r:embed="rId3" cstate="print"/>
          <a:srcRect/>
          <a:stretch>
            <a:fillRect/>
          </a:stretch>
        </p:blipFill>
        <p:spPr bwMode="auto">
          <a:xfrm>
            <a:off x="7487460" y="2595091"/>
            <a:ext cx="2549857" cy="1447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blinds(horizontal)">
                                      <p:cBhvr>
                                        <p:cTn id="14" dur="5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EMPLOYEE – Create table &amp; insert data</a:t>
            </a:r>
          </a:p>
        </p:txBody>
      </p:sp>
      <p:sp>
        <p:nvSpPr>
          <p:cNvPr id="3" name="Content Placeholder 2"/>
          <p:cNvSpPr>
            <a:spLocks noGrp="1"/>
          </p:cNvSpPr>
          <p:nvPr>
            <p:ph idx="1"/>
          </p:nvPr>
        </p:nvSpPr>
        <p:spPr>
          <a:xfrm>
            <a:off x="1526958" y="1479550"/>
            <a:ext cx="9903041" cy="4876800"/>
          </a:xfrm>
        </p:spPr>
        <p:txBody>
          <a:bodyPr>
            <a:normAutofit/>
          </a:bodyPr>
          <a:lstStyle/>
          <a:p>
            <a:r>
              <a:rPr lang="en-US" dirty="0"/>
              <a:t>To prepare for the self-join, create the employee table and insert data.  (The SQL script is provided to instructors.)</a:t>
            </a:r>
          </a:p>
          <a:p>
            <a:endParaRPr lang="en-US" dirty="0"/>
          </a:p>
          <a:p>
            <a:endParaRPr lang="en-US" dirty="0"/>
          </a:p>
          <a:p>
            <a:r>
              <a:rPr lang="en-US" sz="2400" dirty="0"/>
              <a:t>Insert data</a:t>
            </a:r>
            <a:endParaRPr lang="en-US" sz="1800" dirty="0">
              <a:latin typeface="Courier New" pitchFamily="49" charset="0"/>
              <a:cs typeface="Courier New" pitchFamily="49" charset="0"/>
            </a:endParaRPr>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33</a:t>
            </a:fld>
            <a:endParaRPr kumimoji="0" lang="en-US"/>
          </a:p>
        </p:txBody>
      </p:sp>
      <p:sp>
        <p:nvSpPr>
          <p:cNvPr id="7" name="TextBox 6"/>
          <p:cNvSpPr txBox="1"/>
          <p:nvPr/>
        </p:nvSpPr>
        <p:spPr>
          <a:xfrm>
            <a:off x="5081726" y="2594511"/>
            <a:ext cx="5334000" cy="1323439"/>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1000" b="1" dirty="0"/>
              <a:t>CREATE TABLE </a:t>
            </a:r>
            <a:r>
              <a:rPr lang="en-US" sz="1000" b="1" dirty="0" err="1"/>
              <a:t>dbo.employee</a:t>
            </a:r>
            <a:r>
              <a:rPr lang="en-US" sz="1000" b="1" dirty="0"/>
              <a:t>(</a:t>
            </a:r>
          </a:p>
          <a:p>
            <a:r>
              <a:rPr lang="en-US" sz="1000" b="1" dirty="0"/>
              <a:t>	</a:t>
            </a:r>
            <a:r>
              <a:rPr lang="en-US" sz="1000" b="1" dirty="0" err="1"/>
              <a:t>emp_ID</a:t>
            </a:r>
            <a:r>
              <a:rPr lang="en-US" sz="1000" b="1" dirty="0"/>
              <a:t> varchar(4) NOT NULL,</a:t>
            </a:r>
          </a:p>
          <a:p>
            <a:r>
              <a:rPr lang="en-US" sz="1000" b="1" dirty="0"/>
              <a:t>	</a:t>
            </a:r>
            <a:r>
              <a:rPr lang="en-US" sz="1000" b="1" dirty="0" err="1"/>
              <a:t>emp_Fname</a:t>
            </a:r>
            <a:r>
              <a:rPr lang="en-US" sz="1000" b="1" dirty="0"/>
              <a:t> varchar(10) NULL,</a:t>
            </a:r>
          </a:p>
          <a:p>
            <a:r>
              <a:rPr lang="en-US" sz="1000" b="1" dirty="0"/>
              <a:t>	</a:t>
            </a:r>
            <a:r>
              <a:rPr lang="en-US" sz="1000" b="1" dirty="0" err="1"/>
              <a:t>emp_Lname</a:t>
            </a:r>
            <a:r>
              <a:rPr lang="en-US" sz="1000" b="1" dirty="0"/>
              <a:t> varchar(10) NULL,</a:t>
            </a:r>
          </a:p>
          <a:p>
            <a:r>
              <a:rPr lang="en-US" sz="1000" b="1" dirty="0"/>
              <a:t>	</a:t>
            </a:r>
            <a:r>
              <a:rPr lang="en-US" sz="1000" b="1" dirty="0" err="1"/>
              <a:t>emp_Supv</a:t>
            </a:r>
            <a:r>
              <a:rPr lang="en-US" sz="1000" b="1" dirty="0"/>
              <a:t> varchar(4) NULL,</a:t>
            </a:r>
          </a:p>
          <a:p>
            <a:r>
              <a:rPr lang="en-US" sz="1000" b="1" dirty="0"/>
              <a:t> CONSTRAINT </a:t>
            </a:r>
            <a:r>
              <a:rPr lang="en-US" sz="1000" b="1" dirty="0" err="1"/>
              <a:t>PK_employee</a:t>
            </a:r>
            <a:r>
              <a:rPr lang="en-US" sz="1000" b="1" dirty="0"/>
              <a:t> PRIMARY KEY(</a:t>
            </a:r>
            <a:r>
              <a:rPr lang="en-US" sz="1000" b="1" dirty="0" err="1"/>
              <a:t>emp_ID</a:t>
            </a:r>
            <a:r>
              <a:rPr lang="en-US" sz="1000" b="1" dirty="0"/>
              <a:t>) ,</a:t>
            </a:r>
          </a:p>
          <a:p>
            <a:r>
              <a:rPr lang="en-US" sz="1000" b="1" dirty="0"/>
              <a:t> CONSTRAINT </a:t>
            </a:r>
            <a:r>
              <a:rPr lang="en-US" sz="1000" b="1" dirty="0" err="1"/>
              <a:t>FK_supervisor</a:t>
            </a:r>
            <a:r>
              <a:rPr lang="en-US" sz="1000" b="1" dirty="0"/>
              <a:t> FOREIGN KEY(</a:t>
            </a:r>
            <a:r>
              <a:rPr lang="en-US" sz="1000" b="1" dirty="0" err="1"/>
              <a:t>emp_Supv</a:t>
            </a:r>
            <a:r>
              <a:rPr lang="en-US" sz="1000" b="1" dirty="0"/>
              <a:t>) REFERENCES employee(</a:t>
            </a:r>
            <a:r>
              <a:rPr lang="en-US" sz="1000" b="1" dirty="0" err="1"/>
              <a:t>emp_ID</a:t>
            </a:r>
            <a:r>
              <a:rPr lang="en-US" sz="1000" b="1" dirty="0"/>
              <a:t>));</a:t>
            </a:r>
          </a:p>
        </p:txBody>
      </p:sp>
      <p:sp>
        <p:nvSpPr>
          <p:cNvPr id="8" name="TextBox 7"/>
          <p:cNvSpPr txBox="1"/>
          <p:nvPr/>
        </p:nvSpPr>
        <p:spPr>
          <a:xfrm>
            <a:off x="1609817" y="4571246"/>
            <a:ext cx="3657600" cy="178510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('1050', 'Carlo', 'Mora', NULL);</a:t>
            </a:r>
          </a:p>
          <a:p>
            <a:endParaRPr lang="en-US" sz="1000" b="1" dirty="0"/>
          </a:p>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('1062', 'Robert', 'Block', 1050);</a:t>
            </a:r>
          </a:p>
          <a:p>
            <a:endParaRPr lang="en-US" sz="1000" b="1" dirty="0"/>
          </a:p>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('1063', 'Teresa', 'Roberts', 1062);</a:t>
            </a:r>
          </a:p>
        </p:txBody>
      </p:sp>
      <p:sp>
        <p:nvSpPr>
          <p:cNvPr id="9" name="TextBox 8"/>
          <p:cNvSpPr txBox="1"/>
          <p:nvPr/>
        </p:nvSpPr>
        <p:spPr>
          <a:xfrm>
            <a:off x="5691327" y="4571246"/>
            <a:ext cx="3657600" cy="178510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('1077', 'Carla', 'Stevens', 1050);</a:t>
            </a:r>
          </a:p>
          <a:p>
            <a:endParaRPr lang="en-US" sz="1000" b="1" dirty="0"/>
          </a:p>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('1080', 'Wilma', 'Washington', 1050);</a:t>
            </a:r>
          </a:p>
          <a:p>
            <a:endParaRPr lang="en-US" sz="1000" b="1" dirty="0"/>
          </a:p>
          <a:p>
            <a:r>
              <a:rPr lang="en-US" sz="1000" b="1" dirty="0"/>
              <a:t>insert into employee</a:t>
            </a:r>
          </a:p>
          <a:p>
            <a:r>
              <a:rPr lang="en-US" sz="1000" b="1" dirty="0"/>
              <a:t>  (</a:t>
            </a:r>
            <a:r>
              <a:rPr lang="en-US" sz="1000" b="1" dirty="0" err="1"/>
              <a:t>emp_id</a:t>
            </a:r>
            <a:r>
              <a:rPr lang="en-US" sz="1000" b="1" dirty="0"/>
              <a:t>, </a:t>
            </a:r>
            <a:r>
              <a:rPr lang="en-US" sz="1000" b="1" dirty="0" err="1"/>
              <a:t>emp_fname</a:t>
            </a:r>
            <a:r>
              <a:rPr lang="en-US" sz="1000" b="1" dirty="0"/>
              <a:t>, </a:t>
            </a:r>
            <a:r>
              <a:rPr lang="en-US" sz="1000" b="1" dirty="0" err="1"/>
              <a:t>emp_lname</a:t>
            </a:r>
            <a:r>
              <a:rPr lang="en-US" sz="1000" b="1" dirty="0"/>
              <a:t>, </a:t>
            </a:r>
            <a:r>
              <a:rPr lang="en-US" sz="1000" b="1" dirty="0" err="1"/>
              <a:t>emp_supv</a:t>
            </a:r>
            <a:r>
              <a:rPr lang="en-US" sz="1000" b="1" dirty="0"/>
              <a:t>)</a:t>
            </a:r>
          </a:p>
          <a:p>
            <a:r>
              <a:rPr lang="en-US" sz="1000" b="1" dirty="0"/>
              <a:t>  values ('1081', 'Rory', 'Block', 1062);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par>
                          <p:cTn id="17" fill="hold">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data</a:t>
            </a:r>
          </a:p>
        </p:txBody>
      </p:sp>
      <p:sp>
        <p:nvSpPr>
          <p:cNvPr id="3" name="Content Placeholder 2"/>
          <p:cNvSpPr>
            <a:spLocks noGrp="1"/>
          </p:cNvSpPr>
          <p:nvPr>
            <p:ph idx="1"/>
          </p:nvPr>
        </p:nvSpPr>
        <p:spPr>
          <a:xfrm>
            <a:off x="1546101" y="1424819"/>
            <a:ext cx="8359899" cy="4876800"/>
          </a:xfrm>
        </p:spPr>
        <p:txBody>
          <a:bodyPr>
            <a:normAutofit fontScale="70000" lnSpcReduction="20000"/>
          </a:bodyPr>
          <a:lstStyle/>
          <a:p>
            <a:r>
              <a:rPr lang="en-US" dirty="0"/>
              <a:t>If you look at the employee data, you can figure out that Robert Block’s supervisor is Carlo Mora.  </a:t>
            </a:r>
          </a:p>
          <a:p>
            <a:r>
              <a:rPr lang="en-US" dirty="0"/>
              <a:t>Carla Stevens and Wilma Washington also report to Carlo Mora.</a:t>
            </a:r>
          </a:p>
          <a:p>
            <a:pPr>
              <a:buNone/>
            </a:pPr>
            <a:endParaRPr lang="en-US" sz="1800" dirty="0">
              <a:latin typeface="Courier New" pitchFamily="49" charset="0"/>
              <a:cs typeface="Courier New" pitchFamily="49" charset="0"/>
            </a:endParaRPr>
          </a:p>
          <a:p>
            <a:pPr>
              <a:buNone/>
            </a:pPr>
            <a:endParaRPr lang="en-US" sz="1800" dirty="0">
              <a:latin typeface="Courier New" pitchFamily="49" charset="0"/>
              <a:cs typeface="Courier New" pitchFamily="49" charset="0"/>
            </a:endParaRPr>
          </a:p>
          <a:p>
            <a:pPr>
              <a:buNone/>
            </a:pPr>
            <a:r>
              <a:rPr lang="en-US" sz="1800" b="1" dirty="0">
                <a:latin typeface="Courier New" pitchFamily="49" charset="0"/>
                <a:cs typeface="Courier New" pitchFamily="49" charset="0"/>
              </a:rPr>
              <a:t>Select * from employee;</a:t>
            </a:r>
          </a:p>
          <a:p>
            <a:endParaRPr lang="en-US" sz="2000" dirty="0">
              <a:latin typeface="Courier New" pitchFamily="49" charset="0"/>
              <a:cs typeface="Courier New" pitchFamily="49" charset="0"/>
            </a:endParaRPr>
          </a:p>
          <a:p>
            <a:endParaRPr lang="en-US" sz="2000" dirty="0">
              <a:latin typeface="Courier New" pitchFamily="49" charset="0"/>
              <a:cs typeface="Courier New" pitchFamily="49" charset="0"/>
            </a:endParaRPr>
          </a:p>
          <a:p>
            <a:endParaRPr lang="en-US" sz="2000" dirty="0">
              <a:latin typeface="Courier New" pitchFamily="49" charset="0"/>
              <a:cs typeface="Courier New" pitchFamily="49" charset="0"/>
            </a:endParaRPr>
          </a:p>
          <a:p>
            <a:endParaRPr lang="en-US" sz="2000" dirty="0">
              <a:latin typeface="Courier New" pitchFamily="49" charset="0"/>
              <a:cs typeface="Courier New" pitchFamily="49" charset="0"/>
            </a:endParaRPr>
          </a:p>
          <a:p>
            <a:endParaRPr lang="en-US" sz="2000" dirty="0">
              <a:latin typeface="Courier New" pitchFamily="49" charset="0"/>
              <a:cs typeface="Courier New" pitchFamily="49" charset="0"/>
            </a:endParaRPr>
          </a:p>
          <a:p>
            <a:r>
              <a:rPr lang="en-US" dirty="0"/>
              <a:t>How can we get the list of employees and their supervisors?</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34</a:t>
            </a:fld>
            <a:endParaRPr kumimoji="0" lang="en-US"/>
          </a:p>
        </p:txBody>
      </p:sp>
      <p:pic>
        <p:nvPicPr>
          <p:cNvPr id="3075" name="Picture 3"/>
          <p:cNvPicPr>
            <a:picLocks noChangeAspect="1" noChangeArrowheads="1"/>
          </p:cNvPicPr>
          <p:nvPr/>
        </p:nvPicPr>
        <p:blipFill>
          <a:blip r:embed="rId3" cstate="print"/>
          <a:srcRect/>
          <a:stretch>
            <a:fillRect/>
          </a:stretch>
        </p:blipFill>
        <p:spPr bwMode="auto">
          <a:xfrm>
            <a:off x="5757862" y="2829757"/>
            <a:ext cx="2962275" cy="2066925"/>
          </a:xfrm>
          <a:prstGeom prst="rect">
            <a:avLst/>
          </a:prstGeom>
          <a:noFill/>
          <a:ln w="9525">
            <a:noFill/>
            <a:miter lim="800000"/>
            <a:headEnd/>
            <a:tailEnd/>
          </a:ln>
        </p:spPr>
      </p:pic>
      <p:sp>
        <p:nvSpPr>
          <p:cNvPr id="10" name="Rounded Rectangle 9"/>
          <p:cNvSpPr/>
          <p:nvPr/>
        </p:nvSpPr>
        <p:spPr>
          <a:xfrm>
            <a:off x="6705600" y="4038600"/>
            <a:ext cx="533400" cy="228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10" idx="3"/>
          </p:cNvCxnSpPr>
          <p:nvPr/>
        </p:nvCxnSpPr>
        <p:spPr>
          <a:xfrm>
            <a:off x="7239000" y="4152900"/>
            <a:ext cx="1447800" cy="1143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0" idx="3"/>
          </p:cNvCxnSpPr>
          <p:nvPr/>
        </p:nvCxnSpPr>
        <p:spPr>
          <a:xfrm>
            <a:off x="7239000" y="4152900"/>
            <a:ext cx="1524000" cy="4953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0" idx="3"/>
          </p:cNvCxnSpPr>
          <p:nvPr/>
        </p:nvCxnSpPr>
        <p:spPr>
          <a:xfrm>
            <a:off x="7239000" y="4152900"/>
            <a:ext cx="1524000" cy="685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blinds(horizontal)">
                                      <p:cBhvr>
                                        <p:cTn id="11" dur="500"/>
                                        <p:tgtEl>
                                          <p:spTgt spid="3075"/>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par>
                                <p:cTn id="16" presetID="3" presetClass="entr" presetSubtype="1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blinds(horizontal)">
                                      <p:cBhvr>
                                        <p:cTn id="23" dur="500"/>
                                        <p:tgtEl>
                                          <p:spTgt spid="3">
                                            <p:txEl>
                                              <p:pRg st="1" end="1"/>
                                            </p:txEl>
                                          </p:spTgt>
                                        </p:tgtEl>
                                      </p:cBhvr>
                                    </p:animEffect>
                                  </p:childTnLst>
                                </p:cTn>
                              </p:par>
                            </p:childTnLst>
                          </p:cTn>
                        </p:par>
                        <p:par>
                          <p:cTn id="24" fill="hold">
                            <p:stCondLst>
                              <p:cond delay="500"/>
                            </p:stCondLst>
                            <p:childTnLst>
                              <p:par>
                                <p:cTn id="25" presetID="3" presetClass="entr" presetSubtype="1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par>
                          <p:cTn id="28" fill="hold">
                            <p:stCondLst>
                              <p:cond delay="1000"/>
                            </p:stCondLst>
                            <p:childTnLst>
                              <p:par>
                                <p:cTn id="29" presetID="3" presetClass="entr" presetSubtype="10"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linds(horizont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blinds(horizontal)">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Using EMPLOYEE twice in a query.</a:t>
            </a:r>
          </a:p>
        </p:txBody>
      </p:sp>
      <p:sp>
        <p:nvSpPr>
          <p:cNvPr id="3" name="Content Placeholder 2"/>
          <p:cNvSpPr>
            <a:spLocks noGrp="1"/>
          </p:cNvSpPr>
          <p:nvPr>
            <p:ph idx="1"/>
          </p:nvPr>
        </p:nvSpPr>
        <p:spPr>
          <a:xfrm>
            <a:off x="1981200" y="1447800"/>
            <a:ext cx="7467600" cy="4876800"/>
          </a:xfrm>
        </p:spPr>
        <p:txBody>
          <a:bodyPr>
            <a:normAutofit fontScale="85000" lnSpcReduction="20000"/>
          </a:bodyPr>
          <a:lstStyle/>
          <a:p>
            <a:r>
              <a:rPr lang="en-US" sz="2200" b="1" dirty="0"/>
              <a:t>We will use the EMPLOYEE table twice in the query.  In order to do this we have to rename the table—give it an alias.  </a:t>
            </a:r>
          </a:p>
          <a:p>
            <a:r>
              <a:rPr lang="en-US" sz="2200" b="1" dirty="0"/>
              <a:t>When we list the table in the FROM clause the table name is immediately followed by the table alias. </a:t>
            </a:r>
          </a:p>
          <a:p>
            <a:r>
              <a:rPr lang="en-US" sz="2200" b="1" dirty="0"/>
              <a:t>We’ll use </a:t>
            </a:r>
            <a:r>
              <a:rPr lang="en-US" sz="2200" b="1" i="1" dirty="0"/>
              <a:t>sub (subordinate) </a:t>
            </a:r>
            <a:r>
              <a:rPr lang="en-US" sz="2200" b="1" dirty="0"/>
              <a:t>and </a:t>
            </a:r>
            <a:r>
              <a:rPr lang="en-US" sz="2200" b="1" i="1" dirty="0" err="1"/>
              <a:t>supv</a:t>
            </a:r>
            <a:r>
              <a:rPr lang="en-US" sz="2200" b="1" i="1" dirty="0"/>
              <a:t> (supervisor)</a:t>
            </a:r>
            <a:r>
              <a:rPr lang="en-US" sz="2200" b="1" dirty="0"/>
              <a:t>.  </a:t>
            </a:r>
          </a:p>
          <a:p>
            <a:pPr>
              <a:buNone/>
            </a:pPr>
            <a:endParaRPr lang="en-US" sz="1600" dirty="0">
              <a:latin typeface="Courier New" pitchFamily="49" charset="0"/>
              <a:cs typeface="Courier New" pitchFamily="49" charset="0"/>
            </a:endParaRPr>
          </a:p>
          <a:p>
            <a:pPr>
              <a:buNone/>
            </a:pPr>
            <a:r>
              <a:rPr lang="en-US" sz="1400" b="1" dirty="0">
                <a:latin typeface="Courier New" pitchFamily="49" charset="0"/>
                <a:cs typeface="Courier New" pitchFamily="49" charset="0"/>
              </a:rPr>
              <a:t>select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a:t>
            </a:r>
            <a:r>
              <a:rPr lang="en-US" sz="1600" b="1" dirty="0">
                <a:solidFill>
                  <a:srgbClr val="C00000"/>
                </a:solidFill>
                <a:latin typeface="Courier New" pitchFamily="49" charset="0"/>
                <a:cs typeface="Courier New" pitchFamily="49" charset="0"/>
              </a:rPr>
              <a:t>employee sub</a:t>
            </a:r>
            <a:r>
              <a:rPr lang="en-US" sz="1400" b="1" dirty="0">
                <a:latin typeface="Courier New" pitchFamily="49" charset="0"/>
                <a:cs typeface="Courier New" pitchFamily="49" charset="0"/>
              </a:rPr>
              <a:t>, </a:t>
            </a:r>
            <a:r>
              <a:rPr lang="en-US" sz="1600" b="1" dirty="0">
                <a:solidFill>
                  <a:schemeClr val="tx2">
                    <a:lumMod val="60000"/>
                    <a:lumOff val="40000"/>
                  </a:schemeClr>
                </a:solidFill>
                <a:latin typeface="Courier New" pitchFamily="49" charset="0"/>
                <a:cs typeface="Courier New" pitchFamily="49" charset="0"/>
              </a:rPr>
              <a:t>employee </a:t>
            </a:r>
            <a:r>
              <a:rPr lang="en-US" sz="1600" b="1" dirty="0" err="1">
                <a:solidFill>
                  <a:schemeClr val="tx2">
                    <a:lumMod val="60000"/>
                    <a:lumOff val="40000"/>
                  </a:schemeClr>
                </a:solidFill>
                <a:latin typeface="Courier New" pitchFamily="49" charset="0"/>
                <a:cs typeface="Courier New" pitchFamily="49" charset="0"/>
              </a:rPr>
              <a:t>supv</a:t>
            </a:r>
            <a:br>
              <a:rPr lang="en-US" sz="1600" b="1" dirty="0">
                <a:solidFill>
                  <a:schemeClr val="tx2">
                    <a:lumMod val="60000"/>
                    <a:lumOff val="40000"/>
                  </a:schemeClr>
                </a:solidFill>
                <a:latin typeface="Courier New" pitchFamily="49" charset="0"/>
                <a:cs typeface="Courier New" pitchFamily="49" charset="0"/>
              </a:rPr>
            </a:br>
            <a:r>
              <a:rPr lang="en-US" sz="1400" b="1" dirty="0">
                <a:latin typeface="Courier New" pitchFamily="49" charset="0"/>
                <a:cs typeface="Courier New" pitchFamily="49" charset="0"/>
              </a:rPr>
              <a:t>Where ...</a:t>
            </a:r>
            <a:endParaRPr lang="en-US" sz="1600" b="1" dirty="0">
              <a:latin typeface="Courier New" pitchFamily="49" charset="0"/>
              <a:cs typeface="Courier New" pitchFamily="49" charset="0"/>
            </a:endParaRPr>
          </a:p>
          <a:p>
            <a:r>
              <a:rPr lang="en-US" sz="1800" b="1" dirty="0"/>
              <a:t>You should decide on the aliases before typing the SELECT clause because you’ll use them in the SELECT clause.</a:t>
            </a:r>
            <a:endParaRPr lang="en-US" sz="1800" b="1" dirty="0">
              <a:latin typeface="Courier New" pitchFamily="49" charset="0"/>
              <a:cs typeface="Courier New" pitchFamily="49" charset="0"/>
            </a:endParaRPr>
          </a:p>
          <a:p>
            <a:pPr>
              <a:buNone/>
            </a:pPr>
            <a:r>
              <a:rPr lang="en-US" sz="1400" b="1" dirty="0">
                <a:latin typeface="Courier New" pitchFamily="49" charset="0"/>
                <a:cs typeface="Courier New" pitchFamily="49" charset="0"/>
              </a:rPr>
              <a:t>select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 as "Sub ID",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.emp_fname</a:t>
            </a:r>
            <a:r>
              <a:rPr lang="en-US" sz="1400" b="1" dirty="0">
                <a:latin typeface="Courier New" pitchFamily="49" charset="0"/>
                <a:cs typeface="Courier New" pitchFamily="49" charset="0"/>
              </a:rPr>
              <a:t> + ' ' +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.emp_lname</a:t>
            </a:r>
            <a:r>
              <a:rPr lang="en-US" sz="1400" b="1" dirty="0">
                <a:latin typeface="Courier New" pitchFamily="49" charset="0"/>
                <a:cs typeface="Courier New" pitchFamily="49" charset="0"/>
              </a:rPr>
              <a:t> as "Subordinate",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 as "</a:t>
            </a:r>
            <a:r>
              <a:rPr lang="en-US" sz="1400" b="1" dirty="0" err="1">
                <a:latin typeface="Courier New" pitchFamily="49" charset="0"/>
                <a:cs typeface="Courier New" pitchFamily="49" charset="0"/>
              </a:rPr>
              <a:t>Supv</a:t>
            </a:r>
            <a:r>
              <a:rPr lang="en-US" sz="1400" b="1" dirty="0">
                <a:latin typeface="Courier New" pitchFamily="49" charset="0"/>
                <a:cs typeface="Courier New" pitchFamily="49" charset="0"/>
              </a:rPr>
              <a:t> ID",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.emp_fname</a:t>
            </a:r>
            <a:r>
              <a:rPr lang="en-US" sz="1400" b="1" dirty="0">
                <a:latin typeface="Courier New" pitchFamily="49" charset="0"/>
                <a:cs typeface="Courier New" pitchFamily="49" charset="0"/>
              </a:rPr>
              <a:t> + ' ' +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.emp_lname</a:t>
            </a:r>
            <a:r>
              <a:rPr lang="en-US" sz="1400" b="1" dirty="0">
                <a:latin typeface="Courier New" pitchFamily="49" charset="0"/>
                <a:cs typeface="Courier New" pitchFamily="49" charset="0"/>
              </a:rPr>
              <a:t> as "Supervisor“</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employee </a:t>
            </a:r>
            <a:r>
              <a:rPr lang="en-US" sz="1400" b="1" dirty="0">
                <a:solidFill>
                  <a:srgbClr val="C00000"/>
                </a:solidFill>
                <a:latin typeface="Courier New" pitchFamily="49" charset="0"/>
                <a:cs typeface="Courier New" pitchFamily="49" charset="0"/>
              </a:rPr>
              <a:t>sub</a:t>
            </a:r>
            <a:r>
              <a:rPr lang="en-US" sz="1400" b="1" dirty="0">
                <a:latin typeface="Courier New" pitchFamily="49" charset="0"/>
                <a:cs typeface="Courier New" pitchFamily="49" charset="0"/>
              </a:rPr>
              <a:t>, employee </a:t>
            </a:r>
            <a:r>
              <a:rPr lang="en-US" sz="1400" b="1" dirty="0" err="1">
                <a:solidFill>
                  <a:srgbClr val="0070C0"/>
                </a:solidFill>
                <a:latin typeface="Courier New" pitchFamily="49" charset="0"/>
                <a:cs typeface="Courier New" pitchFamily="49" charset="0"/>
              </a:rPr>
              <a:t>supv</a:t>
            </a:r>
            <a:br>
              <a:rPr lang="en-US" sz="1400" b="1" dirty="0">
                <a:solidFill>
                  <a:srgbClr val="0070C0"/>
                </a:solidFill>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.emp_supv</a:t>
            </a:r>
            <a:r>
              <a:rPr lang="en-US" sz="1400" b="1" dirty="0">
                <a:latin typeface="Courier New" pitchFamily="49" charset="0"/>
                <a:cs typeface="Courier New" pitchFamily="49" charset="0"/>
              </a:rPr>
              <a:t> =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35</a:t>
            </a:fld>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Self-join output: List of employees and their supervisors.</a:t>
            </a:r>
          </a:p>
        </p:txBody>
      </p:sp>
      <p:sp>
        <p:nvSpPr>
          <p:cNvPr id="3" name="Content Placeholder 2"/>
          <p:cNvSpPr>
            <a:spLocks noGrp="1"/>
          </p:cNvSpPr>
          <p:nvPr>
            <p:ph idx="1"/>
          </p:nvPr>
        </p:nvSpPr>
        <p:spPr>
          <a:xfrm>
            <a:off x="1430691" y="1928168"/>
            <a:ext cx="7162800" cy="4724400"/>
          </a:xfrm>
        </p:spPr>
        <p:txBody>
          <a:bodyPr>
            <a:normAutofit/>
          </a:bodyPr>
          <a:lstStyle/>
          <a:p>
            <a:pPr>
              <a:buNone/>
            </a:pPr>
            <a:r>
              <a:rPr lang="en-US" sz="1400" b="1" dirty="0">
                <a:latin typeface="Courier New" pitchFamily="49" charset="0"/>
                <a:cs typeface="Courier New" pitchFamily="49" charset="0"/>
              </a:rPr>
              <a:t>select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 as "Sub ID",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.emp_fname</a:t>
            </a:r>
            <a:r>
              <a:rPr lang="en-US" sz="1400" b="1" dirty="0">
                <a:latin typeface="Courier New" pitchFamily="49" charset="0"/>
                <a:cs typeface="Courier New" pitchFamily="49" charset="0"/>
              </a:rPr>
              <a:t> + ' ' +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.emp_lname</a:t>
            </a:r>
            <a:r>
              <a:rPr lang="en-US" sz="1400" b="1" dirty="0">
                <a:latin typeface="Courier New" pitchFamily="49" charset="0"/>
                <a:cs typeface="Courier New" pitchFamily="49" charset="0"/>
              </a:rPr>
              <a:t> as "Subordinate",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 as "</a:t>
            </a:r>
            <a:r>
              <a:rPr lang="en-US" sz="1400" b="1" dirty="0" err="1">
                <a:latin typeface="Courier New" pitchFamily="49" charset="0"/>
                <a:cs typeface="Courier New" pitchFamily="49" charset="0"/>
              </a:rPr>
              <a:t>Supv</a:t>
            </a:r>
            <a:r>
              <a:rPr lang="en-US" sz="1400" b="1" dirty="0">
                <a:latin typeface="Courier New" pitchFamily="49" charset="0"/>
                <a:cs typeface="Courier New" pitchFamily="49" charset="0"/>
              </a:rPr>
              <a:t> ID",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.emp_fname</a:t>
            </a:r>
            <a:r>
              <a:rPr lang="en-US" sz="1400" b="1" dirty="0">
                <a:latin typeface="Courier New" pitchFamily="49" charset="0"/>
                <a:cs typeface="Courier New" pitchFamily="49" charset="0"/>
              </a:rPr>
              <a:t> + ' ' +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.emp_lname</a:t>
            </a:r>
            <a:r>
              <a:rPr lang="en-US" sz="1400" b="1" dirty="0">
                <a:latin typeface="Courier New" pitchFamily="49" charset="0"/>
                <a:cs typeface="Courier New" pitchFamily="49" charset="0"/>
              </a:rPr>
              <a:t> as "Supervisor“</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employee </a:t>
            </a:r>
            <a:r>
              <a:rPr lang="en-US" sz="1400" b="1" dirty="0">
                <a:solidFill>
                  <a:srgbClr val="C00000"/>
                </a:solidFill>
                <a:latin typeface="Courier New" pitchFamily="49" charset="0"/>
                <a:cs typeface="Courier New" pitchFamily="49" charset="0"/>
              </a:rPr>
              <a:t>sub</a:t>
            </a:r>
            <a:r>
              <a:rPr lang="en-US" sz="1400" b="1" dirty="0">
                <a:latin typeface="Courier New" pitchFamily="49" charset="0"/>
                <a:cs typeface="Courier New" pitchFamily="49" charset="0"/>
              </a:rPr>
              <a:t>, employee </a:t>
            </a:r>
            <a:r>
              <a:rPr lang="en-US" sz="1400" b="1" dirty="0" err="1">
                <a:solidFill>
                  <a:srgbClr val="0070C0"/>
                </a:solidFill>
                <a:latin typeface="Courier New" pitchFamily="49" charset="0"/>
                <a:cs typeface="Courier New" pitchFamily="49" charset="0"/>
              </a:rPr>
              <a:t>supv</a:t>
            </a:r>
            <a:br>
              <a:rPr lang="en-US" sz="1400" b="1" dirty="0">
                <a:solidFill>
                  <a:srgbClr val="0070C0"/>
                </a:solidFill>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solidFill>
                  <a:srgbClr val="C00000"/>
                </a:solidFill>
                <a:latin typeface="Courier New" pitchFamily="49" charset="0"/>
                <a:cs typeface="Courier New" pitchFamily="49" charset="0"/>
              </a:rPr>
              <a:t>sub</a:t>
            </a:r>
            <a:r>
              <a:rPr lang="en-US" sz="1400" b="1" dirty="0" err="1">
                <a:latin typeface="Courier New" pitchFamily="49" charset="0"/>
                <a:cs typeface="Courier New" pitchFamily="49" charset="0"/>
              </a:rPr>
              <a:t>.emp_supv</a:t>
            </a:r>
            <a:r>
              <a:rPr lang="en-US" sz="1400" b="1" dirty="0">
                <a:latin typeface="Courier New" pitchFamily="49" charset="0"/>
                <a:cs typeface="Courier New" pitchFamily="49" charset="0"/>
              </a:rPr>
              <a:t> = </a:t>
            </a:r>
            <a:r>
              <a:rPr lang="en-US" sz="1400" b="1" dirty="0" err="1">
                <a:solidFill>
                  <a:srgbClr val="0070C0"/>
                </a:solidFill>
                <a:latin typeface="Courier New" pitchFamily="49" charset="0"/>
                <a:cs typeface="Courier New" pitchFamily="49" charset="0"/>
              </a:rPr>
              <a:t>supv</a:t>
            </a:r>
            <a:r>
              <a:rPr lang="en-US" sz="1400" b="1" dirty="0" err="1">
                <a:latin typeface="Courier New" pitchFamily="49" charset="0"/>
                <a:cs typeface="Courier New" pitchFamily="49" charset="0"/>
              </a:rPr>
              <a:t>.emp_id</a:t>
            </a:r>
            <a:r>
              <a:rPr lang="en-US" sz="1400" b="1" dirty="0">
                <a:latin typeface="Courier New" pitchFamily="49" charset="0"/>
                <a:cs typeface="Courier New" pitchFamily="49" charset="0"/>
              </a:rPr>
              <a:t>;</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36</a:t>
            </a:fld>
            <a:endParaRPr kumimoji="0" lang="en-US"/>
          </a:p>
        </p:txBody>
      </p:sp>
      <p:pic>
        <p:nvPicPr>
          <p:cNvPr id="4098" name="Picture 2"/>
          <p:cNvPicPr>
            <a:picLocks noChangeAspect="1" noChangeArrowheads="1"/>
          </p:cNvPicPr>
          <p:nvPr/>
        </p:nvPicPr>
        <p:blipFill>
          <a:blip r:embed="rId3" cstate="print"/>
          <a:srcRect/>
          <a:stretch>
            <a:fillRect/>
          </a:stretch>
        </p:blipFill>
        <p:spPr bwMode="auto">
          <a:xfrm>
            <a:off x="6198834" y="3276600"/>
            <a:ext cx="4562475" cy="272415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Another need for table aliases:</a:t>
            </a:r>
            <a:br>
              <a:rPr lang="en-US"/>
            </a:br>
            <a:r>
              <a:rPr lang="en-US"/>
              <a:t>Two joins between two tables</a:t>
            </a:r>
          </a:p>
        </p:txBody>
      </p:sp>
      <p:sp>
        <p:nvSpPr>
          <p:cNvPr id="3" name="Content Placeholder 2"/>
          <p:cNvSpPr>
            <a:spLocks noGrp="1"/>
          </p:cNvSpPr>
          <p:nvPr>
            <p:ph idx="1"/>
          </p:nvPr>
        </p:nvSpPr>
        <p:spPr>
          <a:xfrm>
            <a:off x="2019300" y="1729432"/>
            <a:ext cx="7543800" cy="4724400"/>
          </a:xfrm>
        </p:spPr>
        <p:txBody>
          <a:bodyPr>
            <a:normAutofit fontScale="62500" lnSpcReduction="20000"/>
          </a:bodyPr>
          <a:lstStyle/>
          <a:p>
            <a:r>
              <a:rPr lang="en-US" b="1" dirty="0"/>
              <a:t>The Student-Teams database has two tables with two relationships.</a:t>
            </a:r>
          </a:p>
          <a:p>
            <a:endParaRPr lang="en-US" dirty="0"/>
          </a:p>
          <a:p>
            <a:endParaRPr lang="en-US" dirty="0"/>
          </a:p>
          <a:p>
            <a:endParaRPr lang="en-US" dirty="0"/>
          </a:p>
          <a:p>
            <a:endParaRPr lang="en-US" dirty="0"/>
          </a:p>
          <a:p>
            <a:endParaRPr lang="en-US" dirty="0"/>
          </a:p>
          <a:p>
            <a:endParaRPr lang="en-US" dirty="0"/>
          </a:p>
          <a:p>
            <a:endParaRPr lang="en-US" dirty="0"/>
          </a:p>
          <a:p>
            <a:r>
              <a:rPr lang="en-US" b="1" dirty="0"/>
              <a:t>To get the names of </a:t>
            </a:r>
            <a:r>
              <a:rPr lang="en-US" b="1" dirty="0" err="1"/>
              <a:t>evaluatees</a:t>
            </a:r>
            <a:r>
              <a:rPr lang="en-US" b="1" dirty="0"/>
              <a:t> and evaluators, we’ll need to use the STUDENTS table twice—one for each relationship to EVALUATIONS.</a:t>
            </a:r>
          </a:p>
          <a:p>
            <a:pPr>
              <a:buNone/>
            </a:pPr>
            <a:endParaRPr lang="en-US" sz="1600" dirty="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37</a:t>
            </a:fld>
            <a:endParaRPr kumimoji="0" lang="en-US"/>
          </a:p>
        </p:txBody>
      </p:sp>
      <p:sp>
        <p:nvSpPr>
          <p:cNvPr id="8" name="Rectangle 150"/>
          <p:cNvSpPr>
            <a:spLocks noChangeArrowheads="1"/>
          </p:cNvSpPr>
          <p:nvPr/>
        </p:nvSpPr>
        <p:spPr bwMode="auto">
          <a:xfrm>
            <a:off x="3886200" y="2438400"/>
            <a:ext cx="1219200" cy="609600"/>
          </a:xfrm>
          <a:prstGeom prst="rect">
            <a:avLst/>
          </a:prstGeom>
          <a:noFill/>
          <a:ln w="9525">
            <a:solidFill>
              <a:schemeClr val="tx1"/>
            </a:solidFill>
            <a:miter lim="800000"/>
            <a:headEnd/>
            <a:tailEnd/>
          </a:ln>
          <a:effectLst/>
        </p:spPr>
        <p:txBody>
          <a:bodyPr wrap="none" anchor="ctr"/>
          <a:lstStyle/>
          <a:p>
            <a:pPr algn="ctr"/>
            <a:r>
              <a:rPr lang="en-US" sz="1200">
                <a:latin typeface="Arial" charset="0"/>
              </a:rPr>
              <a:t>TEAMS</a:t>
            </a:r>
            <a:endParaRPr lang="en-US" sz="1200" dirty="0">
              <a:latin typeface="Arial" charset="0"/>
            </a:endParaRPr>
          </a:p>
        </p:txBody>
      </p:sp>
      <p:sp>
        <p:nvSpPr>
          <p:cNvPr id="9" name="Rectangle 150"/>
          <p:cNvSpPr>
            <a:spLocks noChangeArrowheads="1"/>
          </p:cNvSpPr>
          <p:nvPr/>
        </p:nvSpPr>
        <p:spPr bwMode="auto">
          <a:xfrm>
            <a:off x="6019800" y="2438400"/>
            <a:ext cx="1447800" cy="609600"/>
          </a:xfrm>
          <a:prstGeom prst="rect">
            <a:avLst/>
          </a:prstGeom>
          <a:noFill/>
          <a:ln w="9525">
            <a:solidFill>
              <a:srgbClr val="C00000"/>
            </a:solidFill>
            <a:miter lim="800000"/>
            <a:headEnd/>
            <a:tailEnd/>
          </a:ln>
          <a:effectLst/>
        </p:spPr>
        <p:txBody>
          <a:bodyPr wrap="none" anchor="ctr"/>
          <a:lstStyle/>
          <a:p>
            <a:pPr algn="ctr"/>
            <a:r>
              <a:rPr lang="en-US" sz="1200" b="1">
                <a:solidFill>
                  <a:srgbClr val="C00000"/>
                </a:solidFill>
                <a:latin typeface="Arial" charset="0"/>
              </a:rPr>
              <a:t>STUDENTS</a:t>
            </a:r>
            <a:endParaRPr lang="en-US" sz="1200" b="1" dirty="0">
              <a:solidFill>
                <a:srgbClr val="C00000"/>
              </a:solidFill>
              <a:latin typeface="Arial" charset="0"/>
            </a:endParaRPr>
          </a:p>
        </p:txBody>
      </p:sp>
      <p:grpSp>
        <p:nvGrpSpPr>
          <p:cNvPr id="10" name="Group 66"/>
          <p:cNvGrpSpPr/>
          <p:nvPr/>
        </p:nvGrpSpPr>
        <p:grpSpPr>
          <a:xfrm rot="5400000">
            <a:off x="5943600" y="3429000"/>
            <a:ext cx="914400" cy="152400"/>
            <a:chOff x="5105400" y="5562600"/>
            <a:chExt cx="914400" cy="152400"/>
          </a:xfrm>
        </p:grpSpPr>
        <p:cxnSp>
          <p:nvCxnSpPr>
            <p:cNvPr id="11" name="Straight Connector 10"/>
            <p:cNvCxnSpPr/>
            <p:nvPr/>
          </p:nvCxnSpPr>
          <p:spPr>
            <a:xfrm>
              <a:off x="5257800" y="5638800"/>
              <a:ext cx="4572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Oval 156"/>
            <p:cNvSpPr>
              <a:spLocks noChangeArrowheads="1"/>
            </p:cNvSpPr>
            <p:nvPr/>
          </p:nvSpPr>
          <p:spPr bwMode="auto">
            <a:xfrm>
              <a:off x="5715000" y="5562600"/>
              <a:ext cx="152400" cy="152400"/>
            </a:xfrm>
            <a:prstGeom prst="ellipse">
              <a:avLst/>
            </a:prstGeom>
            <a:noFill/>
            <a:ln w="9525">
              <a:solidFill>
                <a:srgbClr val="C00000"/>
              </a:solidFill>
              <a:round/>
              <a:headEnd/>
              <a:tailEnd/>
            </a:ln>
            <a:effectLst/>
          </p:spPr>
          <p:txBody>
            <a:bodyPr wrap="none" anchor="ctr"/>
            <a:lstStyle/>
            <a:p>
              <a:endParaRPr lang="en-US" dirty="0"/>
            </a:p>
          </p:txBody>
        </p:sp>
        <p:sp>
          <p:nvSpPr>
            <p:cNvPr id="13" name="Line 157"/>
            <p:cNvSpPr>
              <a:spLocks noChangeShapeType="1"/>
            </p:cNvSpPr>
            <p:nvPr/>
          </p:nvSpPr>
          <p:spPr bwMode="auto">
            <a:xfrm>
              <a:off x="5867400" y="5638800"/>
              <a:ext cx="152400" cy="0"/>
            </a:xfrm>
            <a:prstGeom prst="line">
              <a:avLst/>
            </a:prstGeom>
            <a:noFill/>
            <a:ln w="9525">
              <a:solidFill>
                <a:srgbClr val="C00000"/>
              </a:solidFill>
              <a:round/>
              <a:headEnd/>
              <a:tailEnd/>
            </a:ln>
            <a:effectLst/>
          </p:spPr>
          <p:txBody>
            <a:bodyPr wrap="none" anchor="ctr"/>
            <a:lstStyle/>
            <a:p>
              <a:endParaRPr lang="en-US" dirty="0"/>
            </a:p>
          </p:txBody>
        </p:sp>
        <p:sp>
          <p:nvSpPr>
            <p:cNvPr id="14" name="Line 158"/>
            <p:cNvSpPr>
              <a:spLocks noChangeShapeType="1"/>
            </p:cNvSpPr>
            <p:nvPr/>
          </p:nvSpPr>
          <p:spPr bwMode="auto">
            <a:xfrm>
              <a:off x="5867400" y="56388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15" name="Line 159"/>
            <p:cNvSpPr>
              <a:spLocks noChangeShapeType="1"/>
            </p:cNvSpPr>
            <p:nvPr/>
          </p:nvSpPr>
          <p:spPr bwMode="auto">
            <a:xfrm flipV="1">
              <a:off x="5867400" y="55626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16" name="Line 192"/>
            <p:cNvSpPr>
              <a:spLocks noChangeShapeType="1"/>
            </p:cNvSpPr>
            <p:nvPr/>
          </p:nvSpPr>
          <p:spPr bwMode="auto">
            <a:xfrm>
              <a:off x="52578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17" name="Line 193"/>
            <p:cNvSpPr>
              <a:spLocks noChangeShapeType="1"/>
            </p:cNvSpPr>
            <p:nvPr/>
          </p:nvSpPr>
          <p:spPr bwMode="auto">
            <a:xfrm>
              <a:off x="51816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18" name="Line 194"/>
            <p:cNvSpPr>
              <a:spLocks noChangeShapeType="1"/>
            </p:cNvSpPr>
            <p:nvPr/>
          </p:nvSpPr>
          <p:spPr bwMode="auto">
            <a:xfrm>
              <a:off x="5105400" y="5638800"/>
              <a:ext cx="152400" cy="0"/>
            </a:xfrm>
            <a:prstGeom prst="line">
              <a:avLst/>
            </a:prstGeom>
            <a:noFill/>
            <a:ln w="9525">
              <a:solidFill>
                <a:srgbClr val="C00000"/>
              </a:solidFill>
              <a:round/>
              <a:headEnd/>
              <a:tailEnd/>
            </a:ln>
            <a:effectLst/>
          </p:spPr>
          <p:txBody>
            <a:bodyPr wrap="none" anchor="ctr"/>
            <a:lstStyle/>
            <a:p>
              <a:endParaRPr lang="en-US" dirty="0"/>
            </a:p>
          </p:txBody>
        </p:sp>
      </p:grpSp>
      <p:sp>
        <p:nvSpPr>
          <p:cNvPr id="19" name="Rectangle 150"/>
          <p:cNvSpPr>
            <a:spLocks noChangeArrowheads="1"/>
          </p:cNvSpPr>
          <p:nvPr/>
        </p:nvSpPr>
        <p:spPr bwMode="auto">
          <a:xfrm>
            <a:off x="6019800" y="3962400"/>
            <a:ext cx="1447800" cy="609600"/>
          </a:xfrm>
          <a:prstGeom prst="rect">
            <a:avLst/>
          </a:prstGeom>
          <a:noFill/>
          <a:ln w="9525">
            <a:solidFill>
              <a:srgbClr val="C00000"/>
            </a:solidFill>
            <a:miter lim="800000"/>
            <a:headEnd/>
            <a:tailEnd/>
          </a:ln>
          <a:effectLst/>
        </p:spPr>
        <p:txBody>
          <a:bodyPr wrap="none" anchor="ctr"/>
          <a:lstStyle/>
          <a:p>
            <a:pPr algn="ctr"/>
            <a:r>
              <a:rPr lang="en-US" sz="1200" b="1">
                <a:solidFill>
                  <a:srgbClr val="C00000"/>
                </a:solidFill>
                <a:latin typeface="Arial" charset="0"/>
              </a:rPr>
              <a:t>EVALUATIONS</a:t>
            </a:r>
            <a:endParaRPr lang="en-US" sz="1200" b="1" dirty="0">
              <a:solidFill>
                <a:srgbClr val="C00000"/>
              </a:solidFill>
              <a:latin typeface="Arial" charset="0"/>
            </a:endParaRPr>
          </a:p>
        </p:txBody>
      </p:sp>
      <p:cxnSp>
        <p:nvCxnSpPr>
          <p:cNvPr id="20" name="Straight Connector 19"/>
          <p:cNvCxnSpPr>
            <a:stCxn id="54" idx="6"/>
          </p:cNvCxnSpPr>
          <p:nvPr/>
        </p:nvCxnSpPr>
        <p:spPr>
          <a:xfrm>
            <a:off x="5410200" y="27432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156"/>
          <p:cNvSpPr>
            <a:spLocks noChangeArrowheads="1"/>
          </p:cNvSpPr>
          <p:nvPr/>
        </p:nvSpPr>
        <p:spPr bwMode="auto">
          <a:xfrm>
            <a:off x="5715000" y="26670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22" name="Line 157"/>
          <p:cNvSpPr>
            <a:spLocks noChangeShapeType="1"/>
          </p:cNvSpPr>
          <p:nvPr/>
        </p:nvSpPr>
        <p:spPr bwMode="auto">
          <a:xfrm>
            <a:off x="5867400" y="2743200"/>
            <a:ext cx="152400" cy="0"/>
          </a:xfrm>
          <a:prstGeom prst="line">
            <a:avLst/>
          </a:prstGeom>
          <a:noFill/>
          <a:ln w="9525">
            <a:solidFill>
              <a:schemeClr val="tx1"/>
            </a:solidFill>
            <a:round/>
            <a:headEnd/>
            <a:tailEnd/>
          </a:ln>
          <a:effectLst/>
        </p:spPr>
        <p:txBody>
          <a:bodyPr wrap="none" anchor="ctr"/>
          <a:lstStyle/>
          <a:p>
            <a:endParaRPr lang="en-US" dirty="0"/>
          </a:p>
        </p:txBody>
      </p:sp>
      <p:sp>
        <p:nvSpPr>
          <p:cNvPr id="23" name="Line 158"/>
          <p:cNvSpPr>
            <a:spLocks noChangeShapeType="1"/>
          </p:cNvSpPr>
          <p:nvPr/>
        </p:nvSpPr>
        <p:spPr bwMode="auto">
          <a:xfrm>
            <a:off x="5867400" y="27432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24" name="Line 159"/>
          <p:cNvSpPr>
            <a:spLocks noChangeShapeType="1"/>
          </p:cNvSpPr>
          <p:nvPr/>
        </p:nvSpPr>
        <p:spPr bwMode="auto">
          <a:xfrm flipV="1">
            <a:off x="5867400" y="26670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25" name="Line 193"/>
          <p:cNvSpPr>
            <a:spLocks noChangeShapeType="1"/>
          </p:cNvSpPr>
          <p:nvPr/>
        </p:nvSpPr>
        <p:spPr bwMode="auto">
          <a:xfrm>
            <a:off x="5181600" y="2667000"/>
            <a:ext cx="0" cy="152400"/>
          </a:xfrm>
          <a:prstGeom prst="line">
            <a:avLst/>
          </a:prstGeom>
          <a:noFill/>
          <a:ln w="9525">
            <a:solidFill>
              <a:schemeClr val="tx1"/>
            </a:solidFill>
            <a:round/>
            <a:headEnd/>
            <a:tailEnd/>
          </a:ln>
          <a:effectLst/>
        </p:spPr>
        <p:txBody>
          <a:bodyPr wrap="none" anchor="ctr"/>
          <a:lstStyle/>
          <a:p>
            <a:endParaRPr lang="en-US" dirty="0"/>
          </a:p>
        </p:txBody>
      </p:sp>
      <p:sp>
        <p:nvSpPr>
          <p:cNvPr id="26" name="Line 194"/>
          <p:cNvSpPr>
            <a:spLocks noChangeShapeType="1"/>
          </p:cNvSpPr>
          <p:nvPr/>
        </p:nvSpPr>
        <p:spPr bwMode="auto">
          <a:xfrm>
            <a:off x="5105400" y="2743200"/>
            <a:ext cx="152400" cy="0"/>
          </a:xfrm>
          <a:prstGeom prst="line">
            <a:avLst/>
          </a:prstGeom>
          <a:noFill/>
          <a:ln w="9525">
            <a:solidFill>
              <a:schemeClr val="tx1"/>
            </a:solidFill>
            <a:round/>
            <a:headEnd/>
            <a:tailEnd/>
          </a:ln>
          <a:effectLst/>
        </p:spPr>
        <p:txBody>
          <a:bodyPr wrap="none" anchor="ctr"/>
          <a:lstStyle/>
          <a:p>
            <a:endParaRPr lang="en-US" dirty="0"/>
          </a:p>
        </p:txBody>
      </p:sp>
      <p:grpSp>
        <p:nvGrpSpPr>
          <p:cNvPr id="27" name="Group 83"/>
          <p:cNvGrpSpPr/>
          <p:nvPr/>
        </p:nvGrpSpPr>
        <p:grpSpPr>
          <a:xfrm rot="5400000">
            <a:off x="6629400" y="3429000"/>
            <a:ext cx="914400" cy="152400"/>
            <a:chOff x="5105400" y="5562600"/>
            <a:chExt cx="914400" cy="152400"/>
          </a:xfrm>
        </p:grpSpPr>
        <p:cxnSp>
          <p:nvCxnSpPr>
            <p:cNvPr id="28" name="Straight Connector 27"/>
            <p:cNvCxnSpPr/>
            <p:nvPr/>
          </p:nvCxnSpPr>
          <p:spPr>
            <a:xfrm>
              <a:off x="5257800" y="5638800"/>
              <a:ext cx="4572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Oval 156"/>
            <p:cNvSpPr>
              <a:spLocks noChangeArrowheads="1"/>
            </p:cNvSpPr>
            <p:nvPr/>
          </p:nvSpPr>
          <p:spPr bwMode="auto">
            <a:xfrm>
              <a:off x="5715000" y="5562600"/>
              <a:ext cx="152400" cy="152400"/>
            </a:xfrm>
            <a:prstGeom prst="ellipse">
              <a:avLst/>
            </a:prstGeom>
            <a:noFill/>
            <a:ln w="9525">
              <a:solidFill>
                <a:srgbClr val="C00000"/>
              </a:solidFill>
              <a:round/>
              <a:headEnd/>
              <a:tailEnd/>
            </a:ln>
            <a:effectLst/>
          </p:spPr>
          <p:txBody>
            <a:bodyPr wrap="none" anchor="ctr"/>
            <a:lstStyle/>
            <a:p>
              <a:endParaRPr lang="en-US" dirty="0"/>
            </a:p>
          </p:txBody>
        </p:sp>
        <p:sp>
          <p:nvSpPr>
            <p:cNvPr id="30" name="Line 157"/>
            <p:cNvSpPr>
              <a:spLocks noChangeShapeType="1"/>
            </p:cNvSpPr>
            <p:nvPr/>
          </p:nvSpPr>
          <p:spPr bwMode="auto">
            <a:xfrm>
              <a:off x="5867400" y="5638800"/>
              <a:ext cx="152400" cy="0"/>
            </a:xfrm>
            <a:prstGeom prst="line">
              <a:avLst/>
            </a:prstGeom>
            <a:noFill/>
            <a:ln w="9525">
              <a:solidFill>
                <a:srgbClr val="C00000"/>
              </a:solidFill>
              <a:round/>
              <a:headEnd/>
              <a:tailEnd/>
            </a:ln>
            <a:effectLst/>
          </p:spPr>
          <p:txBody>
            <a:bodyPr wrap="none" anchor="ctr"/>
            <a:lstStyle/>
            <a:p>
              <a:endParaRPr lang="en-US" dirty="0"/>
            </a:p>
          </p:txBody>
        </p:sp>
        <p:sp>
          <p:nvSpPr>
            <p:cNvPr id="31" name="Line 158"/>
            <p:cNvSpPr>
              <a:spLocks noChangeShapeType="1"/>
            </p:cNvSpPr>
            <p:nvPr/>
          </p:nvSpPr>
          <p:spPr bwMode="auto">
            <a:xfrm>
              <a:off x="5867400" y="56388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32" name="Line 159"/>
            <p:cNvSpPr>
              <a:spLocks noChangeShapeType="1"/>
            </p:cNvSpPr>
            <p:nvPr/>
          </p:nvSpPr>
          <p:spPr bwMode="auto">
            <a:xfrm flipV="1">
              <a:off x="5867400" y="55626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33" name="Line 192"/>
            <p:cNvSpPr>
              <a:spLocks noChangeShapeType="1"/>
            </p:cNvSpPr>
            <p:nvPr/>
          </p:nvSpPr>
          <p:spPr bwMode="auto">
            <a:xfrm>
              <a:off x="52578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34" name="Line 193"/>
            <p:cNvSpPr>
              <a:spLocks noChangeShapeType="1"/>
            </p:cNvSpPr>
            <p:nvPr/>
          </p:nvSpPr>
          <p:spPr bwMode="auto">
            <a:xfrm>
              <a:off x="51816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35" name="Line 194"/>
            <p:cNvSpPr>
              <a:spLocks noChangeShapeType="1"/>
            </p:cNvSpPr>
            <p:nvPr/>
          </p:nvSpPr>
          <p:spPr bwMode="auto">
            <a:xfrm>
              <a:off x="5105400" y="5638800"/>
              <a:ext cx="152400" cy="0"/>
            </a:xfrm>
            <a:prstGeom prst="line">
              <a:avLst/>
            </a:prstGeom>
            <a:noFill/>
            <a:ln w="9525">
              <a:solidFill>
                <a:srgbClr val="C00000"/>
              </a:solidFill>
              <a:round/>
              <a:headEnd/>
              <a:tailEnd/>
            </a:ln>
            <a:effectLst/>
          </p:spPr>
          <p:txBody>
            <a:bodyPr wrap="none" anchor="ctr"/>
            <a:lstStyle/>
            <a:p>
              <a:endParaRPr lang="en-US" dirty="0"/>
            </a:p>
          </p:txBody>
        </p:sp>
      </p:grpSp>
      <p:sp>
        <p:nvSpPr>
          <p:cNvPr id="36" name="Rectangle 150"/>
          <p:cNvSpPr>
            <a:spLocks noChangeArrowheads="1"/>
          </p:cNvSpPr>
          <p:nvPr/>
        </p:nvSpPr>
        <p:spPr bwMode="auto">
          <a:xfrm>
            <a:off x="8382000" y="3962400"/>
            <a:ext cx="1828800" cy="609600"/>
          </a:xfrm>
          <a:prstGeom prst="rect">
            <a:avLst/>
          </a:prstGeom>
          <a:noFill/>
          <a:ln w="9525">
            <a:solidFill>
              <a:schemeClr val="tx1"/>
            </a:solidFill>
            <a:miter lim="800000"/>
            <a:headEnd/>
            <a:tailEnd/>
          </a:ln>
          <a:effectLst/>
        </p:spPr>
        <p:txBody>
          <a:bodyPr wrap="none" anchor="ctr"/>
          <a:lstStyle/>
          <a:p>
            <a:pPr algn="ctr"/>
            <a:r>
              <a:rPr lang="en-US" sz="1200">
                <a:latin typeface="Arial" charset="0"/>
              </a:rPr>
              <a:t>EVAL_ITEMS_SCORES</a:t>
            </a:r>
            <a:endParaRPr lang="en-US" sz="1200" dirty="0">
              <a:latin typeface="Arial" charset="0"/>
            </a:endParaRPr>
          </a:p>
        </p:txBody>
      </p:sp>
      <p:sp>
        <p:nvSpPr>
          <p:cNvPr id="37" name="Rectangle 150"/>
          <p:cNvSpPr>
            <a:spLocks noChangeArrowheads="1"/>
          </p:cNvSpPr>
          <p:nvPr/>
        </p:nvSpPr>
        <p:spPr bwMode="auto">
          <a:xfrm>
            <a:off x="8534400" y="2438400"/>
            <a:ext cx="1524000" cy="609600"/>
          </a:xfrm>
          <a:prstGeom prst="rect">
            <a:avLst/>
          </a:prstGeom>
          <a:noFill/>
          <a:ln w="9525">
            <a:solidFill>
              <a:schemeClr val="tx1"/>
            </a:solidFill>
            <a:miter lim="800000"/>
            <a:headEnd/>
            <a:tailEnd/>
          </a:ln>
          <a:effectLst/>
        </p:spPr>
        <p:txBody>
          <a:bodyPr wrap="none" anchor="ctr"/>
          <a:lstStyle/>
          <a:p>
            <a:pPr algn="ctr"/>
            <a:r>
              <a:rPr lang="en-US" sz="1200">
                <a:latin typeface="Arial" charset="0"/>
              </a:rPr>
              <a:t>EVAL_ITEMS</a:t>
            </a:r>
            <a:endParaRPr lang="en-US" sz="1200" dirty="0">
              <a:latin typeface="Arial" charset="0"/>
            </a:endParaRPr>
          </a:p>
        </p:txBody>
      </p:sp>
      <p:cxnSp>
        <p:nvCxnSpPr>
          <p:cNvPr id="38" name="Straight Connector 37"/>
          <p:cNvCxnSpPr>
            <a:stCxn id="44" idx="0"/>
          </p:cNvCxnSpPr>
          <p:nvPr/>
        </p:nvCxnSpPr>
        <p:spPr>
          <a:xfrm rot="10800000" flipV="1">
            <a:off x="9296400" y="3048000"/>
            <a:ext cx="0"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156"/>
          <p:cNvSpPr>
            <a:spLocks noChangeArrowheads="1"/>
          </p:cNvSpPr>
          <p:nvPr/>
        </p:nvSpPr>
        <p:spPr bwMode="auto">
          <a:xfrm rot="5400000">
            <a:off x="9220200" y="36576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40" name="Line 157"/>
          <p:cNvSpPr>
            <a:spLocks noChangeShapeType="1"/>
          </p:cNvSpPr>
          <p:nvPr/>
        </p:nvSpPr>
        <p:spPr bwMode="auto">
          <a:xfrm rot="5400000">
            <a:off x="9220200" y="3886200"/>
            <a:ext cx="152400" cy="0"/>
          </a:xfrm>
          <a:prstGeom prst="line">
            <a:avLst/>
          </a:prstGeom>
          <a:noFill/>
          <a:ln w="9525">
            <a:solidFill>
              <a:schemeClr val="tx1"/>
            </a:solidFill>
            <a:round/>
            <a:headEnd/>
            <a:tailEnd/>
          </a:ln>
          <a:effectLst/>
        </p:spPr>
        <p:txBody>
          <a:bodyPr wrap="none" anchor="ctr"/>
          <a:lstStyle/>
          <a:p>
            <a:endParaRPr lang="en-US" dirty="0"/>
          </a:p>
        </p:txBody>
      </p:sp>
      <p:sp>
        <p:nvSpPr>
          <p:cNvPr id="41" name="Line 158"/>
          <p:cNvSpPr>
            <a:spLocks noChangeShapeType="1"/>
          </p:cNvSpPr>
          <p:nvPr/>
        </p:nvSpPr>
        <p:spPr bwMode="auto">
          <a:xfrm rot="5400000">
            <a:off x="9182100" y="38481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42" name="Line 159"/>
          <p:cNvSpPr>
            <a:spLocks noChangeShapeType="1"/>
          </p:cNvSpPr>
          <p:nvPr/>
        </p:nvSpPr>
        <p:spPr bwMode="auto">
          <a:xfrm rot="5400000" flipV="1">
            <a:off x="9258300" y="38481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43" name="Line 193"/>
          <p:cNvSpPr>
            <a:spLocks noChangeShapeType="1"/>
          </p:cNvSpPr>
          <p:nvPr/>
        </p:nvSpPr>
        <p:spPr bwMode="auto">
          <a:xfrm rot="5400000">
            <a:off x="9296400" y="3048000"/>
            <a:ext cx="0" cy="152400"/>
          </a:xfrm>
          <a:prstGeom prst="line">
            <a:avLst/>
          </a:prstGeom>
          <a:noFill/>
          <a:ln w="9525">
            <a:solidFill>
              <a:schemeClr val="tx1"/>
            </a:solidFill>
            <a:round/>
            <a:headEnd/>
            <a:tailEnd/>
          </a:ln>
          <a:effectLst/>
        </p:spPr>
        <p:txBody>
          <a:bodyPr wrap="none" anchor="ctr"/>
          <a:lstStyle/>
          <a:p>
            <a:endParaRPr lang="en-US" dirty="0"/>
          </a:p>
        </p:txBody>
      </p:sp>
      <p:sp>
        <p:nvSpPr>
          <p:cNvPr id="44" name="Line 194"/>
          <p:cNvSpPr>
            <a:spLocks noChangeShapeType="1"/>
          </p:cNvSpPr>
          <p:nvPr/>
        </p:nvSpPr>
        <p:spPr bwMode="auto">
          <a:xfrm rot="5400000">
            <a:off x="9220200" y="3124200"/>
            <a:ext cx="152400" cy="0"/>
          </a:xfrm>
          <a:prstGeom prst="line">
            <a:avLst/>
          </a:prstGeom>
          <a:noFill/>
          <a:ln w="9525">
            <a:solidFill>
              <a:schemeClr val="tx1"/>
            </a:solidFill>
            <a:round/>
            <a:headEnd/>
            <a:tailEnd/>
          </a:ln>
          <a:effectLst/>
        </p:spPr>
        <p:txBody>
          <a:bodyPr wrap="none" anchor="ctr"/>
          <a:lstStyle/>
          <a:p>
            <a:endParaRPr lang="en-US" dirty="0"/>
          </a:p>
        </p:txBody>
      </p:sp>
      <p:grpSp>
        <p:nvGrpSpPr>
          <p:cNvPr id="45" name="Group 101"/>
          <p:cNvGrpSpPr/>
          <p:nvPr/>
        </p:nvGrpSpPr>
        <p:grpSpPr>
          <a:xfrm>
            <a:off x="7467600" y="4191000"/>
            <a:ext cx="914400" cy="152400"/>
            <a:chOff x="2209800" y="4267200"/>
            <a:chExt cx="914400" cy="152400"/>
          </a:xfrm>
        </p:grpSpPr>
        <p:cxnSp>
          <p:nvCxnSpPr>
            <p:cNvPr id="46" name="Straight Connector 45"/>
            <p:cNvCxnSpPr/>
            <p:nvPr/>
          </p:nvCxnSpPr>
          <p:spPr>
            <a:xfrm>
              <a:off x="2362200" y="4343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156"/>
            <p:cNvSpPr>
              <a:spLocks noChangeArrowheads="1"/>
            </p:cNvSpPr>
            <p:nvPr/>
          </p:nvSpPr>
          <p:spPr bwMode="auto">
            <a:xfrm>
              <a:off x="2819400" y="42672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48" name="Line 157"/>
            <p:cNvSpPr>
              <a:spLocks noChangeShapeType="1"/>
            </p:cNvSpPr>
            <p:nvPr/>
          </p:nvSpPr>
          <p:spPr bwMode="auto">
            <a:xfrm>
              <a:off x="2971800" y="4343400"/>
              <a:ext cx="152400" cy="0"/>
            </a:xfrm>
            <a:prstGeom prst="line">
              <a:avLst/>
            </a:prstGeom>
            <a:noFill/>
            <a:ln w="9525">
              <a:solidFill>
                <a:schemeClr val="tx1"/>
              </a:solidFill>
              <a:round/>
              <a:headEnd/>
              <a:tailEnd/>
            </a:ln>
            <a:effectLst/>
          </p:spPr>
          <p:txBody>
            <a:bodyPr wrap="none" anchor="ctr"/>
            <a:lstStyle/>
            <a:p>
              <a:endParaRPr lang="en-US" dirty="0"/>
            </a:p>
          </p:txBody>
        </p:sp>
        <p:sp>
          <p:nvSpPr>
            <p:cNvPr id="49" name="Line 158"/>
            <p:cNvSpPr>
              <a:spLocks noChangeShapeType="1"/>
            </p:cNvSpPr>
            <p:nvPr/>
          </p:nvSpPr>
          <p:spPr bwMode="auto">
            <a:xfrm>
              <a:off x="2971800" y="43434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50" name="Line 159"/>
            <p:cNvSpPr>
              <a:spLocks noChangeShapeType="1"/>
            </p:cNvSpPr>
            <p:nvPr/>
          </p:nvSpPr>
          <p:spPr bwMode="auto">
            <a:xfrm flipV="1">
              <a:off x="2971800" y="4267200"/>
              <a:ext cx="152400" cy="76200"/>
            </a:xfrm>
            <a:prstGeom prst="line">
              <a:avLst/>
            </a:prstGeom>
            <a:noFill/>
            <a:ln w="9525">
              <a:solidFill>
                <a:schemeClr val="tx1"/>
              </a:solidFill>
              <a:round/>
              <a:headEnd/>
              <a:tailEnd/>
            </a:ln>
            <a:effectLst/>
          </p:spPr>
          <p:txBody>
            <a:bodyPr wrap="none" anchor="ctr"/>
            <a:lstStyle/>
            <a:p>
              <a:endParaRPr lang="en-US" dirty="0"/>
            </a:p>
          </p:txBody>
        </p:sp>
        <p:sp>
          <p:nvSpPr>
            <p:cNvPr id="51" name="Line 192"/>
            <p:cNvSpPr>
              <a:spLocks noChangeShapeType="1"/>
            </p:cNvSpPr>
            <p:nvPr/>
          </p:nvSpPr>
          <p:spPr bwMode="auto">
            <a:xfrm>
              <a:off x="2362200" y="4267200"/>
              <a:ext cx="0" cy="152400"/>
            </a:xfrm>
            <a:prstGeom prst="line">
              <a:avLst/>
            </a:prstGeom>
            <a:noFill/>
            <a:ln w="9525">
              <a:solidFill>
                <a:schemeClr val="tx1"/>
              </a:solidFill>
              <a:round/>
              <a:headEnd/>
              <a:tailEnd/>
            </a:ln>
            <a:effectLst/>
          </p:spPr>
          <p:txBody>
            <a:bodyPr wrap="none" anchor="ctr"/>
            <a:lstStyle/>
            <a:p>
              <a:endParaRPr lang="en-US" dirty="0"/>
            </a:p>
          </p:txBody>
        </p:sp>
        <p:sp>
          <p:nvSpPr>
            <p:cNvPr id="52" name="Line 193"/>
            <p:cNvSpPr>
              <a:spLocks noChangeShapeType="1"/>
            </p:cNvSpPr>
            <p:nvPr/>
          </p:nvSpPr>
          <p:spPr bwMode="auto">
            <a:xfrm>
              <a:off x="2286000" y="4267200"/>
              <a:ext cx="0" cy="152400"/>
            </a:xfrm>
            <a:prstGeom prst="line">
              <a:avLst/>
            </a:prstGeom>
            <a:noFill/>
            <a:ln w="9525">
              <a:solidFill>
                <a:schemeClr val="tx1"/>
              </a:solidFill>
              <a:round/>
              <a:headEnd/>
              <a:tailEnd/>
            </a:ln>
            <a:effectLst/>
          </p:spPr>
          <p:txBody>
            <a:bodyPr wrap="none" anchor="ctr"/>
            <a:lstStyle/>
            <a:p>
              <a:endParaRPr lang="en-US" dirty="0"/>
            </a:p>
          </p:txBody>
        </p:sp>
        <p:sp>
          <p:nvSpPr>
            <p:cNvPr id="53" name="Line 194"/>
            <p:cNvSpPr>
              <a:spLocks noChangeShapeType="1"/>
            </p:cNvSpPr>
            <p:nvPr/>
          </p:nvSpPr>
          <p:spPr bwMode="auto">
            <a:xfrm>
              <a:off x="2209800" y="4343400"/>
              <a:ext cx="152400" cy="0"/>
            </a:xfrm>
            <a:prstGeom prst="line">
              <a:avLst/>
            </a:prstGeom>
            <a:noFill/>
            <a:ln w="9525">
              <a:solidFill>
                <a:schemeClr val="tx1"/>
              </a:solidFill>
              <a:round/>
              <a:headEnd/>
              <a:tailEnd/>
            </a:ln>
            <a:effectLst/>
          </p:spPr>
          <p:txBody>
            <a:bodyPr wrap="none" anchor="ctr"/>
            <a:lstStyle/>
            <a:p>
              <a:endParaRPr lang="en-US" dirty="0"/>
            </a:p>
          </p:txBody>
        </p:sp>
      </p:grpSp>
      <p:sp>
        <p:nvSpPr>
          <p:cNvPr id="54" name="Oval 156"/>
          <p:cNvSpPr>
            <a:spLocks noChangeArrowheads="1"/>
          </p:cNvSpPr>
          <p:nvPr/>
        </p:nvSpPr>
        <p:spPr bwMode="auto">
          <a:xfrm>
            <a:off x="5257800" y="2667000"/>
            <a:ext cx="152400" cy="152400"/>
          </a:xfrm>
          <a:prstGeom prst="ellipse">
            <a:avLst/>
          </a:prstGeom>
          <a:noFill/>
          <a:ln w="9525">
            <a:solidFill>
              <a:schemeClr val="tx1"/>
            </a:solidFill>
            <a:round/>
            <a:headEnd/>
            <a:tailEnd/>
          </a:ln>
          <a:effectLst/>
        </p:spPr>
        <p:txBody>
          <a:bodyPr wrap="none" anchor="ctr"/>
          <a:lstStyle/>
          <a:p>
            <a:endParaRPr lang="en-US" dirty="0"/>
          </a:p>
        </p:txBody>
      </p:sp>
      <p:sp>
        <p:nvSpPr>
          <p:cNvPr id="55" name="Line 193"/>
          <p:cNvSpPr>
            <a:spLocks noChangeShapeType="1"/>
          </p:cNvSpPr>
          <p:nvPr/>
        </p:nvSpPr>
        <p:spPr bwMode="auto">
          <a:xfrm rot="5400000">
            <a:off x="9296400" y="3124200"/>
            <a:ext cx="0" cy="152400"/>
          </a:xfrm>
          <a:prstGeom prst="line">
            <a:avLst/>
          </a:prstGeom>
          <a:noFill/>
          <a:ln w="9525">
            <a:solidFill>
              <a:schemeClr val="tx1"/>
            </a:solidFill>
            <a:round/>
            <a:headEnd/>
            <a:tailEnd/>
          </a:ln>
          <a:effectLst/>
        </p:spPr>
        <p:txBody>
          <a:bodyPr wrap="none" anchor="ctr"/>
          <a:lstStyle/>
          <a:p>
            <a:endParaRPr lang="en-US" dirty="0"/>
          </a:p>
        </p:txBody>
      </p:sp>
      <p:sp>
        <p:nvSpPr>
          <p:cNvPr id="56" name="TextBox 55"/>
          <p:cNvSpPr txBox="1"/>
          <p:nvPr/>
        </p:nvSpPr>
        <p:spPr>
          <a:xfrm>
            <a:off x="5410200" y="3352801"/>
            <a:ext cx="990600" cy="276999"/>
          </a:xfrm>
          <a:prstGeom prst="rect">
            <a:avLst/>
          </a:prstGeom>
          <a:noFill/>
        </p:spPr>
        <p:txBody>
          <a:bodyPr wrap="square" rtlCol="0">
            <a:spAutoFit/>
          </a:bodyPr>
          <a:lstStyle/>
          <a:p>
            <a:r>
              <a:rPr lang="en-US" sz="1200">
                <a:solidFill>
                  <a:srgbClr val="C00000"/>
                </a:solidFill>
              </a:rPr>
              <a:t>Evaluatee</a:t>
            </a:r>
          </a:p>
        </p:txBody>
      </p:sp>
      <p:sp>
        <p:nvSpPr>
          <p:cNvPr id="57" name="TextBox 56"/>
          <p:cNvSpPr txBox="1"/>
          <p:nvPr/>
        </p:nvSpPr>
        <p:spPr>
          <a:xfrm>
            <a:off x="7086600" y="3352801"/>
            <a:ext cx="990600" cy="276999"/>
          </a:xfrm>
          <a:prstGeom prst="rect">
            <a:avLst/>
          </a:prstGeom>
          <a:noFill/>
        </p:spPr>
        <p:txBody>
          <a:bodyPr wrap="square" rtlCol="0">
            <a:spAutoFit/>
          </a:bodyPr>
          <a:lstStyle/>
          <a:p>
            <a:r>
              <a:rPr lang="en-US" sz="1200">
                <a:solidFill>
                  <a:srgbClr val="C00000"/>
                </a:solidFill>
              </a:rPr>
              <a:t>Evaluator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linds(horizontal)">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Another need for table aliases:</a:t>
            </a:r>
            <a:br>
              <a:rPr lang="en-US"/>
            </a:br>
            <a:r>
              <a:rPr lang="en-US"/>
              <a:t>Two joins between two tables</a:t>
            </a:r>
          </a:p>
        </p:txBody>
      </p:sp>
      <p:sp>
        <p:nvSpPr>
          <p:cNvPr id="3" name="Content Placeholder 2"/>
          <p:cNvSpPr>
            <a:spLocks noGrp="1"/>
          </p:cNvSpPr>
          <p:nvPr>
            <p:ph idx="1"/>
          </p:nvPr>
        </p:nvSpPr>
        <p:spPr>
          <a:xfrm>
            <a:off x="1216242" y="1811044"/>
            <a:ext cx="5336958" cy="4361155"/>
          </a:xfrm>
        </p:spPr>
        <p:txBody>
          <a:bodyPr>
            <a:normAutofit/>
          </a:bodyPr>
          <a:lstStyle/>
          <a:p>
            <a:pPr>
              <a:buNone/>
            </a:pPr>
            <a:r>
              <a:rPr lang="en-US" sz="1400" b="1" dirty="0">
                <a:latin typeface="Courier New" pitchFamily="49" charset="0"/>
                <a:cs typeface="Courier New" pitchFamily="49" charset="0"/>
              </a:rPr>
              <a:t>/* List </a:t>
            </a:r>
            <a:r>
              <a:rPr lang="en-US" sz="1400" b="1" dirty="0" err="1">
                <a:latin typeface="Courier New" pitchFamily="49" charset="0"/>
                <a:cs typeface="Courier New" pitchFamily="49" charset="0"/>
              </a:rPr>
              <a:t>evaluatees</a:t>
            </a:r>
            <a:r>
              <a:rPr lang="en-US" sz="1400" b="1" dirty="0">
                <a:latin typeface="Courier New" pitchFamily="49" charset="0"/>
                <a:cs typeface="Courier New" pitchFamily="49" charset="0"/>
              </a:rPr>
              <a:t> and evaluators. Show the evaluation ID, student IDs and full names.  */</a:t>
            </a:r>
          </a:p>
          <a:p>
            <a:pPr marL="0" indent="0">
              <a:buNone/>
            </a:pPr>
            <a:r>
              <a:rPr lang="en-US" sz="1400" b="1" dirty="0">
                <a:latin typeface="Courier New" pitchFamily="49" charset="0"/>
                <a:cs typeface="Courier New" pitchFamily="49" charset="0"/>
              </a:rPr>
              <a:t>We’ll use </a:t>
            </a:r>
            <a:r>
              <a:rPr lang="en-US" sz="1400" b="1" dirty="0">
                <a:solidFill>
                  <a:srgbClr val="C00000"/>
                </a:solidFill>
                <a:latin typeface="Courier New" pitchFamily="49" charset="0"/>
                <a:cs typeface="Courier New" pitchFamily="49" charset="0"/>
              </a:rPr>
              <a:t>EVALUATEE</a:t>
            </a:r>
            <a:r>
              <a:rPr lang="en-US" sz="1400" b="1" dirty="0">
                <a:latin typeface="Courier New" pitchFamily="49" charset="0"/>
                <a:cs typeface="Courier New" pitchFamily="49" charset="0"/>
              </a:rPr>
              <a:t> and </a:t>
            </a:r>
            <a:r>
              <a:rPr lang="en-US" sz="1400" b="1" dirty="0">
                <a:solidFill>
                  <a:srgbClr val="0070C0"/>
                </a:solidFill>
                <a:latin typeface="Courier New" pitchFamily="49" charset="0"/>
                <a:cs typeface="Courier New" pitchFamily="49" charset="0"/>
              </a:rPr>
              <a:t>EVALUATOR</a:t>
            </a:r>
            <a:r>
              <a:rPr lang="en-US" sz="1400" b="1" dirty="0">
                <a:latin typeface="Courier New" pitchFamily="49" charset="0"/>
                <a:cs typeface="Courier New" pitchFamily="49" charset="0"/>
              </a:rPr>
              <a:t> as the table aliases for the STUDENTS table.</a:t>
            </a:r>
          </a:p>
          <a:p>
            <a:pPr marL="0" indent="0">
              <a:buNone/>
            </a:pPr>
            <a:r>
              <a:rPr lang="en-US" sz="1100" b="1" dirty="0">
                <a:latin typeface="Courier New" pitchFamily="49" charset="0"/>
                <a:cs typeface="Courier New" pitchFamily="49" charset="0"/>
              </a:rPr>
              <a:t>select </a:t>
            </a:r>
            <a:r>
              <a:rPr lang="en-US" sz="1100" b="1" dirty="0" err="1">
                <a:latin typeface="Courier New" pitchFamily="49" charset="0"/>
                <a:cs typeface="Courier New" pitchFamily="49" charset="0"/>
              </a:rPr>
              <a:t>eval_ID</a:t>
            </a:r>
            <a:r>
              <a:rPr lang="en-US" sz="1100" b="1" dirty="0">
                <a:latin typeface="Courier New" pitchFamily="49" charset="0"/>
                <a:cs typeface="Courier New" pitchFamily="49" charset="0"/>
              </a:rPr>
              <a:t>,</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a:t>
            </a:r>
            <a:r>
              <a:rPr lang="en-US" sz="1100" b="1" dirty="0" err="1">
                <a:solidFill>
                  <a:srgbClr val="C00000"/>
                </a:solidFill>
                <a:latin typeface="Courier New" pitchFamily="49" charset="0"/>
                <a:cs typeface="Courier New" pitchFamily="49" charset="0"/>
              </a:rPr>
              <a:t>evaluatee</a:t>
            </a:r>
            <a:r>
              <a:rPr lang="en-US" sz="1100" b="1" dirty="0" err="1">
                <a:latin typeface="Courier New" pitchFamily="49" charset="0"/>
                <a:cs typeface="Courier New" pitchFamily="49" charset="0"/>
              </a:rPr>
              <a:t>.stdid</a:t>
            </a:r>
            <a:r>
              <a:rPr lang="en-US" sz="1100" b="1" dirty="0">
                <a:latin typeface="Courier New" pitchFamily="49" charset="0"/>
                <a:cs typeface="Courier New" pitchFamily="49" charset="0"/>
              </a:rPr>
              <a:t> as "</a:t>
            </a:r>
            <a:r>
              <a:rPr lang="en-US" sz="1100" b="1" dirty="0" err="1">
                <a:latin typeface="Courier New" pitchFamily="49" charset="0"/>
                <a:cs typeface="Courier New" pitchFamily="49" charset="0"/>
              </a:rPr>
              <a:t>Evaluatee</a:t>
            </a:r>
            <a:r>
              <a:rPr lang="en-US" sz="1100" b="1" dirty="0">
                <a:latin typeface="Courier New" pitchFamily="49" charset="0"/>
                <a:cs typeface="Courier New" pitchFamily="49" charset="0"/>
              </a:rPr>
              <a:t> 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a:t>
            </a:r>
            <a:r>
              <a:rPr lang="en-US" sz="1100" b="1" dirty="0" err="1">
                <a:solidFill>
                  <a:srgbClr val="C00000"/>
                </a:solidFill>
                <a:latin typeface="Courier New" pitchFamily="49" charset="0"/>
                <a:cs typeface="Courier New" pitchFamily="49" charset="0"/>
              </a:rPr>
              <a:t>evaluatee</a:t>
            </a:r>
            <a:r>
              <a:rPr lang="en-US" sz="1100" b="1" dirty="0" err="1">
                <a:latin typeface="Courier New" pitchFamily="49" charset="0"/>
                <a:cs typeface="Courier New" pitchFamily="49" charset="0"/>
              </a:rPr>
              <a:t>.stdfname</a:t>
            </a:r>
            <a:r>
              <a:rPr lang="en-US" sz="1100" b="1" dirty="0">
                <a:latin typeface="Courier New" pitchFamily="49" charset="0"/>
                <a:cs typeface="Courier New" pitchFamily="49" charset="0"/>
              </a:rPr>
              <a:t> + ' ‘ </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 </a:t>
            </a:r>
            <a:r>
              <a:rPr lang="en-US" sz="1100" b="1" dirty="0" err="1">
                <a:solidFill>
                  <a:srgbClr val="C00000"/>
                </a:solidFill>
                <a:latin typeface="Courier New" pitchFamily="49" charset="0"/>
                <a:cs typeface="Courier New" pitchFamily="49" charset="0"/>
              </a:rPr>
              <a:t>evaluatee</a:t>
            </a:r>
            <a:r>
              <a:rPr lang="en-US" sz="1100" b="1" dirty="0" err="1">
                <a:latin typeface="Courier New" pitchFamily="49" charset="0"/>
                <a:cs typeface="Courier New" pitchFamily="49" charset="0"/>
              </a:rPr>
              <a:t>.stdlname</a:t>
            </a:r>
            <a:r>
              <a:rPr lang="en-US" sz="1100" b="1" dirty="0">
                <a:latin typeface="Courier New" pitchFamily="49" charset="0"/>
                <a:cs typeface="Courier New" pitchFamily="49" charset="0"/>
              </a:rPr>
              <a:t> as "</a:t>
            </a:r>
            <a:r>
              <a:rPr lang="en-US" sz="1100" b="1" dirty="0" err="1">
                <a:latin typeface="Courier New" pitchFamily="49" charset="0"/>
                <a:cs typeface="Courier New" pitchFamily="49" charset="0"/>
              </a:rPr>
              <a:t>Evaluatee</a:t>
            </a:r>
            <a:r>
              <a:rPr lang="en-US" sz="1100" b="1" dirty="0">
                <a:latin typeface="Courier New" pitchFamily="49" charset="0"/>
                <a:cs typeface="Courier New" pitchFamily="49" charset="0"/>
              </a:rPr>
              <a:t> 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a:t>
            </a:r>
            <a:r>
              <a:rPr lang="en-US" sz="1100" b="1" dirty="0" err="1">
                <a:solidFill>
                  <a:srgbClr val="0070C0"/>
                </a:solidFill>
                <a:latin typeface="Courier New" pitchFamily="49" charset="0"/>
                <a:cs typeface="Courier New" pitchFamily="49" charset="0"/>
              </a:rPr>
              <a:t>evaluator</a:t>
            </a:r>
            <a:r>
              <a:rPr lang="en-US" sz="1100" b="1" dirty="0" err="1">
                <a:latin typeface="Courier New" pitchFamily="49" charset="0"/>
                <a:cs typeface="Courier New" pitchFamily="49" charset="0"/>
              </a:rPr>
              <a:t>.stdid</a:t>
            </a:r>
            <a:r>
              <a:rPr lang="en-US" sz="1100" b="1" dirty="0">
                <a:latin typeface="Courier New" pitchFamily="49" charset="0"/>
                <a:cs typeface="Courier New" pitchFamily="49" charset="0"/>
              </a:rPr>
              <a:t> as "Evaluator 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a:t>
            </a:r>
            <a:r>
              <a:rPr lang="en-US" sz="1100" b="1" dirty="0" err="1">
                <a:solidFill>
                  <a:srgbClr val="0070C0"/>
                </a:solidFill>
                <a:latin typeface="Courier New" pitchFamily="49" charset="0"/>
                <a:cs typeface="Courier New" pitchFamily="49" charset="0"/>
              </a:rPr>
              <a:t>evaluator</a:t>
            </a:r>
            <a:r>
              <a:rPr lang="en-US" sz="1100" b="1" dirty="0" err="1">
                <a:latin typeface="Courier New" pitchFamily="49" charset="0"/>
                <a:cs typeface="Courier New" pitchFamily="49" charset="0"/>
              </a:rPr>
              <a:t>.stdfname</a:t>
            </a:r>
            <a:r>
              <a:rPr lang="en-US" sz="1100" b="1" dirty="0">
                <a:latin typeface="Courier New" pitchFamily="49" charset="0"/>
                <a:cs typeface="Courier New" pitchFamily="49" charset="0"/>
              </a:rPr>
              <a:t> + ' ‘ </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 </a:t>
            </a:r>
            <a:r>
              <a:rPr lang="en-US" sz="1100" b="1" dirty="0" err="1">
                <a:latin typeface="Courier New" pitchFamily="49" charset="0"/>
                <a:cs typeface="Courier New" pitchFamily="49" charset="0"/>
              </a:rPr>
              <a:t>evaluator.stdlname</a:t>
            </a:r>
            <a:r>
              <a:rPr lang="en-US" sz="1100" b="1" dirty="0">
                <a:latin typeface="Courier New" pitchFamily="49" charset="0"/>
                <a:cs typeface="Courier New" pitchFamily="49" charset="0"/>
              </a:rPr>
              <a:t> as "Evaluator 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from students </a:t>
            </a:r>
            <a:r>
              <a:rPr lang="en-US" sz="1100" b="1" dirty="0" err="1">
                <a:solidFill>
                  <a:srgbClr val="C00000"/>
                </a:solidFill>
                <a:latin typeface="Courier New" pitchFamily="49" charset="0"/>
                <a:cs typeface="Courier New" pitchFamily="49" charset="0"/>
              </a:rPr>
              <a:t>evaluatee</a:t>
            </a:r>
            <a:r>
              <a:rPr lang="en-US" sz="1100" b="1" dirty="0">
                <a:latin typeface="Courier New" pitchFamily="49" charset="0"/>
                <a:cs typeface="Courier New" pitchFamily="49" charset="0"/>
              </a:rPr>
              <a:t>, students </a:t>
            </a:r>
            <a:r>
              <a:rPr lang="en-US" sz="1100" b="1" dirty="0">
                <a:solidFill>
                  <a:srgbClr val="0070C0"/>
                </a:solidFill>
                <a:latin typeface="Courier New" pitchFamily="49" charset="0"/>
                <a:cs typeface="Courier New" pitchFamily="49" charset="0"/>
              </a:rPr>
              <a:t>evaluator</a:t>
            </a:r>
            <a:r>
              <a:rPr lang="en-US" sz="1100" b="1" dirty="0">
                <a:latin typeface="Courier New" pitchFamily="49" charset="0"/>
                <a:cs typeface="Courier New" pitchFamily="49" charset="0"/>
              </a:rPr>
              <a:t>, </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  evaluations</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where </a:t>
            </a:r>
            <a:r>
              <a:rPr lang="en-US" sz="1100" b="1" dirty="0" err="1">
                <a:solidFill>
                  <a:srgbClr val="C00000"/>
                </a:solidFill>
                <a:latin typeface="Courier New" pitchFamily="49" charset="0"/>
                <a:cs typeface="Courier New" pitchFamily="49" charset="0"/>
              </a:rPr>
              <a:t>evaluatee</a:t>
            </a:r>
            <a:r>
              <a:rPr lang="en-US" sz="1100" b="1" dirty="0" err="1">
                <a:latin typeface="Courier New" pitchFamily="49" charset="0"/>
                <a:cs typeface="Courier New" pitchFamily="49" charset="0"/>
              </a:rPr>
              <a:t>.stdid</a:t>
            </a:r>
            <a:r>
              <a:rPr lang="en-US" sz="1100" b="1" dirty="0">
                <a:latin typeface="Courier New" pitchFamily="49" charset="0"/>
                <a:cs typeface="Courier New" pitchFamily="49" charset="0"/>
              </a:rPr>
              <a:t> = </a:t>
            </a:r>
            <a:r>
              <a:rPr lang="en-US" sz="1100" b="1" dirty="0" err="1">
                <a:latin typeface="Courier New" pitchFamily="49" charset="0"/>
                <a:cs typeface="Courier New" pitchFamily="49" charset="0"/>
              </a:rPr>
              <a:t>evaluations.evaluateeID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and </a:t>
            </a:r>
            <a:r>
              <a:rPr lang="en-US" sz="1100" b="1" dirty="0" err="1">
                <a:solidFill>
                  <a:srgbClr val="0070C0"/>
                </a:solidFill>
                <a:latin typeface="Courier New" pitchFamily="49" charset="0"/>
                <a:cs typeface="Courier New" pitchFamily="49" charset="0"/>
              </a:rPr>
              <a:t>evaluator</a:t>
            </a:r>
            <a:r>
              <a:rPr lang="en-US" sz="1100" b="1" dirty="0" err="1">
                <a:latin typeface="Courier New" pitchFamily="49" charset="0"/>
                <a:cs typeface="Courier New" pitchFamily="49" charset="0"/>
              </a:rPr>
              <a:t>.stdid</a:t>
            </a:r>
            <a:r>
              <a:rPr lang="en-US" sz="1100" b="1" dirty="0">
                <a:latin typeface="Courier New" pitchFamily="49" charset="0"/>
                <a:cs typeface="Courier New" pitchFamily="49" charset="0"/>
              </a:rPr>
              <a:t> = </a:t>
            </a:r>
            <a:r>
              <a:rPr lang="en-US" sz="1100" b="1" dirty="0" err="1">
                <a:latin typeface="Courier New" pitchFamily="49" charset="0"/>
                <a:cs typeface="Courier New" pitchFamily="49" charset="0"/>
              </a:rPr>
              <a:t>evaluations.evaluatorID</a:t>
            </a:r>
            <a:br>
              <a:rPr lang="en-US" sz="1100" b="1" dirty="0">
                <a:latin typeface="Courier New" pitchFamily="49" charset="0"/>
                <a:cs typeface="Courier New" pitchFamily="49" charset="0"/>
              </a:rPr>
            </a:br>
            <a:r>
              <a:rPr lang="en-US" sz="1100" b="1" dirty="0">
                <a:latin typeface="Courier New" pitchFamily="49" charset="0"/>
                <a:cs typeface="Courier New" pitchFamily="49" charset="0"/>
              </a:rPr>
              <a:t>order by </a:t>
            </a:r>
            <a:r>
              <a:rPr lang="en-US" sz="1100" b="1" dirty="0" err="1">
                <a:latin typeface="Courier New" pitchFamily="49" charset="0"/>
                <a:cs typeface="Courier New" pitchFamily="49" charset="0"/>
              </a:rPr>
              <a:t>evaluateeID</a:t>
            </a:r>
            <a:r>
              <a:rPr lang="en-US" sz="1100" b="1" dirty="0">
                <a:latin typeface="Courier New" pitchFamily="49" charset="0"/>
                <a:cs typeface="Courier New" pitchFamily="49" charset="0"/>
              </a:rPr>
              <a:t>;</a:t>
            </a:r>
          </a:p>
          <a:p>
            <a:pPr marL="0" indent="0">
              <a:buNone/>
            </a:pPr>
            <a:endParaRPr lang="en-US" sz="1050" dirty="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38</a:t>
            </a:fld>
            <a:endParaRPr kumimoji="0" lang="en-US"/>
          </a:p>
        </p:txBody>
      </p:sp>
      <p:sp>
        <p:nvSpPr>
          <p:cNvPr id="9" name="Rectangle 150"/>
          <p:cNvSpPr>
            <a:spLocks noChangeArrowheads="1"/>
          </p:cNvSpPr>
          <p:nvPr/>
        </p:nvSpPr>
        <p:spPr bwMode="auto">
          <a:xfrm>
            <a:off x="7620000" y="1600200"/>
            <a:ext cx="1447800" cy="609600"/>
          </a:xfrm>
          <a:prstGeom prst="rect">
            <a:avLst/>
          </a:prstGeom>
          <a:noFill/>
          <a:ln w="9525">
            <a:solidFill>
              <a:srgbClr val="C00000"/>
            </a:solidFill>
            <a:miter lim="800000"/>
            <a:headEnd/>
            <a:tailEnd/>
          </a:ln>
          <a:effectLst/>
        </p:spPr>
        <p:txBody>
          <a:bodyPr wrap="none" anchor="ctr"/>
          <a:lstStyle/>
          <a:p>
            <a:pPr algn="ctr"/>
            <a:r>
              <a:rPr lang="en-US" sz="1200" b="1">
                <a:solidFill>
                  <a:srgbClr val="C00000"/>
                </a:solidFill>
                <a:latin typeface="Arial" charset="0"/>
              </a:rPr>
              <a:t>STUDENTS</a:t>
            </a:r>
            <a:endParaRPr lang="en-US" sz="1200" b="1" dirty="0">
              <a:solidFill>
                <a:srgbClr val="C00000"/>
              </a:solidFill>
              <a:latin typeface="Arial" charset="0"/>
            </a:endParaRPr>
          </a:p>
        </p:txBody>
      </p:sp>
      <p:grpSp>
        <p:nvGrpSpPr>
          <p:cNvPr id="4" name="Group 66"/>
          <p:cNvGrpSpPr/>
          <p:nvPr/>
        </p:nvGrpSpPr>
        <p:grpSpPr>
          <a:xfrm rot="5400000">
            <a:off x="7543800" y="2590800"/>
            <a:ext cx="914400" cy="152400"/>
            <a:chOff x="5105400" y="5562600"/>
            <a:chExt cx="914400" cy="152400"/>
          </a:xfrm>
        </p:grpSpPr>
        <p:cxnSp>
          <p:nvCxnSpPr>
            <p:cNvPr id="11" name="Straight Connector 10"/>
            <p:cNvCxnSpPr/>
            <p:nvPr/>
          </p:nvCxnSpPr>
          <p:spPr>
            <a:xfrm>
              <a:off x="5257800" y="5638800"/>
              <a:ext cx="4572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Oval 156"/>
            <p:cNvSpPr>
              <a:spLocks noChangeArrowheads="1"/>
            </p:cNvSpPr>
            <p:nvPr/>
          </p:nvSpPr>
          <p:spPr bwMode="auto">
            <a:xfrm>
              <a:off x="5715000" y="5562600"/>
              <a:ext cx="152400" cy="152400"/>
            </a:xfrm>
            <a:prstGeom prst="ellipse">
              <a:avLst/>
            </a:prstGeom>
            <a:noFill/>
            <a:ln w="9525">
              <a:solidFill>
                <a:srgbClr val="C00000"/>
              </a:solidFill>
              <a:round/>
              <a:headEnd/>
              <a:tailEnd/>
            </a:ln>
            <a:effectLst/>
          </p:spPr>
          <p:txBody>
            <a:bodyPr wrap="none" anchor="ctr"/>
            <a:lstStyle/>
            <a:p>
              <a:endParaRPr lang="en-US" dirty="0"/>
            </a:p>
          </p:txBody>
        </p:sp>
        <p:sp>
          <p:nvSpPr>
            <p:cNvPr id="13" name="Line 157"/>
            <p:cNvSpPr>
              <a:spLocks noChangeShapeType="1"/>
            </p:cNvSpPr>
            <p:nvPr/>
          </p:nvSpPr>
          <p:spPr bwMode="auto">
            <a:xfrm>
              <a:off x="5867400" y="5638800"/>
              <a:ext cx="152400" cy="0"/>
            </a:xfrm>
            <a:prstGeom prst="line">
              <a:avLst/>
            </a:prstGeom>
            <a:noFill/>
            <a:ln w="9525">
              <a:solidFill>
                <a:srgbClr val="C00000"/>
              </a:solidFill>
              <a:round/>
              <a:headEnd/>
              <a:tailEnd/>
            </a:ln>
            <a:effectLst/>
          </p:spPr>
          <p:txBody>
            <a:bodyPr wrap="none" anchor="ctr"/>
            <a:lstStyle/>
            <a:p>
              <a:endParaRPr lang="en-US" dirty="0"/>
            </a:p>
          </p:txBody>
        </p:sp>
        <p:sp>
          <p:nvSpPr>
            <p:cNvPr id="14" name="Line 158"/>
            <p:cNvSpPr>
              <a:spLocks noChangeShapeType="1"/>
            </p:cNvSpPr>
            <p:nvPr/>
          </p:nvSpPr>
          <p:spPr bwMode="auto">
            <a:xfrm>
              <a:off x="5867400" y="56388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15" name="Line 159"/>
            <p:cNvSpPr>
              <a:spLocks noChangeShapeType="1"/>
            </p:cNvSpPr>
            <p:nvPr/>
          </p:nvSpPr>
          <p:spPr bwMode="auto">
            <a:xfrm flipV="1">
              <a:off x="5867400" y="55626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16" name="Line 192"/>
            <p:cNvSpPr>
              <a:spLocks noChangeShapeType="1"/>
            </p:cNvSpPr>
            <p:nvPr/>
          </p:nvSpPr>
          <p:spPr bwMode="auto">
            <a:xfrm>
              <a:off x="52578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17" name="Line 193"/>
            <p:cNvSpPr>
              <a:spLocks noChangeShapeType="1"/>
            </p:cNvSpPr>
            <p:nvPr/>
          </p:nvSpPr>
          <p:spPr bwMode="auto">
            <a:xfrm>
              <a:off x="51816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18" name="Line 194"/>
            <p:cNvSpPr>
              <a:spLocks noChangeShapeType="1"/>
            </p:cNvSpPr>
            <p:nvPr/>
          </p:nvSpPr>
          <p:spPr bwMode="auto">
            <a:xfrm>
              <a:off x="5105400" y="5638800"/>
              <a:ext cx="152400" cy="0"/>
            </a:xfrm>
            <a:prstGeom prst="line">
              <a:avLst/>
            </a:prstGeom>
            <a:noFill/>
            <a:ln w="9525">
              <a:solidFill>
                <a:srgbClr val="C00000"/>
              </a:solidFill>
              <a:round/>
              <a:headEnd/>
              <a:tailEnd/>
            </a:ln>
            <a:effectLst/>
          </p:spPr>
          <p:txBody>
            <a:bodyPr wrap="none" anchor="ctr"/>
            <a:lstStyle/>
            <a:p>
              <a:endParaRPr lang="en-US" dirty="0"/>
            </a:p>
          </p:txBody>
        </p:sp>
      </p:grpSp>
      <p:sp>
        <p:nvSpPr>
          <p:cNvPr id="19" name="Rectangle 150"/>
          <p:cNvSpPr>
            <a:spLocks noChangeArrowheads="1"/>
          </p:cNvSpPr>
          <p:nvPr/>
        </p:nvSpPr>
        <p:spPr bwMode="auto">
          <a:xfrm>
            <a:off x="7620000" y="3124200"/>
            <a:ext cx="1447800" cy="609600"/>
          </a:xfrm>
          <a:prstGeom prst="rect">
            <a:avLst/>
          </a:prstGeom>
          <a:noFill/>
          <a:ln w="9525">
            <a:solidFill>
              <a:srgbClr val="C00000"/>
            </a:solidFill>
            <a:miter lim="800000"/>
            <a:headEnd/>
            <a:tailEnd/>
          </a:ln>
          <a:effectLst/>
        </p:spPr>
        <p:txBody>
          <a:bodyPr wrap="none" anchor="ctr"/>
          <a:lstStyle/>
          <a:p>
            <a:pPr algn="ctr"/>
            <a:r>
              <a:rPr lang="en-US" sz="1200" b="1">
                <a:solidFill>
                  <a:srgbClr val="C00000"/>
                </a:solidFill>
                <a:latin typeface="Arial" charset="0"/>
              </a:rPr>
              <a:t>EVALUATIONS</a:t>
            </a:r>
            <a:endParaRPr lang="en-US" sz="1200" b="1" dirty="0">
              <a:solidFill>
                <a:srgbClr val="C00000"/>
              </a:solidFill>
              <a:latin typeface="Arial" charset="0"/>
            </a:endParaRPr>
          </a:p>
        </p:txBody>
      </p:sp>
      <p:grpSp>
        <p:nvGrpSpPr>
          <p:cNvPr id="5" name="Group 83"/>
          <p:cNvGrpSpPr/>
          <p:nvPr/>
        </p:nvGrpSpPr>
        <p:grpSpPr>
          <a:xfrm rot="5400000">
            <a:off x="8229600" y="2590800"/>
            <a:ext cx="914400" cy="152400"/>
            <a:chOff x="5105400" y="5562600"/>
            <a:chExt cx="914400" cy="152400"/>
          </a:xfrm>
        </p:grpSpPr>
        <p:cxnSp>
          <p:nvCxnSpPr>
            <p:cNvPr id="28" name="Straight Connector 27"/>
            <p:cNvCxnSpPr/>
            <p:nvPr/>
          </p:nvCxnSpPr>
          <p:spPr>
            <a:xfrm>
              <a:off x="5257800" y="5638800"/>
              <a:ext cx="4572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Oval 156"/>
            <p:cNvSpPr>
              <a:spLocks noChangeArrowheads="1"/>
            </p:cNvSpPr>
            <p:nvPr/>
          </p:nvSpPr>
          <p:spPr bwMode="auto">
            <a:xfrm>
              <a:off x="5715000" y="5562600"/>
              <a:ext cx="152400" cy="152400"/>
            </a:xfrm>
            <a:prstGeom prst="ellipse">
              <a:avLst/>
            </a:prstGeom>
            <a:noFill/>
            <a:ln w="9525">
              <a:solidFill>
                <a:srgbClr val="C00000"/>
              </a:solidFill>
              <a:round/>
              <a:headEnd/>
              <a:tailEnd/>
            </a:ln>
            <a:effectLst/>
          </p:spPr>
          <p:txBody>
            <a:bodyPr wrap="none" anchor="ctr"/>
            <a:lstStyle/>
            <a:p>
              <a:endParaRPr lang="en-US" dirty="0"/>
            </a:p>
          </p:txBody>
        </p:sp>
        <p:sp>
          <p:nvSpPr>
            <p:cNvPr id="30" name="Line 157"/>
            <p:cNvSpPr>
              <a:spLocks noChangeShapeType="1"/>
            </p:cNvSpPr>
            <p:nvPr/>
          </p:nvSpPr>
          <p:spPr bwMode="auto">
            <a:xfrm>
              <a:off x="5867400" y="5638800"/>
              <a:ext cx="152400" cy="0"/>
            </a:xfrm>
            <a:prstGeom prst="line">
              <a:avLst/>
            </a:prstGeom>
            <a:noFill/>
            <a:ln w="9525">
              <a:solidFill>
                <a:srgbClr val="C00000"/>
              </a:solidFill>
              <a:round/>
              <a:headEnd/>
              <a:tailEnd/>
            </a:ln>
            <a:effectLst/>
          </p:spPr>
          <p:txBody>
            <a:bodyPr wrap="none" anchor="ctr"/>
            <a:lstStyle/>
            <a:p>
              <a:endParaRPr lang="en-US" dirty="0"/>
            </a:p>
          </p:txBody>
        </p:sp>
        <p:sp>
          <p:nvSpPr>
            <p:cNvPr id="31" name="Line 158"/>
            <p:cNvSpPr>
              <a:spLocks noChangeShapeType="1"/>
            </p:cNvSpPr>
            <p:nvPr/>
          </p:nvSpPr>
          <p:spPr bwMode="auto">
            <a:xfrm>
              <a:off x="5867400" y="56388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32" name="Line 159"/>
            <p:cNvSpPr>
              <a:spLocks noChangeShapeType="1"/>
            </p:cNvSpPr>
            <p:nvPr/>
          </p:nvSpPr>
          <p:spPr bwMode="auto">
            <a:xfrm flipV="1">
              <a:off x="5867400" y="5562600"/>
              <a:ext cx="152400" cy="76200"/>
            </a:xfrm>
            <a:prstGeom prst="line">
              <a:avLst/>
            </a:prstGeom>
            <a:noFill/>
            <a:ln w="9525">
              <a:solidFill>
                <a:srgbClr val="C00000"/>
              </a:solidFill>
              <a:round/>
              <a:headEnd/>
              <a:tailEnd/>
            </a:ln>
            <a:effectLst/>
          </p:spPr>
          <p:txBody>
            <a:bodyPr wrap="none" anchor="ctr"/>
            <a:lstStyle/>
            <a:p>
              <a:endParaRPr lang="en-US" dirty="0"/>
            </a:p>
          </p:txBody>
        </p:sp>
        <p:sp>
          <p:nvSpPr>
            <p:cNvPr id="33" name="Line 192"/>
            <p:cNvSpPr>
              <a:spLocks noChangeShapeType="1"/>
            </p:cNvSpPr>
            <p:nvPr/>
          </p:nvSpPr>
          <p:spPr bwMode="auto">
            <a:xfrm>
              <a:off x="52578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34" name="Line 193"/>
            <p:cNvSpPr>
              <a:spLocks noChangeShapeType="1"/>
            </p:cNvSpPr>
            <p:nvPr/>
          </p:nvSpPr>
          <p:spPr bwMode="auto">
            <a:xfrm>
              <a:off x="5181600" y="5562600"/>
              <a:ext cx="0" cy="152400"/>
            </a:xfrm>
            <a:prstGeom prst="line">
              <a:avLst/>
            </a:prstGeom>
            <a:noFill/>
            <a:ln w="9525">
              <a:solidFill>
                <a:srgbClr val="C00000"/>
              </a:solidFill>
              <a:round/>
              <a:headEnd/>
              <a:tailEnd/>
            </a:ln>
            <a:effectLst/>
          </p:spPr>
          <p:txBody>
            <a:bodyPr wrap="none" anchor="ctr"/>
            <a:lstStyle/>
            <a:p>
              <a:endParaRPr lang="en-US" dirty="0"/>
            </a:p>
          </p:txBody>
        </p:sp>
        <p:sp>
          <p:nvSpPr>
            <p:cNvPr id="35" name="Line 194"/>
            <p:cNvSpPr>
              <a:spLocks noChangeShapeType="1"/>
            </p:cNvSpPr>
            <p:nvPr/>
          </p:nvSpPr>
          <p:spPr bwMode="auto">
            <a:xfrm>
              <a:off x="5105400" y="5638800"/>
              <a:ext cx="152400" cy="0"/>
            </a:xfrm>
            <a:prstGeom prst="line">
              <a:avLst/>
            </a:prstGeom>
            <a:noFill/>
            <a:ln w="9525">
              <a:solidFill>
                <a:srgbClr val="C00000"/>
              </a:solidFill>
              <a:round/>
              <a:headEnd/>
              <a:tailEnd/>
            </a:ln>
            <a:effectLst/>
          </p:spPr>
          <p:txBody>
            <a:bodyPr wrap="none" anchor="ctr"/>
            <a:lstStyle/>
            <a:p>
              <a:endParaRPr lang="en-US" dirty="0"/>
            </a:p>
          </p:txBody>
        </p:sp>
      </p:grpSp>
      <p:sp>
        <p:nvSpPr>
          <p:cNvPr id="56" name="TextBox 55"/>
          <p:cNvSpPr txBox="1"/>
          <p:nvPr/>
        </p:nvSpPr>
        <p:spPr>
          <a:xfrm>
            <a:off x="7010400" y="2514601"/>
            <a:ext cx="990600" cy="276999"/>
          </a:xfrm>
          <a:prstGeom prst="rect">
            <a:avLst/>
          </a:prstGeom>
          <a:noFill/>
        </p:spPr>
        <p:txBody>
          <a:bodyPr wrap="square" rtlCol="0">
            <a:spAutoFit/>
          </a:bodyPr>
          <a:lstStyle/>
          <a:p>
            <a:r>
              <a:rPr lang="en-US" sz="1200">
                <a:solidFill>
                  <a:srgbClr val="C00000"/>
                </a:solidFill>
              </a:rPr>
              <a:t>Evaluatee</a:t>
            </a:r>
          </a:p>
        </p:txBody>
      </p:sp>
      <p:sp>
        <p:nvSpPr>
          <p:cNvPr id="57" name="TextBox 56"/>
          <p:cNvSpPr txBox="1"/>
          <p:nvPr/>
        </p:nvSpPr>
        <p:spPr>
          <a:xfrm>
            <a:off x="8686800" y="2514601"/>
            <a:ext cx="990600" cy="276999"/>
          </a:xfrm>
          <a:prstGeom prst="rect">
            <a:avLst/>
          </a:prstGeom>
          <a:noFill/>
        </p:spPr>
        <p:txBody>
          <a:bodyPr wrap="square" rtlCol="0">
            <a:spAutoFit/>
          </a:bodyPr>
          <a:lstStyle/>
          <a:p>
            <a:r>
              <a:rPr lang="en-US" sz="1200">
                <a:solidFill>
                  <a:srgbClr val="C00000"/>
                </a:solidFill>
              </a:rPr>
              <a:t>Evaluator</a:t>
            </a:r>
          </a:p>
        </p:txBody>
      </p:sp>
      <p:pic>
        <p:nvPicPr>
          <p:cNvPr id="5122" name="Picture 2"/>
          <p:cNvPicPr>
            <a:picLocks noChangeAspect="1" noChangeArrowheads="1"/>
          </p:cNvPicPr>
          <p:nvPr/>
        </p:nvPicPr>
        <p:blipFill>
          <a:blip r:embed="rId3" cstate="print"/>
          <a:srcRect/>
          <a:stretch>
            <a:fillRect/>
          </a:stretch>
        </p:blipFill>
        <p:spPr bwMode="auto">
          <a:xfrm>
            <a:off x="6328886" y="3962402"/>
            <a:ext cx="3805715" cy="237942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linds(horizontal)">
                                      <p:cBhvr>
                                        <p:cTn id="1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covered in this section</a:t>
            </a:r>
          </a:p>
        </p:txBody>
      </p:sp>
      <p:sp>
        <p:nvSpPr>
          <p:cNvPr id="3" name="Content Placeholder 2"/>
          <p:cNvSpPr>
            <a:spLocks noGrp="1"/>
          </p:cNvSpPr>
          <p:nvPr>
            <p:ph idx="1"/>
          </p:nvPr>
        </p:nvSpPr>
        <p:spPr/>
        <p:txBody>
          <a:bodyPr>
            <a:normAutofit/>
          </a:bodyPr>
          <a:lstStyle/>
          <a:p>
            <a:r>
              <a:rPr lang="en-US"/>
              <a:t>Unary relationship</a:t>
            </a:r>
          </a:p>
          <a:p>
            <a:r>
              <a:rPr lang="en-US"/>
              <a:t>Self-join in a query</a:t>
            </a:r>
          </a:p>
          <a:p>
            <a:r>
              <a:rPr lang="en-US"/>
              <a:t>Table aliases</a:t>
            </a:r>
          </a:p>
          <a:p>
            <a:r>
              <a:rPr lang="en-US"/>
              <a:t>Joining the same two tables twice in a query</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39</a:t>
            </a:fld>
            <a:endParaRPr kumimoji="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Using more than one table in a query</a:t>
            </a:r>
          </a:p>
        </p:txBody>
      </p:sp>
      <p:sp>
        <p:nvSpPr>
          <p:cNvPr id="3" name="Content Placeholder 2"/>
          <p:cNvSpPr>
            <a:spLocks noGrp="1"/>
          </p:cNvSpPr>
          <p:nvPr>
            <p:ph idx="1"/>
          </p:nvPr>
        </p:nvSpPr>
        <p:spPr>
          <a:xfrm>
            <a:off x="1981200" y="1447800"/>
            <a:ext cx="8153400" cy="3124200"/>
          </a:xfrm>
        </p:spPr>
        <p:txBody>
          <a:bodyPr>
            <a:normAutofit fontScale="85000" lnSpcReduction="20000"/>
          </a:bodyPr>
          <a:lstStyle/>
          <a:p>
            <a:r>
              <a:rPr lang="en-US"/>
              <a:t>A relational database has many tables.  Usually, you will want to combine information from two or more tables in a query.</a:t>
            </a:r>
          </a:p>
          <a:p>
            <a:r>
              <a:rPr lang="en-US"/>
              <a:t>For example, if you create a query to list sales orders for today, you may want to include customer information and product information along with the sales order data itself.</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3143250" y="4298950"/>
            <a:ext cx="2719552" cy="2057400"/>
          </a:xfrm>
          <a:prstGeom prst="rect">
            <a:avLst/>
          </a:prstGeom>
          <a:noFill/>
          <a:ln w="9525">
            <a:noFill/>
            <a:miter lim="800000"/>
            <a:headEnd/>
            <a:tailEnd/>
          </a:ln>
        </p:spPr>
      </p:pic>
      <p:sp>
        <p:nvSpPr>
          <p:cNvPr id="7" name="Content Placeholder 2"/>
          <p:cNvSpPr txBox="1">
            <a:spLocks/>
          </p:cNvSpPr>
          <p:nvPr/>
        </p:nvSpPr>
        <p:spPr>
          <a:xfrm>
            <a:off x="5562600" y="4495800"/>
            <a:ext cx="4648200" cy="1447800"/>
          </a:xfrm>
          <a:prstGeom prst="rect">
            <a:avLst/>
          </a:prstGeom>
        </p:spPr>
        <p:txBody>
          <a:bodyPr vert="horz" lIns="182880" tIns="91440">
            <a:normAutofit fontScale="92500"/>
          </a:bodyPr>
          <a:lstStyle/>
          <a:p>
            <a:pPr>
              <a:spcBef>
                <a:spcPts val="250"/>
              </a:spcBef>
              <a:buClr>
                <a:schemeClr val="accent1"/>
              </a:buClr>
              <a:buSzPct val="80000"/>
              <a:defRPr/>
            </a:pPr>
            <a:r>
              <a:rPr lang="en-US" sz="2000"/>
              <a:t>Based on this example data model,  4 tables would be used in the query to list sales orders for today if query includes customer names and product names.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blinds(horizontal)">
                                      <p:cBhvr>
                                        <p:cTn id="16"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4F441-DFBF-4782-BB4C-3EE8854E1F27}"/>
              </a:ext>
            </a:extLst>
          </p:cNvPr>
          <p:cNvSpPr>
            <a:spLocks noGrp="1"/>
          </p:cNvSpPr>
          <p:nvPr>
            <p:ph type="title"/>
          </p:nvPr>
        </p:nvSpPr>
        <p:spPr/>
        <p:txBody>
          <a:bodyPr/>
          <a:lstStyle/>
          <a:p>
            <a:r>
              <a:rPr lang="en-US" dirty="0"/>
              <a:t>Set Operators</a:t>
            </a:r>
          </a:p>
        </p:txBody>
      </p:sp>
      <p:sp>
        <p:nvSpPr>
          <p:cNvPr id="3" name="Text Placeholder 2">
            <a:extLst>
              <a:ext uri="{FF2B5EF4-FFF2-40B4-BE49-F238E27FC236}">
                <a16:creationId xmlns:a16="http://schemas.microsoft.com/office/drawing/2014/main" id="{3A2B8BD0-AAD7-4404-AF5D-EB0BC58E50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16944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 OPERATORS</a:t>
            </a:r>
          </a:p>
        </p:txBody>
      </p:sp>
      <p:sp>
        <p:nvSpPr>
          <p:cNvPr id="3" name="Content Placeholder 2"/>
          <p:cNvSpPr>
            <a:spLocks noGrp="1"/>
          </p:cNvSpPr>
          <p:nvPr>
            <p:ph idx="1"/>
          </p:nvPr>
        </p:nvSpPr>
        <p:spPr>
          <a:xfrm>
            <a:off x="838200" y="1310486"/>
            <a:ext cx="10668000" cy="3818083"/>
          </a:xfrm>
        </p:spPr>
        <p:txBody>
          <a:bodyPr>
            <a:normAutofit/>
          </a:bodyPr>
          <a:lstStyle/>
          <a:p>
            <a:r>
              <a:rPr lang="en-US" b="1" dirty="0"/>
              <a:t>There are 3 set operator commands:</a:t>
            </a:r>
          </a:p>
          <a:p>
            <a:pPr lvl="1"/>
            <a:r>
              <a:rPr lang="en-US" b="1" dirty="0"/>
              <a:t>UNION</a:t>
            </a:r>
          </a:p>
          <a:p>
            <a:pPr lvl="1"/>
            <a:r>
              <a:rPr lang="en-US" b="1" dirty="0"/>
              <a:t>INTERSECT</a:t>
            </a:r>
          </a:p>
          <a:p>
            <a:pPr lvl="1"/>
            <a:r>
              <a:rPr lang="en-US" b="1" dirty="0"/>
              <a:t>EXCEPT</a:t>
            </a:r>
          </a:p>
          <a:p>
            <a:pPr>
              <a:buNone/>
            </a:pPr>
            <a:endParaRPr lang="en-US" b="1" dirty="0"/>
          </a:p>
          <a:p>
            <a:r>
              <a:rPr lang="en-US" b="1" dirty="0"/>
              <a:t>UNION combines two or more data sets.</a:t>
            </a:r>
          </a:p>
          <a:p>
            <a:endParaRPr lang="en-US" b="1" dirty="0"/>
          </a:p>
          <a:p>
            <a:endParaRPr lang="en-US" b="1" dirty="0"/>
          </a:p>
          <a:p>
            <a:endParaRPr lang="en-US" b="1" dirty="0"/>
          </a:p>
          <a:p>
            <a:endParaRPr lang="en-US" b="1" dirty="0"/>
          </a:p>
          <a:p>
            <a:endParaRPr lang="en-US" b="1" dirty="0"/>
          </a:p>
          <a:p>
            <a:pPr>
              <a:buNone/>
            </a:pPr>
            <a:endParaRPr lang="en-US" b="1"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41</a:t>
            </a:fld>
            <a:endParaRPr kumimoji="0" lang="en-US"/>
          </a:p>
        </p:txBody>
      </p:sp>
      <p:grpSp>
        <p:nvGrpSpPr>
          <p:cNvPr id="13" name="Group 12"/>
          <p:cNvGrpSpPr/>
          <p:nvPr/>
        </p:nvGrpSpPr>
        <p:grpSpPr>
          <a:xfrm>
            <a:off x="3411984" y="3219527"/>
            <a:ext cx="6324600" cy="990600"/>
            <a:chOff x="1524000" y="4114800"/>
            <a:chExt cx="6324600" cy="990600"/>
          </a:xfrm>
        </p:grpSpPr>
        <p:sp>
          <p:nvSpPr>
            <p:cNvPr id="5" name="Rectangle 4"/>
            <p:cNvSpPr/>
            <p:nvPr/>
          </p:nvSpPr>
          <p:spPr>
            <a:xfrm>
              <a:off x="1524000" y="41148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a:t>
              </a:r>
            </a:p>
          </p:txBody>
        </p:sp>
        <p:sp>
          <p:nvSpPr>
            <p:cNvPr id="8" name="Rectangle 7"/>
            <p:cNvSpPr/>
            <p:nvPr/>
          </p:nvSpPr>
          <p:spPr>
            <a:xfrm>
              <a:off x="3276600" y="4114800"/>
              <a:ext cx="1371600" cy="9906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00B050"/>
                  </a:solidFill>
                </a:rPr>
                <a:t>B</a:t>
              </a:r>
            </a:p>
          </p:txBody>
        </p:sp>
        <p:sp>
          <p:nvSpPr>
            <p:cNvPr id="9" name="TextBox 8"/>
            <p:cNvSpPr txBox="1"/>
            <p:nvPr/>
          </p:nvSpPr>
          <p:spPr>
            <a:xfrm>
              <a:off x="2895600" y="4324290"/>
              <a:ext cx="609600" cy="400110"/>
            </a:xfrm>
            <a:prstGeom prst="rect">
              <a:avLst/>
            </a:prstGeom>
            <a:noFill/>
          </p:spPr>
          <p:txBody>
            <a:bodyPr wrap="square" rtlCol="0">
              <a:spAutoFit/>
            </a:bodyPr>
            <a:lstStyle/>
            <a:p>
              <a:r>
                <a:rPr lang="en-US" sz="2000" b="1"/>
                <a:t>+</a:t>
              </a:r>
            </a:p>
          </p:txBody>
        </p:sp>
        <p:sp>
          <p:nvSpPr>
            <p:cNvPr id="10" name="Rectangle 9"/>
            <p:cNvSpPr/>
            <p:nvPr/>
          </p:nvSpPr>
          <p:spPr>
            <a:xfrm>
              <a:off x="5105400" y="4114800"/>
              <a:ext cx="27432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 and B</a:t>
              </a:r>
            </a:p>
          </p:txBody>
        </p:sp>
        <p:sp>
          <p:nvSpPr>
            <p:cNvPr id="12" name="TextBox 11"/>
            <p:cNvSpPr txBox="1"/>
            <p:nvPr/>
          </p:nvSpPr>
          <p:spPr>
            <a:xfrm>
              <a:off x="4648200" y="4343400"/>
              <a:ext cx="609600" cy="400110"/>
            </a:xfrm>
            <a:prstGeom prst="rect">
              <a:avLst/>
            </a:prstGeom>
            <a:noFill/>
          </p:spPr>
          <p:txBody>
            <a:bodyPr wrap="square" rtlCol="0">
              <a:spAutoFit/>
            </a:bodyPr>
            <a:lstStyle/>
            <a:p>
              <a:r>
                <a:rPr lang="en-US" sz="2000" b="1"/>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linds(horizontal)">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 Operators: UNION</a:t>
            </a:r>
          </a:p>
        </p:txBody>
      </p:sp>
      <p:sp>
        <p:nvSpPr>
          <p:cNvPr id="3" name="Content Placeholder 2"/>
          <p:cNvSpPr>
            <a:spLocks noGrp="1"/>
          </p:cNvSpPr>
          <p:nvPr>
            <p:ph idx="1"/>
          </p:nvPr>
        </p:nvSpPr>
        <p:spPr/>
        <p:txBody>
          <a:bodyPr>
            <a:normAutofit fontScale="70000" lnSpcReduction="20000"/>
          </a:bodyPr>
          <a:lstStyle/>
          <a:p>
            <a:r>
              <a:rPr lang="en-US" dirty="0"/>
              <a:t>UNION: If the data sets overlap (have common data), the duplicates are removed.</a:t>
            </a:r>
          </a:p>
          <a:p>
            <a:endParaRPr lang="en-US" dirty="0"/>
          </a:p>
          <a:p>
            <a:endParaRPr lang="en-US" dirty="0"/>
          </a:p>
          <a:p>
            <a:endParaRPr lang="en-US" dirty="0"/>
          </a:p>
          <a:p>
            <a:endParaRPr lang="en-US" dirty="0"/>
          </a:p>
          <a:p>
            <a:r>
              <a:rPr lang="en-US" dirty="0"/>
              <a:t>UNION compatible rule:  This rule applies to all 3 set operators.  </a:t>
            </a:r>
          </a:p>
          <a:p>
            <a:pPr lvl="1"/>
            <a:r>
              <a:rPr lang="en-US" dirty="0"/>
              <a:t>The # of columns must be the same in both data sets.</a:t>
            </a:r>
          </a:p>
          <a:p>
            <a:pPr lvl="1"/>
            <a:r>
              <a:rPr lang="en-US" dirty="0"/>
              <a:t>The column data types must be in the same sequence and compatible.  Example: Column 2 in both data sets must be have the same data type.</a:t>
            </a:r>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42</a:t>
            </a:fld>
            <a:endParaRPr kumimoji="0" lang="en-US"/>
          </a:p>
        </p:txBody>
      </p:sp>
      <p:grpSp>
        <p:nvGrpSpPr>
          <p:cNvPr id="11" name="Group 10"/>
          <p:cNvGrpSpPr/>
          <p:nvPr/>
        </p:nvGrpSpPr>
        <p:grpSpPr>
          <a:xfrm>
            <a:off x="3048000" y="2438400"/>
            <a:ext cx="5334000" cy="1600200"/>
            <a:chOff x="1524000" y="2438400"/>
            <a:chExt cx="5334000" cy="1600200"/>
          </a:xfrm>
        </p:grpSpPr>
        <p:sp>
          <p:nvSpPr>
            <p:cNvPr id="5" name="Rectangle 4"/>
            <p:cNvSpPr/>
            <p:nvPr/>
          </p:nvSpPr>
          <p:spPr>
            <a:xfrm>
              <a:off x="1524000" y="2438400"/>
              <a:ext cx="13716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a:t>
              </a:r>
            </a:p>
          </p:txBody>
        </p:sp>
        <p:sp>
          <p:nvSpPr>
            <p:cNvPr id="8" name="Rectangle 7"/>
            <p:cNvSpPr/>
            <p:nvPr/>
          </p:nvSpPr>
          <p:spPr>
            <a:xfrm>
              <a:off x="2438400" y="3048000"/>
              <a:ext cx="1371600" cy="9906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00B050"/>
                  </a:solidFill>
                </a:rPr>
                <a:t>B</a:t>
              </a:r>
            </a:p>
          </p:txBody>
        </p:sp>
        <p:sp>
          <p:nvSpPr>
            <p:cNvPr id="9" name="TextBox 8"/>
            <p:cNvSpPr txBox="1"/>
            <p:nvPr/>
          </p:nvSpPr>
          <p:spPr>
            <a:xfrm>
              <a:off x="2895600" y="2647890"/>
              <a:ext cx="609600" cy="400110"/>
            </a:xfrm>
            <a:prstGeom prst="rect">
              <a:avLst/>
            </a:prstGeom>
            <a:noFill/>
          </p:spPr>
          <p:txBody>
            <a:bodyPr wrap="square" rtlCol="0">
              <a:spAutoFit/>
            </a:bodyPr>
            <a:lstStyle/>
            <a:p>
              <a:r>
                <a:rPr lang="en-US" sz="2000" b="1"/>
                <a:t>+</a:t>
              </a:r>
            </a:p>
          </p:txBody>
        </p:sp>
        <p:sp>
          <p:nvSpPr>
            <p:cNvPr id="10" name="Rectangle 9"/>
            <p:cNvSpPr/>
            <p:nvPr/>
          </p:nvSpPr>
          <p:spPr>
            <a:xfrm>
              <a:off x="4495800" y="2667000"/>
              <a:ext cx="23622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 and B</a:t>
              </a:r>
            </a:p>
          </p:txBody>
        </p:sp>
        <p:sp>
          <p:nvSpPr>
            <p:cNvPr id="12" name="TextBox 11"/>
            <p:cNvSpPr txBox="1"/>
            <p:nvPr/>
          </p:nvSpPr>
          <p:spPr>
            <a:xfrm>
              <a:off x="4038600" y="2895600"/>
              <a:ext cx="609600" cy="400110"/>
            </a:xfrm>
            <a:prstGeom prst="rect">
              <a:avLst/>
            </a:prstGeom>
            <a:noFill/>
          </p:spPr>
          <p:txBody>
            <a:bodyPr wrap="square" rtlCol="0">
              <a:spAutoFit/>
            </a:bodyPr>
            <a:lstStyle/>
            <a:p>
              <a:r>
                <a:rPr lang="en-US" sz="2000" b="1"/>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 Operators: INTERSECT</a:t>
            </a:r>
          </a:p>
        </p:txBody>
      </p:sp>
      <p:sp>
        <p:nvSpPr>
          <p:cNvPr id="3" name="Content Placeholder 2"/>
          <p:cNvSpPr>
            <a:spLocks noGrp="1"/>
          </p:cNvSpPr>
          <p:nvPr>
            <p:ph idx="1"/>
          </p:nvPr>
        </p:nvSpPr>
        <p:spPr/>
        <p:txBody>
          <a:bodyPr>
            <a:normAutofit/>
          </a:bodyPr>
          <a:lstStyle/>
          <a:p>
            <a:r>
              <a:rPr lang="en-US" b="1" dirty="0"/>
              <a:t>INTERSECT: If the data sets overlap, only the overlap is in the result.</a:t>
            </a:r>
          </a:p>
          <a:p>
            <a:endParaRPr lang="en-US" dirty="0"/>
          </a:p>
          <a:p>
            <a:endParaRPr lang="en-US" dirty="0"/>
          </a:p>
          <a:p>
            <a:endParaRPr lang="en-US" dirty="0"/>
          </a:p>
          <a:p>
            <a:endParaRPr lang="en-US" dirty="0"/>
          </a:p>
          <a:p>
            <a:endParaRPr lang="en-US" dirty="0"/>
          </a:p>
          <a:p>
            <a:pPr>
              <a:buNone/>
            </a:pPr>
            <a:endParaRPr lang="en-US" dirty="0"/>
          </a:p>
          <a:p>
            <a:endParaRPr lang="en-US" dirty="0"/>
          </a:p>
          <a:p>
            <a:endParaRPr lang="en-US" dirty="0"/>
          </a:p>
          <a:p>
            <a:endParaRPr lang="en-US" dirty="0"/>
          </a:p>
          <a:p>
            <a:endParaRPr lang="en-US" dirty="0"/>
          </a:p>
          <a:p>
            <a:endParaRPr lang="en-US" dirty="0"/>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43</a:t>
            </a:fld>
            <a:endParaRPr kumimoji="0" lang="en-US"/>
          </a:p>
        </p:txBody>
      </p:sp>
      <p:grpSp>
        <p:nvGrpSpPr>
          <p:cNvPr id="14" name="Group 13"/>
          <p:cNvGrpSpPr/>
          <p:nvPr/>
        </p:nvGrpSpPr>
        <p:grpSpPr>
          <a:xfrm>
            <a:off x="5045475" y="3228513"/>
            <a:ext cx="3581400" cy="1600200"/>
            <a:chOff x="1524000" y="2438400"/>
            <a:chExt cx="3581400" cy="1600200"/>
          </a:xfrm>
        </p:grpSpPr>
        <p:sp>
          <p:nvSpPr>
            <p:cNvPr id="5" name="Rectangle 4"/>
            <p:cNvSpPr/>
            <p:nvPr/>
          </p:nvSpPr>
          <p:spPr>
            <a:xfrm>
              <a:off x="1524000" y="2438400"/>
              <a:ext cx="14478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a:t>
              </a:r>
            </a:p>
          </p:txBody>
        </p:sp>
        <p:sp>
          <p:nvSpPr>
            <p:cNvPr id="8" name="Rectangle 7"/>
            <p:cNvSpPr/>
            <p:nvPr/>
          </p:nvSpPr>
          <p:spPr>
            <a:xfrm>
              <a:off x="2438400" y="3048000"/>
              <a:ext cx="1371600" cy="9906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00B050"/>
                  </a:solidFill>
                </a:rPr>
                <a:t>B</a:t>
              </a:r>
            </a:p>
          </p:txBody>
        </p:sp>
        <p:sp>
          <p:nvSpPr>
            <p:cNvPr id="9" name="TextBox 8"/>
            <p:cNvSpPr txBox="1"/>
            <p:nvPr/>
          </p:nvSpPr>
          <p:spPr>
            <a:xfrm>
              <a:off x="3048000" y="2647890"/>
              <a:ext cx="609600" cy="400110"/>
            </a:xfrm>
            <a:prstGeom prst="rect">
              <a:avLst/>
            </a:prstGeom>
            <a:noFill/>
          </p:spPr>
          <p:txBody>
            <a:bodyPr wrap="square" rtlCol="0">
              <a:spAutoFit/>
            </a:bodyPr>
            <a:lstStyle/>
            <a:p>
              <a:r>
                <a:rPr lang="en-US" sz="2000" b="1"/>
                <a:t>+</a:t>
              </a:r>
            </a:p>
          </p:txBody>
        </p:sp>
        <p:sp>
          <p:nvSpPr>
            <p:cNvPr id="12" name="TextBox 11"/>
            <p:cNvSpPr txBox="1"/>
            <p:nvPr/>
          </p:nvSpPr>
          <p:spPr>
            <a:xfrm>
              <a:off x="4038600" y="2895600"/>
              <a:ext cx="609600" cy="400110"/>
            </a:xfrm>
            <a:prstGeom prst="rect">
              <a:avLst/>
            </a:prstGeom>
            <a:noFill/>
          </p:spPr>
          <p:txBody>
            <a:bodyPr wrap="square" rtlCol="0">
              <a:spAutoFit/>
            </a:bodyPr>
            <a:lstStyle/>
            <a:p>
              <a:r>
                <a:rPr lang="en-US" sz="2000" b="1"/>
                <a:t>=</a:t>
              </a:r>
            </a:p>
          </p:txBody>
        </p:sp>
        <p:sp>
          <p:nvSpPr>
            <p:cNvPr id="11" name="Rectangle 10"/>
            <p:cNvSpPr/>
            <p:nvPr/>
          </p:nvSpPr>
          <p:spPr>
            <a:xfrm>
              <a:off x="2438400" y="3048000"/>
              <a:ext cx="533400" cy="457200"/>
            </a:xfrm>
            <a:prstGeom prst="rect">
              <a:avLst/>
            </a:prstGeom>
            <a:gradFill>
              <a:gsLst>
                <a:gs pos="0">
                  <a:srgbClr val="FFF200"/>
                </a:gs>
                <a:gs pos="45000">
                  <a:srgbClr val="FF7A00"/>
                </a:gs>
                <a:gs pos="70000">
                  <a:srgbClr val="FF0300"/>
                </a:gs>
                <a:gs pos="100000">
                  <a:srgbClr val="4D0808"/>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3" name="Rectangle 12"/>
            <p:cNvSpPr/>
            <p:nvPr/>
          </p:nvSpPr>
          <p:spPr>
            <a:xfrm>
              <a:off x="4572000" y="2895600"/>
              <a:ext cx="533400" cy="457200"/>
            </a:xfrm>
            <a:prstGeom prst="rect">
              <a:avLst/>
            </a:prstGeom>
            <a:gradFill>
              <a:gsLst>
                <a:gs pos="0">
                  <a:srgbClr val="FFF200"/>
                </a:gs>
                <a:gs pos="45000">
                  <a:srgbClr val="FF7A00"/>
                </a:gs>
                <a:gs pos="70000">
                  <a:srgbClr val="FF0300"/>
                </a:gs>
                <a:gs pos="100000">
                  <a:srgbClr val="4D0808"/>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 Operators: EXCEPT</a:t>
            </a:r>
          </a:p>
        </p:txBody>
      </p:sp>
      <p:sp>
        <p:nvSpPr>
          <p:cNvPr id="3" name="Content Placeholder 2"/>
          <p:cNvSpPr>
            <a:spLocks noGrp="1"/>
          </p:cNvSpPr>
          <p:nvPr>
            <p:ph idx="1"/>
          </p:nvPr>
        </p:nvSpPr>
        <p:spPr>
          <a:xfrm>
            <a:off x="1981200" y="1447800"/>
            <a:ext cx="7848600" cy="4568952"/>
          </a:xfrm>
        </p:spPr>
        <p:txBody>
          <a:bodyPr>
            <a:normAutofit/>
          </a:bodyPr>
          <a:lstStyle/>
          <a:p>
            <a:r>
              <a:rPr lang="en-US" b="1" dirty="0"/>
              <a:t>EXCEPT: If the data sets overlap, only the portion not in common with the second data set is in the result.</a:t>
            </a:r>
          </a:p>
          <a:p>
            <a:pPr>
              <a:buNone/>
            </a:pPr>
            <a:endParaRPr lang="en-US" dirty="0"/>
          </a:p>
          <a:p>
            <a:endParaRPr lang="en-US" dirty="0"/>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44</a:t>
            </a:fld>
            <a:endParaRPr kumimoji="0" lang="en-US"/>
          </a:p>
        </p:txBody>
      </p:sp>
      <p:grpSp>
        <p:nvGrpSpPr>
          <p:cNvPr id="28" name="Group 27"/>
          <p:cNvGrpSpPr/>
          <p:nvPr/>
        </p:nvGrpSpPr>
        <p:grpSpPr>
          <a:xfrm>
            <a:off x="4051176" y="3732276"/>
            <a:ext cx="4648200" cy="1600200"/>
            <a:chOff x="1524000" y="3124200"/>
            <a:chExt cx="4648200" cy="1600200"/>
          </a:xfrm>
        </p:grpSpPr>
        <p:cxnSp>
          <p:nvCxnSpPr>
            <p:cNvPr id="15" name="Straight Connector 14"/>
            <p:cNvCxnSpPr/>
            <p:nvPr/>
          </p:nvCxnSpPr>
          <p:spPr>
            <a:xfrm rot="5400000">
              <a:off x="4191000" y="3657600"/>
              <a:ext cx="10668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5867400" y="3429000"/>
              <a:ext cx="6096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410200" y="3962400"/>
              <a:ext cx="4572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524000" y="3124200"/>
              <a:ext cx="14478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2">
                      <a:lumMod val="75000"/>
                    </a:schemeClr>
                  </a:solidFill>
                </a:rPr>
                <a:t>A</a:t>
              </a:r>
            </a:p>
          </p:txBody>
        </p:sp>
        <p:sp>
          <p:nvSpPr>
            <p:cNvPr id="8" name="Rectangle 7"/>
            <p:cNvSpPr/>
            <p:nvPr/>
          </p:nvSpPr>
          <p:spPr>
            <a:xfrm>
              <a:off x="2438400" y="3733800"/>
              <a:ext cx="1371600" cy="9906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00B050"/>
                  </a:solidFill>
                </a:rPr>
                <a:t>B</a:t>
              </a:r>
            </a:p>
          </p:txBody>
        </p:sp>
        <p:sp>
          <p:nvSpPr>
            <p:cNvPr id="9" name="TextBox 8"/>
            <p:cNvSpPr txBox="1"/>
            <p:nvPr/>
          </p:nvSpPr>
          <p:spPr>
            <a:xfrm>
              <a:off x="2971800" y="3276600"/>
              <a:ext cx="609600" cy="400110"/>
            </a:xfrm>
            <a:prstGeom prst="rect">
              <a:avLst/>
            </a:prstGeom>
            <a:noFill/>
          </p:spPr>
          <p:txBody>
            <a:bodyPr wrap="square" rtlCol="0">
              <a:spAutoFit/>
            </a:bodyPr>
            <a:lstStyle/>
            <a:p>
              <a:r>
                <a:rPr lang="en-US" sz="2000" b="1"/>
                <a:t>+</a:t>
              </a:r>
            </a:p>
          </p:txBody>
        </p:sp>
        <p:sp>
          <p:nvSpPr>
            <p:cNvPr id="12" name="TextBox 11"/>
            <p:cNvSpPr txBox="1"/>
            <p:nvPr/>
          </p:nvSpPr>
          <p:spPr>
            <a:xfrm>
              <a:off x="4038600" y="3581400"/>
              <a:ext cx="609600" cy="400110"/>
            </a:xfrm>
            <a:prstGeom prst="rect">
              <a:avLst/>
            </a:prstGeom>
            <a:noFill/>
          </p:spPr>
          <p:txBody>
            <a:bodyPr wrap="square" rtlCol="0">
              <a:spAutoFit/>
            </a:bodyPr>
            <a:lstStyle/>
            <a:p>
              <a:r>
                <a:rPr lang="en-US" sz="2000" b="1"/>
                <a:t>=</a:t>
              </a:r>
            </a:p>
          </p:txBody>
        </p:sp>
        <p:cxnSp>
          <p:nvCxnSpPr>
            <p:cNvPr id="22" name="Straight Connector 21"/>
            <p:cNvCxnSpPr/>
            <p:nvPr/>
          </p:nvCxnSpPr>
          <p:spPr>
            <a:xfrm>
              <a:off x="4724400" y="3124200"/>
              <a:ext cx="14478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724400" y="4191000"/>
              <a:ext cx="9144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638800" y="3733800"/>
              <a:ext cx="533400" cy="0"/>
            </a:xfrm>
            <a:prstGeom prst="line">
              <a:avLst/>
            </a:prstGeom>
            <a:ln w="349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UNION example – p1</a:t>
            </a:r>
          </a:p>
        </p:txBody>
      </p:sp>
      <p:sp>
        <p:nvSpPr>
          <p:cNvPr id="3" name="Content Placeholder 2"/>
          <p:cNvSpPr>
            <a:spLocks noGrp="1"/>
          </p:cNvSpPr>
          <p:nvPr>
            <p:ph idx="1"/>
          </p:nvPr>
        </p:nvSpPr>
        <p:spPr>
          <a:xfrm>
            <a:off x="1315375" y="1631915"/>
            <a:ext cx="7543800" cy="4568952"/>
          </a:xfrm>
        </p:spPr>
        <p:txBody>
          <a:bodyPr>
            <a:normAutofit/>
          </a:bodyPr>
          <a:lstStyle/>
          <a:p>
            <a:r>
              <a:rPr lang="en-US" sz="2000" b="1" dirty="0"/>
              <a:t>List students who got 90 or higher on their CONTRIBUTE evaluation item (they were </a:t>
            </a:r>
            <a:r>
              <a:rPr lang="en-US" sz="2000" b="1" dirty="0" err="1"/>
              <a:t>evaluatees</a:t>
            </a:r>
            <a:r>
              <a:rPr lang="en-US" sz="2000" b="1" dirty="0"/>
              <a:t>).</a:t>
            </a:r>
          </a:p>
          <a:p>
            <a:endParaRPr lang="en-US" sz="2000" dirty="0"/>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'CONTRIBUTE’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p>
          <a:p>
            <a:pPr>
              <a:buNone/>
            </a:pPr>
            <a:r>
              <a:rPr lang="en-US" sz="1200" b="1" dirty="0">
                <a:latin typeface="Courier New" pitchFamily="49" charset="0"/>
                <a:cs typeface="Courier New" pitchFamily="49" charset="0"/>
              </a:rPr>
              <a:t>The output has 14 rows.</a:t>
            </a:r>
          </a:p>
          <a:p>
            <a:endParaRPr lang="en-US" sz="2000" dirty="0"/>
          </a:p>
          <a:p>
            <a:pPr>
              <a:buNone/>
            </a:pPr>
            <a:endParaRPr lang="en-US" sz="20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45</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7790157" y="576906"/>
            <a:ext cx="2969579" cy="920151"/>
          </a:xfrm>
          <a:prstGeom prst="rect">
            <a:avLst/>
          </a:prstGeom>
          <a:noFill/>
          <a:ln w="9525">
            <a:noFill/>
            <a:miter lim="800000"/>
            <a:headEnd/>
            <a:tailEnd/>
          </a:ln>
        </p:spPr>
      </p:pic>
      <p:grpSp>
        <p:nvGrpSpPr>
          <p:cNvPr id="20" name="Group 19"/>
          <p:cNvGrpSpPr/>
          <p:nvPr/>
        </p:nvGrpSpPr>
        <p:grpSpPr>
          <a:xfrm>
            <a:off x="7554897" y="2709218"/>
            <a:ext cx="4114800" cy="2973333"/>
            <a:chOff x="3962400" y="3429000"/>
            <a:chExt cx="4114800" cy="2973333"/>
          </a:xfrm>
        </p:grpSpPr>
        <p:pic>
          <p:nvPicPr>
            <p:cNvPr id="1027" name="Picture 3"/>
            <p:cNvPicPr>
              <a:picLocks noChangeAspect="1" noChangeArrowheads="1"/>
            </p:cNvPicPr>
            <p:nvPr/>
          </p:nvPicPr>
          <p:blipFill>
            <a:blip r:embed="rId4" cstate="print"/>
            <a:srcRect/>
            <a:stretch>
              <a:fillRect/>
            </a:stretch>
          </p:blipFill>
          <p:spPr bwMode="auto">
            <a:xfrm>
              <a:off x="3962400" y="3429000"/>
              <a:ext cx="3966667" cy="2973333"/>
            </a:xfrm>
            <a:prstGeom prst="rect">
              <a:avLst/>
            </a:prstGeom>
            <a:noFill/>
            <a:ln w="9525">
              <a:noFill/>
              <a:miter lim="800000"/>
              <a:headEnd/>
              <a:tailEnd/>
            </a:ln>
          </p:spPr>
        </p:pic>
        <p:sp>
          <p:nvSpPr>
            <p:cNvPr id="19" name="Oval 18"/>
            <p:cNvSpPr/>
            <p:nvPr/>
          </p:nvSpPr>
          <p:spPr>
            <a:xfrm>
              <a:off x="7543800" y="6096000"/>
              <a:ext cx="5334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UNION example – p2</a:t>
            </a:r>
          </a:p>
        </p:txBody>
      </p:sp>
      <p:sp>
        <p:nvSpPr>
          <p:cNvPr id="3" name="Content Placeholder 2"/>
          <p:cNvSpPr>
            <a:spLocks noGrp="1"/>
          </p:cNvSpPr>
          <p:nvPr>
            <p:ph idx="1"/>
          </p:nvPr>
        </p:nvSpPr>
        <p:spPr>
          <a:xfrm>
            <a:off x="1981200" y="1447800"/>
            <a:ext cx="7239000" cy="4568952"/>
          </a:xfrm>
        </p:spPr>
        <p:txBody>
          <a:bodyPr>
            <a:normAutofit/>
          </a:bodyPr>
          <a:lstStyle/>
          <a:p>
            <a:r>
              <a:rPr lang="en-US" sz="2000" b="1" dirty="0"/>
              <a:t>List students who got 90 or higher on their RELIABLE evaluation item (they were </a:t>
            </a:r>
            <a:r>
              <a:rPr lang="en-US" sz="2000" b="1" dirty="0" err="1"/>
              <a:t>evaluatees</a:t>
            </a:r>
            <a:r>
              <a:rPr lang="en-US" sz="2000" b="1" dirty="0"/>
              <a:t>).</a:t>
            </a:r>
          </a:p>
          <a:p>
            <a:endParaRPr lang="en-US" sz="2000" dirty="0"/>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'RELIABLE’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p>
          <a:p>
            <a:pPr>
              <a:buNone/>
            </a:pPr>
            <a:r>
              <a:rPr lang="en-US" sz="1200" b="1" dirty="0">
                <a:latin typeface="Courier New" pitchFamily="49" charset="0"/>
                <a:cs typeface="Courier New" pitchFamily="49" charset="0"/>
              </a:rPr>
              <a:t>The output has 11 rows.</a:t>
            </a:r>
          </a:p>
          <a:p>
            <a:pPr>
              <a:buNone/>
            </a:pPr>
            <a:endParaRPr lang="en-US" sz="20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46</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7807912" y="404168"/>
            <a:ext cx="3368085" cy="1043632"/>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7475739" y="2550631"/>
            <a:ext cx="3277143" cy="27203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blinds(horizontal)">
                                      <p:cBhvr>
                                        <p:cTn id="7" dur="500"/>
                                        <p:tgtEl>
                                          <p:spTgt spid="2051"/>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UNION example – p3</a:t>
            </a:r>
          </a:p>
        </p:txBody>
      </p:sp>
      <p:sp>
        <p:nvSpPr>
          <p:cNvPr id="3" name="Content Placeholder 2"/>
          <p:cNvSpPr>
            <a:spLocks noGrp="1"/>
          </p:cNvSpPr>
          <p:nvPr>
            <p:ph idx="1"/>
          </p:nvPr>
        </p:nvSpPr>
        <p:spPr>
          <a:xfrm>
            <a:off x="1981200" y="1447800"/>
            <a:ext cx="7543800" cy="4568952"/>
          </a:xfrm>
        </p:spPr>
        <p:txBody>
          <a:bodyPr>
            <a:normAutofit/>
          </a:bodyPr>
          <a:lstStyle/>
          <a:p>
            <a:r>
              <a:rPr lang="en-US" sz="2000" b="1" dirty="0"/>
              <a:t>UNION the lists to combine the output.</a:t>
            </a:r>
          </a:p>
          <a:p>
            <a:endParaRPr lang="en-US" sz="2000" dirty="0"/>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'CONTRIBUTE’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p>
          <a:p>
            <a:pPr>
              <a:buNone/>
            </a:pPr>
            <a:r>
              <a:rPr lang="en-US" sz="1400" b="1" dirty="0">
                <a:solidFill>
                  <a:schemeClr val="tx2">
                    <a:lumMod val="60000"/>
                    <a:lumOff val="40000"/>
                  </a:schemeClr>
                </a:solidFill>
                <a:latin typeface="Courier New" pitchFamily="49" charset="0"/>
                <a:cs typeface="Courier New" pitchFamily="49" charset="0"/>
              </a:rPr>
              <a:t>UNION</a:t>
            </a:r>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'RELIABLE’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endParaRPr lang="en-US" sz="2000" b="1" dirty="0"/>
          </a:p>
          <a:p>
            <a:pPr>
              <a:buNone/>
            </a:pPr>
            <a:endParaRPr lang="en-US" sz="20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47</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6884634" y="666750"/>
            <a:ext cx="3021366" cy="93619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UNION example – p4</a:t>
            </a:r>
          </a:p>
        </p:txBody>
      </p:sp>
      <p:sp>
        <p:nvSpPr>
          <p:cNvPr id="3" name="Content Placeholder 2"/>
          <p:cNvSpPr>
            <a:spLocks noGrp="1"/>
          </p:cNvSpPr>
          <p:nvPr>
            <p:ph idx="1"/>
          </p:nvPr>
        </p:nvSpPr>
        <p:spPr>
          <a:xfrm>
            <a:off x="1981200" y="1447800"/>
            <a:ext cx="7543800" cy="4568952"/>
          </a:xfrm>
        </p:spPr>
        <p:txBody>
          <a:bodyPr>
            <a:normAutofit fontScale="85000" lnSpcReduction="20000"/>
          </a:bodyPr>
          <a:lstStyle/>
          <a:p>
            <a:r>
              <a:rPr lang="en-US" sz="2000" dirty="0"/>
              <a:t>Remove the evaluation item ID column.  This will reduce the list because some students were listed twice—once for CONTRIBUTE and once for RELIABLE.</a:t>
            </a:r>
          </a:p>
          <a:p>
            <a:r>
              <a:rPr lang="en-US" sz="2000" dirty="0"/>
              <a:t>The output drops to 20 rows.</a:t>
            </a:r>
          </a:p>
          <a:p>
            <a:pPr>
              <a:buNone/>
            </a:pPr>
            <a:r>
              <a:rPr lang="en-US" sz="1500" b="1" dirty="0">
                <a:latin typeface="Courier New" pitchFamily="49" charset="0"/>
                <a:cs typeface="Courier New" pitchFamily="49" charset="0"/>
              </a:rPr>
              <a:t>select </a:t>
            </a:r>
            <a:r>
              <a:rPr lang="en-US" sz="1500" b="1" dirty="0" err="1">
                <a:latin typeface="Courier New" pitchFamily="49" charset="0"/>
                <a:cs typeface="Courier New" pitchFamily="49" charset="0"/>
              </a:rPr>
              <a:t>stdid</a:t>
            </a:r>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stdfname</a:t>
            </a:r>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stdlname</a:t>
            </a:r>
            <a:r>
              <a:rPr lang="en-US" sz="1500" b="1" dirty="0">
                <a:latin typeface="Courier New" pitchFamily="49" charset="0"/>
                <a:cs typeface="Courier New" pitchFamily="49" charset="0"/>
              </a:rPr>
              <a:t>, </a:t>
            </a:r>
            <a:r>
              <a:rPr lang="en-US" sz="1500" b="1" strike="dblStrike" dirty="0" err="1">
                <a:latin typeface="Courier New" pitchFamily="49" charset="0"/>
                <a:cs typeface="Courier New" pitchFamily="49" charset="0"/>
              </a:rPr>
              <a:t>eval_item_ID</a:t>
            </a:r>
            <a:r>
              <a:rPr lang="en-US" sz="1500" b="1" dirty="0">
                <a:latin typeface="Courier New" pitchFamily="49" charset="0"/>
                <a:cs typeface="Courier New" pitchFamily="49" charset="0"/>
              </a:rPr>
              <a:t>, score</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from students, evaluations, </a:t>
            </a:r>
            <a:r>
              <a:rPr lang="en-US" sz="1500" b="1" dirty="0" err="1">
                <a:latin typeface="Courier New" pitchFamily="49" charset="0"/>
                <a:cs typeface="Courier New" pitchFamily="49" charset="0"/>
              </a:rPr>
              <a:t>eval_items_scores</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where </a:t>
            </a:r>
            <a:r>
              <a:rPr lang="en-US" sz="1500" b="1" dirty="0" err="1">
                <a:latin typeface="Courier New" pitchFamily="49" charset="0"/>
                <a:cs typeface="Courier New" pitchFamily="49" charset="0"/>
              </a:rPr>
              <a:t>stdid</a:t>
            </a:r>
            <a:r>
              <a:rPr lang="en-US" sz="1500" b="1" dirty="0">
                <a:latin typeface="Courier New" pitchFamily="49" charset="0"/>
                <a:cs typeface="Courier New" pitchFamily="49" charset="0"/>
              </a:rPr>
              <a:t> = </a:t>
            </a:r>
            <a:r>
              <a:rPr lang="en-US" sz="1500" b="1" dirty="0" err="1">
                <a:latin typeface="Courier New" pitchFamily="49" charset="0"/>
                <a:cs typeface="Courier New" pitchFamily="49" charset="0"/>
              </a:rPr>
              <a:t>evaluateeID</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a:t>
            </a:r>
            <a:r>
              <a:rPr lang="en-US" sz="1500" b="1" dirty="0" err="1">
                <a:latin typeface="Courier New" pitchFamily="49" charset="0"/>
                <a:cs typeface="Courier New" pitchFamily="49" charset="0"/>
              </a:rPr>
              <a:t>evaluations.eval_ID</a:t>
            </a:r>
            <a:r>
              <a:rPr lang="en-US" sz="1500" b="1" dirty="0">
                <a:latin typeface="Courier New" pitchFamily="49" charset="0"/>
                <a:cs typeface="Courier New" pitchFamily="49" charset="0"/>
              </a:rPr>
              <a:t> = </a:t>
            </a:r>
            <a:r>
              <a:rPr lang="en-US" sz="1500" b="1" dirty="0" err="1">
                <a:latin typeface="Courier New" pitchFamily="49" charset="0"/>
                <a:cs typeface="Courier New" pitchFamily="49" charset="0"/>
              </a:rPr>
              <a:t>eval_items_scores.eval_ID</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a:t>
            </a:r>
            <a:r>
              <a:rPr lang="en-US" sz="1500" b="1" dirty="0" err="1">
                <a:latin typeface="Courier New" pitchFamily="49" charset="0"/>
                <a:cs typeface="Courier New" pitchFamily="49" charset="0"/>
              </a:rPr>
              <a:t>eval_item_ID</a:t>
            </a:r>
            <a:r>
              <a:rPr lang="en-US" sz="1500" b="1" dirty="0">
                <a:latin typeface="Courier New" pitchFamily="49" charset="0"/>
                <a:cs typeface="Courier New" pitchFamily="49" charset="0"/>
              </a:rPr>
              <a:t> = 'CONTRIBUTE’</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score &gt;= 90</a:t>
            </a:r>
          </a:p>
          <a:p>
            <a:pPr>
              <a:buNone/>
            </a:pPr>
            <a:r>
              <a:rPr lang="en-US" sz="1500" b="1" dirty="0">
                <a:solidFill>
                  <a:schemeClr val="tx2">
                    <a:lumMod val="60000"/>
                    <a:lumOff val="40000"/>
                  </a:schemeClr>
                </a:solidFill>
                <a:latin typeface="Courier New" pitchFamily="49" charset="0"/>
                <a:cs typeface="Courier New" pitchFamily="49" charset="0"/>
              </a:rPr>
              <a:t>UNION</a:t>
            </a:r>
          </a:p>
          <a:p>
            <a:pPr>
              <a:buNone/>
            </a:pPr>
            <a:r>
              <a:rPr lang="en-US" sz="1500" b="1" dirty="0">
                <a:latin typeface="Courier New" pitchFamily="49" charset="0"/>
                <a:cs typeface="Courier New" pitchFamily="49" charset="0"/>
              </a:rPr>
              <a:t>select </a:t>
            </a:r>
            <a:r>
              <a:rPr lang="en-US" sz="1500" b="1" dirty="0" err="1">
                <a:latin typeface="Courier New" pitchFamily="49" charset="0"/>
                <a:cs typeface="Courier New" pitchFamily="49" charset="0"/>
              </a:rPr>
              <a:t>stdid</a:t>
            </a:r>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stdfname</a:t>
            </a:r>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stdlname</a:t>
            </a:r>
            <a:r>
              <a:rPr lang="en-US" sz="1500" b="1" dirty="0">
                <a:latin typeface="Courier New" pitchFamily="49" charset="0"/>
                <a:cs typeface="Courier New" pitchFamily="49" charset="0"/>
              </a:rPr>
              <a:t>, </a:t>
            </a:r>
            <a:r>
              <a:rPr lang="en-US" sz="1500" b="1" strike="dblStrike" dirty="0" err="1">
                <a:latin typeface="Courier New" pitchFamily="49" charset="0"/>
                <a:cs typeface="Courier New" pitchFamily="49" charset="0"/>
              </a:rPr>
              <a:t>eval_item_ID</a:t>
            </a:r>
            <a:r>
              <a:rPr lang="en-US" sz="1500" b="1" dirty="0">
                <a:latin typeface="Courier New" pitchFamily="49" charset="0"/>
                <a:cs typeface="Courier New" pitchFamily="49" charset="0"/>
              </a:rPr>
              <a:t>, score</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from students, evaluations, </a:t>
            </a:r>
            <a:r>
              <a:rPr lang="en-US" sz="1500" b="1" dirty="0" err="1">
                <a:latin typeface="Courier New" pitchFamily="49" charset="0"/>
                <a:cs typeface="Courier New" pitchFamily="49" charset="0"/>
              </a:rPr>
              <a:t>eval_items_scores</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where </a:t>
            </a:r>
            <a:r>
              <a:rPr lang="en-US" sz="1500" b="1" dirty="0" err="1">
                <a:latin typeface="Courier New" pitchFamily="49" charset="0"/>
                <a:cs typeface="Courier New" pitchFamily="49" charset="0"/>
              </a:rPr>
              <a:t>stdid</a:t>
            </a:r>
            <a:r>
              <a:rPr lang="en-US" sz="1500" b="1" dirty="0">
                <a:latin typeface="Courier New" pitchFamily="49" charset="0"/>
                <a:cs typeface="Courier New" pitchFamily="49" charset="0"/>
              </a:rPr>
              <a:t> = </a:t>
            </a:r>
            <a:r>
              <a:rPr lang="en-US" sz="1500" b="1" dirty="0" err="1">
                <a:latin typeface="Courier New" pitchFamily="49" charset="0"/>
                <a:cs typeface="Courier New" pitchFamily="49" charset="0"/>
              </a:rPr>
              <a:t>evaluateeID</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a:t>
            </a:r>
            <a:r>
              <a:rPr lang="en-US" sz="1500" b="1" dirty="0" err="1">
                <a:latin typeface="Courier New" pitchFamily="49" charset="0"/>
                <a:cs typeface="Courier New" pitchFamily="49" charset="0"/>
              </a:rPr>
              <a:t>evaluations.eval_ID</a:t>
            </a:r>
            <a:r>
              <a:rPr lang="en-US" sz="1500" b="1" dirty="0">
                <a:latin typeface="Courier New" pitchFamily="49" charset="0"/>
                <a:cs typeface="Courier New" pitchFamily="49" charset="0"/>
              </a:rPr>
              <a:t> = </a:t>
            </a:r>
            <a:r>
              <a:rPr lang="en-US" sz="1500" b="1" dirty="0" err="1">
                <a:latin typeface="Courier New" pitchFamily="49" charset="0"/>
                <a:cs typeface="Courier New" pitchFamily="49" charset="0"/>
              </a:rPr>
              <a:t>eval_items_scores.eval_ID</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a:t>
            </a:r>
            <a:r>
              <a:rPr lang="en-US" sz="1500" b="1" dirty="0" err="1">
                <a:latin typeface="Courier New" pitchFamily="49" charset="0"/>
                <a:cs typeface="Courier New" pitchFamily="49" charset="0"/>
              </a:rPr>
              <a:t>eval_item_ID</a:t>
            </a:r>
            <a:r>
              <a:rPr lang="en-US" sz="1500" b="1" dirty="0">
                <a:latin typeface="Courier New" pitchFamily="49" charset="0"/>
                <a:cs typeface="Courier New" pitchFamily="49" charset="0"/>
              </a:rPr>
              <a:t> = 'RELIABLE’</a:t>
            </a:r>
            <a:br>
              <a:rPr lang="en-US" sz="1500" b="1" dirty="0">
                <a:latin typeface="Courier New" pitchFamily="49" charset="0"/>
                <a:cs typeface="Courier New" pitchFamily="49" charset="0"/>
              </a:rPr>
            </a:br>
            <a:r>
              <a:rPr lang="en-US" sz="1500" b="1" dirty="0">
                <a:latin typeface="Courier New" pitchFamily="49" charset="0"/>
                <a:cs typeface="Courier New" pitchFamily="49" charset="0"/>
              </a:rPr>
              <a:t>and score &gt;= 90;</a:t>
            </a:r>
            <a:endParaRPr lang="en-US" sz="1500" b="1" dirty="0"/>
          </a:p>
          <a:p>
            <a:pPr>
              <a:buNone/>
            </a:pPr>
            <a:endParaRPr lang="en-US" sz="20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48</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8234040" y="399022"/>
            <a:ext cx="3111622" cy="964165"/>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427500" y="3103605"/>
            <a:ext cx="3050000" cy="18785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INTERSECT example</a:t>
            </a:r>
          </a:p>
        </p:txBody>
      </p:sp>
      <p:sp>
        <p:nvSpPr>
          <p:cNvPr id="3" name="Content Placeholder 2"/>
          <p:cNvSpPr>
            <a:spLocks noGrp="1"/>
          </p:cNvSpPr>
          <p:nvPr>
            <p:ph idx="1"/>
          </p:nvPr>
        </p:nvSpPr>
        <p:spPr>
          <a:xfrm>
            <a:off x="1981200" y="1447800"/>
            <a:ext cx="7543800" cy="4568952"/>
          </a:xfrm>
        </p:spPr>
        <p:txBody>
          <a:bodyPr>
            <a:normAutofit lnSpcReduction="10000"/>
          </a:bodyPr>
          <a:lstStyle/>
          <a:p>
            <a:r>
              <a:rPr lang="en-US" sz="2000" dirty="0"/>
              <a:t>Change UNION to INTERSECT. Now, we see which students got 90 or higher in both CONTRIBUTE and RELIABLE&gt;</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stdfname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stdlname</a:t>
            </a:r>
            <a:r>
              <a:rPr lang="en-US" sz="1400" b="1" dirty="0">
                <a:latin typeface="Courier New" pitchFamily="49" charset="0"/>
                <a:cs typeface="Courier New" pitchFamily="49" charset="0"/>
              </a:rPr>
              <a:t>, score</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students, evaluations, </a:t>
            </a:r>
            <a:r>
              <a:rPr lang="en-US" sz="1400" b="1" dirty="0" err="1">
                <a:latin typeface="Courier New" pitchFamily="49" charset="0"/>
                <a:cs typeface="Courier New" pitchFamily="49" charset="0"/>
              </a:rPr>
              <a:t>eval_items_scores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evaluateeID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a:t>
            </a:r>
            <a:r>
              <a:rPr lang="en-US" sz="1400" b="1" dirty="0" err="1">
                <a:latin typeface="Courier New" pitchFamily="49" charset="0"/>
                <a:cs typeface="Courier New" pitchFamily="49" charset="0"/>
              </a:rPr>
              <a:t>evaluations.eval_ID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eval_items_scores.eval_ID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 = 'CONTRIBUTE’</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score &gt;= 90</a:t>
            </a:r>
          </a:p>
          <a:p>
            <a:pPr>
              <a:buNone/>
            </a:pPr>
            <a:r>
              <a:rPr lang="en-US" sz="1400" b="1" dirty="0">
                <a:solidFill>
                  <a:schemeClr val="tx2">
                    <a:lumMod val="60000"/>
                    <a:lumOff val="40000"/>
                  </a:schemeClr>
                </a:solidFill>
                <a:latin typeface="Courier New" pitchFamily="49" charset="0"/>
                <a:cs typeface="Courier New" pitchFamily="49" charset="0"/>
              </a:rPr>
              <a:t>INTERSECT</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stdfname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stdlname</a:t>
            </a:r>
            <a:r>
              <a:rPr lang="en-US" sz="1400" b="1" dirty="0">
                <a:latin typeface="Courier New" pitchFamily="49" charset="0"/>
                <a:cs typeface="Courier New" pitchFamily="49" charset="0"/>
              </a:rPr>
              <a:t>, score</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students, evaluations, </a:t>
            </a:r>
            <a:r>
              <a:rPr lang="en-US" sz="1400" b="1" dirty="0" err="1">
                <a:latin typeface="Courier New" pitchFamily="49" charset="0"/>
                <a:cs typeface="Courier New" pitchFamily="49" charset="0"/>
              </a:rPr>
              <a:t>eval_items_scores</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where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evaluateeID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a:t>
            </a:r>
            <a:r>
              <a:rPr lang="en-US" sz="1400" b="1" dirty="0" err="1">
                <a:latin typeface="Courier New" pitchFamily="49" charset="0"/>
                <a:cs typeface="Courier New" pitchFamily="49" charset="0"/>
              </a:rPr>
              <a:t>evaluations.eval_ID</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eval_items_scores.eval_ID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a:t>
            </a:r>
            <a:r>
              <a:rPr lang="en-US" sz="1400" b="1" dirty="0" err="1">
                <a:latin typeface="Courier New" pitchFamily="49" charset="0"/>
                <a:cs typeface="Courier New" pitchFamily="49" charset="0"/>
              </a:rPr>
              <a:t>eval_item_ID</a:t>
            </a:r>
            <a:r>
              <a:rPr lang="en-US" sz="1400" b="1" dirty="0">
                <a:latin typeface="Courier New" pitchFamily="49" charset="0"/>
                <a:cs typeface="Courier New" pitchFamily="49" charset="0"/>
              </a:rPr>
              <a:t> = 'RELIABLE’</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and score &gt;= 90;</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49</a:t>
            </a:fld>
            <a:endParaRPr kumimoji="0" lang="en-US"/>
          </a:p>
        </p:txBody>
      </p:sp>
      <p:pic>
        <p:nvPicPr>
          <p:cNvPr id="4098" name="Picture 2"/>
          <p:cNvPicPr>
            <a:picLocks noChangeAspect="1" noChangeArrowheads="1"/>
          </p:cNvPicPr>
          <p:nvPr/>
        </p:nvPicPr>
        <p:blipFill>
          <a:blip r:embed="rId3" cstate="print"/>
          <a:srcRect/>
          <a:stretch>
            <a:fillRect/>
          </a:stretch>
        </p:blipFill>
        <p:spPr bwMode="auto">
          <a:xfrm>
            <a:off x="9385025" y="490325"/>
            <a:ext cx="1998317" cy="954214"/>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7697679" y="3447578"/>
            <a:ext cx="2590800" cy="1190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blinds(horizontal)">
                                      <p:cBhvr>
                                        <p:cTn id="12"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Joining tables in a query</a:t>
            </a:r>
          </a:p>
        </p:txBody>
      </p:sp>
      <p:sp>
        <p:nvSpPr>
          <p:cNvPr id="8" name="Content Placeholder 7"/>
          <p:cNvSpPr>
            <a:spLocks noGrp="1"/>
          </p:cNvSpPr>
          <p:nvPr>
            <p:ph idx="1"/>
          </p:nvPr>
        </p:nvSpPr>
        <p:spPr>
          <a:xfrm>
            <a:off x="1981200" y="1447800"/>
            <a:ext cx="8183880" cy="990600"/>
          </a:xfrm>
        </p:spPr>
        <p:txBody>
          <a:bodyPr>
            <a:normAutofit fontScale="92500" lnSpcReduction="10000"/>
          </a:bodyPr>
          <a:lstStyle/>
          <a:p>
            <a:r>
              <a:rPr lang="en-US"/>
              <a:t>Tables are joined or connected in a query based on a column they have in common.</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a:p>
        </p:txBody>
      </p:sp>
      <p:sp>
        <p:nvSpPr>
          <p:cNvPr id="9" name="Content Placeholder 7"/>
          <p:cNvSpPr txBox="1">
            <a:spLocks/>
          </p:cNvSpPr>
          <p:nvPr/>
        </p:nvSpPr>
        <p:spPr>
          <a:xfrm>
            <a:off x="5257800" y="2362200"/>
            <a:ext cx="5029200" cy="3276600"/>
          </a:xfrm>
          <a:prstGeom prst="rect">
            <a:avLst/>
          </a:prstGeom>
        </p:spPr>
        <p:txBody>
          <a:bodyPr vert="horz" lIns="182880" tIns="91440">
            <a:normAutofit/>
          </a:bodyPr>
          <a:lstStyle/>
          <a:p>
            <a:pPr marL="265176" indent="-265176">
              <a:spcBef>
                <a:spcPts val="250"/>
              </a:spcBef>
              <a:buClr>
                <a:schemeClr val="accent1"/>
              </a:buClr>
              <a:buSzPct val="80000"/>
              <a:buFont typeface="Wingdings 2"/>
              <a:buChar char=""/>
              <a:defRPr/>
            </a:pPr>
            <a:r>
              <a:rPr lang="en-US" sz="2000"/>
              <a:t>For example, the CUSTOMER table is joined with the ORDER table through the </a:t>
            </a:r>
            <a:r>
              <a:rPr lang="en-US" sz="2000">
                <a:solidFill>
                  <a:srgbClr val="00B050"/>
                </a:solidFill>
              </a:rPr>
              <a:t>CustomerID</a:t>
            </a:r>
            <a:r>
              <a:rPr lang="en-US" sz="2000"/>
              <a:t> column each table has.</a:t>
            </a:r>
          </a:p>
          <a:p>
            <a:pPr marL="265176" indent="-265176">
              <a:spcBef>
                <a:spcPts val="250"/>
              </a:spcBef>
              <a:buClr>
                <a:schemeClr val="accent1"/>
              </a:buClr>
              <a:buSzPct val="80000"/>
              <a:buFont typeface="Wingdings 2"/>
              <a:buChar char=""/>
              <a:defRPr/>
            </a:pPr>
            <a:r>
              <a:rPr lang="en-US" sz="2000"/>
              <a:t>Order is joined to Order_Item through </a:t>
            </a:r>
            <a:r>
              <a:rPr lang="en-US" sz="2000">
                <a:solidFill>
                  <a:srgbClr val="7030A0"/>
                </a:solidFill>
              </a:rPr>
              <a:t>OrderNumber</a:t>
            </a:r>
            <a:r>
              <a:rPr lang="en-US" sz="2000"/>
              <a:t>.</a:t>
            </a:r>
          </a:p>
          <a:p>
            <a:pPr marL="265176" indent="-265176">
              <a:spcBef>
                <a:spcPts val="250"/>
              </a:spcBef>
              <a:buClr>
                <a:schemeClr val="accent1"/>
              </a:buClr>
              <a:buSzPct val="80000"/>
              <a:buFont typeface="Wingdings 2"/>
              <a:buChar char=""/>
              <a:defRPr/>
            </a:pPr>
            <a:r>
              <a:rPr lang="en-US" sz="2000"/>
              <a:t>Order_Item is joined to Product through </a:t>
            </a:r>
            <a:r>
              <a:rPr lang="en-US" sz="2000">
                <a:solidFill>
                  <a:srgbClr val="C00000"/>
                </a:solidFill>
              </a:rPr>
              <a:t>ProductID</a:t>
            </a:r>
            <a:r>
              <a:rPr lang="en-US" sz="2000"/>
              <a:t>.</a:t>
            </a:r>
          </a:p>
          <a:p>
            <a:pPr marL="265176" indent="-265176">
              <a:spcBef>
                <a:spcPts val="250"/>
              </a:spcBef>
              <a:buClr>
                <a:schemeClr val="accent1"/>
              </a:buClr>
              <a:buSzPct val="80000"/>
              <a:defRPr/>
            </a:pPr>
            <a:endParaRPr lang="en-US" sz="2000"/>
          </a:p>
          <a:p>
            <a:pPr marL="265176" indent="-265176">
              <a:spcBef>
                <a:spcPts val="250"/>
              </a:spcBef>
              <a:buClr>
                <a:schemeClr val="accent1"/>
              </a:buClr>
              <a:buSzPct val="80000"/>
              <a:defRPr/>
            </a:pPr>
            <a:endParaRPr lang="en-US" sz="1400">
              <a:solidFill>
                <a:srgbClr val="00B050"/>
              </a:solidFill>
            </a:endParaRPr>
          </a:p>
          <a:p>
            <a:pPr marL="265176" indent="-265176">
              <a:spcBef>
                <a:spcPts val="250"/>
              </a:spcBef>
              <a:buClr>
                <a:schemeClr val="accent1"/>
              </a:buClr>
              <a:buSzPct val="80000"/>
              <a:defRPr/>
            </a:pPr>
            <a:endParaRPr lang="en-US" sz="1400">
              <a:solidFill>
                <a:srgbClr val="7030A0"/>
              </a:solidFill>
            </a:endParaRPr>
          </a:p>
        </p:txBody>
      </p:sp>
      <p:pic>
        <p:nvPicPr>
          <p:cNvPr id="2051" name="Picture 3"/>
          <p:cNvPicPr>
            <a:picLocks noChangeAspect="1" noChangeArrowheads="1"/>
          </p:cNvPicPr>
          <p:nvPr/>
        </p:nvPicPr>
        <p:blipFill>
          <a:blip r:embed="rId3" cstate="print"/>
          <a:srcRect/>
          <a:stretch>
            <a:fillRect/>
          </a:stretch>
        </p:blipFill>
        <p:spPr bwMode="auto">
          <a:xfrm>
            <a:off x="762000" y="2603500"/>
            <a:ext cx="3400425" cy="3752850"/>
          </a:xfrm>
          <a:prstGeom prst="rect">
            <a:avLst/>
          </a:prstGeom>
          <a:noFill/>
          <a:ln w="9525">
            <a:noFill/>
            <a:miter lim="800000"/>
            <a:headEnd/>
            <a:tailEnd/>
          </a:ln>
        </p:spPr>
      </p:pic>
      <p:sp>
        <p:nvSpPr>
          <p:cNvPr id="7" name="TextBox 6"/>
          <p:cNvSpPr txBox="1"/>
          <p:nvPr/>
        </p:nvSpPr>
        <p:spPr>
          <a:xfrm>
            <a:off x="1571625" y="3484830"/>
            <a:ext cx="2209800" cy="430887"/>
          </a:xfrm>
          <a:prstGeom prst="rect">
            <a:avLst/>
          </a:prstGeom>
          <a:noFill/>
        </p:spPr>
        <p:txBody>
          <a:bodyPr wrap="square" rtlCol="0">
            <a:spAutoFit/>
          </a:bodyPr>
          <a:lstStyle/>
          <a:p>
            <a:pPr lvl="0"/>
            <a:r>
              <a:rPr lang="en-US" sz="1100" b="1" dirty="0" err="1"/>
              <a:t>Customer.</a:t>
            </a:r>
            <a:r>
              <a:rPr lang="en-US" sz="1100" dirty="0" err="1">
                <a:solidFill>
                  <a:srgbClr val="00B050"/>
                </a:solidFill>
              </a:rPr>
              <a:t>CustomerID</a:t>
            </a:r>
            <a:r>
              <a:rPr lang="en-US" sz="1100" dirty="0"/>
              <a:t> = </a:t>
            </a:r>
            <a:r>
              <a:rPr lang="en-US" sz="1100" b="1" dirty="0" err="1"/>
              <a:t>Order.</a:t>
            </a:r>
            <a:r>
              <a:rPr lang="en-US" sz="1100" dirty="0" err="1">
                <a:solidFill>
                  <a:srgbClr val="00B050"/>
                </a:solidFill>
              </a:rPr>
              <a:t>CustomerID</a:t>
            </a:r>
            <a:endParaRPr lang="en-US" sz="1100" dirty="0">
              <a:solidFill>
                <a:srgbClr val="00B050"/>
              </a:solidFill>
            </a:endParaRPr>
          </a:p>
        </p:txBody>
      </p:sp>
      <p:sp>
        <p:nvSpPr>
          <p:cNvPr id="10" name="TextBox 9"/>
          <p:cNvSpPr txBox="1"/>
          <p:nvPr/>
        </p:nvSpPr>
        <p:spPr>
          <a:xfrm>
            <a:off x="1905000" y="4789785"/>
            <a:ext cx="2438400" cy="430887"/>
          </a:xfrm>
          <a:prstGeom prst="rect">
            <a:avLst/>
          </a:prstGeom>
          <a:noFill/>
        </p:spPr>
        <p:txBody>
          <a:bodyPr wrap="square" rtlCol="0">
            <a:spAutoFit/>
          </a:bodyPr>
          <a:lstStyle/>
          <a:p>
            <a:pPr>
              <a:spcBef>
                <a:spcPts val="250"/>
              </a:spcBef>
              <a:buClr>
                <a:schemeClr val="accent1"/>
              </a:buClr>
              <a:buSzPct val="80000"/>
              <a:defRPr/>
            </a:pPr>
            <a:r>
              <a:rPr lang="en-US" sz="1100" b="1" dirty="0" err="1"/>
              <a:t>Order</a:t>
            </a:r>
            <a:r>
              <a:rPr lang="en-US" sz="1100" dirty="0" err="1"/>
              <a:t>.</a:t>
            </a:r>
            <a:r>
              <a:rPr lang="en-US" sz="1100" dirty="0" err="1">
                <a:solidFill>
                  <a:srgbClr val="7030A0"/>
                </a:solidFill>
              </a:rPr>
              <a:t>OrderNumber</a:t>
            </a:r>
            <a:r>
              <a:rPr lang="en-US" sz="1100" dirty="0"/>
              <a:t> = </a:t>
            </a:r>
            <a:r>
              <a:rPr lang="en-US" sz="1100" b="1" dirty="0" err="1"/>
              <a:t>Order_Item</a:t>
            </a:r>
            <a:r>
              <a:rPr lang="en-US" sz="1100" dirty="0" err="1"/>
              <a:t>.</a:t>
            </a:r>
            <a:r>
              <a:rPr lang="en-US" sz="1100" dirty="0" err="1">
                <a:solidFill>
                  <a:srgbClr val="7030A0"/>
                </a:solidFill>
              </a:rPr>
              <a:t>OrderNumber</a:t>
            </a:r>
            <a:endParaRPr lang="en-US" sz="1100" dirty="0">
              <a:solidFill>
                <a:srgbClr val="7030A0"/>
              </a:solidFill>
            </a:endParaRPr>
          </a:p>
        </p:txBody>
      </p:sp>
      <p:sp>
        <p:nvSpPr>
          <p:cNvPr id="11" name="TextBox 10"/>
          <p:cNvSpPr txBox="1"/>
          <p:nvPr/>
        </p:nvSpPr>
        <p:spPr>
          <a:xfrm>
            <a:off x="2286000" y="6094740"/>
            <a:ext cx="3810000" cy="261610"/>
          </a:xfrm>
          <a:prstGeom prst="rect">
            <a:avLst/>
          </a:prstGeom>
          <a:noFill/>
        </p:spPr>
        <p:txBody>
          <a:bodyPr wrap="square" rtlCol="0">
            <a:spAutoFit/>
          </a:bodyPr>
          <a:lstStyle/>
          <a:p>
            <a:pPr>
              <a:spcBef>
                <a:spcPts val="250"/>
              </a:spcBef>
              <a:buClr>
                <a:schemeClr val="accent1"/>
              </a:buClr>
              <a:buSzPct val="80000"/>
              <a:defRPr/>
            </a:pPr>
            <a:r>
              <a:rPr lang="en-US" sz="1100" b="1" dirty="0" err="1"/>
              <a:t>Order_Item</a:t>
            </a:r>
            <a:r>
              <a:rPr lang="en-US" sz="1100" dirty="0" err="1"/>
              <a:t>.</a:t>
            </a:r>
            <a:r>
              <a:rPr lang="en-US" sz="1100" dirty="0" err="1">
                <a:solidFill>
                  <a:srgbClr val="C00000"/>
                </a:solidFill>
              </a:rPr>
              <a:t>ProductID</a:t>
            </a:r>
            <a:r>
              <a:rPr lang="en-US" sz="1100" dirty="0"/>
              <a:t> = </a:t>
            </a:r>
            <a:r>
              <a:rPr lang="en-US" sz="1100" b="1" dirty="0" err="1"/>
              <a:t>Product</a:t>
            </a:r>
            <a:r>
              <a:rPr lang="en-US" sz="1100" dirty="0" err="1"/>
              <a:t>.</a:t>
            </a:r>
            <a:r>
              <a:rPr lang="en-US" sz="1100" dirty="0" err="1">
                <a:solidFill>
                  <a:srgbClr val="C00000"/>
                </a:solidFill>
              </a:rPr>
              <a:t>ProductID</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linds(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blinds(horizontal)">
                                      <p:cBhvr>
                                        <p:cTn id="16" dur="500"/>
                                        <p:tgtEl>
                                          <p:spTgt spid="9">
                                            <p:txEl>
                                              <p:pRg st="1" end="1"/>
                                            </p:txEl>
                                          </p:spTgt>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blinds(horizontal)">
                                      <p:cBhvr>
                                        <p:cTn id="25" dur="500"/>
                                        <p:tgtEl>
                                          <p:spTgt spid="9">
                                            <p:txEl>
                                              <p:pRg st="2" end="2"/>
                                            </p:txEl>
                                          </p:spTgt>
                                        </p:tgtEl>
                                      </p:cBhvr>
                                    </p:animEffect>
                                  </p:childTnLst>
                                </p:cTn>
                              </p:par>
                            </p:childTnLst>
                          </p:cTn>
                        </p:par>
                        <p:par>
                          <p:cTn id="26" fill="hold">
                            <p:stCondLst>
                              <p:cond delay="500"/>
                            </p:stCondLst>
                            <p:childTnLst>
                              <p:par>
                                <p:cTn id="27" presetID="3" presetClass="entr" presetSubtype="1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linds(horizontal)">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EXCEPT example</a:t>
            </a:r>
          </a:p>
        </p:txBody>
      </p:sp>
      <p:sp>
        <p:nvSpPr>
          <p:cNvPr id="3" name="Content Placeholder 2"/>
          <p:cNvSpPr>
            <a:spLocks noGrp="1"/>
          </p:cNvSpPr>
          <p:nvPr>
            <p:ph idx="1"/>
          </p:nvPr>
        </p:nvSpPr>
        <p:spPr>
          <a:xfrm>
            <a:off x="1981200" y="1447800"/>
            <a:ext cx="7543800" cy="4568952"/>
          </a:xfrm>
        </p:spPr>
        <p:txBody>
          <a:bodyPr>
            <a:normAutofit/>
          </a:bodyPr>
          <a:lstStyle/>
          <a:p>
            <a:r>
              <a:rPr lang="en-US" sz="2000" b="1" dirty="0"/>
              <a:t>Now, use EXCEPT. We see which students got 90 or higher for CONTRIBUTE but didn’t for RELIABLE</a:t>
            </a:r>
            <a:r>
              <a:rPr lang="en-US" sz="2000" dirty="0"/>
              <a:t>.</a:t>
            </a:r>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'CONTRIBUTE’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p>
          <a:p>
            <a:pPr>
              <a:buNone/>
            </a:pPr>
            <a:r>
              <a:rPr lang="en-US" sz="1400" b="1" dirty="0">
                <a:solidFill>
                  <a:schemeClr val="tx2">
                    <a:lumMod val="60000"/>
                    <a:lumOff val="40000"/>
                  </a:schemeClr>
                </a:solidFill>
                <a:latin typeface="Courier New" pitchFamily="49" charset="0"/>
                <a:cs typeface="Courier New" pitchFamily="49" charset="0"/>
              </a:rPr>
              <a:t>EXCEPT</a:t>
            </a:r>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r>
              <a:rPr lang="en-US" sz="1200" b="1" dirty="0">
                <a:latin typeface="Courier New" pitchFamily="49" charset="0"/>
                <a:cs typeface="Courier New" pitchFamily="49" charset="0"/>
              </a:rPr>
              <a:t>, score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from students, evaluations, </a:t>
            </a:r>
            <a:r>
              <a:rPr lang="en-US" sz="1200" b="1" dirty="0" err="1">
                <a:latin typeface="Courier New" pitchFamily="49" charset="0"/>
                <a:cs typeface="Courier New" pitchFamily="49" charset="0"/>
              </a:rPr>
              <a:t>eval_items_scores</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where </a:t>
            </a:r>
            <a:r>
              <a:rPr lang="en-US" sz="1200" b="1" dirty="0" err="1">
                <a:latin typeface="Courier New" pitchFamily="49" charset="0"/>
                <a:cs typeface="Courier New" pitchFamily="49" charset="0"/>
              </a:rPr>
              <a:t>stdid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evaluateeID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evaluations.eval_ID</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eval_items_scores.eval_ID</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a:t>
            </a:r>
            <a:r>
              <a:rPr lang="en-US" sz="1200" b="1" dirty="0" err="1">
                <a:latin typeface="Courier New" pitchFamily="49" charset="0"/>
                <a:cs typeface="Courier New" pitchFamily="49" charset="0"/>
              </a:rPr>
              <a:t>eval_item_ID</a:t>
            </a:r>
            <a:r>
              <a:rPr lang="en-US" sz="1200" b="1" dirty="0">
                <a:latin typeface="Courier New" pitchFamily="49" charset="0"/>
                <a:cs typeface="Courier New" pitchFamily="49" charset="0"/>
              </a:rPr>
              <a:t> = 'RELIABLE’</a:t>
            </a:r>
            <a:br>
              <a:rPr lang="en-US" sz="1200" b="1" dirty="0">
                <a:latin typeface="Courier New" pitchFamily="49" charset="0"/>
                <a:cs typeface="Courier New" pitchFamily="49" charset="0"/>
              </a:rPr>
            </a:br>
            <a:r>
              <a:rPr lang="en-US" sz="1200" b="1" dirty="0">
                <a:latin typeface="Courier New" pitchFamily="49" charset="0"/>
                <a:cs typeface="Courier New" pitchFamily="49" charset="0"/>
              </a:rPr>
              <a:t>and score &gt;= 90;</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50</a:t>
            </a:fld>
            <a:endParaRPr kumimoji="0" lang="en-US"/>
          </a:p>
        </p:txBody>
      </p:sp>
      <p:pic>
        <p:nvPicPr>
          <p:cNvPr id="5122" name="Picture 2"/>
          <p:cNvPicPr>
            <a:picLocks noChangeAspect="1" noChangeArrowheads="1"/>
          </p:cNvPicPr>
          <p:nvPr/>
        </p:nvPicPr>
        <p:blipFill>
          <a:blip r:embed="rId3" cstate="print"/>
          <a:srcRect/>
          <a:stretch>
            <a:fillRect/>
          </a:stretch>
        </p:blipFill>
        <p:spPr bwMode="auto">
          <a:xfrm>
            <a:off x="7966231" y="307848"/>
            <a:ext cx="2810521" cy="103624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7289106" y="3048001"/>
            <a:ext cx="2388294" cy="182879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blinds(horizontal)">
                                      <p:cBhvr>
                                        <p:cTn id="12"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covered in this section</a:t>
            </a:r>
          </a:p>
        </p:txBody>
      </p:sp>
      <p:sp>
        <p:nvSpPr>
          <p:cNvPr id="3" name="Content Placeholder 2"/>
          <p:cNvSpPr>
            <a:spLocks noGrp="1"/>
          </p:cNvSpPr>
          <p:nvPr>
            <p:ph idx="1"/>
          </p:nvPr>
        </p:nvSpPr>
        <p:spPr/>
        <p:txBody>
          <a:bodyPr>
            <a:normAutofit/>
          </a:bodyPr>
          <a:lstStyle/>
          <a:p>
            <a:r>
              <a:rPr lang="en-US"/>
              <a:t>Set Operators</a:t>
            </a:r>
          </a:p>
          <a:p>
            <a:pPr lvl="1"/>
            <a:r>
              <a:rPr lang="en-US"/>
              <a:t>UNION</a:t>
            </a:r>
          </a:p>
          <a:p>
            <a:pPr lvl="1"/>
            <a:r>
              <a:rPr lang="en-US"/>
              <a:t>INTERSECT</a:t>
            </a:r>
          </a:p>
          <a:p>
            <a:pPr lvl="1"/>
            <a:r>
              <a:rPr lang="en-US"/>
              <a:t>EXCEPT</a:t>
            </a:r>
          </a:p>
          <a:p>
            <a:r>
              <a:rPr lang="en-US"/>
              <a:t>UNION compatible rule</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51</a:t>
            </a:fld>
            <a:endParaRPr kumimoji="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0A027-F8AE-4039-AE2E-5ADF7304AD96}"/>
              </a:ext>
            </a:extLst>
          </p:cNvPr>
          <p:cNvSpPr>
            <a:spLocks noGrp="1"/>
          </p:cNvSpPr>
          <p:nvPr>
            <p:ph type="title"/>
          </p:nvPr>
        </p:nvSpPr>
        <p:spPr/>
        <p:txBody>
          <a:bodyPr/>
          <a:lstStyle/>
          <a:p>
            <a:r>
              <a:rPr lang="en-US" dirty="0"/>
              <a:t>the end</a:t>
            </a:r>
          </a:p>
        </p:txBody>
      </p:sp>
      <p:sp>
        <p:nvSpPr>
          <p:cNvPr id="3" name="Text Placeholder 2">
            <a:extLst>
              <a:ext uri="{FF2B5EF4-FFF2-40B4-BE49-F238E27FC236}">
                <a16:creationId xmlns:a16="http://schemas.microsoft.com/office/drawing/2014/main" id="{073610BB-A14E-43CD-AF27-19BA050133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4524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Using 2 tables in a query</a:t>
            </a:r>
          </a:p>
        </p:txBody>
      </p:sp>
      <p:sp>
        <p:nvSpPr>
          <p:cNvPr id="3" name="Content Placeholder 2"/>
          <p:cNvSpPr>
            <a:spLocks noGrp="1"/>
          </p:cNvSpPr>
          <p:nvPr>
            <p:ph idx="1"/>
          </p:nvPr>
        </p:nvSpPr>
        <p:spPr>
          <a:xfrm>
            <a:off x="590550" y="2362201"/>
            <a:ext cx="7848600" cy="2590800"/>
          </a:xfrm>
        </p:spPr>
        <p:txBody>
          <a:bodyPr>
            <a:normAutofit lnSpcReduction="10000"/>
          </a:bodyPr>
          <a:lstStyle/>
          <a:p>
            <a:r>
              <a:rPr lang="en-US" sz="2000" dirty="0"/>
              <a:t>Show team names and students on each team.</a:t>
            </a:r>
          </a:p>
          <a:p>
            <a:pPr>
              <a:buNone/>
            </a:pPr>
            <a:endParaRPr lang="en-US" sz="1400" dirty="0"/>
          </a:p>
          <a:p>
            <a:pPr>
              <a:buNone/>
            </a:pPr>
            <a:r>
              <a:rPr lang="en-US" sz="1200" dirty="0">
                <a:latin typeface="Courier New" pitchFamily="49" charset="0"/>
                <a:cs typeface="Courier New" pitchFamily="49" charset="0"/>
              </a:rPr>
              <a:t>/* </a:t>
            </a:r>
            <a:r>
              <a:rPr lang="en-US" sz="1200" b="1" dirty="0">
                <a:latin typeface="Courier New" pitchFamily="49" charset="0"/>
                <a:cs typeface="Courier New" pitchFamily="49" charset="0"/>
              </a:rPr>
              <a:t>Show the full team name and students on each team. Sort by team.  */</a:t>
            </a:r>
          </a:p>
          <a:p>
            <a:pPr>
              <a:buNone/>
            </a:pPr>
            <a:r>
              <a:rPr lang="en-US" sz="1200" b="1" dirty="0">
                <a:latin typeface="Courier New" pitchFamily="49" charset="0"/>
                <a:cs typeface="Courier New" pitchFamily="49" charset="0"/>
              </a:rPr>
              <a:t>select </a:t>
            </a:r>
            <a:r>
              <a:rPr lang="en-US" sz="1200" b="1" dirty="0" err="1">
                <a:latin typeface="Courier New" pitchFamily="49" charset="0"/>
                <a:cs typeface="Courier New" pitchFamily="49" charset="0"/>
              </a:rPr>
              <a:t>team_name</a:t>
            </a:r>
            <a:r>
              <a:rPr lang="en-US" sz="1200" b="1" dirty="0">
                <a:latin typeface="Courier New" pitchFamily="49" charset="0"/>
                <a:cs typeface="Courier New" pitchFamily="49" charset="0"/>
              </a:rPr>
              <a:t>, </a:t>
            </a:r>
            <a:r>
              <a:rPr lang="en-US" sz="1200" b="1" dirty="0" err="1">
                <a:solidFill>
                  <a:schemeClr val="tx2">
                    <a:lumMod val="60000"/>
                    <a:lumOff val="40000"/>
                  </a:schemeClr>
                </a:solidFill>
                <a:latin typeface="Courier New" pitchFamily="49" charset="0"/>
                <a:cs typeface="Courier New" pitchFamily="49" charset="0"/>
              </a:rPr>
              <a:t>teams</a:t>
            </a:r>
            <a:r>
              <a:rPr lang="en-US" sz="1200" b="1" dirty="0" err="1">
                <a:latin typeface="Courier New" pitchFamily="49" charset="0"/>
                <a:cs typeface="Courier New" pitchFamily="49" charset="0"/>
              </a:rPr>
              <a:t>.teamid</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stdfname</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stdlname</a:t>
            </a:r>
            <a:endParaRPr lang="en-US" sz="1200" b="1" dirty="0">
              <a:latin typeface="Courier New" pitchFamily="49" charset="0"/>
              <a:cs typeface="Courier New" pitchFamily="49" charset="0"/>
            </a:endParaRPr>
          </a:p>
          <a:p>
            <a:pPr>
              <a:buNone/>
            </a:pPr>
            <a:r>
              <a:rPr lang="en-US" sz="1200" b="1" dirty="0">
                <a:latin typeface="Courier New" pitchFamily="49" charset="0"/>
                <a:cs typeface="Courier New" pitchFamily="49" charset="0"/>
              </a:rPr>
              <a:t>from team, students</a:t>
            </a:r>
          </a:p>
          <a:p>
            <a:pPr>
              <a:buNone/>
            </a:pPr>
            <a:r>
              <a:rPr lang="en-US" sz="1400" b="1" dirty="0">
                <a:solidFill>
                  <a:srgbClr val="FF0000"/>
                </a:solidFill>
                <a:latin typeface="Courier New" pitchFamily="49" charset="0"/>
                <a:cs typeface="Courier New" pitchFamily="49" charset="0"/>
              </a:rPr>
              <a:t>where </a:t>
            </a:r>
            <a:r>
              <a:rPr lang="en-US" sz="1400" b="1" dirty="0" err="1">
                <a:solidFill>
                  <a:srgbClr val="FF0000"/>
                </a:solidFill>
                <a:latin typeface="Courier New" pitchFamily="49" charset="0"/>
                <a:cs typeface="Courier New" pitchFamily="49" charset="0"/>
              </a:rPr>
              <a:t>teams.teamid</a:t>
            </a:r>
            <a:r>
              <a:rPr lang="en-US" sz="1400" b="1" dirty="0">
                <a:solidFill>
                  <a:srgbClr val="FF0000"/>
                </a:solidFill>
                <a:latin typeface="Courier New" pitchFamily="49" charset="0"/>
                <a:cs typeface="Courier New" pitchFamily="49" charset="0"/>
              </a:rPr>
              <a:t> = </a:t>
            </a:r>
            <a:r>
              <a:rPr lang="en-US" sz="1400" b="1" dirty="0" err="1">
                <a:solidFill>
                  <a:srgbClr val="FF0000"/>
                </a:solidFill>
                <a:latin typeface="Courier New" pitchFamily="49" charset="0"/>
                <a:cs typeface="Courier New" pitchFamily="49" charset="0"/>
              </a:rPr>
              <a:t>students.std_teamID</a:t>
            </a:r>
            <a:endParaRPr lang="en-US" sz="1400" b="1" dirty="0">
              <a:solidFill>
                <a:srgbClr val="FF0000"/>
              </a:solidFill>
              <a:latin typeface="Courier New" pitchFamily="49" charset="0"/>
              <a:cs typeface="Courier New" pitchFamily="49" charset="0"/>
            </a:endParaRPr>
          </a:p>
          <a:p>
            <a:pPr>
              <a:buNone/>
            </a:pPr>
            <a:r>
              <a:rPr lang="en-US" sz="1200" b="1" dirty="0">
                <a:latin typeface="Courier New" pitchFamily="49" charset="0"/>
                <a:cs typeface="Courier New" pitchFamily="49" charset="0"/>
              </a:rPr>
              <a:t>order by </a:t>
            </a:r>
            <a:r>
              <a:rPr lang="en-US" sz="1200" b="1" dirty="0" err="1">
                <a:latin typeface="Courier New" pitchFamily="49" charset="0"/>
                <a:cs typeface="Courier New" pitchFamily="49" charset="0"/>
              </a:rPr>
              <a:t>teamID</a:t>
            </a:r>
            <a:r>
              <a:rPr lang="en-US" sz="1200" b="1" dirty="0">
                <a:latin typeface="Courier New" pitchFamily="49" charset="0"/>
                <a:cs typeface="Courier New" pitchFamily="49" charset="0"/>
              </a:rPr>
              <a:t>;</a:t>
            </a:r>
            <a:endParaRPr lang="en-US" sz="1800" b="1" dirty="0">
              <a:latin typeface="Courier New" pitchFamily="49" charset="0"/>
              <a:cs typeface="Courier New" pitchFamily="49" charset="0"/>
            </a:endParaRPr>
          </a:p>
          <a:p>
            <a:endParaRPr lang="en-US" sz="20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a:p>
        </p:txBody>
      </p:sp>
      <p:sp>
        <p:nvSpPr>
          <p:cNvPr id="7" name="Content Placeholder 2"/>
          <p:cNvSpPr txBox="1">
            <a:spLocks/>
          </p:cNvSpPr>
          <p:nvPr/>
        </p:nvSpPr>
        <p:spPr>
          <a:xfrm>
            <a:off x="1981200" y="1524000"/>
            <a:ext cx="7543800" cy="1066800"/>
          </a:xfrm>
          <a:prstGeom prst="rect">
            <a:avLst/>
          </a:prstGeom>
        </p:spPr>
        <p:txBody>
          <a:bodyPr vert="horz" lIns="182880" tIns="91440">
            <a:normAutofit/>
          </a:bodyPr>
          <a:lstStyle/>
          <a:p>
            <a:pPr marL="265176" indent="-265176">
              <a:spcBef>
                <a:spcPts val="250"/>
              </a:spcBef>
              <a:buClr>
                <a:schemeClr val="accent1"/>
              </a:buClr>
              <a:buSzPct val="80000"/>
              <a:buFont typeface="Wingdings 2"/>
              <a:buChar char=""/>
              <a:defRPr/>
            </a:pPr>
            <a:r>
              <a:rPr lang="en-US" sz="2400" dirty="0"/>
              <a:t>The 2 tables must be joined in the query on column they have in common.</a:t>
            </a:r>
          </a:p>
          <a:p>
            <a:pPr marL="265176" indent="-265176">
              <a:spcBef>
                <a:spcPts val="250"/>
              </a:spcBef>
              <a:buClr>
                <a:schemeClr val="accent1"/>
              </a:buClr>
              <a:buSzPct val="80000"/>
              <a:buFont typeface="Wingdings 2"/>
              <a:buChar char=""/>
              <a:defRPr/>
            </a:pPr>
            <a:endParaRPr lang="en-US" sz="2400" dirty="0"/>
          </a:p>
        </p:txBody>
      </p:sp>
      <p:grpSp>
        <p:nvGrpSpPr>
          <p:cNvPr id="11" name="Group 10"/>
          <p:cNvGrpSpPr/>
          <p:nvPr/>
        </p:nvGrpSpPr>
        <p:grpSpPr>
          <a:xfrm>
            <a:off x="2552700" y="3810000"/>
            <a:ext cx="5181600" cy="2543415"/>
            <a:chOff x="1028700" y="3809999"/>
            <a:chExt cx="5181600" cy="2543415"/>
          </a:xfrm>
        </p:grpSpPr>
        <p:sp>
          <p:nvSpPr>
            <p:cNvPr id="8" name="TextBox 7"/>
            <p:cNvSpPr txBox="1"/>
            <p:nvPr/>
          </p:nvSpPr>
          <p:spPr>
            <a:xfrm>
              <a:off x="1028700" y="4752976"/>
              <a:ext cx="5181600" cy="1600438"/>
            </a:xfrm>
            <a:prstGeom prst="rect">
              <a:avLst/>
            </a:prstGeom>
            <a:noFill/>
            <a:ln w="317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pPr marL="169863" indent="-169863">
                <a:buFont typeface="Arial" pitchFamily="34" charset="0"/>
                <a:buChar char="•"/>
              </a:pPr>
              <a:r>
                <a:rPr lang="en-US" sz="1400" dirty="0"/>
                <a:t>When you display a column name that appears in more than one table, you may need to add the table name to the column name in the SELECT clause.  </a:t>
              </a:r>
            </a:p>
            <a:p>
              <a:endParaRPr lang="en-US" sz="1400" dirty="0"/>
            </a:p>
            <a:p>
              <a:pPr marL="169863" indent="-169863">
                <a:buFont typeface="Arial" pitchFamily="34" charset="0"/>
                <a:buChar char="•"/>
              </a:pPr>
              <a:r>
                <a:rPr lang="en-US" sz="1400" dirty="0"/>
                <a:t>You have to do this if the column names are identical in each table.  If you don’t put the table name first, you’ll get an error that the column is ambiguously defined.</a:t>
              </a:r>
            </a:p>
          </p:txBody>
        </p:sp>
        <p:cxnSp>
          <p:nvCxnSpPr>
            <p:cNvPr id="10" name="Straight Arrow Connector 9"/>
            <p:cNvCxnSpPr>
              <a:cxnSpLocks/>
            </p:cNvCxnSpPr>
            <p:nvPr/>
          </p:nvCxnSpPr>
          <p:spPr>
            <a:xfrm flipH="1" flipV="1">
              <a:off x="1238250" y="3809999"/>
              <a:ext cx="1657350" cy="9144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p:nvPicPr>
        <p:blipFill>
          <a:blip r:embed="rId3" cstate="print"/>
          <a:srcRect/>
          <a:stretch>
            <a:fillRect/>
          </a:stretch>
        </p:blipFill>
        <p:spPr bwMode="auto">
          <a:xfrm>
            <a:off x="7902371" y="2829742"/>
            <a:ext cx="2940458" cy="189465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blinds(horizontal)">
                                      <p:cBhvr>
                                        <p:cTn id="29" dur="500"/>
                                        <p:tgtEl>
                                          <p:spTgt spid="102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way to join tables: WHERE clause and JOIN operator.</a:t>
            </a:r>
          </a:p>
        </p:txBody>
      </p:sp>
      <p:sp>
        <p:nvSpPr>
          <p:cNvPr id="3" name="Content Placeholder 2"/>
          <p:cNvSpPr>
            <a:spLocks noGrp="1"/>
          </p:cNvSpPr>
          <p:nvPr>
            <p:ph idx="1"/>
          </p:nvPr>
        </p:nvSpPr>
        <p:spPr>
          <a:xfrm>
            <a:off x="1323975" y="1729432"/>
            <a:ext cx="6324599" cy="4595168"/>
          </a:xfrm>
        </p:spPr>
        <p:txBody>
          <a:bodyPr>
            <a:normAutofit fontScale="70000" lnSpcReduction="20000"/>
          </a:bodyPr>
          <a:lstStyle/>
          <a:p>
            <a:r>
              <a:rPr lang="en-US" sz="3800" b="1" dirty="0"/>
              <a:t>There are 2 ways to join tables in a query.  </a:t>
            </a:r>
          </a:p>
          <a:p>
            <a:r>
              <a:rPr lang="en-US" b="1" dirty="0">
                <a:solidFill>
                  <a:schemeClr val="accent6">
                    <a:lumMod val="75000"/>
                    <a:alpha val="70000"/>
                  </a:schemeClr>
                </a:solidFill>
              </a:rPr>
              <a:t>WHERE Clause</a:t>
            </a:r>
          </a:p>
          <a:p>
            <a:pPr>
              <a:buNone/>
            </a:pPr>
            <a:r>
              <a:rPr lang="en-US" sz="1900" b="1" dirty="0">
                <a:latin typeface="Courier New" pitchFamily="49" charset="0"/>
                <a:cs typeface="Courier New" pitchFamily="49" charset="0"/>
              </a:rPr>
              <a:t>select </a:t>
            </a:r>
            <a:r>
              <a:rPr lang="en-US" sz="1900" b="1" dirty="0" err="1">
                <a:latin typeface="Courier New" pitchFamily="49" charset="0"/>
                <a:cs typeface="Courier New" pitchFamily="49" charset="0"/>
              </a:rPr>
              <a:t>team_name</a:t>
            </a:r>
            <a:r>
              <a:rPr lang="en-US" sz="1900" b="1" dirty="0">
                <a:latin typeface="Courier New" pitchFamily="49" charset="0"/>
                <a:cs typeface="Courier New" pitchFamily="49" charset="0"/>
              </a:rPr>
              <a:t>, </a:t>
            </a:r>
            <a:r>
              <a:rPr lang="en-US" sz="1900" b="1" dirty="0" err="1">
                <a:solidFill>
                  <a:schemeClr val="tx2">
                    <a:lumMod val="60000"/>
                    <a:lumOff val="40000"/>
                  </a:schemeClr>
                </a:solidFill>
                <a:latin typeface="Courier New" pitchFamily="49" charset="0"/>
                <a:cs typeface="Courier New" pitchFamily="49" charset="0"/>
              </a:rPr>
              <a:t>teams</a:t>
            </a:r>
            <a:r>
              <a:rPr lang="en-US" sz="1900" b="1" dirty="0" err="1">
                <a:latin typeface="Courier New" pitchFamily="49" charset="0"/>
                <a:cs typeface="Courier New" pitchFamily="49" charset="0"/>
              </a:rPr>
              <a:t>.teamID</a:t>
            </a:r>
            <a:r>
              <a:rPr lang="en-US" sz="1900" b="1" dirty="0">
                <a:latin typeface="Courier New" pitchFamily="49" charset="0"/>
                <a:cs typeface="Courier New" pitchFamily="49" charset="0"/>
              </a:rPr>
              <a:t>, </a:t>
            </a:r>
            <a:r>
              <a:rPr lang="en-US" sz="1900" b="1" dirty="0" err="1">
                <a:latin typeface="Courier New" pitchFamily="49" charset="0"/>
                <a:cs typeface="Courier New" pitchFamily="49" charset="0"/>
              </a:rPr>
              <a:t>stdfname</a:t>
            </a:r>
            <a:r>
              <a:rPr lang="en-US" sz="1900" b="1" dirty="0">
                <a:latin typeface="Courier New" pitchFamily="49" charset="0"/>
                <a:cs typeface="Courier New" pitchFamily="49" charset="0"/>
              </a:rPr>
              <a:t>, </a:t>
            </a:r>
            <a:r>
              <a:rPr lang="en-US" sz="1900" b="1" dirty="0" err="1">
                <a:latin typeface="Courier New" pitchFamily="49" charset="0"/>
                <a:cs typeface="Courier New" pitchFamily="49" charset="0"/>
              </a:rPr>
              <a:t>stdlname</a:t>
            </a:r>
            <a:br>
              <a:rPr lang="en-US" sz="1900" b="1" dirty="0">
                <a:latin typeface="Courier New" pitchFamily="49" charset="0"/>
                <a:cs typeface="Courier New" pitchFamily="49" charset="0"/>
              </a:rPr>
            </a:br>
            <a:r>
              <a:rPr lang="en-US" sz="1900" b="1" dirty="0">
                <a:latin typeface="Courier New" pitchFamily="49" charset="0"/>
                <a:cs typeface="Courier New" pitchFamily="49" charset="0"/>
              </a:rPr>
              <a:t>from team, students</a:t>
            </a:r>
            <a:br>
              <a:rPr lang="en-US" sz="1900" b="1" dirty="0">
                <a:latin typeface="Courier New" pitchFamily="49" charset="0"/>
                <a:cs typeface="Courier New" pitchFamily="49" charset="0"/>
              </a:rPr>
            </a:br>
            <a:r>
              <a:rPr lang="en-US" sz="1900" b="1" dirty="0">
                <a:solidFill>
                  <a:srgbClr val="C00000"/>
                </a:solidFill>
                <a:latin typeface="Courier New" pitchFamily="49" charset="0"/>
                <a:cs typeface="Courier New" pitchFamily="49" charset="0"/>
              </a:rPr>
              <a:t>WHERE </a:t>
            </a:r>
            <a:r>
              <a:rPr lang="en-US" sz="1900" b="1" dirty="0" err="1">
                <a:solidFill>
                  <a:srgbClr val="C00000"/>
                </a:solidFill>
                <a:latin typeface="Courier New" pitchFamily="49" charset="0"/>
                <a:cs typeface="Courier New" pitchFamily="49" charset="0"/>
              </a:rPr>
              <a:t>teams.teamid</a:t>
            </a:r>
            <a:r>
              <a:rPr lang="en-US" sz="1900" b="1" dirty="0">
                <a:solidFill>
                  <a:srgbClr val="C00000"/>
                </a:solidFill>
                <a:latin typeface="Courier New" pitchFamily="49" charset="0"/>
                <a:cs typeface="Courier New" pitchFamily="49" charset="0"/>
              </a:rPr>
              <a:t> = </a:t>
            </a:r>
            <a:r>
              <a:rPr lang="en-US" sz="1900" b="1" dirty="0" err="1">
                <a:solidFill>
                  <a:srgbClr val="C00000"/>
                </a:solidFill>
                <a:latin typeface="Courier New" pitchFamily="49" charset="0"/>
                <a:cs typeface="Courier New" pitchFamily="49" charset="0"/>
              </a:rPr>
              <a:t>students.std_teamID</a:t>
            </a:r>
            <a:br>
              <a:rPr lang="en-US" sz="1900" b="1" dirty="0">
                <a:solidFill>
                  <a:srgbClr val="C00000"/>
                </a:solidFill>
                <a:latin typeface="Courier New" pitchFamily="49" charset="0"/>
                <a:cs typeface="Courier New" pitchFamily="49" charset="0"/>
              </a:rPr>
            </a:br>
            <a:r>
              <a:rPr lang="en-US" sz="1900" b="1" dirty="0">
                <a:latin typeface="Courier New" pitchFamily="49" charset="0"/>
                <a:cs typeface="Courier New" pitchFamily="49" charset="0"/>
              </a:rPr>
              <a:t>order by </a:t>
            </a:r>
            <a:r>
              <a:rPr lang="en-US" sz="1900" b="1" dirty="0" err="1">
                <a:latin typeface="Courier New" pitchFamily="49" charset="0"/>
                <a:cs typeface="Courier New" pitchFamily="49" charset="0"/>
              </a:rPr>
              <a:t>teamID</a:t>
            </a:r>
            <a:r>
              <a:rPr lang="en-US" sz="1900" b="1" dirty="0">
                <a:latin typeface="Courier New" pitchFamily="49" charset="0"/>
                <a:cs typeface="Courier New" pitchFamily="49" charset="0"/>
              </a:rPr>
              <a:t>;</a:t>
            </a:r>
          </a:p>
          <a:p>
            <a:pPr>
              <a:buNone/>
            </a:pPr>
            <a:endParaRPr lang="en-US" dirty="0"/>
          </a:p>
          <a:p>
            <a:r>
              <a:rPr lang="en-US" b="1" dirty="0">
                <a:solidFill>
                  <a:schemeClr val="accent6">
                    <a:lumMod val="75000"/>
                    <a:alpha val="70000"/>
                  </a:schemeClr>
                </a:solidFill>
              </a:rPr>
              <a:t>JOIN Operator in FROM clause</a:t>
            </a:r>
          </a:p>
          <a:p>
            <a:pPr>
              <a:buNone/>
            </a:pPr>
            <a:r>
              <a:rPr lang="en-US" sz="1900" b="1" dirty="0">
                <a:latin typeface="Courier New" pitchFamily="49" charset="0"/>
                <a:cs typeface="Courier New" pitchFamily="49" charset="0"/>
              </a:rPr>
              <a:t>select </a:t>
            </a:r>
            <a:r>
              <a:rPr lang="en-US" sz="1900" b="1" dirty="0" err="1">
                <a:latin typeface="Courier New" pitchFamily="49" charset="0"/>
                <a:cs typeface="Courier New" pitchFamily="49" charset="0"/>
              </a:rPr>
              <a:t>team_name</a:t>
            </a:r>
            <a:r>
              <a:rPr lang="en-US" sz="1900" b="1" dirty="0">
                <a:latin typeface="Courier New" pitchFamily="49" charset="0"/>
                <a:cs typeface="Courier New" pitchFamily="49" charset="0"/>
              </a:rPr>
              <a:t>, </a:t>
            </a:r>
            <a:r>
              <a:rPr lang="en-US" sz="1900" b="1" dirty="0" err="1">
                <a:solidFill>
                  <a:schemeClr val="tx2">
                    <a:lumMod val="60000"/>
                    <a:lumOff val="40000"/>
                  </a:schemeClr>
                </a:solidFill>
                <a:latin typeface="Courier New" pitchFamily="49" charset="0"/>
                <a:cs typeface="Courier New" pitchFamily="49" charset="0"/>
              </a:rPr>
              <a:t>teams</a:t>
            </a:r>
            <a:r>
              <a:rPr lang="en-US" sz="1900" b="1" dirty="0" err="1">
                <a:latin typeface="Courier New" pitchFamily="49" charset="0"/>
                <a:cs typeface="Courier New" pitchFamily="49" charset="0"/>
              </a:rPr>
              <a:t>.teamID</a:t>
            </a:r>
            <a:r>
              <a:rPr lang="en-US" sz="1900" b="1" dirty="0">
                <a:latin typeface="Courier New" pitchFamily="49" charset="0"/>
                <a:cs typeface="Courier New" pitchFamily="49" charset="0"/>
              </a:rPr>
              <a:t>, </a:t>
            </a:r>
            <a:br>
              <a:rPr lang="en-US" sz="1900" b="1" dirty="0">
                <a:latin typeface="Courier New" pitchFamily="49" charset="0"/>
                <a:cs typeface="Courier New" pitchFamily="49" charset="0"/>
              </a:rPr>
            </a:br>
            <a:r>
              <a:rPr lang="en-US" sz="1900" b="1" dirty="0">
                <a:latin typeface="Courier New" pitchFamily="49" charset="0"/>
                <a:cs typeface="Courier New" pitchFamily="49" charset="0"/>
              </a:rPr>
              <a:t>  </a:t>
            </a:r>
            <a:r>
              <a:rPr lang="en-US" sz="1900" b="1" dirty="0" err="1">
                <a:latin typeface="Courier New" pitchFamily="49" charset="0"/>
                <a:cs typeface="Courier New" pitchFamily="49" charset="0"/>
              </a:rPr>
              <a:t>stdfname</a:t>
            </a:r>
            <a:r>
              <a:rPr lang="en-US" sz="1900" b="1" dirty="0">
                <a:latin typeface="Courier New" pitchFamily="49" charset="0"/>
                <a:cs typeface="Courier New" pitchFamily="49" charset="0"/>
              </a:rPr>
              <a:t>,   </a:t>
            </a:r>
            <a:r>
              <a:rPr lang="en-US" sz="1900" b="1" dirty="0" err="1">
                <a:latin typeface="Courier New" pitchFamily="49" charset="0"/>
                <a:cs typeface="Courier New" pitchFamily="49" charset="0"/>
              </a:rPr>
              <a:t>stdlname</a:t>
            </a:r>
            <a:br>
              <a:rPr lang="en-US" sz="1900" b="1" dirty="0">
                <a:latin typeface="Courier New" pitchFamily="49" charset="0"/>
                <a:cs typeface="Courier New" pitchFamily="49" charset="0"/>
              </a:rPr>
            </a:br>
            <a:r>
              <a:rPr lang="en-US" sz="1900" b="1" dirty="0">
                <a:latin typeface="Courier New" pitchFamily="49" charset="0"/>
                <a:cs typeface="Courier New" pitchFamily="49" charset="0"/>
              </a:rPr>
              <a:t>from teams </a:t>
            </a:r>
            <a:r>
              <a:rPr lang="en-US" sz="1900" b="1" dirty="0">
                <a:solidFill>
                  <a:srgbClr val="C00000"/>
                </a:solidFill>
                <a:latin typeface="Courier New" pitchFamily="49" charset="0"/>
                <a:cs typeface="Courier New" pitchFamily="49" charset="0"/>
              </a:rPr>
              <a:t>INNER JOIN </a:t>
            </a:r>
            <a:r>
              <a:rPr lang="en-US" sz="1900" b="1" dirty="0">
                <a:latin typeface="Courier New" pitchFamily="49" charset="0"/>
                <a:cs typeface="Courier New" pitchFamily="49" charset="0"/>
              </a:rPr>
              <a:t>students</a:t>
            </a:r>
            <a:br>
              <a:rPr lang="en-US" sz="1900" b="1" dirty="0">
                <a:latin typeface="Courier New" pitchFamily="49" charset="0"/>
                <a:cs typeface="Courier New" pitchFamily="49" charset="0"/>
              </a:rPr>
            </a:br>
            <a:r>
              <a:rPr lang="en-US" sz="1900" b="1" dirty="0">
                <a:solidFill>
                  <a:srgbClr val="C00000"/>
                </a:solidFill>
                <a:latin typeface="Courier New" pitchFamily="49" charset="0"/>
                <a:cs typeface="Courier New" pitchFamily="49" charset="0"/>
              </a:rPr>
              <a:t>ON </a:t>
            </a:r>
            <a:r>
              <a:rPr lang="en-US" sz="1900" b="1" dirty="0" err="1">
                <a:solidFill>
                  <a:srgbClr val="C00000"/>
                </a:solidFill>
                <a:latin typeface="Courier New" pitchFamily="49" charset="0"/>
                <a:cs typeface="Courier New" pitchFamily="49" charset="0"/>
              </a:rPr>
              <a:t>teamID</a:t>
            </a:r>
            <a:r>
              <a:rPr lang="en-US" sz="1900" b="1" dirty="0">
                <a:solidFill>
                  <a:srgbClr val="C00000"/>
                </a:solidFill>
                <a:latin typeface="Courier New" pitchFamily="49" charset="0"/>
                <a:cs typeface="Courier New" pitchFamily="49" charset="0"/>
              </a:rPr>
              <a:t> = </a:t>
            </a:r>
            <a:r>
              <a:rPr lang="en-US" sz="1900" b="1" dirty="0" err="1">
                <a:solidFill>
                  <a:srgbClr val="C00000"/>
                </a:solidFill>
                <a:latin typeface="Courier New" pitchFamily="49" charset="0"/>
                <a:cs typeface="Courier New" pitchFamily="49" charset="0"/>
              </a:rPr>
              <a:t>std_teamID</a:t>
            </a:r>
            <a:br>
              <a:rPr lang="en-US" sz="1900" b="1" dirty="0">
                <a:solidFill>
                  <a:srgbClr val="C00000"/>
                </a:solidFill>
                <a:latin typeface="Courier New" pitchFamily="49" charset="0"/>
                <a:cs typeface="Courier New" pitchFamily="49" charset="0"/>
              </a:rPr>
            </a:br>
            <a:r>
              <a:rPr lang="en-US" sz="1900" b="1" dirty="0">
                <a:latin typeface="Courier New" pitchFamily="49" charset="0"/>
                <a:cs typeface="Courier New" pitchFamily="49" charset="0"/>
              </a:rPr>
              <a:t>order by </a:t>
            </a:r>
            <a:r>
              <a:rPr lang="en-US" sz="1900" b="1" dirty="0" err="1">
                <a:latin typeface="Courier New" pitchFamily="49" charset="0"/>
                <a:cs typeface="Courier New" pitchFamily="49" charset="0"/>
              </a:rPr>
              <a:t>teamID</a:t>
            </a:r>
            <a:r>
              <a:rPr lang="en-US" sz="1900" b="1" dirty="0">
                <a:latin typeface="Courier New" pitchFamily="49" charset="0"/>
                <a:cs typeface="Courier New" pitchFamily="49" charset="0"/>
              </a:rPr>
              <a:t>;</a:t>
            </a:r>
          </a:p>
          <a:p>
            <a:pPr>
              <a:buNone/>
            </a:pP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7824787" y="2338387"/>
            <a:ext cx="3438525" cy="1800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blinds(horizontal)">
                                      <p:cBhvr>
                                        <p:cTn id="2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more than 2 tables in a query.</a:t>
            </a:r>
          </a:p>
        </p:txBody>
      </p:sp>
      <p:sp>
        <p:nvSpPr>
          <p:cNvPr id="3" name="Content Placeholder 2"/>
          <p:cNvSpPr>
            <a:spLocks noGrp="1"/>
          </p:cNvSpPr>
          <p:nvPr>
            <p:ph sz="half" idx="1"/>
          </p:nvPr>
        </p:nvSpPr>
        <p:spPr>
          <a:xfrm>
            <a:off x="419100" y="3429000"/>
            <a:ext cx="5151119" cy="2667000"/>
          </a:xfrm>
        </p:spPr>
        <p:txBody>
          <a:bodyPr>
            <a:normAutofit fontScale="77500" lnSpcReduction="20000"/>
          </a:bodyPr>
          <a:lstStyle/>
          <a:p>
            <a:pPr marL="0" indent="0">
              <a:buNone/>
            </a:pPr>
            <a:r>
              <a:rPr lang="en-US" b="1" dirty="0">
                <a:latin typeface="Courier New" pitchFamily="49" charset="0"/>
                <a:cs typeface="Courier New" pitchFamily="49" charset="0"/>
              </a:rPr>
              <a:t>/* Show team name, </a:t>
            </a:r>
            <a:r>
              <a:rPr lang="en-US" b="1" dirty="0" err="1">
                <a:latin typeface="Courier New" pitchFamily="49" charset="0"/>
                <a:cs typeface="Courier New" pitchFamily="49" charset="0"/>
              </a:rPr>
              <a:t>teamd</a:t>
            </a:r>
            <a:r>
              <a:rPr lang="en-US" b="1" dirty="0">
                <a:latin typeface="Courier New" pitchFamily="49" charset="0"/>
                <a:cs typeface="Courier New" pitchFamily="49" charset="0"/>
              </a:rPr>
              <a:t> ID, student ID and name, semester, year and evaluation ID for each student who was evaluated (evaluate. Sort by team name and student ID. */</a:t>
            </a:r>
          </a:p>
          <a:p>
            <a:endParaRPr lang="en-US" dirty="0"/>
          </a:p>
          <a:p>
            <a:pPr>
              <a:buNone/>
            </a:pPr>
            <a:endParaRPr lang="en-US" sz="1600" dirty="0"/>
          </a:p>
          <a:p>
            <a:pPr>
              <a:buNone/>
            </a:pPr>
            <a:endParaRPr lang="en-US" sz="1400" b="1" dirty="0">
              <a:latin typeface="Courier New" pitchFamily="49" charset="0"/>
              <a:cs typeface="Courier New" pitchFamily="49" charset="0"/>
            </a:endParaRPr>
          </a:p>
          <a:p>
            <a:pPr>
              <a:buNone/>
            </a:pPr>
            <a:endParaRPr lang="en-US" sz="1400" b="1" dirty="0">
              <a:latin typeface="Courier New" pitchFamily="49" charset="0"/>
              <a:cs typeface="Courier New" pitchFamily="49" charset="0"/>
            </a:endParaRPr>
          </a:p>
          <a:p>
            <a:endParaRPr lang="en-US" dirty="0"/>
          </a:p>
        </p:txBody>
      </p:sp>
      <p:sp>
        <p:nvSpPr>
          <p:cNvPr id="4" name="Content Placeholder 3">
            <a:extLst>
              <a:ext uri="{FF2B5EF4-FFF2-40B4-BE49-F238E27FC236}">
                <a16:creationId xmlns:a16="http://schemas.microsoft.com/office/drawing/2014/main" id="{897CC072-4192-40C9-8D11-EA50D7D8D9DC}"/>
              </a:ext>
            </a:extLst>
          </p:cNvPr>
          <p:cNvSpPr>
            <a:spLocks noGrp="1"/>
          </p:cNvSpPr>
          <p:nvPr>
            <p:ph sz="half" idx="2"/>
          </p:nvPr>
        </p:nvSpPr>
        <p:spPr>
          <a:xfrm>
            <a:off x="5667375" y="3162300"/>
            <a:ext cx="5762625" cy="2590800"/>
          </a:xfrm>
        </p:spPr>
        <p:txBody>
          <a:bodyPr>
            <a:noAutofit/>
          </a:bodyPr>
          <a:lstStyle/>
          <a:p>
            <a:pPr>
              <a:buNone/>
            </a:pPr>
            <a:r>
              <a:rPr lang="en-US" sz="1400" b="1" dirty="0">
                <a:latin typeface="Courier New" pitchFamily="49" charset="0"/>
                <a:cs typeface="Courier New" pitchFamily="49" charset="0"/>
              </a:rPr>
              <a:t>/* Join with the JOIN operator in the FROM clause. */</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team_name</a:t>
            </a:r>
            <a:r>
              <a:rPr lang="en-US" sz="1400" b="1" dirty="0">
                <a:latin typeface="Courier New" pitchFamily="49" charset="0"/>
                <a:cs typeface="Courier New" pitchFamily="49" charset="0"/>
              </a:rPr>
              <a:t>, </a:t>
            </a:r>
            <a:r>
              <a:rPr lang="en-US" sz="1400" dirty="0" err="1">
                <a:latin typeface="Courier New" pitchFamily="49" charset="0"/>
                <a:cs typeface="Courier New" pitchFamily="49" charset="0"/>
              </a:rPr>
              <a:t>teams.</a:t>
            </a:r>
            <a:r>
              <a:rPr lang="en-US" sz="1400" b="1" dirty="0" err="1">
                <a:latin typeface="Courier New" pitchFamily="49" charset="0"/>
                <a:cs typeface="Courier New" pitchFamily="49" charset="0"/>
              </a:rPr>
              <a:t>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stdfname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stdlname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evalsemester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evalyear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a:t>
            </a:r>
            <a:r>
              <a:rPr lang="en-US" sz="1400" b="1" dirty="0">
                <a:solidFill>
                  <a:srgbClr val="0070C0"/>
                </a:solidFill>
                <a:latin typeface="Courier New" pitchFamily="49" charset="0"/>
                <a:cs typeface="Courier New" pitchFamily="49" charset="0"/>
              </a:rPr>
              <a:t>teams join students </a:t>
            </a:r>
            <a:br>
              <a:rPr lang="en-US" sz="1400" b="1" dirty="0">
                <a:solidFill>
                  <a:srgbClr val="0070C0"/>
                </a:solidFill>
                <a:latin typeface="Courier New" pitchFamily="49" charset="0"/>
                <a:cs typeface="Courier New" pitchFamily="49" charset="0"/>
              </a:rPr>
            </a:br>
            <a:r>
              <a:rPr lang="en-US" sz="1400" b="1" dirty="0">
                <a:solidFill>
                  <a:srgbClr val="0070C0"/>
                </a:solidFill>
                <a:latin typeface="Courier New" pitchFamily="49" charset="0"/>
                <a:cs typeface="Courier New" pitchFamily="49" charset="0"/>
              </a:rPr>
              <a:t>  on </a:t>
            </a:r>
            <a:r>
              <a:rPr lang="en-US" sz="1400" b="1" dirty="0" err="1">
                <a:solidFill>
                  <a:srgbClr val="0070C0"/>
                </a:solidFill>
                <a:latin typeface="Courier New" pitchFamily="49" charset="0"/>
                <a:cs typeface="Courier New" pitchFamily="49" charset="0"/>
              </a:rPr>
              <a:t>teams.teamID</a:t>
            </a:r>
            <a:r>
              <a:rPr lang="en-US" sz="1400" b="1" dirty="0">
                <a:solidFill>
                  <a:srgbClr val="0070C0"/>
                </a:solidFill>
                <a:latin typeface="Courier New" pitchFamily="49" charset="0"/>
                <a:cs typeface="Courier New" pitchFamily="49" charset="0"/>
              </a:rPr>
              <a:t> = </a:t>
            </a:r>
            <a:r>
              <a:rPr lang="en-US" sz="1400" b="1" dirty="0" err="1">
                <a:solidFill>
                  <a:srgbClr val="0070C0"/>
                </a:solidFill>
                <a:latin typeface="Courier New" pitchFamily="49" charset="0"/>
                <a:cs typeface="Courier New" pitchFamily="49" charset="0"/>
              </a:rPr>
              <a:t>students.std_teamid</a:t>
            </a:r>
            <a:br>
              <a:rPr lang="en-US" sz="1400" b="1" dirty="0">
                <a:solidFill>
                  <a:srgbClr val="0070C0"/>
                </a:solidFill>
                <a:latin typeface="Courier New" pitchFamily="49" charset="0"/>
                <a:cs typeface="Courier New" pitchFamily="49" charset="0"/>
              </a:rPr>
            </a:br>
            <a:r>
              <a:rPr lang="en-US" sz="1400" b="1" dirty="0">
                <a:solidFill>
                  <a:schemeClr val="accent3">
                    <a:lumMod val="50000"/>
                  </a:schemeClr>
                </a:solidFill>
                <a:latin typeface="Courier New" pitchFamily="49" charset="0"/>
                <a:cs typeface="Courier New" pitchFamily="49" charset="0"/>
              </a:rPr>
              <a:t>    join evaluations</a:t>
            </a:r>
            <a:br>
              <a:rPr lang="en-US" sz="1400" b="1" dirty="0">
                <a:solidFill>
                  <a:schemeClr val="accent3">
                    <a:lumMod val="50000"/>
                  </a:schemeClr>
                </a:solidFill>
                <a:latin typeface="Courier New" pitchFamily="49" charset="0"/>
                <a:cs typeface="Courier New" pitchFamily="49" charset="0"/>
              </a:rPr>
            </a:br>
            <a:r>
              <a:rPr lang="en-US" sz="1400" b="1" dirty="0">
                <a:solidFill>
                  <a:schemeClr val="accent3">
                    <a:lumMod val="50000"/>
                  </a:schemeClr>
                </a:solidFill>
                <a:latin typeface="Courier New" pitchFamily="49" charset="0"/>
                <a:cs typeface="Courier New" pitchFamily="49" charset="0"/>
              </a:rPr>
              <a:t>       on </a:t>
            </a:r>
            <a:r>
              <a:rPr lang="en-US" sz="1400" b="1" dirty="0" err="1">
                <a:solidFill>
                  <a:schemeClr val="accent3">
                    <a:lumMod val="50000"/>
                  </a:schemeClr>
                </a:solidFill>
                <a:latin typeface="Courier New" pitchFamily="49" charset="0"/>
                <a:cs typeface="Courier New" pitchFamily="49" charset="0"/>
              </a:rPr>
              <a:t>students.stdid</a:t>
            </a:r>
            <a:r>
              <a:rPr lang="en-US" sz="1400" b="1" dirty="0">
                <a:solidFill>
                  <a:schemeClr val="accent3">
                    <a:lumMod val="50000"/>
                  </a:schemeClr>
                </a:solidFill>
                <a:latin typeface="Courier New" pitchFamily="49" charset="0"/>
                <a:cs typeface="Courier New" pitchFamily="49" charset="0"/>
              </a:rPr>
              <a:t> = </a:t>
            </a:r>
            <a:r>
              <a:rPr lang="en-US" sz="1400" b="1" dirty="0" err="1">
                <a:solidFill>
                  <a:schemeClr val="accent3">
                    <a:lumMod val="50000"/>
                  </a:schemeClr>
                </a:solidFill>
                <a:latin typeface="Courier New" pitchFamily="49" charset="0"/>
                <a:cs typeface="Courier New" pitchFamily="49" charset="0"/>
              </a:rPr>
              <a:t>evaluations.evaluateeID</a:t>
            </a:r>
            <a:br>
              <a:rPr lang="en-US" sz="1400" b="1" dirty="0">
                <a:solidFill>
                  <a:schemeClr val="accent3">
                    <a:lumMod val="50000"/>
                  </a:schemeClr>
                </a:solidFill>
                <a:latin typeface="Courier New" pitchFamily="49" charset="0"/>
                <a:cs typeface="Courier New" pitchFamily="49" charset="0"/>
              </a:rPr>
            </a:br>
            <a:r>
              <a:rPr lang="en-US" sz="1400" b="1" dirty="0">
                <a:latin typeface="Courier New" pitchFamily="49" charset="0"/>
                <a:cs typeface="Courier New" pitchFamily="49" charset="0"/>
              </a:rPr>
              <a:t>order by </a:t>
            </a:r>
            <a:r>
              <a:rPr lang="en-US" sz="1400" b="1" dirty="0" err="1">
                <a:latin typeface="Courier New" pitchFamily="49" charset="0"/>
                <a:cs typeface="Courier New" pitchFamily="49" charset="0"/>
              </a:rPr>
              <a:t>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a:t>
            </a:r>
          </a:p>
          <a:p>
            <a:endParaRPr lang="en-US" sz="14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a:p>
        </p:txBody>
      </p:sp>
      <p:sp>
        <p:nvSpPr>
          <p:cNvPr id="7" name="Content Placeholder 2"/>
          <p:cNvSpPr txBox="1">
            <a:spLocks/>
          </p:cNvSpPr>
          <p:nvPr/>
        </p:nvSpPr>
        <p:spPr>
          <a:xfrm>
            <a:off x="1569719" y="1495424"/>
            <a:ext cx="8001000" cy="1524000"/>
          </a:xfrm>
          <a:prstGeom prst="rect">
            <a:avLst/>
          </a:prstGeom>
        </p:spPr>
        <p:txBody>
          <a:bodyPr vert="horz" lIns="182880" tIns="91440">
            <a:normAutofit fontScale="62500" lnSpcReduction="20000"/>
          </a:bodyPr>
          <a:lstStyle/>
          <a:p>
            <a:pPr marL="265176" indent="-265176">
              <a:spcBef>
                <a:spcPts val="250"/>
              </a:spcBef>
              <a:buClr>
                <a:schemeClr val="accent1"/>
              </a:buClr>
              <a:buSzPct val="80000"/>
              <a:buFont typeface="Wingdings 2"/>
              <a:buChar char=""/>
              <a:defRPr/>
            </a:pPr>
            <a:r>
              <a:rPr lang="en-US" sz="5100" dirty="0"/>
              <a:t>Take a look at using 3 tables in a query. </a:t>
            </a:r>
          </a:p>
          <a:p>
            <a:pPr marL="265176" indent="-265176">
              <a:spcBef>
                <a:spcPts val="250"/>
              </a:spcBef>
              <a:buClr>
                <a:schemeClr val="accent1"/>
              </a:buClr>
              <a:buSzPct val="80000"/>
              <a:buFont typeface="Wingdings 2"/>
              <a:buChar char=""/>
              <a:defRPr/>
            </a:pPr>
            <a:r>
              <a:rPr lang="en-US" sz="3600" dirty="0"/>
              <a:t>Show students and their evaluations as </a:t>
            </a:r>
            <a:r>
              <a:rPr lang="en-US" sz="3600" dirty="0" err="1"/>
              <a:t>evaluatee</a:t>
            </a:r>
            <a:r>
              <a:rPr lang="en-US" sz="3600" dirty="0"/>
              <a:t>.</a:t>
            </a:r>
          </a:p>
          <a:p>
            <a:pPr marL="265176" indent="-265176">
              <a:spcBef>
                <a:spcPts val="250"/>
              </a:spcBef>
              <a:buClr>
                <a:schemeClr val="accent1"/>
              </a:buClr>
              <a:buSzPct val="80000"/>
              <a:buFont typeface="Wingdings 2"/>
              <a:buChar char=""/>
              <a:defRPr/>
            </a:pPr>
            <a:r>
              <a:rPr lang="en-US" sz="3600" dirty="0"/>
              <a:t>Use the JOIN operator in the FROM clause.</a:t>
            </a:r>
          </a:p>
          <a:p>
            <a:pPr marL="265176" indent="-265176">
              <a:spcBef>
                <a:spcPts val="250"/>
              </a:spcBef>
              <a:buClr>
                <a:schemeClr val="accent1"/>
              </a:buClr>
              <a:buSzPct val="80000"/>
              <a:buFont typeface="Wingdings 2"/>
              <a:buChar char=""/>
              <a:defRPr/>
            </a:pPr>
            <a:r>
              <a:rPr lang="en-US" sz="3600" dirty="0"/>
              <a:t>INNER JOIN  … </a:t>
            </a:r>
            <a:r>
              <a:rPr lang="en-US" sz="3600" dirty="0">
                <a:solidFill>
                  <a:srgbClr val="0070C0"/>
                </a:solidFill>
              </a:rPr>
              <a:t>INNER</a:t>
            </a:r>
            <a:r>
              <a:rPr lang="en-US" sz="3600" dirty="0"/>
              <a:t> is optional and often omitted</a:t>
            </a: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Each JOIN has a temporary data set</a:t>
            </a:r>
          </a:p>
        </p:txBody>
      </p:sp>
      <p:sp>
        <p:nvSpPr>
          <p:cNvPr id="3" name="Content Placeholder 2"/>
          <p:cNvSpPr>
            <a:spLocks noGrp="1"/>
          </p:cNvSpPr>
          <p:nvPr>
            <p:ph idx="1"/>
          </p:nvPr>
        </p:nvSpPr>
        <p:spPr>
          <a:xfrm>
            <a:off x="1095375" y="2514600"/>
            <a:ext cx="9906000" cy="3886200"/>
          </a:xfrm>
        </p:spPr>
        <p:txBody>
          <a:bodyPr>
            <a:normAutofit/>
          </a:bodyPr>
          <a:lstStyle/>
          <a:p>
            <a:pPr>
              <a:buNone/>
            </a:pPr>
            <a:r>
              <a:rPr lang="en-US" sz="1400" b="1" dirty="0">
                <a:latin typeface="Courier New" pitchFamily="49" charset="0"/>
                <a:cs typeface="Courier New" pitchFamily="49" charset="0"/>
              </a:rPr>
              <a:t>/* Show team name, </a:t>
            </a:r>
            <a:r>
              <a:rPr lang="en-US" sz="1400" b="1" dirty="0" err="1">
                <a:latin typeface="Courier New" pitchFamily="49" charset="0"/>
                <a:cs typeface="Courier New" pitchFamily="49" charset="0"/>
              </a:rPr>
              <a:t>teamd</a:t>
            </a:r>
            <a:r>
              <a:rPr lang="en-US" sz="1400" b="1" dirty="0">
                <a:latin typeface="Courier New" pitchFamily="49" charset="0"/>
                <a:cs typeface="Courier New" pitchFamily="49" charset="0"/>
              </a:rPr>
              <a:t> ID, student ID and name, semester, </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year and evaluation ID for each student who was evaluated (</a:t>
            </a:r>
            <a:r>
              <a:rPr lang="en-US" sz="1400" b="1" dirty="0" err="1">
                <a:latin typeface="Courier New" pitchFamily="49" charset="0"/>
                <a:cs typeface="Courier New" pitchFamily="49" charset="0"/>
              </a:rPr>
              <a:t>evaluatee</a:t>
            </a:r>
            <a:r>
              <a:rPr lang="en-US" sz="1400" b="1" dirty="0">
                <a:latin typeface="Courier New" pitchFamily="49" charset="0"/>
                <a:cs typeface="Courier New" pitchFamily="49" charset="0"/>
              </a:rPr>
              <a:t>).  */</a:t>
            </a:r>
          </a:p>
          <a:p>
            <a:pPr>
              <a:buNone/>
            </a:pPr>
            <a:r>
              <a:rPr lang="en-US" sz="1400" b="1" dirty="0">
                <a:latin typeface="Courier New" pitchFamily="49" charset="0"/>
                <a:cs typeface="Courier New" pitchFamily="49" charset="0"/>
              </a:rPr>
              <a:t>select </a:t>
            </a:r>
            <a:r>
              <a:rPr lang="en-US" sz="1400" b="1" dirty="0" err="1">
                <a:latin typeface="Courier New" pitchFamily="49" charset="0"/>
                <a:cs typeface="Courier New" pitchFamily="49" charset="0"/>
              </a:rPr>
              <a:t>team_name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teams.teamID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stdfname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stdlname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evalsemester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evalyear</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eval_ID</a:t>
            </a:r>
            <a:br>
              <a:rPr lang="en-US" sz="1400" b="1" dirty="0">
                <a:latin typeface="Courier New" pitchFamily="49" charset="0"/>
                <a:cs typeface="Courier New" pitchFamily="49" charset="0"/>
              </a:rPr>
            </a:br>
            <a:r>
              <a:rPr lang="en-US" sz="1400" b="1" dirty="0">
                <a:latin typeface="Courier New" pitchFamily="49" charset="0"/>
                <a:cs typeface="Courier New" pitchFamily="49" charset="0"/>
              </a:rPr>
              <a:t>from </a:t>
            </a:r>
            <a:r>
              <a:rPr lang="en-US" sz="1400" b="1" dirty="0">
                <a:solidFill>
                  <a:srgbClr val="0070C0"/>
                </a:solidFill>
                <a:latin typeface="Courier New" pitchFamily="49" charset="0"/>
                <a:cs typeface="Courier New" pitchFamily="49" charset="0"/>
              </a:rPr>
              <a:t>teams join students </a:t>
            </a:r>
            <a:br>
              <a:rPr lang="en-US" sz="1400" b="1" dirty="0">
                <a:solidFill>
                  <a:srgbClr val="0070C0"/>
                </a:solidFill>
                <a:latin typeface="Courier New" pitchFamily="49" charset="0"/>
                <a:cs typeface="Courier New" pitchFamily="49" charset="0"/>
              </a:rPr>
            </a:br>
            <a:r>
              <a:rPr lang="en-US" sz="1400" b="1" dirty="0">
                <a:solidFill>
                  <a:srgbClr val="0070C0"/>
                </a:solidFill>
                <a:latin typeface="Courier New" pitchFamily="49" charset="0"/>
                <a:cs typeface="Courier New" pitchFamily="49" charset="0"/>
              </a:rPr>
              <a:t>  on </a:t>
            </a:r>
            <a:r>
              <a:rPr lang="en-US" sz="1400" b="1" dirty="0" err="1">
                <a:solidFill>
                  <a:srgbClr val="0070C0"/>
                </a:solidFill>
                <a:latin typeface="Courier New" pitchFamily="49" charset="0"/>
                <a:cs typeface="Courier New" pitchFamily="49" charset="0"/>
              </a:rPr>
              <a:t>teams.teamID</a:t>
            </a:r>
            <a:r>
              <a:rPr lang="en-US" sz="1400" b="1" dirty="0">
                <a:solidFill>
                  <a:srgbClr val="0070C0"/>
                </a:solidFill>
                <a:latin typeface="Courier New" pitchFamily="49" charset="0"/>
                <a:cs typeface="Courier New" pitchFamily="49" charset="0"/>
              </a:rPr>
              <a:t> = </a:t>
            </a:r>
            <a:r>
              <a:rPr lang="en-US" sz="1400" b="1" dirty="0" err="1">
                <a:solidFill>
                  <a:srgbClr val="0070C0"/>
                </a:solidFill>
                <a:latin typeface="Courier New" pitchFamily="49" charset="0"/>
                <a:cs typeface="Courier New" pitchFamily="49" charset="0"/>
              </a:rPr>
              <a:t>students.std_teamid</a:t>
            </a:r>
            <a:endParaRPr lang="en-US" sz="1400" b="1" dirty="0">
              <a:solidFill>
                <a:srgbClr val="0070C0"/>
              </a:solidFill>
              <a:latin typeface="Courier New" pitchFamily="49" charset="0"/>
              <a:cs typeface="Courier New" pitchFamily="49" charset="0"/>
            </a:endParaRPr>
          </a:p>
          <a:p>
            <a:pPr>
              <a:buNone/>
            </a:pPr>
            <a:r>
              <a:rPr lang="en-US" sz="1400" b="1" dirty="0">
                <a:latin typeface="Courier New" pitchFamily="49" charset="0"/>
                <a:cs typeface="Courier New" pitchFamily="49" charset="0"/>
              </a:rPr>
              <a:t>    </a:t>
            </a:r>
            <a:r>
              <a:rPr lang="en-US" sz="1400" b="1" dirty="0">
                <a:solidFill>
                  <a:schemeClr val="accent3">
                    <a:lumMod val="75000"/>
                  </a:schemeClr>
                </a:solidFill>
                <a:latin typeface="Courier New" pitchFamily="49" charset="0"/>
                <a:cs typeface="Courier New" pitchFamily="49" charset="0"/>
              </a:rPr>
              <a:t>join evaluations</a:t>
            </a:r>
            <a:br>
              <a:rPr lang="en-US" sz="1400" b="1" dirty="0">
                <a:solidFill>
                  <a:schemeClr val="accent3">
                    <a:lumMod val="75000"/>
                  </a:schemeClr>
                </a:solidFill>
                <a:latin typeface="Courier New" pitchFamily="49" charset="0"/>
                <a:cs typeface="Courier New" pitchFamily="49" charset="0"/>
              </a:rPr>
            </a:br>
            <a:r>
              <a:rPr lang="en-US" sz="1400" b="1" dirty="0">
                <a:solidFill>
                  <a:schemeClr val="accent3">
                    <a:lumMod val="75000"/>
                  </a:schemeClr>
                </a:solidFill>
                <a:latin typeface="Courier New" pitchFamily="49" charset="0"/>
                <a:cs typeface="Courier New" pitchFamily="49" charset="0"/>
              </a:rPr>
              <a:t>       on </a:t>
            </a:r>
            <a:r>
              <a:rPr lang="en-US" sz="1400" b="1" dirty="0" err="1">
                <a:solidFill>
                  <a:schemeClr val="accent3">
                    <a:lumMod val="75000"/>
                  </a:schemeClr>
                </a:solidFill>
                <a:latin typeface="Courier New" pitchFamily="49" charset="0"/>
                <a:cs typeface="Courier New" pitchFamily="49" charset="0"/>
              </a:rPr>
              <a:t>students.stdid</a:t>
            </a:r>
            <a:r>
              <a:rPr lang="en-US" sz="1400" b="1" dirty="0">
                <a:solidFill>
                  <a:schemeClr val="accent3">
                    <a:lumMod val="75000"/>
                  </a:schemeClr>
                </a:solidFill>
                <a:latin typeface="Courier New" pitchFamily="49" charset="0"/>
                <a:cs typeface="Courier New" pitchFamily="49" charset="0"/>
              </a:rPr>
              <a:t> = </a:t>
            </a:r>
            <a:r>
              <a:rPr lang="en-US" sz="1400" b="1" dirty="0" err="1">
                <a:solidFill>
                  <a:schemeClr val="accent3">
                    <a:lumMod val="75000"/>
                  </a:schemeClr>
                </a:solidFill>
                <a:latin typeface="Courier New" pitchFamily="49" charset="0"/>
                <a:cs typeface="Courier New" pitchFamily="49" charset="0"/>
              </a:rPr>
              <a:t>evaluations.evaluateeID</a:t>
            </a:r>
            <a:br>
              <a:rPr lang="en-US" sz="1400" b="1" dirty="0">
                <a:solidFill>
                  <a:schemeClr val="accent3">
                    <a:lumMod val="75000"/>
                  </a:schemeClr>
                </a:solidFill>
                <a:latin typeface="Courier New" pitchFamily="49" charset="0"/>
                <a:cs typeface="Courier New" pitchFamily="49" charset="0"/>
              </a:rPr>
            </a:br>
            <a:r>
              <a:rPr lang="en-US" sz="1400" b="1" dirty="0">
                <a:latin typeface="Courier New" pitchFamily="49" charset="0"/>
                <a:cs typeface="Courier New" pitchFamily="49" charset="0"/>
              </a:rPr>
              <a:t>order by </a:t>
            </a:r>
            <a:r>
              <a:rPr lang="en-US" sz="1400" b="1" dirty="0" err="1">
                <a:latin typeface="Courier New" pitchFamily="49" charset="0"/>
                <a:cs typeface="Courier New" pitchFamily="49" charset="0"/>
              </a:rPr>
              <a:t>teamID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stdid</a:t>
            </a:r>
            <a:r>
              <a:rPr lang="en-US" sz="1400" b="1" dirty="0">
                <a:latin typeface="Courier New" pitchFamily="49" charset="0"/>
                <a:cs typeface="Courier New" pitchFamily="49" charset="0"/>
              </a:rPr>
              <a:t>;</a:t>
            </a:r>
          </a:p>
          <a:p>
            <a:pPr>
              <a:buNone/>
            </a:pPr>
            <a:endParaRPr lang="en-US" sz="1400" b="1" dirty="0">
              <a:latin typeface="Courier New" pitchFamily="49" charset="0"/>
              <a:cs typeface="Courier New" pitchFamily="49" charset="0"/>
            </a:endParaRPr>
          </a:p>
          <a:p>
            <a:pPr>
              <a:buNone/>
            </a:pPr>
            <a:endParaRPr lang="en-US" sz="1400" b="1" dirty="0">
              <a:latin typeface="Courier New" pitchFamily="49" charset="0"/>
              <a:cs typeface="Courier New" pitchFamily="49" charset="0"/>
            </a:endParaRPr>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9</a:t>
            </a:fld>
            <a:endParaRPr kumimoji="0" lang="en-US"/>
          </a:p>
        </p:txBody>
      </p:sp>
      <p:sp>
        <p:nvSpPr>
          <p:cNvPr id="7" name="Content Placeholder 2"/>
          <p:cNvSpPr txBox="1">
            <a:spLocks/>
          </p:cNvSpPr>
          <p:nvPr/>
        </p:nvSpPr>
        <p:spPr>
          <a:xfrm>
            <a:off x="1981200" y="1524000"/>
            <a:ext cx="8001000" cy="1066800"/>
          </a:xfrm>
          <a:prstGeom prst="rect">
            <a:avLst/>
          </a:prstGeom>
        </p:spPr>
        <p:txBody>
          <a:bodyPr vert="horz" lIns="182880" tIns="91440">
            <a:normAutofit/>
          </a:bodyPr>
          <a:lstStyle/>
          <a:p>
            <a:pPr marL="265176" indent="-265176">
              <a:spcBef>
                <a:spcPts val="250"/>
              </a:spcBef>
              <a:buClr>
                <a:schemeClr val="accent1"/>
              </a:buClr>
              <a:buSzPct val="80000"/>
              <a:buFont typeface="Wingdings 2"/>
              <a:buChar char=""/>
              <a:defRPr/>
            </a:pPr>
            <a:r>
              <a:rPr lang="en-US" sz="2400" dirty="0"/>
              <a:t>Each JOIN creates a temporary data set and this data set is what is joined with the next JOIN operator.  </a:t>
            </a:r>
          </a:p>
          <a:p>
            <a:pPr marL="265176" indent="-265176">
              <a:spcBef>
                <a:spcPts val="250"/>
              </a:spcBef>
              <a:buClr>
                <a:schemeClr val="accent1"/>
              </a:buClr>
              <a:buSzPct val="80000"/>
              <a:buFont typeface="Wingdings 2"/>
              <a:buChar char=""/>
              <a:defRPr/>
            </a:pPr>
            <a:endParaRPr lang="en-US" sz="2400" dirty="0"/>
          </a:p>
        </p:txBody>
      </p:sp>
      <p:sp>
        <p:nvSpPr>
          <p:cNvPr id="8" name="Rectangle 7"/>
          <p:cNvSpPr/>
          <p:nvPr/>
        </p:nvSpPr>
        <p:spPr>
          <a:xfrm>
            <a:off x="7063312" y="3600450"/>
            <a:ext cx="1309163" cy="381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Team</a:t>
            </a:r>
          </a:p>
        </p:txBody>
      </p:sp>
      <p:sp>
        <p:nvSpPr>
          <p:cNvPr id="9" name="Rectangle 8"/>
          <p:cNvSpPr/>
          <p:nvPr/>
        </p:nvSpPr>
        <p:spPr>
          <a:xfrm>
            <a:off x="9044512" y="3600450"/>
            <a:ext cx="1309163" cy="381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Students</a:t>
            </a:r>
          </a:p>
        </p:txBody>
      </p:sp>
      <p:cxnSp>
        <p:nvCxnSpPr>
          <p:cNvPr id="15" name="Straight Arrow Connector 14"/>
          <p:cNvCxnSpPr>
            <a:cxnSpLocks/>
            <a:stCxn id="8" idx="3"/>
            <a:endCxn id="9" idx="1"/>
          </p:cNvCxnSpPr>
          <p:nvPr/>
        </p:nvCxnSpPr>
        <p:spPr>
          <a:xfrm>
            <a:off x="8372475" y="3790950"/>
            <a:ext cx="672037" cy="0"/>
          </a:xfrm>
          <a:prstGeom prst="straightConnector1">
            <a:avLst/>
          </a:prstGeom>
          <a:ln w="31750">
            <a:solidFill>
              <a:schemeClr val="accent4"/>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8429228" y="4095750"/>
            <a:ext cx="532606" cy="794"/>
          </a:xfrm>
          <a:prstGeom prst="straightConnector1">
            <a:avLst/>
          </a:prstGeom>
          <a:ln w="3175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36692" y="4362450"/>
            <a:ext cx="2007383" cy="381000"/>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Team-Students</a:t>
            </a:r>
          </a:p>
        </p:txBody>
      </p:sp>
      <p:sp>
        <p:nvSpPr>
          <p:cNvPr id="20" name="Rectangle 19"/>
          <p:cNvSpPr/>
          <p:nvPr/>
        </p:nvSpPr>
        <p:spPr>
          <a:xfrm>
            <a:off x="6323806" y="5048250"/>
            <a:ext cx="1752600" cy="381000"/>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Team-students</a:t>
            </a:r>
          </a:p>
        </p:txBody>
      </p:sp>
      <p:sp>
        <p:nvSpPr>
          <p:cNvPr id="21" name="Rectangle 20"/>
          <p:cNvSpPr/>
          <p:nvPr/>
        </p:nvSpPr>
        <p:spPr>
          <a:xfrm>
            <a:off x="8719740" y="5029994"/>
            <a:ext cx="1295400" cy="381000"/>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Evaluations</a:t>
            </a:r>
          </a:p>
        </p:txBody>
      </p:sp>
      <p:cxnSp>
        <p:nvCxnSpPr>
          <p:cNvPr id="22" name="Straight Arrow Connector 21"/>
          <p:cNvCxnSpPr>
            <a:endCxn id="21" idx="1"/>
          </p:cNvCxnSpPr>
          <p:nvPr/>
        </p:nvCxnSpPr>
        <p:spPr>
          <a:xfrm>
            <a:off x="8033940" y="5220494"/>
            <a:ext cx="685800" cy="1588"/>
          </a:xfrm>
          <a:prstGeom prst="straightConnector1">
            <a:avLst/>
          </a:prstGeom>
          <a:ln w="31750">
            <a:solidFill>
              <a:schemeClr val="accent3">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p:cNvCxnSpPr>
          <p:nvPr/>
        </p:nvCxnSpPr>
        <p:spPr>
          <a:xfrm>
            <a:off x="8457406" y="5204768"/>
            <a:ext cx="794" cy="549126"/>
          </a:xfrm>
          <a:prstGeom prst="straightConnector1">
            <a:avLst/>
          </a:prstGeom>
          <a:ln w="317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986588" y="5753894"/>
            <a:ext cx="2819400" cy="381000"/>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Team-Students-Evaluations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par>
                                <p:cTn id="16" presetID="3" presetClass="entr" presetSubtype="1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linds(horizontal)">
                                      <p:cBhvr>
                                        <p:cTn id="18" dur="500"/>
                                        <p:tgtEl>
                                          <p:spTgt spid="1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linds(horizontal)">
                                      <p:cBhvr>
                                        <p:cTn id="26" dur="500"/>
                                        <p:tgtEl>
                                          <p:spTgt spid="17"/>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blinds(horizontal)">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blinds(horizontal)">
                                      <p:cBhvr>
                                        <p:cTn id="34" dur="5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blinds(horizontal)">
                                      <p:cBhvr>
                                        <p:cTn id="39" dur="500"/>
                                        <p:tgtEl>
                                          <p:spTgt spid="21"/>
                                        </p:tgtEl>
                                      </p:cBhvr>
                                    </p:animEffect>
                                  </p:childTnLst>
                                </p:cTn>
                              </p:par>
                              <p:par>
                                <p:cTn id="40" presetID="3" presetClass="entr" presetSubtype="10" fill="hold"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linds(horizontal)">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blinds(horizontal)">
                                      <p:cBhvr>
                                        <p:cTn id="50" dur="500"/>
                                        <p:tgtEl>
                                          <p:spTgt spid="24"/>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blinds(horizontal)">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9" grpId="0" animBg="1"/>
      <p:bldP spid="20" grpId="0" animBg="1"/>
      <p:bldP spid="21" grpId="0" animBg="1"/>
      <p:bldP spid="25" grpId="0" animBg="1"/>
    </p:bldLst>
  </p:timing>
</p:sld>
</file>

<file path=ppt/theme/theme1.xml><?xml version="1.0" encoding="utf-8"?>
<a:theme xmlns:a="http://schemas.openxmlformats.org/drawingml/2006/main" name="PebbleVTI">
  <a:themeElements>
    <a:clrScheme name="AnalogousFromDarkSeed_2SEEDS">
      <a:dk1>
        <a:srgbClr val="000000"/>
      </a:dk1>
      <a:lt1>
        <a:srgbClr val="FFFFFF"/>
      </a:lt1>
      <a:dk2>
        <a:srgbClr val="244128"/>
      </a:dk2>
      <a:lt2>
        <a:srgbClr val="EBE6EB"/>
      </a:lt2>
      <a:accent1>
        <a:srgbClr val="3BB149"/>
      </a:accent1>
      <a:accent2>
        <a:srgbClr val="67B346"/>
      </a:accent2>
      <a:accent3>
        <a:srgbClr val="46B381"/>
      </a:accent3>
      <a:accent4>
        <a:srgbClr val="3B8EB1"/>
      </a:accent4>
      <a:accent5>
        <a:srgbClr val="4D6FC3"/>
      </a:accent5>
      <a:accent6>
        <a:srgbClr val="6659BD"/>
      </a:accent6>
      <a:hlink>
        <a:srgbClr val="5C86C8"/>
      </a:hlink>
      <a:folHlink>
        <a:srgbClr val="848484"/>
      </a:folHlink>
    </a:clrScheme>
    <a:fontScheme name="Custom 4">
      <a:majorFont>
        <a:latin typeface="Sitka Subheadi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TotalTime>
  <Words>4715</Words>
  <Application>Microsoft Office PowerPoint</Application>
  <PresentationFormat>Widescreen</PresentationFormat>
  <Paragraphs>592</Paragraphs>
  <Slides>52</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52</vt:i4>
      </vt:variant>
    </vt:vector>
  </HeadingPairs>
  <TitlesOfParts>
    <vt:vector size="61" baseType="lpstr">
      <vt:lpstr>Arial</vt:lpstr>
      <vt:lpstr>Avenir Next LT Pro</vt:lpstr>
      <vt:lpstr>Avenir Next LT Pro Light</vt:lpstr>
      <vt:lpstr>Calibri</vt:lpstr>
      <vt:lpstr>Courier New</vt:lpstr>
      <vt:lpstr>Georgia</vt:lpstr>
      <vt:lpstr>Sitka Subheading</vt:lpstr>
      <vt:lpstr>Wingdings 2</vt:lpstr>
      <vt:lpstr>PebbleVTI</vt:lpstr>
      <vt:lpstr> SQL Chapter 3.5</vt:lpstr>
      <vt:lpstr>What you’ll need …</vt:lpstr>
      <vt:lpstr>Two Tables or More</vt:lpstr>
      <vt:lpstr>Using more than one table in a query</vt:lpstr>
      <vt:lpstr>Joining tables in a query</vt:lpstr>
      <vt:lpstr>Using 2 tables in a query</vt:lpstr>
      <vt:lpstr>Two way to join tables: WHERE clause and JOIN operator.</vt:lpstr>
      <vt:lpstr>Using more than 2 tables in a query.</vt:lpstr>
      <vt:lpstr>Each JOIN has a temporary data set</vt:lpstr>
      <vt:lpstr>Joining 3 tables in the WHERE clause</vt:lpstr>
      <vt:lpstr>What was covered in this section</vt:lpstr>
      <vt:lpstr>Aggregating Data</vt:lpstr>
      <vt:lpstr>Aggregates</vt:lpstr>
      <vt:lpstr>Aggregates</vt:lpstr>
      <vt:lpstr>GROUP BY clause</vt:lpstr>
      <vt:lpstr>Grouping with more fields in the SELECT clause and GROUP BY clause.</vt:lpstr>
      <vt:lpstr>Just a comment for now …</vt:lpstr>
      <vt:lpstr>Using other aggregate functions</vt:lpstr>
      <vt:lpstr>Aggregate functions: average, maximum, minimum</vt:lpstr>
      <vt:lpstr>Compare detailed data versus aggregate data for a student.</vt:lpstr>
      <vt:lpstr>A few more aggregate functions.</vt:lpstr>
      <vt:lpstr>What was covered in this section</vt:lpstr>
      <vt:lpstr>Aggregating Data Part II</vt:lpstr>
      <vt:lpstr>GROUP BY – aggregating data</vt:lpstr>
      <vt:lpstr>GROUP BY and HAVING</vt:lpstr>
      <vt:lpstr>GROUP BY clause</vt:lpstr>
      <vt:lpstr>GROUP BY with a HAVING clause</vt:lpstr>
      <vt:lpstr>Another HAVING clause example</vt:lpstr>
      <vt:lpstr>WHERE and HAVING clauses</vt:lpstr>
      <vt:lpstr>What was covered in this section</vt:lpstr>
      <vt:lpstr>Self-joins</vt:lpstr>
      <vt:lpstr>EMPLOYEE – A unary relationship</vt:lpstr>
      <vt:lpstr>EMPLOYEE – Create table &amp; insert data</vt:lpstr>
      <vt:lpstr>EMPLOYEE data</vt:lpstr>
      <vt:lpstr>Using EMPLOYEE twice in a query.</vt:lpstr>
      <vt:lpstr>Self-join output: List of employees and their supervisors.</vt:lpstr>
      <vt:lpstr>Another need for table aliases: Two joins between two tables</vt:lpstr>
      <vt:lpstr>Another need for table aliases: Two joins between two tables</vt:lpstr>
      <vt:lpstr>What was covered in this section</vt:lpstr>
      <vt:lpstr>Set Operators</vt:lpstr>
      <vt:lpstr>SET OPERATORS</vt:lpstr>
      <vt:lpstr>Set Operators: UNION</vt:lpstr>
      <vt:lpstr>Set Operators: INTERSECT</vt:lpstr>
      <vt:lpstr>Set Operators: EXCEPT</vt:lpstr>
      <vt:lpstr>UNION example – p1</vt:lpstr>
      <vt:lpstr>UNION example – p2</vt:lpstr>
      <vt:lpstr>UNION example – p3</vt:lpstr>
      <vt:lpstr>UNION example – p4</vt:lpstr>
      <vt:lpstr>INTERSECT example</vt:lpstr>
      <vt:lpstr>EXCEPT example</vt:lpstr>
      <vt:lpstr>What was covered in this section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Chapter 3.5</dc:title>
  <dc:creator>Carl M. Rebman Jr.</dc:creator>
  <cp:lastModifiedBy>Carl M. Rebman Jr.</cp:lastModifiedBy>
  <cp:revision>11</cp:revision>
  <dcterms:created xsi:type="dcterms:W3CDTF">2020-09-09T22:01:23Z</dcterms:created>
  <dcterms:modified xsi:type="dcterms:W3CDTF">2020-09-17T18:36:42Z</dcterms:modified>
</cp:coreProperties>
</file>