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1" r:id="rId8"/>
    <p:sldId id="289" r:id="rId9"/>
    <p:sldId id="290" r:id="rId10"/>
    <p:sldId id="291" r:id="rId11"/>
    <p:sldId id="292" r:id="rId12"/>
    <p:sldId id="280" r:id="rId13"/>
    <p:sldId id="281" r:id="rId14"/>
    <p:sldId id="282" r:id="rId15"/>
    <p:sldId id="283" r:id="rId16"/>
    <p:sldId id="284" r:id="rId17"/>
    <p:sldId id="285" r:id="rId18"/>
    <p:sldId id="287" r:id="rId19"/>
    <p:sldId id="288" r:id="rId20"/>
    <p:sldId id="263" r:id="rId21"/>
    <p:sldId id="265" r:id="rId22"/>
    <p:sldId id="264" r:id="rId23"/>
    <p:sldId id="266" r:id="rId24"/>
    <p:sldId id="267" r:id="rId25"/>
    <p:sldId id="268" r:id="rId26"/>
    <p:sldId id="269" r:id="rId27"/>
    <p:sldId id="270" r:id="rId28"/>
    <p:sldId id="272" r:id="rId29"/>
    <p:sldId id="271" r:id="rId30"/>
    <p:sldId id="273" r:id="rId31"/>
    <p:sldId id="275" r:id="rId32"/>
    <p:sldId id="274" r:id="rId33"/>
    <p:sldId id="276" r:id="rId34"/>
    <p:sldId id="277" r:id="rId35"/>
    <p:sldId id="278" r:id="rId36"/>
    <p:sldId id="279" r:id="rId37"/>
    <p:sldId id="286"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5DA719D6-9DA8-4AE9-8CFD-B3E45F437872}" type="datetimeFigureOut">
              <a:rPr lang="en-US" smtClean="0"/>
              <a:t>10/2/2020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6F1F43-BFC1-4330-B65E-26BFB8009B5B}"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9881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A719D6-9DA8-4AE9-8CFD-B3E45F437872}" type="datetimeFigureOut">
              <a:rPr lang="en-US" smtClean="0"/>
              <a:t>10/2/2020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6F1F43-BFC1-4330-B65E-26BFB8009B5B}" type="slidenum">
              <a:rPr lang="en-US" smtClean="0"/>
              <a:t>‹#›</a:t>
            </a:fld>
            <a:endParaRPr lang="en-US"/>
          </a:p>
        </p:txBody>
      </p:sp>
    </p:spTree>
    <p:extLst>
      <p:ext uri="{BB962C8B-B14F-4D97-AF65-F5344CB8AC3E}">
        <p14:creationId xmlns:p14="http://schemas.microsoft.com/office/powerpoint/2010/main" val="3754091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A719D6-9DA8-4AE9-8CFD-B3E45F437872}" type="datetimeFigureOut">
              <a:rPr lang="en-US" smtClean="0"/>
              <a:t>10/2/2020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6F1F43-BFC1-4330-B65E-26BFB8009B5B}"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6728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A719D6-9DA8-4AE9-8CFD-B3E45F437872}" type="datetimeFigureOut">
              <a:rPr lang="en-US" smtClean="0"/>
              <a:t>10/2/2020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6F1F43-BFC1-4330-B65E-26BFB8009B5B}" type="slidenum">
              <a:rPr lang="en-US" smtClean="0"/>
              <a:t>‹#›</a:t>
            </a:fld>
            <a:endParaRPr lang="en-US"/>
          </a:p>
        </p:txBody>
      </p:sp>
    </p:spTree>
    <p:extLst>
      <p:ext uri="{BB962C8B-B14F-4D97-AF65-F5344CB8AC3E}">
        <p14:creationId xmlns:p14="http://schemas.microsoft.com/office/powerpoint/2010/main" val="2896886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A719D6-9DA8-4AE9-8CFD-B3E45F437872}" type="datetimeFigureOut">
              <a:rPr lang="en-US" smtClean="0"/>
              <a:t>10/2/2020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6F1F43-BFC1-4330-B65E-26BFB8009B5B}"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5066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DA719D6-9DA8-4AE9-8CFD-B3E45F437872}" type="datetimeFigureOut">
              <a:rPr lang="en-US" smtClean="0"/>
              <a:t>10/2/2020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6F1F43-BFC1-4330-B65E-26BFB8009B5B}" type="slidenum">
              <a:rPr lang="en-US" smtClean="0"/>
              <a:t>‹#›</a:t>
            </a:fld>
            <a:endParaRPr lang="en-US"/>
          </a:p>
        </p:txBody>
      </p:sp>
    </p:spTree>
    <p:extLst>
      <p:ext uri="{BB962C8B-B14F-4D97-AF65-F5344CB8AC3E}">
        <p14:creationId xmlns:p14="http://schemas.microsoft.com/office/powerpoint/2010/main" val="569722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A719D6-9DA8-4AE9-8CFD-B3E45F437872}" type="datetimeFigureOut">
              <a:rPr lang="en-US" smtClean="0"/>
              <a:t>10/2/2020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6F1F43-BFC1-4330-B65E-26BFB8009B5B}" type="slidenum">
              <a:rPr lang="en-US" smtClean="0"/>
              <a:t>‹#›</a:t>
            </a:fld>
            <a:endParaRPr lang="en-US"/>
          </a:p>
        </p:txBody>
      </p:sp>
    </p:spTree>
    <p:extLst>
      <p:ext uri="{BB962C8B-B14F-4D97-AF65-F5344CB8AC3E}">
        <p14:creationId xmlns:p14="http://schemas.microsoft.com/office/powerpoint/2010/main" val="1362151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A719D6-9DA8-4AE9-8CFD-B3E45F437872}" type="datetimeFigureOut">
              <a:rPr lang="en-US" smtClean="0"/>
              <a:t>10/2/2020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6F1F43-BFC1-4330-B65E-26BFB8009B5B}" type="slidenum">
              <a:rPr lang="en-US" smtClean="0"/>
              <a:t>‹#›</a:t>
            </a:fld>
            <a:endParaRPr lang="en-US"/>
          </a:p>
        </p:txBody>
      </p:sp>
    </p:spTree>
    <p:extLst>
      <p:ext uri="{BB962C8B-B14F-4D97-AF65-F5344CB8AC3E}">
        <p14:creationId xmlns:p14="http://schemas.microsoft.com/office/powerpoint/2010/main" val="3086575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A719D6-9DA8-4AE9-8CFD-B3E45F437872}" type="datetimeFigureOut">
              <a:rPr lang="en-US" smtClean="0"/>
              <a:t>10/2/2020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6F1F43-BFC1-4330-B65E-26BFB8009B5B}" type="slidenum">
              <a:rPr lang="en-US" smtClean="0"/>
              <a:t>‹#›</a:t>
            </a:fld>
            <a:endParaRPr lang="en-US"/>
          </a:p>
        </p:txBody>
      </p:sp>
    </p:spTree>
    <p:extLst>
      <p:ext uri="{BB962C8B-B14F-4D97-AF65-F5344CB8AC3E}">
        <p14:creationId xmlns:p14="http://schemas.microsoft.com/office/powerpoint/2010/main" val="3844818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A719D6-9DA8-4AE9-8CFD-B3E45F437872}" type="datetimeFigureOut">
              <a:rPr lang="en-US" smtClean="0"/>
              <a:t>10/2/2020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6F1F43-BFC1-4330-B65E-26BFB8009B5B}" type="slidenum">
              <a:rPr lang="en-US" smtClean="0"/>
              <a:t>‹#›</a:t>
            </a:fld>
            <a:endParaRPr lang="en-US"/>
          </a:p>
        </p:txBody>
      </p:sp>
    </p:spTree>
    <p:extLst>
      <p:ext uri="{BB962C8B-B14F-4D97-AF65-F5344CB8AC3E}">
        <p14:creationId xmlns:p14="http://schemas.microsoft.com/office/powerpoint/2010/main" val="292175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DA719D6-9DA8-4AE9-8CFD-B3E45F437872}" type="datetimeFigureOut">
              <a:rPr lang="en-US" smtClean="0"/>
              <a:t>10/2/2020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6F1F43-BFC1-4330-B65E-26BFB8009B5B}"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1533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DA719D6-9DA8-4AE9-8CFD-B3E45F437872}" type="datetimeFigureOut">
              <a:rPr lang="en-US" smtClean="0"/>
              <a:t>10/2/2020</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D6F1F43-BFC1-4330-B65E-26BFB8009B5B}"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20982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C985E-5A59-4BE8-9A57-2F153DC161BA}"/>
              </a:ext>
            </a:extLst>
          </p:cNvPr>
          <p:cNvSpPr>
            <a:spLocks noGrp="1"/>
          </p:cNvSpPr>
          <p:nvPr>
            <p:ph type="ctrTitle"/>
          </p:nvPr>
        </p:nvSpPr>
        <p:spPr/>
        <p:txBody>
          <a:bodyPr/>
          <a:lstStyle/>
          <a:p>
            <a:r>
              <a:rPr lang="en-US" dirty="0"/>
              <a:t>Database Normalization</a:t>
            </a:r>
          </a:p>
        </p:txBody>
      </p:sp>
      <p:sp>
        <p:nvSpPr>
          <p:cNvPr id="3" name="Subtitle 2">
            <a:extLst>
              <a:ext uri="{FF2B5EF4-FFF2-40B4-BE49-F238E27FC236}">
                <a16:creationId xmlns:a16="http://schemas.microsoft.com/office/drawing/2014/main" id="{C4858C09-6559-42F2-B14E-4209AC62B90D}"/>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86324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2B602-85AE-4EDA-A2CE-36A945DD998E}"/>
              </a:ext>
            </a:extLst>
          </p:cNvPr>
          <p:cNvSpPr>
            <a:spLocks noGrp="1"/>
          </p:cNvSpPr>
          <p:nvPr>
            <p:ph type="title"/>
          </p:nvPr>
        </p:nvSpPr>
        <p:spPr/>
        <p:txBody>
          <a:bodyPr/>
          <a:lstStyle/>
          <a:p>
            <a:r>
              <a:rPr lang="en-US" dirty="0"/>
              <a:t>non trivial Functional dependency</a:t>
            </a:r>
          </a:p>
        </p:txBody>
      </p:sp>
      <p:sp>
        <p:nvSpPr>
          <p:cNvPr id="3" name="Content Placeholder 2">
            <a:extLst>
              <a:ext uri="{FF2B5EF4-FFF2-40B4-BE49-F238E27FC236}">
                <a16:creationId xmlns:a16="http://schemas.microsoft.com/office/drawing/2014/main" id="{443E14F9-01E0-4168-AAF6-86E35B573B1E}"/>
              </a:ext>
            </a:extLst>
          </p:cNvPr>
          <p:cNvSpPr>
            <a:spLocks noGrp="1"/>
          </p:cNvSpPr>
          <p:nvPr>
            <p:ph idx="1"/>
          </p:nvPr>
        </p:nvSpPr>
        <p:spPr/>
        <p:txBody>
          <a:bodyPr>
            <a:normAutofit fontScale="77500" lnSpcReduction="20000"/>
          </a:bodyPr>
          <a:lstStyle/>
          <a:p>
            <a:r>
              <a:rPr lang="en-US" dirty="0"/>
              <a:t> a functional dependency X-&gt;Y holds true where Y is not a subset of X then this dependency is called non trivial Functional dependency.</a:t>
            </a:r>
          </a:p>
          <a:p>
            <a:r>
              <a:rPr lang="en-US" dirty="0"/>
              <a:t>For example: An employee table with three attributes: </a:t>
            </a:r>
            <a:r>
              <a:rPr lang="en-US" dirty="0" err="1"/>
              <a:t>emp_id</a:t>
            </a:r>
            <a:r>
              <a:rPr lang="en-US" dirty="0"/>
              <a:t>, </a:t>
            </a:r>
            <a:r>
              <a:rPr lang="en-US" dirty="0" err="1"/>
              <a:t>emp_name</a:t>
            </a:r>
            <a:r>
              <a:rPr lang="en-US" dirty="0"/>
              <a:t>, </a:t>
            </a:r>
            <a:r>
              <a:rPr lang="en-US" dirty="0" err="1"/>
              <a:t>emp_address</a:t>
            </a:r>
            <a:r>
              <a:rPr lang="en-US" dirty="0"/>
              <a:t>.</a:t>
            </a:r>
          </a:p>
          <a:p>
            <a:r>
              <a:rPr lang="en-US" dirty="0"/>
              <a:t>The following functional dependencies are non-trivial:</a:t>
            </a:r>
          </a:p>
          <a:p>
            <a:r>
              <a:rPr lang="en-US" dirty="0" err="1"/>
              <a:t>emp_id</a:t>
            </a:r>
            <a:r>
              <a:rPr lang="en-US" dirty="0"/>
              <a:t> -&gt; </a:t>
            </a:r>
            <a:r>
              <a:rPr lang="en-US" dirty="0" err="1"/>
              <a:t>emp_name</a:t>
            </a:r>
            <a:r>
              <a:rPr lang="en-US" dirty="0"/>
              <a:t> (</a:t>
            </a:r>
            <a:r>
              <a:rPr lang="en-US" dirty="0" err="1"/>
              <a:t>emp_name</a:t>
            </a:r>
            <a:r>
              <a:rPr lang="en-US" dirty="0"/>
              <a:t> is not a subset of </a:t>
            </a:r>
            <a:r>
              <a:rPr lang="en-US" dirty="0" err="1"/>
              <a:t>emp_id</a:t>
            </a:r>
            <a:r>
              <a:rPr lang="en-US" dirty="0"/>
              <a:t>)</a:t>
            </a:r>
          </a:p>
          <a:p>
            <a:r>
              <a:rPr lang="en-US" dirty="0" err="1"/>
              <a:t>emp_id</a:t>
            </a:r>
            <a:r>
              <a:rPr lang="en-US" dirty="0"/>
              <a:t> -&gt; </a:t>
            </a:r>
            <a:r>
              <a:rPr lang="en-US" dirty="0" err="1"/>
              <a:t>emp_address</a:t>
            </a:r>
            <a:r>
              <a:rPr lang="en-US" dirty="0"/>
              <a:t> (</a:t>
            </a:r>
            <a:r>
              <a:rPr lang="en-US" dirty="0" err="1"/>
              <a:t>emp_address</a:t>
            </a:r>
            <a:r>
              <a:rPr lang="en-US" dirty="0"/>
              <a:t> is not a subset of </a:t>
            </a:r>
            <a:r>
              <a:rPr lang="en-US" dirty="0" err="1"/>
              <a:t>emp_id</a:t>
            </a:r>
            <a:r>
              <a:rPr lang="en-US" dirty="0"/>
              <a:t>)</a:t>
            </a:r>
          </a:p>
          <a:p>
            <a:endParaRPr lang="en-US" dirty="0"/>
          </a:p>
          <a:p>
            <a:r>
              <a:rPr lang="en-US" dirty="0"/>
              <a:t>On the other hand, the following dependencies are trivial:</a:t>
            </a:r>
          </a:p>
          <a:p>
            <a:r>
              <a:rPr lang="en-US" dirty="0"/>
              <a:t>{</a:t>
            </a:r>
            <a:r>
              <a:rPr lang="en-US" dirty="0" err="1"/>
              <a:t>emp_id</a:t>
            </a:r>
            <a:r>
              <a:rPr lang="en-US" dirty="0"/>
              <a:t>, </a:t>
            </a:r>
            <a:r>
              <a:rPr lang="en-US" dirty="0" err="1"/>
              <a:t>emp_name</a:t>
            </a:r>
            <a:r>
              <a:rPr lang="en-US" dirty="0"/>
              <a:t>} -&gt; </a:t>
            </a:r>
            <a:r>
              <a:rPr lang="en-US" dirty="0" err="1"/>
              <a:t>emp_name</a:t>
            </a:r>
            <a:r>
              <a:rPr lang="en-US" dirty="0"/>
              <a:t> [</a:t>
            </a:r>
            <a:r>
              <a:rPr lang="en-US" dirty="0" err="1"/>
              <a:t>emp_name</a:t>
            </a:r>
            <a:r>
              <a:rPr lang="en-US" dirty="0"/>
              <a:t> is a subset of {</a:t>
            </a:r>
            <a:r>
              <a:rPr lang="en-US" dirty="0" err="1"/>
              <a:t>emp_id</a:t>
            </a:r>
            <a:r>
              <a:rPr lang="en-US" dirty="0"/>
              <a:t>, </a:t>
            </a:r>
            <a:r>
              <a:rPr lang="en-US" dirty="0" err="1"/>
              <a:t>emp_name</a:t>
            </a:r>
            <a:r>
              <a:rPr lang="en-US" dirty="0"/>
              <a:t>}]</a:t>
            </a:r>
          </a:p>
          <a:p>
            <a:r>
              <a:rPr lang="en-US" dirty="0"/>
              <a:t>Refer: trivial functional dependency.</a:t>
            </a:r>
          </a:p>
          <a:p>
            <a:r>
              <a:rPr lang="en-US" dirty="0"/>
              <a:t>Completely non trivial FD: If a FD X-&gt;Y holds true where X intersection Y is null then this dependency is said to be completely non trivial function dependency.</a:t>
            </a:r>
          </a:p>
        </p:txBody>
      </p:sp>
    </p:spTree>
    <p:extLst>
      <p:ext uri="{BB962C8B-B14F-4D97-AF65-F5344CB8AC3E}">
        <p14:creationId xmlns:p14="http://schemas.microsoft.com/office/powerpoint/2010/main" val="1006062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1FE26-8171-4BD0-BC5C-997F1BB17255}"/>
              </a:ext>
            </a:extLst>
          </p:cNvPr>
          <p:cNvSpPr>
            <a:spLocks noGrp="1"/>
          </p:cNvSpPr>
          <p:nvPr>
            <p:ph type="title"/>
          </p:nvPr>
        </p:nvSpPr>
        <p:spPr/>
        <p:txBody>
          <a:bodyPr/>
          <a:lstStyle/>
          <a:p>
            <a:r>
              <a:rPr lang="en-US" dirty="0"/>
              <a:t>Multivalued dependency</a:t>
            </a:r>
          </a:p>
        </p:txBody>
      </p:sp>
      <p:sp>
        <p:nvSpPr>
          <p:cNvPr id="3" name="Content Placeholder 2">
            <a:extLst>
              <a:ext uri="{FF2B5EF4-FFF2-40B4-BE49-F238E27FC236}">
                <a16:creationId xmlns:a16="http://schemas.microsoft.com/office/drawing/2014/main" id="{C7062FD0-60D0-41CB-80C4-D147AC470C69}"/>
              </a:ext>
            </a:extLst>
          </p:cNvPr>
          <p:cNvSpPr>
            <a:spLocks noGrp="1"/>
          </p:cNvSpPr>
          <p:nvPr>
            <p:ph idx="1"/>
          </p:nvPr>
        </p:nvSpPr>
        <p:spPr/>
        <p:txBody>
          <a:bodyPr>
            <a:normAutofit fontScale="70000" lnSpcReduction="20000"/>
          </a:bodyPr>
          <a:lstStyle/>
          <a:p>
            <a:r>
              <a:rPr lang="en-US" dirty="0"/>
              <a:t>Multivalued dependency occurs when there are more than one independent multivalued attributes in a table.</a:t>
            </a:r>
          </a:p>
          <a:p>
            <a:r>
              <a:rPr lang="en-US" dirty="0"/>
              <a:t>For example: Consider a bike manufacture company, which produces two colors (Black and white) in each model every year.</a:t>
            </a:r>
          </a:p>
          <a:p>
            <a:r>
              <a:rPr lang="en-US" dirty="0" err="1"/>
              <a:t>bike_model</a:t>
            </a:r>
            <a:r>
              <a:rPr lang="en-US" dirty="0"/>
              <a:t> 	</a:t>
            </a:r>
            <a:r>
              <a:rPr lang="en-US" dirty="0" err="1"/>
              <a:t>manuf_year</a:t>
            </a:r>
            <a:r>
              <a:rPr lang="en-US" dirty="0"/>
              <a:t> 	color</a:t>
            </a:r>
          </a:p>
          <a:p>
            <a:r>
              <a:rPr lang="en-US" dirty="0"/>
              <a:t>M1001 	2007 	Black</a:t>
            </a:r>
          </a:p>
          <a:p>
            <a:r>
              <a:rPr lang="en-US" dirty="0"/>
              <a:t>M1001 	2007 	Red</a:t>
            </a:r>
          </a:p>
          <a:p>
            <a:r>
              <a:rPr lang="en-US" dirty="0"/>
              <a:t>M2012 	2008 	Black</a:t>
            </a:r>
          </a:p>
          <a:p>
            <a:r>
              <a:rPr lang="en-US" dirty="0"/>
              <a:t>M2012 	2008 	Red</a:t>
            </a:r>
          </a:p>
          <a:p>
            <a:r>
              <a:rPr lang="en-US" dirty="0"/>
              <a:t>M2222 	2009 	Black</a:t>
            </a:r>
          </a:p>
          <a:p>
            <a:r>
              <a:rPr lang="en-US" dirty="0"/>
              <a:t>M2222 	2009 	Red</a:t>
            </a:r>
          </a:p>
          <a:p>
            <a:r>
              <a:rPr lang="en-US" dirty="0"/>
              <a:t>Here columns </a:t>
            </a:r>
            <a:r>
              <a:rPr lang="en-US" dirty="0" err="1"/>
              <a:t>manuf_year</a:t>
            </a:r>
            <a:r>
              <a:rPr lang="en-US" dirty="0"/>
              <a:t> and color are independent of each other and dependent on </a:t>
            </a:r>
            <a:r>
              <a:rPr lang="en-US" dirty="0" err="1"/>
              <a:t>bike_model</a:t>
            </a:r>
            <a:r>
              <a:rPr lang="en-US" dirty="0"/>
              <a:t>. In this case these two columns are said to be multivalued dependent on </a:t>
            </a:r>
            <a:r>
              <a:rPr lang="en-US" dirty="0" err="1"/>
              <a:t>bike_model</a:t>
            </a:r>
            <a:r>
              <a:rPr lang="en-US" dirty="0"/>
              <a:t>. These dependencies can be represented like this:</a:t>
            </a:r>
          </a:p>
          <a:p>
            <a:r>
              <a:rPr lang="en-US" dirty="0" err="1"/>
              <a:t>bike_model</a:t>
            </a:r>
            <a:r>
              <a:rPr lang="en-US" dirty="0"/>
              <a:t> -&gt;&gt; </a:t>
            </a:r>
            <a:r>
              <a:rPr lang="en-US" dirty="0" err="1"/>
              <a:t>manuf_year</a:t>
            </a:r>
            <a:br>
              <a:rPr lang="en-US" dirty="0"/>
            </a:br>
            <a:r>
              <a:rPr lang="en-US" dirty="0" err="1"/>
              <a:t>bike_model</a:t>
            </a:r>
            <a:r>
              <a:rPr lang="en-US" dirty="0"/>
              <a:t> -&gt;&gt; color</a:t>
            </a:r>
          </a:p>
        </p:txBody>
      </p:sp>
    </p:spTree>
    <p:extLst>
      <p:ext uri="{BB962C8B-B14F-4D97-AF65-F5344CB8AC3E}">
        <p14:creationId xmlns:p14="http://schemas.microsoft.com/office/powerpoint/2010/main" val="4025479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107B457-34FA-4FBA-821E-80838A91C3FD}"/>
              </a:ext>
            </a:extLst>
          </p:cNvPr>
          <p:cNvSpPr>
            <a:spLocks noGrp="1"/>
          </p:cNvSpPr>
          <p:nvPr>
            <p:ph type="title"/>
          </p:nvPr>
        </p:nvSpPr>
        <p:spPr/>
        <p:txBody>
          <a:bodyPr/>
          <a:lstStyle/>
          <a:p>
            <a:r>
              <a:rPr lang="en-US" dirty="0"/>
              <a:t>TRANSITIVE DEPENDENCY</a:t>
            </a:r>
          </a:p>
        </p:txBody>
      </p:sp>
      <p:sp>
        <p:nvSpPr>
          <p:cNvPr id="6" name="Content Placeholder 5">
            <a:extLst>
              <a:ext uri="{FF2B5EF4-FFF2-40B4-BE49-F238E27FC236}">
                <a16:creationId xmlns:a16="http://schemas.microsoft.com/office/drawing/2014/main" id="{CC80B3E1-64EF-425E-ADB2-3ABE2D18F277}"/>
              </a:ext>
            </a:extLst>
          </p:cNvPr>
          <p:cNvSpPr>
            <a:spLocks noGrp="1"/>
          </p:cNvSpPr>
          <p:nvPr>
            <p:ph idx="1"/>
          </p:nvPr>
        </p:nvSpPr>
        <p:spPr>
          <a:xfrm>
            <a:off x="1024128" y="1944210"/>
            <a:ext cx="9720073" cy="4365150"/>
          </a:xfrm>
        </p:spPr>
        <p:txBody>
          <a:bodyPr>
            <a:normAutofit fontScale="77500" lnSpcReduction="20000"/>
          </a:bodyPr>
          <a:lstStyle/>
          <a:p>
            <a:r>
              <a:rPr lang="en-US" dirty="0"/>
              <a:t>A transitive dependency can only occur in a relation of three of more attributes. This dependency helps us normalizing the database in 3NF (3</a:t>
            </a:r>
            <a:r>
              <a:rPr lang="en-US" baseline="30000" dirty="0"/>
              <a:t>rd</a:t>
            </a:r>
            <a:r>
              <a:rPr lang="en-US" dirty="0"/>
              <a:t> Normal Form).</a:t>
            </a:r>
          </a:p>
          <a:p>
            <a:r>
              <a:rPr lang="en-US" dirty="0"/>
              <a:t>Book 			Author 			</a:t>
            </a:r>
            <a:r>
              <a:rPr lang="en-US" dirty="0" err="1"/>
              <a:t>Author_age</a:t>
            </a:r>
            <a:endParaRPr lang="en-US" dirty="0"/>
          </a:p>
          <a:p>
            <a:r>
              <a:rPr lang="en-US" dirty="0"/>
              <a:t>Game of Thrones 		George R. R. Martin 	66</a:t>
            </a:r>
          </a:p>
          <a:p>
            <a:r>
              <a:rPr lang="en-US" dirty="0"/>
              <a:t>Harry Potter 		J. K. Rowling 		49</a:t>
            </a:r>
          </a:p>
          <a:p>
            <a:r>
              <a:rPr lang="en-US" dirty="0"/>
              <a:t>Dying of the Light 	George R. R. Martin 	66</a:t>
            </a:r>
          </a:p>
          <a:p>
            <a:endParaRPr lang="en-US" dirty="0"/>
          </a:p>
          <a:p>
            <a:r>
              <a:rPr lang="en-US" dirty="0"/>
              <a:t>{Book} -&gt;{Author} (if we know the book, we knows the author name)</a:t>
            </a:r>
          </a:p>
          <a:p>
            <a:r>
              <a:rPr lang="en-US" dirty="0"/>
              <a:t>{Author} does not -&gt;{Book}</a:t>
            </a:r>
          </a:p>
          <a:p>
            <a:r>
              <a:rPr lang="en-US" dirty="0"/>
              <a:t>{Author} -&gt; {</a:t>
            </a:r>
            <a:r>
              <a:rPr lang="en-US" dirty="0" err="1"/>
              <a:t>Author_age</a:t>
            </a:r>
            <a:r>
              <a:rPr lang="en-US" dirty="0"/>
              <a:t>}</a:t>
            </a:r>
          </a:p>
          <a:p>
            <a:endParaRPr lang="en-US" dirty="0"/>
          </a:p>
          <a:p>
            <a:r>
              <a:rPr lang="en-US" dirty="0"/>
              <a:t>Therefore as per the rule of transitive dependency: {Book} -&gt; {</a:t>
            </a:r>
            <a:r>
              <a:rPr lang="en-US" dirty="0" err="1"/>
              <a:t>Author_age</a:t>
            </a:r>
            <a:r>
              <a:rPr lang="en-US" dirty="0"/>
              <a:t>} should hold, that makes sense because if we know the book name we can know the author’s age.</a:t>
            </a:r>
          </a:p>
        </p:txBody>
      </p:sp>
    </p:spTree>
    <p:extLst>
      <p:ext uri="{BB962C8B-B14F-4D97-AF65-F5344CB8AC3E}">
        <p14:creationId xmlns:p14="http://schemas.microsoft.com/office/powerpoint/2010/main" val="1585466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57707-73BA-467F-ACAC-B1C967E98C31}"/>
              </a:ext>
            </a:extLst>
          </p:cNvPr>
          <p:cNvSpPr>
            <a:spLocks noGrp="1"/>
          </p:cNvSpPr>
          <p:nvPr>
            <p:ph type="title"/>
          </p:nvPr>
        </p:nvSpPr>
        <p:spPr/>
        <p:txBody>
          <a:bodyPr/>
          <a:lstStyle/>
          <a:p>
            <a:r>
              <a:rPr lang="en-US" dirty="0"/>
              <a:t>Definition of Candidate Key in DBMS:</a:t>
            </a:r>
          </a:p>
        </p:txBody>
      </p:sp>
      <p:sp>
        <p:nvSpPr>
          <p:cNvPr id="3" name="Content Placeholder 2">
            <a:extLst>
              <a:ext uri="{FF2B5EF4-FFF2-40B4-BE49-F238E27FC236}">
                <a16:creationId xmlns:a16="http://schemas.microsoft.com/office/drawing/2014/main" id="{1853F3A3-A354-44A8-9EF3-76BB42219A5A}"/>
              </a:ext>
            </a:extLst>
          </p:cNvPr>
          <p:cNvSpPr>
            <a:spLocks noGrp="1"/>
          </p:cNvSpPr>
          <p:nvPr>
            <p:ph idx="1"/>
          </p:nvPr>
        </p:nvSpPr>
        <p:spPr/>
        <p:txBody>
          <a:bodyPr/>
          <a:lstStyle/>
          <a:p>
            <a:r>
              <a:rPr lang="en-US" dirty="0"/>
              <a:t>A super key with no redundant attribute is known as candidate key. Candidate keys are selected from the set of super keys, the only thing we take care while selecting candidate key is that the candidate key should not have any redundant attributes. That’s the reason they are also termed as minimal super key.</a:t>
            </a:r>
          </a:p>
        </p:txBody>
      </p:sp>
    </p:spTree>
    <p:extLst>
      <p:ext uri="{BB962C8B-B14F-4D97-AF65-F5344CB8AC3E}">
        <p14:creationId xmlns:p14="http://schemas.microsoft.com/office/powerpoint/2010/main" val="3490530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C58A6-85ED-4A44-81F2-D67FA5BEBF0D}"/>
              </a:ext>
            </a:extLst>
          </p:cNvPr>
          <p:cNvSpPr>
            <a:spLocks noGrp="1"/>
          </p:cNvSpPr>
          <p:nvPr>
            <p:ph type="title"/>
          </p:nvPr>
        </p:nvSpPr>
        <p:spPr/>
        <p:txBody>
          <a:bodyPr/>
          <a:lstStyle/>
          <a:p>
            <a:r>
              <a:rPr lang="en-US" dirty="0"/>
              <a:t>Candidate Key </a:t>
            </a:r>
            <a:r>
              <a:rPr lang="en-US" dirty="0" err="1"/>
              <a:t>ExamplE</a:t>
            </a:r>
            <a:endParaRPr lang="en-US" dirty="0"/>
          </a:p>
        </p:txBody>
      </p:sp>
      <p:sp>
        <p:nvSpPr>
          <p:cNvPr id="3" name="Content Placeholder 2">
            <a:extLst>
              <a:ext uri="{FF2B5EF4-FFF2-40B4-BE49-F238E27FC236}">
                <a16:creationId xmlns:a16="http://schemas.microsoft.com/office/drawing/2014/main" id="{2074CB6A-9C7A-42A7-B6D0-3B8A3CE7EFD8}"/>
              </a:ext>
            </a:extLst>
          </p:cNvPr>
          <p:cNvSpPr>
            <a:spLocks noGrp="1"/>
          </p:cNvSpPr>
          <p:nvPr>
            <p:ph sz="half" idx="1"/>
          </p:nvPr>
        </p:nvSpPr>
        <p:spPr/>
        <p:txBody>
          <a:bodyPr>
            <a:normAutofit fontScale="92500" lnSpcReduction="20000"/>
          </a:bodyPr>
          <a:lstStyle/>
          <a:p>
            <a:r>
              <a:rPr lang="en-US" dirty="0"/>
              <a:t>Lets take an example of table “Employee”. This table has three attributes: </a:t>
            </a:r>
            <a:r>
              <a:rPr lang="en-US" dirty="0" err="1"/>
              <a:t>Emp_Id</a:t>
            </a:r>
            <a:r>
              <a:rPr lang="en-US" dirty="0"/>
              <a:t>, </a:t>
            </a:r>
            <a:r>
              <a:rPr lang="en-US" dirty="0" err="1"/>
              <a:t>Emp_Number</a:t>
            </a:r>
            <a:r>
              <a:rPr lang="en-US" dirty="0"/>
              <a:t> &amp; </a:t>
            </a:r>
            <a:r>
              <a:rPr lang="en-US" dirty="0" err="1"/>
              <a:t>Emp_Name</a:t>
            </a:r>
            <a:r>
              <a:rPr lang="en-US" dirty="0"/>
              <a:t>. Here </a:t>
            </a:r>
            <a:r>
              <a:rPr lang="en-US" dirty="0" err="1"/>
              <a:t>Emp_Id</a:t>
            </a:r>
            <a:r>
              <a:rPr lang="en-US" dirty="0"/>
              <a:t> &amp; </a:t>
            </a:r>
            <a:r>
              <a:rPr lang="en-US" dirty="0" err="1"/>
              <a:t>Emp_Number</a:t>
            </a:r>
            <a:r>
              <a:rPr lang="en-US" dirty="0"/>
              <a:t> will be having unique values and </a:t>
            </a:r>
            <a:r>
              <a:rPr lang="en-US" dirty="0" err="1"/>
              <a:t>Emp_Name</a:t>
            </a:r>
            <a:r>
              <a:rPr lang="en-US" dirty="0"/>
              <a:t> can have duplicate values as more than one employees can have same name.</a:t>
            </a:r>
          </a:p>
          <a:p>
            <a:r>
              <a:rPr lang="en-US" dirty="0" err="1"/>
              <a:t>Emp_Id</a:t>
            </a:r>
            <a:r>
              <a:rPr lang="en-US" dirty="0"/>
              <a:t>	</a:t>
            </a:r>
            <a:r>
              <a:rPr lang="en-US" dirty="0" err="1"/>
              <a:t>Emp_Number</a:t>
            </a:r>
            <a:r>
              <a:rPr lang="en-US" dirty="0"/>
              <a:t>	</a:t>
            </a:r>
            <a:r>
              <a:rPr lang="en-US" dirty="0" err="1"/>
              <a:t>Emp_Name</a:t>
            </a:r>
            <a:endParaRPr lang="en-US" dirty="0"/>
          </a:p>
          <a:p>
            <a:r>
              <a:rPr lang="en-US" dirty="0"/>
              <a:t>------  ----------      --------</a:t>
            </a:r>
          </a:p>
          <a:p>
            <a:r>
              <a:rPr lang="en-US" dirty="0"/>
              <a:t>E01	2264	        Steve</a:t>
            </a:r>
          </a:p>
          <a:p>
            <a:r>
              <a:rPr lang="en-US" dirty="0"/>
              <a:t>E22	2278	        Ajeet</a:t>
            </a:r>
          </a:p>
          <a:p>
            <a:r>
              <a:rPr lang="en-US" dirty="0"/>
              <a:t>E23	2288	        Chaitanya</a:t>
            </a:r>
          </a:p>
          <a:p>
            <a:r>
              <a:rPr lang="en-US" dirty="0"/>
              <a:t>E45	2290	        Robert</a:t>
            </a:r>
          </a:p>
          <a:p>
            <a:endParaRPr lang="en-US" dirty="0"/>
          </a:p>
          <a:p>
            <a:endParaRPr lang="en-US" dirty="0"/>
          </a:p>
        </p:txBody>
      </p:sp>
      <p:sp>
        <p:nvSpPr>
          <p:cNvPr id="6" name="Content Placeholder 5">
            <a:extLst>
              <a:ext uri="{FF2B5EF4-FFF2-40B4-BE49-F238E27FC236}">
                <a16:creationId xmlns:a16="http://schemas.microsoft.com/office/drawing/2014/main" id="{771E6A01-934B-4E65-ABEB-0890C777088E}"/>
              </a:ext>
            </a:extLst>
          </p:cNvPr>
          <p:cNvSpPr>
            <a:spLocks noGrp="1"/>
          </p:cNvSpPr>
          <p:nvPr>
            <p:ph sz="half" idx="2"/>
          </p:nvPr>
        </p:nvSpPr>
        <p:spPr/>
        <p:txBody>
          <a:bodyPr>
            <a:normAutofit fontScale="92500" lnSpcReduction="20000"/>
          </a:bodyPr>
          <a:lstStyle/>
          <a:p>
            <a:r>
              <a:rPr lang="en-US" dirty="0">
                <a:solidFill>
                  <a:schemeClr val="accent1"/>
                </a:solidFill>
              </a:rPr>
              <a:t>How many super keys the above table can have?</a:t>
            </a:r>
          </a:p>
          <a:p>
            <a:r>
              <a:rPr lang="en-US" dirty="0"/>
              <a:t>1. {</a:t>
            </a:r>
            <a:r>
              <a:rPr lang="en-US" dirty="0" err="1"/>
              <a:t>Emp_Id</a:t>
            </a:r>
            <a:r>
              <a:rPr lang="en-US" dirty="0"/>
              <a:t>}</a:t>
            </a:r>
          </a:p>
          <a:p>
            <a:r>
              <a:rPr lang="en-US" dirty="0"/>
              <a:t>2. {</a:t>
            </a:r>
            <a:r>
              <a:rPr lang="en-US" dirty="0" err="1"/>
              <a:t>Emp_Number</a:t>
            </a:r>
            <a:r>
              <a:rPr lang="en-US" dirty="0"/>
              <a:t>}</a:t>
            </a:r>
          </a:p>
          <a:p>
            <a:r>
              <a:rPr lang="en-US" dirty="0"/>
              <a:t>3. {</a:t>
            </a:r>
            <a:r>
              <a:rPr lang="en-US" dirty="0" err="1"/>
              <a:t>Emp_Id</a:t>
            </a:r>
            <a:r>
              <a:rPr lang="en-US" dirty="0"/>
              <a:t>, </a:t>
            </a:r>
            <a:r>
              <a:rPr lang="en-US" dirty="0" err="1"/>
              <a:t>Emp_Number</a:t>
            </a:r>
            <a:r>
              <a:rPr lang="en-US" dirty="0"/>
              <a:t>}</a:t>
            </a:r>
          </a:p>
          <a:p>
            <a:r>
              <a:rPr lang="en-US" dirty="0"/>
              <a:t>4. {</a:t>
            </a:r>
            <a:r>
              <a:rPr lang="en-US" dirty="0" err="1"/>
              <a:t>Emp_Id</a:t>
            </a:r>
            <a:r>
              <a:rPr lang="en-US" dirty="0"/>
              <a:t>, </a:t>
            </a:r>
            <a:r>
              <a:rPr lang="en-US" dirty="0" err="1"/>
              <a:t>Emp_Name</a:t>
            </a:r>
            <a:r>
              <a:rPr lang="en-US" dirty="0"/>
              <a:t>}</a:t>
            </a:r>
          </a:p>
          <a:p>
            <a:r>
              <a:rPr lang="en-US" dirty="0"/>
              <a:t>5. {</a:t>
            </a:r>
            <a:r>
              <a:rPr lang="en-US" dirty="0" err="1"/>
              <a:t>Emp_Id</a:t>
            </a:r>
            <a:r>
              <a:rPr lang="en-US" dirty="0"/>
              <a:t>, </a:t>
            </a:r>
            <a:r>
              <a:rPr lang="en-US" dirty="0" err="1"/>
              <a:t>Emp_Number</a:t>
            </a:r>
            <a:r>
              <a:rPr lang="en-US" dirty="0"/>
              <a:t>, </a:t>
            </a:r>
            <a:r>
              <a:rPr lang="en-US" dirty="0" err="1"/>
              <a:t>Emp_Name</a:t>
            </a:r>
            <a:r>
              <a:rPr lang="en-US" dirty="0"/>
              <a:t>}</a:t>
            </a:r>
          </a:p>
          <a:p>
            <a:r>
              <a:rPr lang="en-US" dirty="0"/>
              <a:t>6. {</a:t>
            </a:r>
            <a:r>
              <a:rPr lang="en-US" dirty="0" err="1"/>
              <a:t>Emp_Number</a:t>
            </a:r>
            <a:r>
              <a:rPr lang="en-US" dirty="0"/>
              <a:t>, </a:t>
            </a:r>
            <a:r>
              <a:rPr lang="en-US" dirty="0" err="1"/>
              <a:t>Emp_Name</a:t>
            </a:r>
            <a:r>
              <a:rPr lang="en-US" dirty="0"/>
              <a:t>}</a:t>
            </a:r>
          </a:p>
          <a:p>
            <a:endParaRPr lang="en-US" dirty="0"/>
          </a:p>
          <a:p>
            <a:r>
              <a:rPr lang="en-US" dirty="0"/>
              <a:t>Lets select the candidate keys from the above set of super keys.</a:t>
            </a:r>
          </a:p>
          <a:p>
            <a:endParaRPr lang="en-US" dirty="0"/>
          </a:p>
        </p:txBody>
      </p:sp>
    </p:spTree>
    <p:extLst>
      <p:ext uri="{BB962C8B-B14F-4D97-AF65-F5344CB8AC3E}">
        <p14:creationId xmlns:p14="http://schemas.microsoft.com/office/powerpoint/2010/main" val="1314545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682E53B-AD34-4562-A57D-0256EDA826CF}"/>
              </a:ext>
            </a:extLst>
          </p:cNvPr>
          <p:cNvSpPr>
            <a:spLocks noGrp="1"/>
          </p:cNvSpPr>
          <p:nvPr>
            <p:ph type="title"/>
          </p:nvPr>
        </p:nvSpPr>
        <p:spPr/>
        <p:txBody>
          <a:bodyPr/>
          <a:lstStyle/>
          <a:p>
            <a:r>
              <a:rPr lang="en-US" dirty="0"/>
              <a:t>SELECTING THE CANDIDATE KEY</a:t>
            </a:r>
          </a:p>
        </p:txBody>
      </p:sp>
      <p:sp>
        <p:nvSpPr>
          <p:cNvPr id="6" name="Content Placeholder 5">
            <a:extLst>
              <a:ext uri="{FF2B5EF4-FFF2-40B4-BE49-F238E27FC236}">
                <a16:creationId xmlns:a16="http://schemas.microsoft.com/office/drawing/2014/main" id="{048A4EA6-C032-41A7-9554-777D47FCC147}"/>
              </a:ext>
            </a:extLst>
          </p:cNvPr>
          <p:cNvSpPr>
            <a:spLocks noGrp="1"/>
          </p:cNvSpPr>
          <p:nvPr>
            <p:ph idx="1"/>
          </p:nvPr>
        </p:nvSpPr>
        <p:spPr/>
        <p:txBody>
          <a:bodyPr>
            <a:normAutofit fontScale="70000" lnSpcReduction="20000"/>
          </a:bodyPr>
          <a:lstStyle/>
          <a:p>
            <a:r>
              <a:rPr lang="en-US" dirty="0"/>
              <a:t>1. {</a:t>
            </a:r>
            <a:r>
              <a:rPr lang="en-US" dirty="0" err="1"/>
              <a:t>Emp_Id</a:t>
            </a:r>
            <a:r>
              <a:rPr lang="en-US" dirty="0"/>
              <a:t>} – No redundant attributes</a:t>
            </a:r>
          </a:p>
          <a:p>
            <a:r>
              <a:rPr lang="en-US" dirty="0"/>
              <a:t>2. {</a:t>
            </a:r>
            <a:r>
              <a:rPr lang="en-US" dirty="0" err="1"/>
              <a:t>Emp_Number</a:t>
            </a:r>
            <a:r>
              <a:rPr lang="en-US" dirty="0"/>
              <a:t>} – No redundant attributes</a:t>
            </a:r>
          </a:p>
          <a:p>
            <a:r>
              <a:rPr lang="en-US" dirty="0"/>
              <a:t>3. {</a:t>
            </a:r>
            <a:r>
              <a:rPr lang="en-US" dirty="0" err="1"/>
              <a:t>Emp_Id</a:t>
            </a:r>
            <a:r>
              <a:rPr lang="en-US" dirty="0"/>
              <a:t>, </a:t>
            </a:r>
            <a:r>
              <a:rPr lang="en-US" dirty="0" err="1"/>
              <a:t>Emp_Number</a:t>
            </a:r>
            <a:r>
              <a:rPr lang="en-US" dirty="0"/>
              <a:t>} – Redundant attribute. Either of those attributes can be a minimal super key as both of these columns have unique values.</a:t>
            </a:r>
          </a:p>
          <a:p>
            <a:r>
              <a:rPr lang="en-US" dirty="0"/>
              <a:t>4. {</a:t>
            </a:r>
            <a:r>
              <a:rPr lang="en-US" dirty="0" err="1"/>
              <a:t>Emp_Id</a:t>
            </a:r>
            <a:r>
              <a:rPr lang="en-US" dirty="0"/>
              <a:t>, </a:t>
            </a:r>
            <a:r>
              <a:rPr lang="en-US" dirty="0" err="1"/>
              <a:t>Emp_Name</a:t>
            </a:r>
            <a:r>
              <a:rPr lang="en-US" dirty="0"/>
              <a:t>} – Redundant attribute </a:t>
            </a:r>
            <a:r>
              <a:rPr lang="en-US" dirty="0" err="1"/>
              <a:t>Emp_Name</a:t>
            </a:r>
            <a:r>
              <a:rPr lang="en-US" dirty="0"/>
              <a:t>.</a:t>
            </a:r>
          </a:p>
          <a:p>
            <a:r>
              <a:rPr lang="en-US" dirty="0"/>
              <a:t>5. {</a:t>
            </a:r>
            <a:r>
              <a:rPr lang="en-US" dirty="0" err="1"/>
              <a:t>Emp_Id</a:t>
            </a:r>
            <a:r>
              <a:rPr lang="en-US" dirty="0"/>
              <a:t>, </a:t>
            </a:r>
            <a:r>
              <a:rPr lang="en-US" dirty="0" err="1"/>
              <a:t>Emp_Number</a:t>
            </a:r>
            <a:r>
              <a:rPr lang="en-US" dirty="0"/>
              <a:t>, </a:t>
            </a:r>
            <a:r>
              <a:rPr lang="en-US" dirty="0" err="1"/>
              <a:t>Emp_Name</a:t>
            </a:r>
            <a:r>
              <a:rPr lang="en-US" dirty="0"/>
              <a:t>} – Redundant attributes. </a:t>
            </a:r>
            <a:r>
              <a:rPr lang="en-US" dirty="0" err="1"/>
              <a:t>Emp_Id</a:t>
            </a:r>
            <a:r>
              <a:rPr lang="en-US" dirty="0"/>
              <a:t> or </a:t>
            </a:r>
            <a:r>
              <a:rPr lang="en-US" dirty="0" err="1"/>
              <a:t>Emp_Number</a:t>
            </a:r>
            <a:r>
              <a:rPr lang="en-US" dirty="0"/>
              <a:t> alone are sufficient enough to uniquely identify a row of Employee table.</a:t>
            </a:r>
          </a:p>
          <a:p>
            <a:r>
              <a:rPr lang="en-US" dirty="0"/>
              <a:t>6. {</a:t>
            </a:r>
            <a:r>
              <a:rPr lang="en-US" dirty="0" err="1"/>
              <a:t>Emp_Number</a:t>
            </a:r>
            <a:r>
              <a:rPr lang="en-US" dirty="0"/>
              <a:t>, </a:t>
            </a:r>
            <a:r>
              <a:rPr lang="en-US" dirty="0" err="1"/>
              <a:t>Emp_Name</a:t>
            </a:r>
            <a:r>
              <a:rPr lang="en-US" dirty="0"/>
              <a:t>} – Redundant attribute </a:t>
            </a:r>
            <a:r>
              <a:rPr lang="en-US" dirty="0" err="1"/>
              <a:t>Emp_Name</a:t>
            </a:r>
            <a:r>
              <a:rPr lang="en-US" dirty="0"/>
              <a:t>.</a:t>
            </a:r>
          </a:p>
          <a:p>
            <a:r>
              <a:rPr lang="en-US" dirty="0"/>
              <a:t>The candidate keys we have selected are:</a:t>
            </a:r>
          </a:p>
          <a:p>
            <a:r>
              <a:rPr lang="en-US" dirty="0"/>
              <a:t>{</a:t>
            </a:r>
            <a:r>
              <a:rPr lang="en-US" dirty="0" err="1"/>
              <a:t>Emp_Id</a:t>
            </a:r>
            <a:r>
              <a:rPr lang="en-US" dirty="0"/>
              <a:t>}</a:t>
            </a:r>
          </a:p>
          <a:p>
            <a:r>
              <a:rPr lang="en-US" dirty="0"/>
              <a:t>{</a:t>
            </a:r>
            <a:r>
              <a:rPr lang="en-US" dirty="0" err="1"/>
              <a:t>Emp_Number</a:t>
            </a:r>
            <a:r>
              <a:rPr lang="en-US" dirty="0"/>
              <a:t>}</a:t>
            </a:r>
          </a:p>
          <a:p>
            <a:r>
              <a:rPr lang="en-US" dirty="0"/>
              <a:t>Note: A primary key is selected from the set of candidate keys. That means we can either have </a:t>
            </a:r>
            <a:r>
              <a:rPr lang="en-US" dirty="0" err="1"/>
              <a:t>Emp_Id</a:t>
            </a:r>
            <a:r>
              <a:rPr lang="en-US" dirty="0"/>
              <a:t> or </a:t>
            </a:r>
            <a:r>
              <a:rPr lang="en-US" dirty="0" err="1"/>
              <a:t>Emp_Number</a:t>
            </a:r>
            <a:r>
              <a:rPr lang="en-US" dirty="0"/>
              <a:t> as primary key. The decision is made by DBA (Database administrator)</a:t>
            </a:r>
          </a:p>
        </p:txBody>
      </p:sp>
    </p:spTree>
    <p:extLst>
      <p:ext uri="{BB962C8B-B14F-4D97-AF65-F5344CB8AC3E}">
        <p14:creationId xmlns:p14="http://schemas.microsoft.com/office/powerpoint/2010/main" val="37864020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CB72F-D69A-4DEA-B4BD-63E7D92E0923}"/>
              </a:ext>
            </a:extLst>
          </p:cNvPr>
          <p:cNvSpPr>
            <a:spLocks noGrp="1"/>
          </p:cNvSpPr>
          <p:nvPr>
            <p:ph type="title"/>
          </p:nvPr>
        </p:nvSpPr>
        <p:spPr/>
        <p:txBody>
          <a:bodyPr/>
          <a:lstStyle/>
          <a:p>
            <a:r>
              <a:rPr lang="en-US" dirty="0"/>
              <a:t>Definition of Super Key in DBMS</a:t>
            </a:r>
          </a:p>
        </p:txBody>
      </p:sp>
      <p:sp>
        <p:nvSpPr>
          <p:cNvPr id="3" name="Content Placeholder 2">
            <a:extLst>
              <a:ext uri="{FF2B5EF4-FFF2-40B4-BE49-F238E27FC236}">
                <a16:creationId xmlns:a16="http://schemas.microsoft.com/office/drawing/2014/main" id="{4E94A01C-51FE-4C54-8238-12197357C25B}"/>
              </a:ext>
            </a:extLst>
          </p:cNvPr>
          <p:cNvSpPr>
            <a:spLocks noGrp="1"/>
          </p:cNvSpPr>
          <p:nvPr>
            <p:ph idx="1"/>
          </p:nvPr>
        </p:nvSpPr>
        <p:spPr/>
        <p:txBody>
          <a:bodyPr/>
          <a:lstStyle/>
          <a:p>
            <a:r>
              <a:rPr lang="en-US" dirty="0"/>
              <a:t>: A super key is a set of one or more attributes (columns), which can uniquely identify a row in a table. Often DBMS beginners get confused between super key and candidate key, so we will also discuss candidate key and its relation with super key in this article.</a:t>
            </a:r>
          </a:p>
          <a:p>
            <a:r>
              <a:rPr lang="en-US" dirty="0"/>
              <a:t>How candidate key is different from super key?</a:t>
            </a:r>
          </a:p>
          <a:p>
            <a:r>
              <a:rPr lang="en-US" dirty="0"/>
              <a:t>Answer is simple – Candidate keys are selected from the set of super keys, the only thing we take care while selecting candidate key is: It should not have any redundant attribute. That’s the reason they are also termed as minimal super key.</a:t>
            </a:r>
          </a:p>
        </p:txBody>
      </p:sp>
    </p:spTree>
    <p:extLst>
      <p:ext uri="{BB962C8B-B14F-4D97-AF65-F5344CB8AC3E}">
        <p14:creationId xmlns:p14="http://schemas.microsoft.com/office/powerpoint/2010/main" val="31348935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285C3-D16B-4F9E-8129-90EAC53108AD}"/>
              </a:ext>
            </a:extLst>
          </p:cNvPr>
          <p:cNvSpPr>
            <a:spLocks noGrp="1"/>
          </p:cNvSpPr>
          <p:nvPr>
            <p:ph type="title"/>
          </p:nvPr>
        </p:nvSpPr>
        <p:spPr/>
        <p:txBody>
          <a:bodyPr/>
          <a:lstStyle/>
          <a:p>
            <a:r>
              <a:rPr lang="en-US" dirty="0"/>
              <a:t>Let’s take an example to understand this:</a:t>
            </a:r>
            <a:br>
              <a:rPr lang="en-US" dirty="0"/>
            </a:br>
            <a:endParaRPr lang="en-US" dirty="0"/>
          </a:p>
        </p:txBody>
      </p:sp>
      <p:sp>
        <p:nvSpPr>
          <p:cNvPr id="5" name="Text Placeholder 4">
            <a:extLst>
              <a:ext uri="{FF2B5EF4-FFF2-40B4-BE49-F238E27FC236}">
                <a16:creationId xmlns:a16="http://schemas.microsoft.com/office/drawing/2014/main" id="{45F8E6EA-9F49-4D1D-B322-BF145AA92B44}"/>
              </a:ext>
            </a:extLst>
          </p:cNvPr>
          <p:cNvSpPr>
            <a:spLocks noGrp="1"/>
          </p:cNvSpPr>
          <p:nvPr>
            <p:ph type="body" idx="1"/>
          </p:nvPr>
        </p:nvSpPr>
        <p:spPr/>
        <p:txBody>
          <a:bodyPr>
            <a:normAutofit fontScale="70000" lnSpcReduction="20000"/>
          </a:bodyPr>
          <a:lstStyle/>
          <a:p>
            <a:r>
              <a:rPr lang="en-US" dirty="0"/>
              <a:t>Table: Employee</a:t>
            </a:r>
          </a:p>
          <a:p>
            <a:endParaRPr lang="en-US" dirty="0"/>
          </a:p>
        </p:txBody>
      </p:sp>
      <p:sp>
        <p:nvSpPr>
          <p:cNvPr id="3" name="Content Placeholder 2">
            <a:extLst>
              <a:ext uri="{FF2B5EF4-FFF2-40B4-BE49-F238E27FC236}">
                <a16:creationId xmlns:a16="http://schemas.microsoft.com/office/drawing/2014/main" id="{A03E8F4A-312E-48FE-9012-DEC2C41D36BF}"/>
              </a:ext>
            </a:extLst>
          </p:cNvPr>
          <p:cNvSpPr>
            <a:spLocks noGrp="1"/>
          </p:cNvSpPr>
          <p:nvPr>
            <p:ph sz="half" idx="2"/>
          </p:nvPr>
        </p:nvSpPr>
        <p:spPr/>
        <p:txBody>
          <a:bodyPr>
            <a:normAutofit/>
          </a:bodyPr>
          <a:lstStyle/>
          <a:p>
            <a:r>
              <a:rPr lang="en-US" dirty="0" err="1"/>
              <a:t>Emp_SSN</a:t>
            </a:r>
            <a:r>
              <a:rPr lang="en-US" dirty="0"/>
              <a:t>	    </a:t>
            </a:r>
            <a:r>
              <a:rPr lang="en-US" dirty="0" err="1"/>
              <a:t>Emp_Number</a:t>
            </a:r>
            <a:r>
              <a:rPr lang="en-US" dirty="0"/>
              <a:t>	 </a:t>
            </a:r>
            <a:r>
              <a:rPr lang="en-US" dirty="0" err="1"/>
              <a:t>Emp_Name</a:t>
            </a:r>
            <a:endParaRPr lang="en-US" dirty="0"/>
          </a:p>
          <a:p>
            <a:r>
              <a:rPr lang="en-US" dirty="0"/>
              <a:t>---------   ----------   -------- </a:t>
            </a:r>
          </a:p>
          <a:p>
            <a:r>
              <a:rPr lang="en-US" dirty="0"/>
              <a:t>123456789	226	 Steve</a:t>
            </a:r>
          </a:p>
          <a:p>
            <a:r>
              <a:rPr lang="en-US" dirty="0"/>
              <a:t>999999321	227	 Ajeet</a:t>
            </a:r>
          </a:p>
          <a:p>
            <a:r>
              <a:rPr lang="en-US" dirty="0"/>
              <a:t>888997212	228	 Chaitanya</a:t>
            </a:r>
          </a:p>
          <a:p>
            <a:r>
              <a:rPr lang="en-US" dirty="0"/>
              <a:t>777778888	229	 Robert</a:t>
            </a:r>
          </a:p>
          <a:p>
            <a:endParaRPr lang="en-US" dirty="0"/>
          </a:p>
        </p:txBody>
      </p:sp>
      <p:sp>
        <p:nvSpPr>
          <p:cNvPr id="6" name="Text Placeholder 5">
            <a:extLst>
              <a:ext uri="{FF2B5EF4-FFF2-40B4-BE49-F238E27FC236}">
                <a16:creationId xmlns:a16="http://schemas.microsoft.com/office/drawing/2014/main" id="{4CFBFE1C-3628-45A4-874D-69FC36002E70}"/>
              </a:ext>
            </a:extLst>
          </p:cNvPr>
          <p:cNvSpPr>
            <a:spLocks noGrp="1"/>
          </p:cNvSpPr>
          <p:nvPr>
            <p:ph type="body" sz="quarter" idx="3"/>
          </p:nvPr>
        </p:nvSpPr>
        <p:spPr>
          <a:xfrm>
            <a:off x="5989320" y="2312801"/>
            <a:ext cx="4754880" cy="822960"/>
          </a:xfrm>
        </p:spPr>
        <p:txBody>
          <a:bodyPr>
            <a:normAutofit fontScale="70000" lnSpcReduction="20000"/>
          </a:bodyPr>
          <a:lstStyle/>
          <a:p>
            <a:r>
              <a:rPr lang="en-US" dirty="0"/>
              <a:t>Super keys: The table on the left has following super keys. All of the following sets of super key are able to uniquely identify a row of the employee table.</a:t>
            </a:r>
          </a:p>
          <a:p>
            <a:endParaRPr lang="en-US" dirty="0"/>
          </a:p>
        </p:txBody>
      </p:sp>
      <p:sp>
        <p:nvSpPr>
          <p:cNvPr id="7" name="Content Placeholder 6">
            <a:extLst>
              <a:ext uri="{FF2B5EF4-FFF2-40B4-BE49-F238E27FC236}">
                <a16:creationId xmlns:a16="http://schemas.microsoft.com/office/drawing/2014/main" id="{B3082F45-2286-4D02-BCDC-61A6ABB38D4B}"/>
              </a:ext>
            </a:extLst>
          </p:cNvPr>
          <p:cNvSpPr>
            <a:spLocks noGrp="1"/>
          </p:cNvSpPr>
          <p:nvPr>
            <p:ph sz="quarter" idx="4"/>
          </p:nvPr>
        </p:nvSpPr>
        <p:spPr/>
        <p:txBody>
          <a:bodyPr>
            <a:normAutofit/>
          </a:bodyPr>
          <a:lstStyle/>
          <a:p>
            <a:r>
              <a:rPr lang="en-US" dirty="0"/>
              <a:t>    {</a:t>
            </a:r>
            <a:r>
              <a:rPr lang="en-US" dirty="0" err="1"/>
              <a:t>Emp_SSN</a:t>
            </a:r>
            <a:r>
              <a:rPr lang="en-US" dirty="0"/>
              <a:t>}</a:t>
            </a:r>
          </a:p>
          <a:p>
            <a:r>
              <a:rPr lang="en-US" dirty="0"/>
              <a:t>    {</a:t>
            </a:r>
            <a:r>
              <a:rPr lang="en-US" dirty="0" err="1"/>
              <a:t>Emp_Number</a:t>
            </a:r>
            <a:r>
              <a:rPr lang="en-US" dirty="0"/>
              <a:t>}</a:t>
            </a:r>
          </a:p>
          <a:p>
            <a:r>
              <a:rPr lang="en-US" dirty="0"/>
              <a:t>    {</a:t>
            </a:r>
            <a:r>
              <a:rPr lang="en-US" dirty="0" err="1"/>
              <a:t>Emp_SSN</a:t>
            </a:r>
            <a:r>
              <a:rPr lang="en-US" dirty="0"/>
              <a:t>, </a:t>
            </a:r>
            <a:r>
              <a:rPr lang="en-US" dirty="0" err="1"/>
              <a:t>Emp_Number</a:t>
            </a:r>
            <a:r>
              <a:rPr lang="en-US" dirty="0"/>
              <a:t>}</a:t>
            </a:r>
          </a:p>
          <a:p>
            <a:r>
              <a:rPr lang="en-US" dirty="0"/>
              <a:t>    {</a:t>
            </a:r>
            <a:r>
              <a:rPr lang="en-US" dirty="0" err="1"/>
              <a:t>Emp_SSN</a:t>
            </a:r>
            <a:r>
              <a:rPr lang="en-US" dirty="0"/>
              <a:t>, </a:t>
            </a:r>
            <a:r>
              <a:rPr lang="en-US" dirty="0" err="1"/>
              <a:t>Emp_Name</a:t>
            </a:r>
            <a:r>
              <a:rPr lang="en-US" dirty="0"/>
              <a:t>}</a:t>
            </a:r>
          </a:p>
          <a:p>
            <a:r>
              <a:rPr lang="en-US" dirty="0"/>
              <a:t>    {</a:t>
            </a:r>
            <a:r>
              <a:rPr lang="en-US" dirty="0" err="1"/>
              <a:t>Emp_SSN</a:t>
            </a:r>
            <a:r>
              <a:rPr lang="en-US" dirty="0"/>
              <a:t>, </a:t>
            </a:r>
            <a:r>
              <a:rPr lang="en-US" dirty="0" err="1"/>
              <a:t>Emp_Number</a:t>
            </a:r>
            <a:r>
              <a:rPr lang="en-US" dirty="0"/>
              <a:t>, </a:t>
            </a:r>
            <a:r>
              <a:rPr lang="en-US" dirty="0" err="1"/>
              <a:t>Emp_Name</a:t>
            </a:r>
            <a:r>
              <a:rPr lang="en-US" dirty="0"/>
              <a:t>}</a:t>
            </a:r>
          </a:p>
          <a:p>
            <a:r>
              <a:rPr lang="en-US" dirty="0"/>
              <a:t>    {</a:t>
            </a:r>
            <a:r>
              <a:rPr lang="en-US" dirty="0" err="1"/>
              <a:t>Emp_Number</a:t>
            </a:r>
            <a:r>
              <a:rPr lang="en-US" dirty="0"/>
              <a:t>, </a:t>
            </a:r>
            <a:r>
              <a:rPr lang="en-US" dirty="0" err="1"/>
              <a:t>Emp_Name</a:t>
            </a:r>
            <a:r>
              <a:rPr lang="en-US" dirty="0"/>
              <a:t>}</a:t>
            </a:r>
          </a:p>
          <a:p>
            <a:endParaRPr lang="en-US" dirty="0"/>
          </a:p>
        </p:txBody>
      </p:sp>
    </p:spTree>
    <p:extLst>
      <p:ext uri="{BB962C8B-B14F-4D97-AF65-F5344CB8AC3E}">
        <p14:creationId xmlns:p14="http://schemas.microsoft.com/office/powerpoint/2010/main" val="40816768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510D6D6-113B-4840-A2A6-3B1B9C6EC3BE}"/>
              </a:ext>
            </a:extLst>
          </p:cNvPr>
          <p:cNvSpPr>
            <a:spLocks noGrp="1"/>
          </p:cNvSpPr>
          <p:nvPr>
            <p:ph type="title"/>
          </p:nvPr>
        </p:nvSpPr>
        <p:spPr/>
        <p:txBody>
          <a:bodyPr/>
          <a:lstStyle/>
          <a:p>
            <a:r>
              <a:rPr lang="en-US" dirty="0"/>
              <a:t>Candidate Keys again</a:t>
            </a:r>
          </a:p>
        </p:txBody>
      </p:sp>
      <p:sp>
        <p:nvSpPr>
          <p:cNvPr id="8" name="Content Placeholder 7">
            <a:extLst>
              <a:ext uri="{FF2B5EF4-FFF2-40B4-BE49-F238E27FC236}">
                <a16:creationId xmlns:a16="http://schemas.microsoft.com/office/drawing/2014/main" id="{EBE8FA2B-B29E-49AD-BBF0-425258FE15DC}"/>
              </a:ext>
            </a:extLst>
          </p:cNvPr>
          <p:cNvSpPr>
            <a:spLocks noGrp="1"/>
          </p:cNvSpPr>
          <p:nvPr>
            <p:ph idx="1"/>
          </p:nvPr>
        </p:nvSpPr>
        <p:spPr/>
        <p:txBody>
          <a:bodyPr/>
          <a:lstStyle/>
          <a:p>
            <a:r>
              <a:rPr lang="en-US" dirty="0"/>
              <a:t>As mentioned in the beginning, a candidate key is a minimal super key with no redundant attributes. The following two set of super keys are chosen from the above sets as there are no redundant attributes in these sets.</a:t>
            </a:r>
          </a:p>
          <a:p>
            <a:endParaRPr lang="en-US" dirty="0"/>
          </a:p>
          <a:p>
            <a:r>
              <a:rPr lang="en-US" dirty="0"/>
              <a:t>    {</a:t>
            </a:r>
            <a:r>
              <a:rPr lang="en-US" dirty="0" err="1"/>
              <a:t>Emp_SSN</a:t>
            </a:r>
            <a:r>
              <a:rPr lang="en-US" dirty="0"/>
              <a:t>}</a:t>
            </a:r>
          </a:p>
          <a:p>
            <a:r>
              <a:rPr lang="en-US" dirty="0"/>
              <a:t>    {</a:t>
            </a:r>
            <a:r>
              <a:rPr lang="en-US" dirty="0" err="1"/>
              <a:t>Emp_Number</a:t>
            </a:r>
            <a:r>
              <a:rPr lang="en-US" dirty="0"/>
              <a:t>}</a:t>
            </a:r>
          </a:p>
          <a:p>
            <a:endParaRPr lang="en-US" dirty="0"/>
          </a:p>
          <a:p>
            <a:r>
              <a:rPr lang="en-US" dirty="0"/>
              <a:t>Only these two sets are candidate keys as all other sets are having redundant attributes that are not necessary for unique identification.</a:t>
            </a:r>
          </a:p>
        </p:txBody>
      </p:sp>
    </p:spTree>
    <p:extLst>
      <p:ext uri="{BB962C8B-B14F-4D97-AF65-F5344CB8AC3E}">
        <p14:creationId xmlns:p14="http://schemas.microsoft.com/office/powerpoint/2010/main" val="8923976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96D89-4BBA-4680-9661-07314820DED9}"/>
              </a:ext>
            </a:extLst>
          </p:cNvPr>
          <p:cNvSpPr>
            <a:spLocks noGrp="1"/>
          </p:cNvSpPr>
          <p:nvPr>
            <p:ph type="title"/>
          </p:nvPr>
        </p:nvSpPr>
        <p:spPr/>
        <p:txBody>
          <a:bodyPr/>
          <a:lstStyle/>
          <a:p>
            <a:r>
              <a:rPr lang="en-US" dirty="0"/>
              <a:t>Super key vs Candidate Key</a:t>
            </a:r>
            <a:br>
              <a:rPr lang="en-US" dirty="0"/>
            </a:br>
            <a:endParaRPr lang="en-US" dirty="0"/>
          </a:p>
        </p:txBody>
      </p:sp>
      <p:sp>
        <p:nvSpPr>
          <p:cNvPr id="3" name="Content Placeholder 2">
            <a:extLst>
              <a:ext uri="{FF2B5EF4-FFF2-40B4-BE49-F238E27FC236}">
                <a16:creationId xmlns:a16="http://schemas.microsoft.com/office/drawing/2014/main" id="{F6D7BBA5-FD99-4D6F-938E-5357741BEAE7}"/>
              </a:ext>
            </a:extLst>
          </p:cNvPr>
          <p:cNvSpPr>
            <a:spLocks noGrp="1"/>
          </p:cNvSpPr>
          <p:nvPr>
            <p:ph idx="1"/>
          </p:nvPr>
        </p:nvSpPr>
        <p:spPr/>
        <p:txBody>
          <a:bodyPr>
            <a:normAutofit fontScale="85000" lnSpcReduction="20000"/>
          </a:bodyPr>
          <a:lstStyle/>
          <a:p>
            <a:endParaRPr lang="en-US" dirty="0"/>
          </a:p>
          <a:p>
            <a:r>
              <a:rPr lang="en-US" dirty="0"/>
              <a:t>There can be some confusion between super key and candidate key. Let me give you a clear explanation.</a:t>
            </a:r>
          </a:p>
          <a:p>
            <a:r>
              <a:rPr lang="en-US" dirty="0"/>
              <a:t>1. First you have to understand that all the candidate keys are super keys. This is because the candidate keys are chosen out of the super keys.</a:t>
            </a:r>
          </a:p>
          <a:p>
            <a:r>
              <a:rPr lang="en-US" dirty="0"/>
              <a:t>2. How we choose candidate keys from the set of super keys? We look for those keys from which we cannot remove any fields. In the above example, we have not chosen {</a:t>
            </a:r>
            <a:r>
              <a:rPr lang="en-US" dirty="0" err="1"/>
              <a:t>Emp_SSN</a:t>
            </a:r>
            <a:r>
              <a:rPr lang="en-US" dirty="0"/>
              <a:t>, </a:t>
            </a:r>
            <a:r>
              <a:rPr lang="en-US" dirty="0" err="1"/>
              <a:t>Emp_Name</a:t>
            </a:r>
            <a:r>
              <a:rPr lang="en-US" dirty="0"/>
              <a:t>} as candidate key because {</a:t>
            </a:r>
            <a:r>
              <a:rPr lang="en-US" dirty="0" err="1"/>
              <a:t>Emp_SSN</a:t>
            </a:r>
            <a:r>
              <a:rPr lang="en-US" dirty="0"/>
              <a:t>} alone can identify a unique row in the table and </a:t>
            </a:r>
            <a:r>
              <a:rPr lang="en-US" dirty="0" err="1"/>
              <a:t>Emp_Name</a:t>
            </a:r>
            <a:r>
              <a:rPr lang="en-US" dirty="0"/>
              <a:t> is redundant.</a:t>
            </a:r>
          </a:p>
          <a:p>
            <a:endParaRPr lang="en-US" dirty="0"/>
          </a:p>
          <a:p>
            <a:r>
              <a:rPr lang="en-US" dirty="0"/>
              <a:t>Primary key:</a:t>
            </a:r>
          </a:p>
          <a:p>
            <a:r>
              <a:rPr lang="en-US" dirty="0"/>
              <a:t>A Primary key is selected from a set of candidate keys. This is done by database admin or database designer. We can say that either {</a:t>
            </a:r>
            <a:r>
              <a:rPr lang="en-US" dirty="0" err="1"/>
              <a:t>Emp_SSN</a:t>
            </a:r>
            <a:r>
              <a:rPr lang="en-US" dirty="0"/>
              <a:t>} or {</a:t>
            </a:r>
            <a:r>
              <a:rPr lang="en-US" dirty="0" err="1"/>
              <a:t>Emp_Number</a:t>
            </a:r>
            <a:r>
              <a:rPr lang="en-US" dirty="0"/>
              <a:t>} can be chosen as a primary key for the table Employee.</a:t>
            </a:r>
          </a:p>
        </p:txBody>
      </p:sp>
    </p:spTree>
    <p:extLst>
      <p:ext uri="{BB962C8B-B14F-4D97-AF65-F5344CB8AC3E}">
        <p14:creationId xmlns:p14="http://schemas.microsoft.com/office/powerpoint/2010/main" val="513813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CE9F8-2288-4294-863E-6805E2561F3F}"/>
              </a:ext>
            </a:extLst>
          </p:cNvPr>
          <p:cNvSpPr>
            <a:spLocks noGrp="1"/>
          </p:cNvSpPr>
          <p:nvPr>
            <p:ph type="title"/>
          </p:nvPr>
        </p:nvSpPr>
        <p:spPr/>
        <p:txBody>
          <a:bodyPr/>
          <a:lstStyle/>
          <a:p>
            <a:r>
              <a:rPr lang="en-US" dirty="0"/>
              <a:t>Database Normalization </a:t>
            </a:r>
          </a:p>
        </p:txBody>
      </p:sp>
      <p:sp>
        <p:nvSpPr>
          <p:cNvPr id="3" name="Content Placeholder 2">
            <a:extLst>
              <a:ext uri="{FF2B5EF4-FFF2-40B4-BE49-F238E27FC236}">
                <a16:creationId xmlns:a16="http://schemas.microsoft.com/office/drawing/2014/main" id="{79533359-33DF-4228-8A52-28CCC0F9FE0E}"/>
              </a:ext>
            </a:extLst>
          </p:cNvPr>
          <p:cNvSpPr>
            <a:spLocks noGrp="1"/>
          </p:cNvSpPr>
          <p:nvPr>
            <p:ph idx="1"/>
          </p:nvPr>
        </p:nvSpPr>
        <p:spPr/>
        <p:txBody>
          <a:bodyPr/>
          <a:lstStyle/>
          <a:p>
            <a:r>
              <a:rPr lang="en-US" dirty="0"/>
              <a:t>Database Normalization is a technique of organizing the data in the database. Normalization is a systematic approach of decomposing tables to eliminate data redundancy(repetition) and undesirable characteristics like Insertion, Update and Deletion Anomalies. It is a multi-step process that puts data into tabular form, removing duplicated data from the relation tables.</a:t>
            </a:r>
          </a:p>
          <a:p>
            <a:endParaRPr lang="en-US" dirty="0"/>
          </a:p>
        </p:txBody>
      </p:sp>
    </p:spTree>
    <p:extLst>
      <p:ext uri="{BB962C8B-B14F-4D97-AF65-F5344CB8AC3E}">
        <p14:creationId xmlns:p14="http://schemas.microsoft.com/office/powerpoint/2010/main" val="17383503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8CCA4-9B34-4691-A45B-C831917B23E3}"/>
              </a:ext>
            </a:extLst>
          </p:cNvPr>
          <p:cNvSpPr>
            <a:spLocks noGrp="1"/>
          </p:cNvSpPr>
          <p:nvPr>
            <p:ph type="title"/>
          </p:nvPr>
        </p:nvSpPr>
        <p:spPr/>
        <p:txBody>
          <a:bodyPr/>
          <a:lstStyle/>
          <a:p>
            <a:r>
              <a:rPr lang="en-US" dirty="0"/>
              <a:t>FIRST NORMAL FORM (1NF)</a:t>
            </a:r>
          </a:p>
        </p:txBody>
      </p:sp>
      <p:sp>
        <p:nvSpPr>
          <p:cNvPr id="3" name="Content Placeholder 2">
            <a:extLst>
              <a:ext uri="{FF2B5EF4-FFF2-40B4-BE49-F238E27FC236}">
                <a16:creationId xmlns:a16="http://schemas.microsoft.com/office/drawing/2014/main" id="{1202BFC9-13C8-47D0-836D-A1D4458DDE8F}"/>
              </a:ext>
            </a:extLst>
          </p:cNvPr>
          <p:cNvSpPr>
            <a:spLocks noGrp="1"/>
          </p:cNvSpPr>
          <p:nvPr>
            <p:ph idx="1"/>
          </p:nvPr>
        </p:nvSpPr>
        <p:spPr/>
        <p:txBody>
          <a:bodyPr/>
          <a:lstStyle/>
          <a:p>
            <a:r>
              <a:rPr lang="en-US" dirty="0"/>
              <a:t>For a table to be in the First Normal Form, it should follow the following 4 rules:</a:t>
            </a:r>
          </a:p>
          <a:p>
            <a:pPr>
              <a:buFont typeface="+mj-lt"/>
              <a:buAutoNum type="arabicPeriod"/>
            </a:pPr>
            <a:r>
              <a:rPr lang="en-US" dirty="0"/>
              <a:t>It should only have single(atomic) valued attributes/columns.</a:t>
            </a:r>
          </a:p>
          <a:p>
            <a:pPr>
              <a:buFont typeface="+mj-lt"/>
              <a:buAutoNum type="arabicPeriod"/>
            </a:pPr>
            <a:r>
              <a:rPr lang="en-US" dirty="0"/>
              <a:t>Values stored in a column should be of the same domain</a:t>
            </a:r>
          </a:p>
          <a:p>
            <a:pPr>
              <a:buFont typeface="+mj-lt"/>
              <a:buAutoNum type="arabicPeriod"/>
            </a:pPr>
            <a:r>
              <a:rPr lang="en-US" dirty="0"/>
              <a:t>All the columns in a table should have unique names.</a:t>
            </a:r>
          </a:p>
          <a:p>
            <a:pPr>
              <a:buFont typeface="+mj-lt"/>
              <a:buAutoNum type="arabicPeriod"/>
            </a:pPr>
            <a:r>
              <a:rPr lang="en-US" dirty="0"/>
              <a:t>And the order in which data is stored, does not matter.</a:t>
            </a:r>
          </a:p>
          <a:p>
            <a:endParaRPr lang="en-US" dirty="0"/>
          </a:p>
        </p:txBody>
      </p:sp>
    </p:spTree>
    <p:extLst>
      <p:ext uri="{BB962C8B-B14F-4D97-AF65-F5344CB8AC3E}">
        <p14:creationId xmlns:p14="http://schemas.microsoft.com/office/powerpoint/2010/main" val="3406712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F2937-F2F1-4ACA-8EBE-210FF34BCE50}"/>
              </a:ext>
            </a:extLst>
          </p:cNvPr>
          <p:cNvSpPr>
            <a:spLocks noGrp="1"/>
          </p:cNvSpPr>
          <p:nvPr>
            <p:ph type="title"/>
          </p:nvPr>
        </p:nvSpPr>
        <p:spPr/>
        <p:txBody>
          <a:bodyPr/>
          <a:lstStyle/>
          <a:p>
            <a:r>
              <a:rPr lang="en-US" dirty="0"/>
              <a:t>SECOND NORMAL FORM (2NF)</a:t>
            </a:r>
          </a:p>
        </p:txBody>
      </p:sp>
      <p:sp>
        <p:nvSpPr>
          <p:cNvPr id="3" name="Content Placeholder 2">
            <a:extLst>
              <a:ext uri="{FF2B5EF4-FFF2-40B4-BE49-F238E27FC236}">
                <a16:creationId xmlns:a16="http://schemas.microsoft.com/office/drawing/2014/main" id="{2A70774A-9F6D-41C8-8400-D1B044FDAE55}"/>
              </a:ext>
            </a:extLst>
          </p:cNvPr>
          <p:cNvSpPr>
            <a:spLocks noGrp="1"/>
          </p:cNvSpPr>
          <p:nvPr>
            <p:ph idx="1"/>
          </p:nvPr>
        </p:nvSpPr>
        <p:spPr/>
        <p:txBody>
          <a:bodyPr/>
          <a:lstStyle/>
          <a:p>
            <a:r>
              <a:rPr lang="en-US" dirty="0"/>
              <a:t>For a table to be in the Second Normal Form,</a:t>
            </a:r>
          </a:p>
          <a:p>
            <a:pPr>
              <a:buFont typeface="+mj-lt"/>
              <a:buAutoNum type="arabicPeriod"/>
            </a:pPr>
            <a:r>
              <a:rPr lang="en-US" dirty="0"/>
              <a:t>It should be in the First Normal form.</a:t>
            </a:r>
          </a:p>
          <a:p>
            <a:pPr>
              <a:buFont typeface="+mj-lt"/>
              <a:buAutoNum type="arabicPeriod"/>
            </a:pPr>
            <a:r>
              <a:rPr lang="en-US" dirty="0"/>
              <a:t>And, it should not have Partial Dependency.</a:t>
            </a:r>
          </a:p>
          <a:p>
            <a:endParaRPr lang="en-US" dirty="0"/>
          </a:p>
        </p:txBody>
      </p:sp>
    </p:spTree>
    <p:extLst>
      <p:ext uri="{BB962C8B-B14F-4D97-AF65-F5344CB8AC3E}">
        <p14:creationId xmlns:p14="http://schemas.microsoft.com/office/powerpoint/2010/main" val="37420592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1B698-E0D9-486F-A3E9-CBBADEC36D18}"/>
              </a:ext>
            </a:extLst>
          </p:cNvPr>
          <p:cNvSpPr>
            <a:spLocks noGrp="1"/>
          </p:cNvSpPr>
          <p:nvPr>
            <p:ph type="title"/>
          </p:nvPr>
        </p:nvSpPr>
        <p:spPr/>
        <p:txBody>
          <a:bodyPr/>
          <a:lstStyle/>
          <a:p>
            <a:r>
              <a:rPr lang="en-US" dirty="0"/>
              <a:t>THIRD NORMAL FORM (3NF)</a:t>
            </a:r>
          </a:p>
        </p:txBody>
      </p:sp>
      <p:sp>
        <p:nvSpPr>
          <p:cNvPr id="3" name="Content Placeholder 2">
            <a:extLst>
              <a:ext uri="{FF2B5EF4-FFF2-40B4-BE49-F238E27FC236}">
                <a16:creationId xmlns:a16="http://schemas.microsoft.com/office/drawing/2014/main" id="{C9D811BF-EF91-4493-9868-5F085555C13F}"/>
              </a:ext>
            </a:extLst>
          </p:cNvPr>
          <p:cNvSpPr>
            <a:spLocks noGrp="1"/>
          </p:cNvSpPr>
          <p:nvPr>
            <p:ph idx="1"/>
          </p:nvPr>
        </p:nvSpPr>
        <p:spPr/>
        <p:txBody>
          <a:bodyPr/>
          <a:lstStyle/>
          <a:p>
            <a:r>
              <a:rPr lang="en-US" dirty="0"/>
              <a:t>A table is said to be in the Third Normal Form when,</a:t>
            </a:r>
          </a:p>
          <a:p>
            <a:pPr>
              <a:buFont typeface="+mj-lt"/>
              <a:buAutoNum type="arabicPeriod"/>
            </a:pPr>
            <a:r>
              <a:rPr lang="en-US" dirty="0"/>
              <a:t>It is in the Second Normal form.</a:t>
            </a:r>
          </a:p>
          <a:p>
            <a:pPr>
              <a:buFont typeface="+mj-lt"/>
              <a:buAutoNum type="arabicPeriod"/>
            </a:pPr>
            <a:r>
              <a:rPr lang="en-US" dirty="0"/>
              <a:t>And, it doesn't have Transitive Dependency.</a:t>
            </a:r>
          </a:p>
          <a:p>
            <a:endParaRPr lang="en-US" dirty="0"/>
          </a:p>
        </p:txBody>
      </p:sp>
    </p:spTree>
    <p:extLst>
      <p:ext uri="{BB962C8B-B14F-4D97-AF65-F5344CB8AC3E}">
        <p14:creationId xmlns:p14="http://schemas.microsoft.com/office/powerpoint/2010/main" val="1893632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EA3FD-11E3-42C2-9730-87CFAFBFB0ED}"/>
              </a:ext>
            </a:extLst>
          </p:cNvPr>
          <p:cNvSpPr>
            <a:spLocks noGrp="1"/>
          </p:cNvSpPr>
          <p:nvPr>
            <p:ph type="title"/>
          </p:nvPr>
        </p:nvSpPr>
        <p:spPr/>
        <p:txBody>
          <a:bodyPr/>
          <a:lstStyle/>
          <a:p>
            <a:r>
              <a:rPr lang="en-US" dirty="0"/>
              <a:t>BOYCE AND CODD NORMAL FORM (BCNF)</a:t>
            </a:r>
          </a:p>
        </p:txBody>
      </p:sp>
      <p:sp>
        <p:nvSpPr>
          <p:cNvPr id="3" name="Content Placeholder 2">
            <a:extLst>
              <a:ext uri="{FF2B5EF4-FFF2-40B4-BE49-F238E27FC236}">
                <a16:creationId xmlns:a16="http://schemas.microsoft.com/office/drawing/2014/main" id="{F6F1F66D-3275-472D-B88A-FFB189F3E45F}"/>
              </a:ext>
            </a:extLst>
          </p:cNvPr>
          <p:cNvSpPr>
            <a:spLocks noGrp="1"/>
          </p:cNvSpPr>
          <p:nvPr>
            <p:ph idx="1"/>
          </p:nvPr>
        </p:nvSpPr>
        <p:spPr/>
        <p:txBody>
          <a:bodyPr/>
          <a:lstStyle/>
          <a:p>
            <a:r>
              <a:rPr lang="en-US" b="1" dirty="0"/>
              <a:t>Boyce and Codd Normal Form</a:t>
            </a:r>
            <a:r>
              <a:rPr lang="en-US" dirty="0"/>
              <a:t> is a higher version of the Third Normal form. This form deals with certain type of anomaly that is not handled by 3NF. A 3NF table which does not have multiple overlapping candidate keys is said to be in BCNF. For a table to be in BCNF, following conditions must be satisfied:</a:t>
            </a:r>
          </a:p>
          <a:p>
            <a:pPr>
              <a:buFont typeface="Arial" panose="020B0604020202020204" pitchFamily="34" charset="0"/>
              <a:buChar char="•"/>
            </a:pPr>
            <a:r>
              <a:rPr lang="en-US" dirty="0"/>
              <a:t>R must be in 3rd Normal Form</a:t>
            </a:r>
          </a:p>
          <a:p>
            <a:pPr>
              <a:buFont typeface="Arial" panose="020B0604020202020204" pitchFamily="34" charset="0"/>
              <a:buChar char="•"/>
            </a:pPr>
            <a:r>
              <a:rPr lang="en-US" dirty="0"/>
              <a:t>and, for each functional dependency ( X → Y ), X should be a super Key.</a:t>
            </a:r>
          </a:p>
          <a:p>
            <a:endParaRPr lang="en-US" dirty="0"/>
          </a:p>
        </p:txBody>
      </p:sp>
    </p:spTree>
    <p:extLst>
      <p:ext uri="{BB962C8B-B14F-4D97-AF65-F5344CB8AC3E}">
        <p14:creationId xmlns:p14="http://schemas.microsoft.com/office/powerpoint/2010/main" val="7010043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43A25-57D4-4302-8303-F828E9302D5C}"/>
              </a:ext>
            </a:extLst>
          </p:cNvPr>
          <p:cNvSpPr>
            <a:spLocks noGrp="1"/>
          </p:cNvSpPr>
          <p:nvPr>
            <p:ph type="title"/>
          </p:nvPr>
        </p:nvSpPr>
        <p:spPr/>
        <p:txBody>
          <a:bodyPr/>
          <a:lstStyle/>
          <a:p>
            <a:r>
              <a:rPr lang="en-US" dirty="0"/>
              <a:t>FOURTH NORMAL FORM (4NF)</a:t>
            </a:r>
          </a:p>
        </p:txBody>
      </p:sp>
      <p:sp>
        <p:nvSpPr>
          <p:cNvPr id="3" name="Content Placeholder 2">
            <a:extLst>
              <a:ext uri="{FF2B5EF4-FFF2-40B4-BE49-F238E27FC236}">
                <a16:creationId xmlns:a16="http://schemas.microsoft.com/office/drawing/2014/main" id="{5B3DE075-C3BF-4F63-B0F6-4316B26BB2DB}"/>
              </a:ext>
            </a:extLst>
          </p:cNvPr>
          <p:cNvSpPr>
            <a:spLocks noGrp="1"/>
          </p:cNvSpPr>
          <p:nvPr>
            <p:ph idx="1"/>
          </p:nvPr>
        </p:nvSpPr>
        <p:spPr/>
        <p:txBody>
          <a:bodyPr/>
          <a:lstStyle/>
          <a:p>
            <a:pPr algn="l"/>
            <a:r>
              <a:rPr lang="en-US" b="0" i="0" dirty="0">
                <a:solidFill>
                  <a:srgbClr val="333333"/>
                </a:solidFill>
                <a:effectLst/>
                <a:latin typeface="helvetica neue"/>
              </a:rPr>
              <a:t>Fourth Normal Form (4NF)</a:t>
            </a:r>
          </a:p>
          <a:p>
            <a:pPr algn="l"/>
            <a:r>
              <a:rPr lang="en-US" b="0" i="0" dirty="0">
                <a:solidFill>
                  <a:srgbClr val="333333"/>
                </a:solidFill>
                <a:effectLst/>
                <a:latin typeface="noto sans"/>
              </a:rPr>
              <a:t>A table is said to be in the Fourth Normal Form when,</a:t>
            </a:r>
          </a:p>
          <a:p>
            <a:pPr algn="l">
              <a:buFont typeface="+mj-lt"/>
              <a:buAutoNum type="arabicPeriod"/>
            </a:pPr>
            <a:r>
              <a:rPr lang="en-US" b="0" i="0" dirty="0">
                <a:solidFill>
                  <a:srgbClr val="333333"/>
                </a:solidFill>
                <a:effectLst/>
                <a:latin typeface="noto sans"/>
              </a:rPr>
              <a:t>It is in the Boyce-Codd Normal Form.</a:t>
            </a:r>
          </a:p>
          <a:p>
            <a:pPr algn="l">
              <a:buFont typeface="+mj-lt"/>
              <a:buAutoNum type="arabicPeriod"/>
            </a:pPr>
            <a:r>
              <a:rPr lang="en-US" b="0" i="0" dirty="0">
                <a:solidFill>
                  <a:srgbClr val="333333"/>
                </a:solidFill>
                <a:effectLst/>
                <a:latin typeface="noto sans"/>
              </a:rPr>
              <a:t>And, it doesn't have Multi-Valued Dependency.</a:t>
            </a:r>
          </a:p>
          <a:p>
            <a:endParaRPr lang="en-US" dirty="0"/>
          </a:p>
        </p:txBody>
      </p:sp>
    </p:spTree>
    <p:extLst>
      <p:ext uri="{BB962C8B-B14F-4D97-AF65-F5344CB8AC3E}">
        <p14:creationId xmlns:p14="http://schemas.microsoft.com/office/powerpoint/2010/main" val="40103323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CFCF2-AA19-4183-8B9F-AA0450761D8F}"/>
              </a:ext>
            </a:extLst>
          </p:cNvPr>
          <p:cNvSpPr>
            <a:spLocks noGrp="1"/>
          </p:cNvSpPr>
          <p:nvPr>
            <p:ph type="title"/>
          </p:nvPr>
        </p:nvSpPr>
        <p:spPr/>
        <p:txBody>
          <a:bodyPr/>
          <a:lstStyle/>
          <a:p>
            <a:r>
              <a:rPr lang="en-US" dirty="0"/>
              <a:t>FIRST NORMAL FORM</a:t>
            </a:r>
          </a:p>
        </p:txBody>
      </p:sp>
      <p:sp>
        <p:nvSpPr>
          <p:cNvPr id="3" name="Content Placeholder 2">
            <a:extLst>
              <a:ext uri="{FF2B5EF4-FFF2-40B4-BE49-F238E27FC236}">
                <a16:creationId xmlns:a16="http://schemas.microsoft.com/office/drawing/2014/main" id="{0F00441F-894F-477D-9E6D-C8690CD11520}"/>
              </a:ext>
            </a:extLst>
          </p:cNvPr>
          <p:cNvSpPr>
            <a:spLocks noGrp="1"/>
          </p:cNvSpPr>
          <p:nvPr>
            <p:ph idx="1"/>
          </p:nvPr>
        </p:nvSpPr>
        <p:spPr/>
        <p:txBody>
          <a:bodyPr>
            <a:normAutofit fontScale="70000" lnSpcReduction="20000"/>
          </a:bodyPr>
          <a:lstStyle/>
          <a:p>
            <a:r>
              <a:rPr lang="en-US" sz="2300" b="1" dirty="0">
                <a:solidFill>
                  <a:schemeClr val="accent1"/>
                </a:solidFill>
              </a:rPr>
              <a:t>Rule 1: Single Valued Attributes</a:t>
            </a:r>
          </a:p>
          <a:p>
            <a:r>
              <a:rPr lang="en-US" dirty="0"/>
              <a:t>Each column of your table should be single valued which means they should not contain multiple values. We will explain this with help of an example later, let's see the other rules for now.</a:t>
            </a:r>
          </a:p>
          <a:p>
            <a:r>
              <a:rPr lang="en-US" sz="2300" b="1" dirty="0">
                <a:solidFill>
                  <a:schemeClr val="accent1"/>
                </a:solidFill>
              </a:rPr>
              <a:t>Rule 2: Attribute Domain should not change</a:t>
            </a:r>
          </a:p>
          <a:p>
            <a:r>
              <a:rPr lang="en-US" dirty="0"/>
              <a:t>This is more of a "Common Sense" rule. In each column the values stored must be of the same kind or type.</a:t>
            </a:r>
          </a:p>
          <a:p>
            <a:r>
              <a:rPr lang="en-US" i="1" dirty="0"/>
              <a:t>For example: If you have a column dob to save date of births of a set of people, then you cannot or you must not save 'names' of some of them in that column along with 'date of birth' of others in that column. It should hold only 'date of birth' for all the records/rows.</a:t>
            </a:r>
          </a:p>
          <a:p>
            <a:r>
              <a:rPr lang="en-US" sz="2300" b="1" dirty="0">
                <a:solidFill>
                  <a:schemeClr val="accent1"/>
                </a:solidFill>
              </a:rPr>
              <a:t>Rule 3: Unique name for Attributes/Columns</a:t>
            </a:r>
          </a:p>
          <a:p>
            <a:r>
              <a:rPr lang="en-US" dirty="0"/>
              <a:t>This rule expects that each column in a table should have a unique name. This is to avoid confusion at the time of retrieving data or performing any other operation on the stored data.</a:t>
            </a:r>
          </a:p>
          <a:p>
            <a:r>
              <a:rPr lang="en-US" i="1" dirty="0"/>
              <a:t>If one or more columns have same name, then the DBMS system will be left confused.</a:t>
            </a:r>
          </a:p>
          <a:p>
            <a:r>
              <a:rPr lang="en-US" sz="2300" b="1" dirty="0">
                <a:solidFill>
                  <a:schemeClr val="accent1"/>
                </a:solidFill>
              </a:rPr>
              <a:t>Rule 4: Order doesn't matters</a:t>
            </a:r>
          </a:p>
          <a:p>
            <a:r>
              <a:rPr lang="en-US" dirty="0"/>
              <a:t>This rule says that the order in which you store the data in your table doesn't matter.</a:t>
            </a:r>
          </a:p>
        </p:txBody>
      </p:sp>
    </p:spTree>
    <p:extLst>
      <p:ext uri="{BB962C8B-B14F-4D97-AF65-F5344CB8AC3E}">
        <p14:creationId xmlns:p14="http://schemas.microsoft.com/office/powerpoint/2010/main" val="20517838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084E7-F1E8-4348-A90D-87B7C8F0038A}"/>
              </a:ext>
            </a:extLst>
          </p:cNvPr>
          <p:cNvSpPr>
            <a:spLocks noGrp="1"/>
          </p:cNvSpPr>
          <p:nvPr>
            <p:ph type="title"/>
          </p:nvPr>
        </p:nvSpPr>
        <p:spPr/>
        <p:txBody>
          <a:bodyPr/>
          <a:lstStyle/>
          <a:p>
            <a:r>
              <a:rPr lang="en-US" dirty="0"/>
              <a:t>1NF EXAMPLE</a:t>
            </a:r>
          </a:p>
        </p:txBody>
      </p:sp>
      <p:graphicFrame>
        <p:nvGraphicFramePr>
          <p:cNvPr id="4" name="Content Placeholder 3">
            <a:extLst>
              <a:ext uri="{FF2B5EF4-FFF2-40B4-BE49-F238E27FC236}">
                <a16:creationId xmlns:a16="http://schemas.microsoft.com/office/drawing/2014/main" id="{C79ED5AD-048E-4195-A0DF-8DD0FEA8FE68}"/>
              </a:ext>
            </a:extLst>
          </p:cNvPr>
          <p:cNvGraphicFramePr>
            <a:graphicFrameLocks noGrp="1"/>
          </p:cNvGraphicFramePr>
          <p:nvPr>
            <p:ph idx="1"/>
            <p:extLst>
              <p:ext uri="{D42A27DB-BD31-4B8C-83A1-F6EECF244321}">
                <p14:modId xmlns:p14="http://schemas.microsoft.com/office/powerpoint/2010/main" val="3064018078"/>
              </p:ext>
            </p:extLst>
          </p:nvPr>
        </p:nvGraphicFramePr>
        <p:xfrm>
          <a:off x="1482757" y="2382012"/>
          <a:ext cx="9720261" cy="1463040"/>
        </p:xfrm>
        <a:graphic>
          <a:graphicData uri="http://schemas.openxmlformats.org/drawingml/2006/table">
            <a:tbl>
              <a:tblPr/>
              <a:tblGrid>
                <a:gridCol w="3240087">
                  <a:extLst>
                    <a:ext uri="{9D8B030D-6E8A-4147-A177-3AD203B41FA5}">
                      <a16:colId xmlns:a16="http://schemas.microsoft.com/office/drawing/2014/main" val="2067067219"/>
                    </a:ext>
                  </a:extLst>
                </a:gridCol>
                <a:gridCol w="3240087">
                  <a:extLst>
                    <a:ext uri="{9D8B030D-6E8A-4147-A177-3AD203B41FA5}">
                      <a16:colId xmlns:a16="http://schemas.microsoft.com/office/drawing/2014/main" val="1466412169"/>
                    </a:ext>
                  </a:extLst>
                </a:gridCol>
                <a:gridCol w="3240087">
                  <a:extLst>
                    <a:ext uri="{9D8B030D-6E8A-4147-A177-3AD203B41FA5}">
                      <a16:colId xmlns:a16="http://schemas.microsoft.com/office/drawing/2014/main" val="3084271940"/>
                    </a:ext>
                  </a:extLst>
                </a:gridCol>
              </a:tblGrid>
              <a:tr h="0">
                <a:tc>
                  <a:txBody>
                    <a:bodyPr/>
                    <a:lstStyle/>
                    <a:p>
                      <a:r>
                        <a:rPr lang="en-US" dirty="0" err="1"/>
                        <a:t>roll_no</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subject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92576210"/>
                  </a:ext>
                </a:extLst>
              </a:tr>
              <a:tr h="0">
                <a:tc>
                  <a:txBody>
                    <a:bodyPr/>
                    <a:lstStyle/>
                    <a:p>
                      <a:r>
                        <a:rPr lang="en-US" dirty="0"/>
                        <a:t>101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Akon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OS, CN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73978703"/>
                  </a:ext>
                </a:extLst>
              </a:tr>
              <a:tr h="0">
                <a:tc>
                  <a:txBody>
                    <a:bodyPr/>
                    <a:lstStyle/>
                    <a:p>
                      <a:r>
                        <a:rPr lang="en-US" dirty="0"/>
                        <a:t>103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Ckon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Java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9588242"/>
                  </a:ext>
                </a:extLst>
              </a:tr>
              <a:tr h="0">
                <a:tc>
                  <a:txBody>
                    <a:bodyPr/>
                    <a:lstStyle/>
                    <a:p>
                      <a:r>
                        <a:rPr lang="en-US"/>
                        <a:t>102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a:t>Bkon</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C, 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0673555"/>
                  </a:ext>
                </a:extLst>
              </a:tr>
            </a:tbl>
          </a:graphicData>
        </a:graphic>
      </p:graphicFrame>
      <p:sp>
        <p:nvSpPr>
          <p:cNvPr id="5" name="Rectangle 1">
            <a:extLst>
              <a:ext uri="{FF2B5EF4-FFF2-40B4-BE49-F238E27FC236}">
                <a16:creationId xmlns:a16="http://schemas.microsoft.com/office/drawing/2014/main" id="{DFE4288E-5C27-4C8E-BF8E-53C5D4DD50EE}"/>
              </a:ext>
            </a:extLst>
          </p:cNvPr>
          <p:cNvSpPr>
            <a:spLocks noChangeArrowheads="1"/>
          </p:cNvSpPr>
          <p:nvPr/>
        </p:nvSpPr>
        <p:spPr bwMode="auto">
          <a:xfrm>
            <a:off x="459360" y="4207442"/>
            <a:ext cx="8917826"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table already satisfies 3 rules out of the 4 rules, as all column names are unique,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data is in the correct order </a:t>
            </a:r>
            <a:r>
              <a:rPr kumimoji="0" lang="en-US" altLang="en-US" sz="1800" b="0" i="0" u="none" strike="noStrike" cap="none" normalizeH="0" baseline="0" dirty="0" err="1">
                <a:ln>
                  <a:noFill/>
                </a:ln>
                <a:solidFill>
                  <a:schemeClr val="tx1"/>
                </a:solidFill>
                <a:effectLst/>
                <a:latin typeface="Arial" panose="020B0604020202020204" pitchFamily="34" charset="0"/>
              </a:rPr>
              <a:t>abd</a:t>
            </a:r>
            <a:r>
              <a:rPr kumimoji="0" lang="en-US" altLang="en-US" sz="1800" b="0" i="0" u="none" strike="noStrike" cap="none" normalizeH="0" baseline="0" dirty="0">
                <a:ln>
                  <a:noFill/>
                </a:ln>
                <a:solidFill>
                  <a:schemeClr val="tx1"/>
                </a:solidFill>
                <a:effectLst/>
                <a:latin typeface="Arial" panose="020B0604020202020204" pitchFamily="34" charset="0"/>
              </a:rPr>
              <a:t> not inter-mixed different type of data in columns.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But out of the 3 different students in table, 2 have opted for more than 1 subject.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Also subject names are stored in  a single column.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But as per the 1st Normal form each column must contain atomic value.</a:t>
            </a:r>
          </a:p>
        </p:txBody>
      </p:sp>
    </p:spTree>
    <p:extLst>
      <p:ext uri="{BB962C8B-B14F-4D97-AF65-F5344CB8AC3E}">
        <p14:creationId xmlns:p14="http://schemas.microsoft.com/office/powerpoint/2010/main" val="10913310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0E380-522D-44BB-9472-C45F33F0E9CB}"/>
              </a:ext>
            </a:extLst>
          </p:cNvPr>
          <p:cNvSpPr>
            <a:spLocks noGrp="1"/>
          </p:cNvSpPr>
          <p:nvPr>
            <p:ph type="title"/>
          </p:nvPr>
        </p:nvSpPr>
        <p:spPr/>
        <p:txBody>
          <a:bodyPr/>
          <a:lstStyle/>
          <a:p>
            <a:r>
              <a:rPr lang="en-US" dirty="0"/>
              <a:t>HOW TO SOLVE 1NF</a:t>
            </a:r>
          </a:p>
        </p:txBody>
      </p:sp>
      <p:sp>
        <p:nvSpPr>
          <p:cNvPr id="3" name="Content Placeholder 2">
            <a:extLst>
              <a:ext uri="{FF2B5EF4-FFF2-40B4-BE49-F238E27FC236}">
                <a16:creationId xmlns:a16="http://schemas.microsoft.com/office/drawing/2014/main" id="{39A35113-DE78-4366-BB6D-44D5A63A9CC4}"/>
              </a:ext>
            </a:extLst>
          </p:cNvPr>
          <p:cNvSpPr>
            <a:spLocks noGrp="1"/>
          </p:cNvSpPr>
          <p:nvPr>
            <p:ph idx="1"/>
          </p:nvPr>
        </p:nvSpPr>
        <p:spPr/>
        <p:txBody>
          <a:bodyPr>
            <a:normAutofit fontScale="77500" lnSpcReduction="20000"/>
          </a:bodyPr>
          <a:lstStyle/>
          <a:p>
            <a:r>
              <a:rPr lang="en-US" dirty="0"/>
              <a:t>Here is our updated table and it now satisfies the First Normal Form.</a:t>
            </a:r>
          </a:p>
          <a:p>
            <a:r>
              <a:rPr lang="en-US" dirty="0" err="1"/>
              <a:t>roll_no</a:t>
            </a:r>
            <a:r>
              <a:rPr lang="en-US" dirty="0"/>
              <a:t>	name	subject</a:t>
            </a:r>
          </a:p>
          <a:p>
            <a:r>
              <a:rPr lang="en-US" dirty="0"/>
              <a:t>101	Akon	OS</a:t>
            </a:r>
          </a:p>
          <a:p>
            <a:r>
              <a:rPr lang="en-US" dirty="0"/>
              <a:t>101	Akon	CN</a:t>
            </a:r>
          </a:p>
          <a:p>
            <a:r>
              <a:rPr lang="en-US" dirty="0"/>
              <a:t>103	</a:t>
            </a:r>
            <a:r>
              <a:rPr lang="en-US" dirty="0" err="1"/>
              <a:t>Ckon</a:t>
            </a:r>
            <a:r>
              <a:rPr lang="en-US" dirty="0"/>
              <a:t>	Java</a:t>
            </a:r>
          </a:p>
          <a:p>
            <a:r>
              <a:rPr lang="en-US" dirty="0"/>
              <a:t>102	</a:t>
            </a:r>
            <a:r>
              <a:rPr lang="en-US" dirty="0" err="1"/>
              <a:t>Bkon</a:t>
            </a:r>
            <a:r>
              <a:rPr lang="en-US" dirty="0"/>
              <a:t>	C</a:t>
            </a:r>
          </a:p>
          <a:p>
            <a:r>
              <a:rPr lang="en-US" dirty="0"/>
              <a:t>102	</a:t>
            </a:r>
            <a:r>
              <a:rPr lang="en-US" dirty="0" err="1"/>
              <a:t>Bkon</a:t>
            </a:r>
            <a:r>
              <a:rPr lang="en-US" dirty="0"/>
              <a:t>	C++</a:t>
            </a:r>
          </a:p>
          <a:p>
            <a:endParaRPr lang="en-US" dirty="0"/>
          </a:p>
          <a:p>
            <a:r>
              <a:rPr lang="en-US" dirty="0"/>
              <a:t>By doing so, although a few values are getting repeated but values for the subject column are now atomic for each record/row.</a:t>
            </a:r>
          </a:p>
          <a:p>
            <a:r>
              <a:rPr lang="en-US" dirty="0"/>
              <a:t>Using the First Normal Form, data redundancy increases, as there will be many columns with same data in multiple rows but each row as a whole will be unique. </a:t>
            </a:r>
          </a:p>
        </p:txBody>
      </p:sp>
    </p:spTree>
    <p:extLst>
      <p:ext uri="{BB962C8B-B14F-4D97-AF65-F5344CB8AC3E}">
        <p14:creationId xmlns:p14="http://schemas.microsoft.com/office/powerpoint/2010/main" val="7466776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F2937-F2F1-4ACA-8EBE-210FF34BCE50}"/>
              </a:ext>
            </a:extLst>
          </p:cNvPr>
          <p:cNvSpPr>
            <a:spLocks noGrp="1"/>
          </p:cNvSpPr>
          <p:nvPr>
            <p:ph type="title"/>
          </p:nvPr>
        </p:nvSpPr>
        <p:spPr/>
        <p:txBody>
          <a:bodyPr/>
          <a:lstStyle/>
          <a:p>
            <a:r>
              <a:rPr lang="en-US" dirty="0"/>
              <a:t>SECOND NORMAL FORM (2NF)</a:t>
            </a:r>
          </a:p>
        </p:txBody>
      </p:sp>
      <p:sp>
        <p:nvSpPr>
          <p:cNvPr id="3" name="Content Placeholder 2">
            <a:extLst>
              <a:ext uri="{FF2B5EF4-FFF2-40B4-BE49-F238E27FC236}">
                <a16:creationId xmlns:a16="http://schemas.microsoft.com/office/drawing/2014/main" id="{2A70774A-9F6D-41C8-8400-D1B044FDAE55}"/>
              </a:ext>
            </a:extLst>
          </p:cNvPr>
          <p:cNvSpPr>
            <a:spLocks noGrp="1"/>
          </p:cNvSpPr>
          <p:nvPr>
            <p:ph idx="1"/>
          </p:nvPr>
        </p:nvSpPr>
        <p:spPr/>
        <p:txBody>
          <a:bodyPr/>
          <a:lstStyle/>
          <a:p>
            <a:r>
              <a:rPr lang="en-US" dirty="0"/>
              <a:t>For a table to be in the Second Normal Form,</a:t>
            </a:r>
          </a:p>
          <a:p>
            <a:pPr>
              <a:buFont typeface="+mj-lt"/>
              <a:buAutoNum type="arabicPeriod"/>
            </a:pPr>
            <a:r>
              <a:rPr lang="en-US" dirty="0"/>
              <a:t>It should be in the First Normal form.</a:t>
            </a:r>
          </a:p>
          <a:p>
            <a:pPr>
              <a:buFont typeface="+mj-lt"/>
              <a:buAutoNum type="arabicPeriod"/>
            </a:pPr>
            <a:r>
              <a:rPr lang="en-US" dirty="0"/>
              <a:t>No non-prime attribute is dependent on the proper subset of any candidate key of table.</a:t>
            </a:r>
          </a:p>
          <a:p>
            <a:pPr marL="0" indent="0">
              <a:buNone/>
            </a:pPr>
            <a:endParaRPr lang="en-US" dirty="0"/>
          </a:p>
          <a:p>
            <a:pPr marL="0" indent="0">
              <a:buNone/>
            </a:pPr>
            <a:r>
              <a:rPr lang="en-US" dirty="0"/>
              <a:t>An attribute that is not part of any candidate key is known as non-prime attribute.</a:t>
            </a:r>
          </a:p>
        </p:txBody>
      </p:sp>
    </p:spTree>
    <p:extLst>
      <p:ext uri="{BB962C8B-B14F-4D97-AF65-F5344CB8AC3E}">
        <p14:creationId xmlns:p14="http://schemas.microsoft.com/office/powerpoint/2010/main" val="24732230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2123D-9915-4EC9-AF0D-EE8171F3227A}"/>
              </a:ext>
            </a:extLst>
          </p:cNvPr>
          <p:cNvSpPr>
            <a:spLocks noGrp="1"/>
          </p:cNvSpPr>
          <p:nvPr>
            <p:ph type="title"/>
          </p:nvPr>
        </p:nvSpPr>
        <p:spPr/>
        <p:txBody>
          <a:bodyPr/>
          <a:lstStyle/>
          <a:p>
            <a:r>
              <a:rPr lang="en-US" dirty="0"/>
              <a:t>HOW TO SOLVE 2NF</a:t>
            </a:r>
          </a:p>
        </p:txBody>
      </p:sp>
      <p:sp>
        <p:nvSpPr>
          <p:cNvPr id="3" name="Content Placeholder 2">
            <a:extLst>
              <a:ext uri="{FF2B5EF4-FFF2-40B4-BE49-F238E27FC236}">
                <a16:creationId xmlns:a16="http://schemas.microsoft.com/office/drawing/2014/main" id="{53173352-F4B3-4ED6-8878-CB6C61408710}"/>
              </a:ext>
            </a:extLst>
          </p:cNvPr>
          <p:cNvSpPr>
            <a:spLocks noGrp="1"/>
          </p:cNvSpPr>
          <p:nvPr>
            <p:ph idx="1"/>
          </p:nvPr>
        </p:nvSpPr>
        <p:spPr>
          <a:xfrm>
            <a:off x="1024127" y="1700074"/>
            <a:ext cx="9720073" cy="4023360"/>
          </a:xfrm>
        </p:spPr>
        <p:txBody>
          <a:bodyPr>
            <a:normAutofit fontScale="70000" lnSpcReduction="20000"/>
          </a:bodyPr>
          <a:lstStyle/>
          <a:p>
            <a:r>
              <a:rPr lang="en-US" b="1" dirty="0"/>
              <a:t>Example: Suppose a school wants to store the data of teachers and the subjects they teach. They create a table that looks like this: Since a teacher can teach more than one subjects, the table can have multiple rows for a same teacher.</a:t>
            </a:r>
          </a:p>
          <a:p>
            <a:r>
              <a:rPr lang="en-US" dirty="0" err="1"/>
              <a:t>teacher_id</a:t>
            </a:r>
            <a:r>
              <a:rPr lang="en-US" dirty="0"/>
              <a:t> 	subject 	</a:t>
            </a:r>
            <a:r>
              <a:rPr lang="en-US" dirty="0" err="1"/>
              <a:t>teacher_age</a:t>
            </a:r>
            <a:endParaRPr lang="en-US" dirty="0"/>
          </a:p>
          <a:p>
            <a:r>
              <a:rPr lang="en-US" dirty="0"/>
              <a:t>111 	</a:t>
            </a:r>
            <a:r>
              <a:rPr lang="en-US" dirty="0" err="1"/>
              <a:t>Maths</a:t>
            </a:r>
            <a:r>
              <a:rPr lang="en-US" dirty="0"/>
              <a:t> 	38</a:t>
            </a:r>
          </a:p>
          <a:p>
            <a:r>
              <a:rPr lang="en-US" dirty="0"/>
              <a:t>111 	Physics 	38</a:t>
            </a:r>
          </a:p>
          <a:p>
            <a:r>
              <a:rPr lang="en-US" dirty="0"/>
              <a:t>222 	Biology 	38</a:t>
            </a:r>
          </a:p>
          <a:p>
            <a:r>
              <a:rPr lang="en-US" dirty="0"/>
              <a:t>333 	Physics 	40</a:t>
            </a:r>
          </a:p>
          <a:p>
            <a:r>
              <a:rPr lang="en-US" dirty="0"/>
              <a:t>333 	Chemistry 	40</a:t>
            </a:r>
          </a:p>
          <a:p>
            <a:r>
              <a:rPr lang="en-US" b="1" dirty="0"/>
              <a:t>Candidate Keys</a:t>
            </a:r>
            <a:r>
              <a:rPr lang="en-US" dirty="0"/>
              <a:t>: {</a:t>
            </a:r>
            <a:r>
              <a:rPr lang="en-US" dirty="0" err="1"/>
              <a:t>teacher_id</a:t>
            </a:r>
            <a:r>
              <a:rPr lang="en-US" dirty="0"/>
              <a:t>, subject}</a:t>
            </a:r>
            <a:br>
              <a:rPr lang="en-US" dirty="0"/>
            </a:br>
            <a:r>
              <a:rPr lang="en-US" b="1" dirty="0"/>
              <a:t>Non prime attribute</a:t>
            </a:r>
            <a:r>
              <a:rPr lang="en-US" dirty="0"/>
              <a:t>: </a:t>
            </a:r>
            <a:r>
              <a:rPr lang="en-US" dirty="0" err="1"/>
              <a:t>teacher_age</a:t>
            </a:r>
            <a:endParaRPr lang="en-US" dirty="0"/>
          </a:p>
          <a:p>
            <a:r>
              <a:rPr lang="en-US" dirty="0"/>
              <a:t>The table is in 1 NF because each attribute has atomic values. However, it is not in 2NF because non prime attribute </a:t>
            </a:r>
            <a:r>
              <a:rPr lang="en-US" dirty="0" err="1"/>
              <a:t>teacher_age</a:t>
            </a:r>
            <a:r>
              <a:rPr lang="en-US" dirty="0"/>
              <a:t> is dependent on </a:t>
            </a:r>
            <a:r>
              <a:rPr lang="en-US" dirty="0" err="1"/>
              <a:t>teacher_id</a:t>
            </a:r>
            <a:r>
              <a:rPr lang="en-US" dirty="0"/>
              <a:t> alone which is a proper subset of candidate key. This violates the rule for 2NF as the rule says “</a:t>
            </a:r>
            <a:r>
              <a:rPr lang="en-US" b="1" dirty="0"/>
              <a:t>no</a:t>
            </a:r>
            <a:r>
              <a:rPr lang="en-US" dirty="0"/>
              <a:t> non-prime attribute is dependent on the proper subset of any candidate key of the table”.</a:t>
            </a:r>
          </a:p>
          <a:p>
            <a:endParaRPr lang="en-US" dirty="0"/>
          </a:p>
        </p:txBody>
      </p:sp>
    </p:spTree>
    <p:extLst>
      <p:ext uri="{BB962C8B-B14F-4D97-AF65-F5344CB8AC3E}">
        <p14:creationId xmlns:p14="http://schemas.microsoft.com/office/powerpoint/2010/main" val="2901711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179B2-3CD7-4CB9-87B6-D349B7AB787F}"/>
              </a:ext>
            </a:extLst>
          </p:cNvPr>
          <p:cNvSpPr>
            <a:spLocks noGrp="1"/>
          </p:cNvSpPr>
          <p:nvPr>
            <p:ph type="title"/>
          </p:nvPr>
        </p:nvSpPr>
        <p:spPr/>
        <p:txBody>
          <a:bodyPr>
            <a:normAutofit/>
          </a:bodyPr>
          <a:lstStyle/>
          <a:p>
            <a:r>
              <a:rPr lang="en-US" dirty="0"/>
              <a:t>Normalization is used for mainly two purposes</a:t>
            </a:r>
          </a:p>
        </p:txBody>
      </p:sp>
      <p:sp>
        <p:nvSpPr>
          <p:cNvPr id="3" name="Content Placeholder 2">
            <a:extLst>
              <a:ext uri="{FF2B5EF4-FFF2-40B4-BE49-F238E27FC236}">
                <a16:creationId xmlns:a16="http://schemas.microsoft.com/office/drawing/2014/main" id="{65A6D906-ECE8-4A1C-9172-57168E94EF44}"/>
              </a:ext>
            </a:extLst>
          </p:cNvPr>
          <p:cNvSpPr>
            <a:spLocks noGrp="1"/>
          </p:cNvSpPr>
          <p:nvPr>
            <p:ph idx="1"/>
          </p:nvPr>
        </p:nvSpPr>
        <p:spPr/>
        <p:txBody>
          <a:bodyPr/>
          <a:lstStyle/>
          <a:p>
            <a:pPr>
              <a:buFont typeface="Arial" panose="020B0604020202020204" pitchFamily="34" charset="0"/>
              <a:buChar char="•"/>
            </a:pPr>
            <a:r>
              <a:rPr lang="en-US" dirty="0"/>
              <a:t>Eliminating redundant(useless) data.</a:t>
            </a:r>
          </a:p>
          <a:p>
            <a:pPr>
              <a:buFont typeface="Arial" panose="020B0604020202020204" pitchFamily="34" charset="0"/>
              <a:buChar char="•"/>
            </a:pPr>
            <a:r>
              <a:rPr lang="en-US" dirty="0"/>
              <a:t>Ensuring data dependencies make sense </a:t>
            </a:r>
            <a:r>
              <a:rPr lang="en-US" dirty="0" err="1"/>
              <a:t>i.e</a:t>
            </a:r>
            <a:r>
              <a:rPr lang="en-US" dirty="0"/>
              <a:t> data is logically stored.</a:t>
            </a:r>
          </a:p>
          <a:p>
            <a:endParaRPr lang="en-US" dirty="0"/>
          </a:p>
        </p:txBody>
      </p:sp>
    </p:spTree>
    <p:extLst>
      <p:ext uri="{BB962C8B-B14F-4D97-AF65-F5344CB8AC3E}">
        <p14:creationId xmlns:p14="http://schemas.microsoft.com/office/powerpoint/2010/main" val="12585529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637CFB1-3C11-494A-B19F-58D97B3CE895}"/>
              </a:ext>
            </a:extLst>
          </p:cNvPr>
          <p:cNvSpPr>
            <a:spLocks noGrp="1"/>
          </p:cNvSpPr>
          <p:nvPr>
            <p:ph type="title"/>
          </p:nvPr>
        </p:nvSpPr>
        <p:spPr/>
        <p:txBody>
          <a:bodyPr>
            <a:normAutofit fontScale="90000"/>
          </a:bodyPr>
          <a:lstStyle/>
          <a:p>
            <a:r>
              <a:rPr lang="en-US" dirty="0"/>
              <a:t>To make the table complies with 2NF we can break it in two tables like this:</a:t>
            </a:r>
            <a:br>
              <a:rPr lang="en-US" dirty="0"/>
            </a:br>
            <a:endParaRPr lang="en-US" dirty="0"/>
          </a:p>
        </p:txBody>
      </p:sp>
      <p:sp>
        <p:nvSpPr>
          <p:cNvPr id="3" name="Content Placeholder 2">
            <a:extLst>
              <a:ext uri="{FF2B5EF4-FFF2-40B4-BE49-F238E27FC236}">
                <a16:creationId xmlns:a16="http://schemas.microsoft.com/office/drawing/2014/main" id="{3A39A529-FC32-4CA8-9AA6-48C5D5F90C03}"/>
              </a:ext>
            </a:extLst>
          </p:cNvPr>
          <p:cNvSpPr>
            <a:spLocks noGrp="1"/>
          </p:cNvSpPr>
          <p:nvPr>
            <p:ph sz="half" idx="2"/>
          </p:nvPr>
        </p:nvSpPr>
        <p:spPr>
          <a:xfrm>
            <a:off x="1024128" y="2131867"/>
            <a:ext cx="4754880" cy="3341572"/>
          </a:xfrm>
        </p:spPr>
        <p:txBody>
          <a:bodyPr>
            <a:normAutofit fontScale="85000" lnSpcReduction="20000"/>
          </a:bodyPr>
          <a:lstStyle/>
          <a:p>
            <a:r>
              <a:rPr lang="en-US" dirty="0" err="1"/>
              <a:t>teacher_details</a:t>
            </a:r>
            <a:r>
              <a:rPr lang="en-US" dirty="0"/>
              <a:t> table:</a:t>
            </a:r>
          </a:p>
          <a:p>
            <a:r>
              <a:rPr lang="en-US" dirty="0" err="1"/>
              <a:t>teacher_id</a:t>
            </a:r>
            <a:r>
              <a:rPr lang="en-US" dirty="0"/>
              <a:t> 	</a:t>
            </a:r>
            <a:r>
              <a:rPr lang="en-US" dirty="0" err="1"/>
              <a:t>teacher_age</a:t>
            </a:r>
            <a:endParaRPr lang="en-US" dirty="0"/>
          </a:p>
          <a:p>
            <a:r>
              <a:rPr lang="en-US" dirty="0"/>
              <a:t>111 	38</a:t>
            </a:r>
          </a:p>
          <a:p>
            <a:r>
              <a:rPr lang="en-US" dirty="0"/>
              <a:t>222 	38</a:t>
            </a:r>
          </a:p>
          <a:p>
            <a:r>
              <a:rPr lang="en-US" dirty="0"/>
              <a:t>333 	40</a:t>
            </a:r>
          </a:p>
          <a:p>
            <a:endParaRPr lang="en-US" dirty="0"/>
          </a:p>
          <a:p>
            <a:endParaRPr lang="en-US" dirty="0"/>
          </a:p>
          <a:p>
            <a:r>
              <a:rPr lang="en-US" b="1" i="1" dirty="0"/>
              <a:t>Now the tables comply with Second normal form (2NF).</a:t>
            </a:r>
          </a:p>
        </p:txBody>
      </p:sp>
      <p:sp>
        <p:nvSpPr>
          <p:cNvPr id="10" name="Content Placeholder 9">
            <a:extLst>
              <a:ext uri="{FF2B5EF4-FFF2-40B4-BE49-F238E27FC236}">
                <a16:creationId xmlns:a16="http://schemas.microsoft.com/office/drawing/2014/main" id="{D58857D5-E285-413B-A249-5B2CFD51326A}"/>
              </a:ext>
            </a:extLst>
          </p:cNvPr>
          <p:cNvSpPr>
            <a:spLocks noGrp="1"/>
          </p:cNvSpPr>
          <p:nvPr>
            <p:ph sz="quarter" idx="4"/>
          </p:nvPr>
        </p:nvSpPr>
        <p:spPr>
          <a:xfrm>
            <a:off x="5989320" y="2084832"/>
            <a:ext cx="4754880" cy="3341572"/>
          </a:xfrm>
        </p:spPr>
        <p:txBody>
          <a:bodyPr>
            <a:normAutofit fontScale="85000" lnSpcReduction="20000"/>
          </a:bodyPr>
          <a:lstStyle/>
          <a:p>
            <a:r>
              <a:rPr lang="en-US" dirty="0" err="1"/>
              <a:t>teacher_subject</a:t>
            </a:r>
            <a:r>
              <a:rPr lang="en-US" dirty="0"/>
              <a:t> table:</a:t>
            </a:r>
          </a:p>
          <a:p>
            <a:r>
              <a:rPr lang="en-US" dirty="0" err="1"/>
              <a:t>teacher_id</a:t>
            </a:r>
            <a:r>
              <a:rPr lang="en-US" dirty="0"/>
              <a:t> 	subject</a:t>
            </a:r>
          </a:p>
          <a:p>
            <a:r>
              <a:rPr lang="en-US" dirty="0"/>
              <a:t>111 	</a:t>
            </a:r>
            <a:r>
              <a:rPr lang="en-US" dirty="0" err="1"/>
              <a:t>Maths</a:t>
            </a:r>
            <a:endParaRPr lang="en-US" dirty="0"/>
          </a:p>
          <a:p>
            <a:r>
              <a:rPr lang="en-US" dirty="0"/>
              <a:t>111 	Physics</a:t>
            </a:r>
          </a:p>
          <a:p>
            <a:r>
              <a:rPr lang="en-US" dirty="0"/>
              <a:t>222 	Biology</a:t>
            </a:r>
          </a:p>
          <a:p>
            <a:r>
              <a:rPr lang="en-US" dirty="0"/>
              <a:t>333 	Physics</a:t>
            </a:r>
          </a:p>
          <a:p>
            <a:r>
              <a:rPr lang="en-US" dirty="0"/>
              <a:t>333 	Chemistry</a:t>
            </a:r>
          </a:p>
          <a:p>
            <a:endParaRPr lang="en-US" dirty="0"/>
          </a:p>
        </p:txBody>
      </p:sp>
    </p:spTree>
    <p:extLst>
      <p:ext uri="{BB962C8B-B14F-4D97-AF65-F5344CB8AC3E}">
        <p14:creationId xmlns:p14="http://schemas.microsoft.com/office/powerpoint/2010/main" val="724710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1B698-E0D9-486F-A3E9-CBBADEC36D18}"/>
              </a:ext>
            </a:extLst>
          </p:cNvPr>
          <p:cNvSpPr>
            <a:spLocks noGrp="1"/>
          </p:cNvSpPr>
          <p:nvPr>
            <p:ph type="title"/>
          </p:nvPr>
        </p:nvSpPr>
        <p:spPr/>
        <p:txBody>
          <a:bodyPr/>
          <a:lstStyle/>
          <a:p>
            <a:r>
              <a:rPr lang="en-US" dirty="0"/>
              <a:t>THIRD NORMAL FORM (3NF)</a:t>
            </a:r>
          </a:p>
        </p:txBody>
      </p:sp>
      <p:sp>
        <p:nvSpPr>
          <p:cNvPr id="3" name="Content Placeholder 2">
            <a:extLst>
              <a:ext uri="{FF2B5EF4-FFF2-40B4-BE49-F238E27FC236}">
                <a16:creationId xmlns:a16="http://schemas.microsoft.com/office/drawing/2014/main" id="{C9D811BF-EF91-4493-9868-5F085555C13F}"/>
              </a:ext>
            </a:extLst>
          </p:cNvPr>
          <p:cNvSpPr>
            <a:spLocks noGrp="1"/>
          </p:cNvSpPr>
          <p:nvPr>
            <p:ph idx="1"/>
          </p:nvPr>
        </p:nvSpPr>
        <p:spPr/>
        <p:txBody>
          <a:bodyPr>
            <a:normAutofit fontScale="92500" lnSpcReduction="10000"/>
          </a:bodyPr>
          <a:lstStyle/>
          <a:p>
            <a:endParaRPr lang="en-US" dirty="0"/>
          </a:p>
          <a:p>
            <a:r>
              <a:rPr lang="en-US" dirty="0"/>
              <a:t> Table must be in 2NF</a:t>
            </a:r>
          </a:p>
          <a:p>
            <a:r>
              <a:rPr lang="en-US" dirty="0"/>
              <a:t> Transitive functional dependency of non-prime attribute on any super key should be removed.</a:t>
            </a:r>
          </a:p>
          <a:p>
            <a:r>
              <a:rPr lang="en-US" dirty="0"/>
              <a:t>An attribute that is not part of any candidate key is known as non-prime attribute.</a:t>
            </a:r>
          </a:p>
          <a:p>
            <a:endParaRPr lang="en-US" dirty="0"/>
          </a:p>
          <a:p>
            <a:r>
              <a:rPr lang="en-US" dirty="0"/>
              <a:t>In other words 3NF can be explained like this: A table is in 3NF if it is in 2NF and for each functional dependency X-&gt; Y at least one of the following conditions hold:</a:t>
            </a:r>
          </a:p>
          <a:p>
            <a:r>
              <a:rPr lang="en-US" dirty="0"/>
              <a:t>    X is a super key of table</a:t>
            </a:r>
          </a:p>
          <a:p>
            <a:r>
              <a:rPr lang="en-US" dirty="0"/>
              <a:t>    Y is a prime attribute of table</a:t>
            </a:r>
          </a:p>
          <a:p>
            <a:r>
              <a:rPr lang="en-US" dirty="0"/>
              <a:t>An attribute that is a part of one of the candidate keys is known as prime attribute.</a:t>
            </a:r>
          </a:p>
        </p:txBody>
      </p:sp>
    </p:spTree>
    <p:extLst>
      <p:ext uri="{BB962C8B-B14F-4D97-AF65-F5344CB8AC3E}">
        <p14:creationId xmlns:p14="http://schemas.microsoft.com/office/powerpoint/2010/main" val="29401311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639B067-A150-4D0C-889D-560C858C7A54}"/>
              </a:ext>
            </a:extLst>
          </p:cNvPr>
          <p:cNvSpPr>
            <a:spLocks noGrp="1"/>
          </p:cNvSpPr>
          <p:nvPr>
            <p:ph type="title"/>
          </p:nvPr>
        </p:nvSpPr>
        <p:spPr/>
        <p:txBody>
          <a:bodyPr>
            <a:normAutofit fontScale="90000"/>
          </a:bodyPr>
          <a:lstStyle/>
          <a:p>
            <a:r>
              <a:rPr lang="en-US" sz="3600" dirty="0"/>
              <a:t>Example: Suppose a company wants to store the complete address of each employee, they create a table named </a:t>
            </a:r>
            <a:r>
              <a:rPr lang="en-US" sz="3600" dirty="0" err="1"/>
              <a:t>employee_details</a:t>
            </a:r>
            <a:r>
              <a:rPr lang="en-US" sz="3600" dirty="0"/>
              <a:t> that looks like this:</a:t>
            </a:r>
            <a:br>
              <a:rPr lang="en-US" dirty="0"/>
            </a:br>
            <a:endParaRPr lang="en-US" dirty="0"/>
          </a:p>
        </p:txBody>
      </p:sp>
      <p:sp>
        <p:nvSpPr>
          <p:cNvPr id="8" name="Content Placeholder 7">
            <a:extLst>
              <a:ext uri="{FF2B5EF4-FFF2-40B4-BE49-F238E27FC236}">
                <a16:creationId xmlns:a16="http://schemas.microsoft.com/office/drawing/2014/main" id="{FE5ED0BF-0EDF-42E8-8402-76A1D2C73DE5}"/>
              </a:ext>
            </a:extLst>
          </p:cNvPr>
          <p:cNvSpPr>
            <a:spLocks noGrp="1"/>
          </p:cNvSpPr>
          <p:nvPr>
            <p:ph idx="1"/>
          </p:nvPr>
        </p:nvSpPr>
        <p:spPr/>
        <p:txBody>
          <a:bodyPr>
            <a:normAutofit/>
          </a:bodyPr>
          <a:lstStyle/>
          <a:p>
            <a:r>
              <a:rPr lang="en-US" sz="1400" dirty="0" err="1"/>
              <a:t>emp_id</a:t>
            </a:r>
            <a:r>
              <a:rPr lang="en-US" sz="1400" dirty="0"/>
              <a:t> 	</a:t>
            </a:r>
            <a:r>
              <a:rPr lang="en-US" sz="1400" dirty="0" err="1"/>
              <a:t>emp_name</a:t>
            </a:r>
            <a:r>
              <a:rPr lang="en-US" sz="1400" dirty="0"/>
              <a:t> 	</a:t>
            </a:r>
            <a:r>
              <a:rPr lang="en-US" sz="1400" dirty="0" err="1"/>
              <a:t>emp_zip</a:t>
            </a:r>
            <a:r>
              <a:rPr lang="en-US" sz="1400" dirty="0"/>
              <a:t> 	</a:t>
            </a:r>
            <a:r>
              <a:rPr lang="en-US" sz="1400" dirty="0" err="1"/>
              <a:t>emp_state</a:t>
            </a:r>
            <a:r>
              <a:rPr lang="en-US" sz="1400" dirty="0"/>
              <a:t> 	</a:t>
            </a:r>
            <a:r>
              <a:rPr lang="en-US" sz="1400" dirty="0" err="1"/>
              <a:t>emp_city</a:t>
            </a:r>
            <a:r>
              <a:rPr lang="en-US" sz="1400" dirty="0"/>
              <a:t> 	</a:t>
            </a:r>
            <a:r>
              <a:rPr lang="en-US" sz="1400" dirty="0" err="1"/>
              <a:t>emp_district</a:t>
            </a:r>
            <a:endParaRPr lang="en-US" sz="1400" dirty="0"/>
          </a:p>
          <a:p>
            <a:r>
              <a:rPr lang="en-US" sz="1400" dirty="0"/>
              <a:t>1001 	John 	282005 	UP 	Agra 	</a:t>
            </a:r>
            <a:r>
              <a:rPr lang="en-US" sz="1400" dirty="0" err="1"/>
              <a:t>Dayal</a:t>
            </a:r>
            <a:r>
              <a:rPr lang="en-US" sz="1400" dirty="0"/>
              <a:t> Bagh</a:t>
            </a:r>
          </a:p>
          <a:p>
            <a:r>
              <a:rPr lang="en-US" sz="1400" dirty="0"/>
              <a:t>1002 	Ajeet 	222008 	TN 	Chennai 	M-City</a:t>
            </a:r>
          </a:p>
          <a:p>
            <a:r>
              <a:rPr lang="en-US" sz="1400" dirty="0"/>
              <a:t>1006 	Lora 	282007 	TN 	Chennai 	</a:t>
            </a:r>
            <a:r>
              <a:rPr lang="en-US" sz="1400" dirty="0" err="1"/>
              <a:t>Urrapakkam</a:t>
            </a:r>
            <a:endParaRPr lang="en-US" sz="1400" dirty="0"/>
          </a:p>
          <a:p>
            <a:r>
              <a:rPr lang="en-US" sz="1400" dirty="0"/>
              <a:t>1101 	Lilly 	292008 	UK 	</a:t>
            </a:r>
            <a:r>
              <a:rPr lang="en-US" sz="1400" dirty="0" err="1"/>
              <a:t>Pauri</a:t>
            </a:r>
            <a:r>
              <a:rPr lang="en-US" sz="1400" dirty="0"/>
              <a:t> 	</a:t>
            </a:r>
            <a:r>
              <a:rPr lang="en-US" sz="1400" dirty="0" err="1"/>
              <a:t>Bhagwan</a:t>
            </a:r>
            <a:endParaRPr lang="en-US" sz="1400" dirty="0"/>
          </a:p>
          <a:p>
            <a:r>
              <a:rPr lang="en-US" sz="1400" dirty="0"/>
              <a:t>1201 	Steve 	222999 	MP 	Gwalior 	Ratan</a:t>
            </a:r>
          </a:p>
          <a:p>
            <a:r>
              <a:rPr lang="en-US" sz="1600" b="1" dirty="0"/>
              <a:t>Super keys</a:t>
            </a:r>
            <a:r>
              <a:rPr lang="en-US" sz="1600" dirty="0"/>
              <a:t>: {</a:t>
            </a:r>
            <a:r>
              <a:rPr lang="en-US" sz="1600" dirty="0" err="1"/>
              <a:t>emp_id</a:t>
            </a:r>
            <a:r>
              <a:rPr lang="en-US" sz="1600" dirty="0"/>
              <a:t>}, {</a:t>
            </a:r>
            <a:r>
              <a:rPr lang="en-US" sz="1600" dirty="0" err="1"/>
              <a:t>emp_id</a:t>
            </a:r>
            <a:r>
              <a:rPr lang="en-US" sz="1600" dirty="0"/>
              <a:t>, </a:t>
            </a:r>
            <a:r>
              <a:rPr lang="en-US" sz="1600" dirty="0" err="1"/>
              <a:t>emp_name</a:t>
            </a:r>
            <a:r>
              <a:rPr lang="en-US" sz="1600" dirty="0"/>
              <a:t>}, {</a:t>
            </a:r>
            <a:r>
              <a:rPr lang="en-US" sz="1600" dirty="0" err="1"/>
              <a:t>emp_id</a:t>
            </a:r>
            <a:r>
              <a:rPr lang="en-US" sz="1600" dirty="0"/>
              <a:t>, </a:t>
            </a:r>
            <a:r>
              <a:rPr lang="en-US" sz="1600" dirty="0" err="1"/>
              <a:t>emp_name</a:t>
            </a:r>
            <a:r>
              <a:rPr lang="en-US" sz="1600" dirty="0"/>
              <a:t>, </a:t>
            </a:r>
            <a:r>
              <a:rPr lang="en-US" sz="1600" dirty="0" err="1"/>
              <a:t>emp_zip</a:t>
            </a:r>
            <a:r>
              <a:rPr lang="en-US" sz="1600" dirty="0"/>
              <a:t>}…so on</a:t>
            </a:r>
            <a:br>
              <a:rPr lang="en-US" sz="1600" dirty="0"/>
            </a:br>
            <a:r>
              <a:rPr lang="en-US" sz="1600" b="1" dirty="0"/>
              <a:t>Candidate Keys</a:t>
            </a:r>
            <a:r>
              <a:rPr lang="en-US" sz="1600" dirty="0"/>
              <a:t>: {</a:t>
            </a:r>
            <a:r>
              <a:rPr lang="en-US" sz="1600" dirty="0" err="1"/>
              <a:t>emp_id</a:t>
            </a:r>
            <a:r>
              <a:rPr lang="en-US" sz="1600" dirty="0"/>
              <a:t>}</a:t>
            </a:r>
            <a:br>
              <a:rPr lang="en-US" sz="1600" dirty="0"/>
            </a:br>
            <a:r>
              <a:rPr lang="en-US" sz="1600" b="1" dirty="0"/>
              <a:t>Non-prime attributes</a:t>
            </a:r>
            <a:r>
              <a:rPr lang="en-US" sz="1600" dirty="0"/>
              <a:t>: all attributes except </a:t>
            </a:r>
            <a:r>
              <a:rPr lang="en-US" sz="1600" dirty="0" err="1"/>
              <a:t>emp_id</a:t>
            </a:r>
            <a:r>
              <a:rPr lang="en-US" sz="1600" dirty="0"/>
              <a:t> are non-prime as they are not part of any candidate keys.</a:t>
            </a:r>
          </a:p>
          <a:p>
            <a:r>
              <a:rPr lang="en-US" sz="1600" dirty="0"/>
              <a:t>Here, </a:t>
            </a:r>
            <a:r>
              <a:rPr lang="en-US" sz="1600" dirty="0" err="1"/>
              <a:t>emp_state</a:t>
            </a:r>
            <a:r>
              <a:rPr lang="en-US" sz="1600" dirty="0"/>
              <a:t>, </a:t>
            </a:r>
            <a:r>
              <a:rPr lang="en-US" sz="1600" dirty="0" err="1"/>
              <a:t>emp_city</a:t>
            </a:r>
            <a:r>
              <a:rPr lang="en-US" sz="1600" dirty="0"/>
              <a:t> &amp; </a:t>
            </a:r>
            <a:r>
              <a:rPr lang="en-US" sz="1600" dirty="0" err="1"/>
              <a:t>emp_district</a:t>
            </a:r>
            <a:r>
              <a:rPr lang="en-US" sz="1600" dirty="0"/>
              <a:t> dependent on </a:t>
            </a:r>
            <a:r>
              <a:rPr lang="en-US" sz="1600" dirty="0" err="1"/>
              <a:t>emp_zip</a:t>
            </a:r>
            <a:r>
              <a:rPr lang="en-US" sz="1600" dirty="0"/>
              <a:t>. And, </a:t>
            </a:r>
            <a:r>
              <a:rPr lang="en-US" sz="1600" dirty="0" err="1"/>
              <a:t>emp_zip</a:t>
            </a:r>
            <a:r>
              <a:rPr lang="en-US" sz="1600" dirty="0"/>
              <a:t> is dependent on </a:t>
            </a:r>
            <a:r>
              <a:rPr lang="en-US" sz="1600" dirty="0" err="1"/>
              <a:t>emp_id</a:t>
            </a:r>
            <a:r>
              <a:rPr lang="en-US" sz="1600" dirty="0"/>
              <a:t> that makes non-prime attributes (</a:t>
            </a:r>
            <a:r>
              <a:rPr lang="en-US" sz="1600" dirty="0" err="1"/>
              <a:t>emp_state</a:t>
            </a:r>
            <a:r>
              <a:rPr lang="en-US" sz="1600" dirty="0"/>
              <a:t>, </a:t>
            </a:r>
            <a:r>
              <a:rPr lang="en-US" sz="1600" dirty="0" err="1"/>
              <a:t>emp_city</a:t>
            </a:r>
            <a:r>
              <a:rPr lang="en-US" sz="1600" dirty="0"/>
              <a:t> &amp; </a:t>
            </a:r>
            <a:r>
              <a:rPr lang="en-US" sz="1600" dirty="0" err="1"/>
              <a:t>emp_district</a:t>
            </a:r>
            <a:r>
              <a:rPr lang="en-US" sz="1600" dirty="0"/>
              <a:t>) transitively dependent on super key (</a:t>
            </a:r>
            <a:r>
              <a:rPr lang="en-US" sz="1600" dirty="0" err="1"/>
              <a:t>emp_id</a:t>
            </a:r>
            <a:r>
              <a:rPr lang="en-US" sz="1600" dirty="0"/>
              <a:t>). This violates the rule of 3NF.</a:t>
            </a:r>
          </a:p>
          <a:p>
            <a:endParaRPr lang="en-US" sz="1400" dirty="0"/>
          </a:p>
        </p:txBody>
      </p:sp>
    </p:spTree>
    <p:extLst>
      <p:ext uri="{BB962C8B-B14F-4D97-AF65-F5344CB8AC3E}">
        <p14:creationId xmlns:p14="http://schemas.microsoft.com/office/powerpoint/2010/main" val="34979717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15E38-D86B-47D4-BEA8-FB997E0DE1D1}"/>
              </a:ext>
            </a:extLst>
          </p:cNvPr>
          <p:cNvSpPr>
            <a:spLocks noGrp="1"/>
          </p:cNvSpPr>
          <p:nvPr>
            <p:ph type="title"/>
          </p:nvPr>
        </p:nvSpPr>
        <p:spPr/>
        <p:txBody>
          <a:bodyPr>
            <a:noAutofit/>
          </a:bodyPr>
          <a:lstStyle/>
          <a:p>
            <a:r>
              <a:rPr lang="en-US" sz="3600" dirty="0"/>
              <a:t>To make this table complies with 3NF we have to break the table into two tables to remove the transitive dependency</a:t>
            </a:r>
          </a:p>
        </p:txBody>
      </p:sp>
      <p:sp>
        <p:nvSpPr>
          <p:cNvPr id="4" name="Text Placeholder 3">
            <a:extLst>
              <a:ext uri="{FF2B5EF4-FFF2-40B4-BE49-F238E27FC236}">
                <a16:creationId xmlns:a16="http://schemas.microsoft.com/office/drawing/2014/main" id="{B97766A2-4BC3-43D5-9AD7-1BF98170BC55}"/>
              </a:ext>
            </a:extLst>
          </p:cNvPr>
          <p:cNvSpPr>
            <a:spLocks noGrp="1"/>
          </p:cNvSpPr>
          <p:nvPr>
            <p:ph type="body" idx="1"/>
          </p:nvPr>
        </p:nvSpPr>
        <p:spPr/>
        <p:txBody>
          <a:bodyPr/>
          <a:lstStyle/>
          <a:p>
            <a:r>
              <a:rPr lang="en-US" dirty="0"/>
              <a:t>employee table:</a:t>
            </a:r>
          </a:p>
          <a:p>
            <a:endParaRPr lang="en-US" dirty="0"/>
          </a:p>
        </p:txBody>
      </p:sp>
      <p:sp>
        <p:nvSpPr>
          <p:cNvPr id="3" name="Content Placeholder 2">
            <a:extLst>
              <a:ext uri="{FF2B5EF4-FFF2-40B4-BE49-F238E27FC236}">
                <a16:creationId xmlns:a16="http://schemas.microsoft.com/office/drawing/2014/main" id="{7426F133-78B0-457D-9033-A39A79D275CC}"/>
              </a:ext>
            </a:extLst>
          </p:cNvPr>
          <p:cNvSpPr>
            <a:spLocks noGrp="1"/>
          </p:cNvSpPr>
          <p:nvPr>
            <p:ph sz="half" idx="2"/>
          </p:nvPr>
        </p:nvSpPr>
        <p:spPr/>
        <p:txBody>
          <a:bodyPr>
            <a:normAutofit fontScale="92500" lnSpcReduction="10000"/>
          </a:bodyPr>
          <a:lstStyle/>
          <a:p>
            <a:r>
              <a:rPr lang="en-US" dirty="0" err="1"/>
              <a:t>emp_id</a:t>
            </a:r>
            <a:r>
              <a:rPr lang="en-US" dirty="0"/>
              <a:t> 	</a:t>
            </a:r>
            <a:r>
              <a:rPr lang="en-US" dirty="0" err="1"/>
              <a:t>emp_name</a:t>
            </a:r>
            <a:r>
              <a:rPr lang="en-US" dirty="0"/>
              <a:t> 	</a:t>
            </a:r>
            <a:r>
              <a:rPr lang="en-US" dirty="0" err="1"/>
              <a:t>emp_zip</a:t>
            </a:r>
            <a:endParaRPr lang="en-US" dirty="0"/>
          </a:p>
          <a:p>
            <a:r>
              <a:rPr lang="en-US" dirty="0"/>
              <a:t>1001 	John 	282005</a:t>
            </a:r>
          </a:p>
          <a:p>
            <a:r>
              <a:rPr lang="en-US" dirty="0"/>
              <a:t>1002 	Ajeet 	222008</a:t>
            </a:r>
          </a:p>
          <a:p>
            <a:r>
              <a:rPr lang="en-US" dirty="0"/>
              <a:t>1006 	Lora 	282007</a:t>
            </a:r>
          </a:p>
          <a:p>
            <a:r>
              <a:rPr lang="en-US" dirty="0"/>
              <a:t>1101 	Lilly 	292008</a:t>
            </a:r>
          </a:p>
          <a:p>
            <a:r>
              <a:rPr lang="en-US" dirty="0"/>
              <a:t>1201 	Steve 	222999</a:t>
            </a:r>
          </a:p>
          <a:p>
            <a:endParaRPr lang="en-US" dirty="0"/>
          </a:p>
          <a:p>
            <a:endParaRPr lang="en-US" dirty="0"/>
          </a:p>
        </p:txBody>
      </p:sp>
      <p:sp>
        <p:nvSpPr>
          <p:cNvPr id="5" name="Text Placeholder 4">
            <a:extLst>
              <a:ext uri="{FF2B5EF4-FFF2-40B4-BE49-F238E27FC236}">
                <a16:creationId xmlns:a16="http://schemas.microsoft.com/office/drawing/2014/main" id="{3F15D8ED-46B1-4A8A-888B-9BB5DDA0AD01}"/>
              </a:ext>
            </a:extLst>
          </p:cNvPr>
          <p:cNvSpPr>
            <a:spLocks noGrp="1"/>
          </p:cNvSpPr>
          <p:nvPr>
            <p:ph type="body" sz="quarter" idx="3"/>
          </p:nvPr>
        </p:nvSpPr>
        <p:spPr/>
        <p:txBody>
          <a:bodyPr/>
          <a:lstStyle/>
          <a:p>
            <a:r>
              <a:rPr lang="en-US" dirty="0" err="1"/>
              <a:t>employee_zip</a:t>
            </a:r>
            <a:r>
              <a:rPr lang="en-US" dirty="0"/>
              <a:t> table:</a:t>
            </a:r>
          </a:p>
          <a:p>
            <a:endParaRPr lang="en-US" dirty="0"/>
          </a:p>
        </p:txBody>
      </p:sp>
      <p:sp>
        <p:nvSpPr>
          <p:cNvPr id="6" name="Content Placeholder 5">
            <a:extLst>
              <a:ext uri="{FF2B5EF4-FFF2-40B4-BE49-F238E27FC236}">
                <a16:creationId xmlns:a16="http://schemas.microsoft.com/office/drawing/2014/main" id="{9ABD3965-3764-457F-9D8E-F5A225DDB0C6}"/>
              </a:ext>
            </a:extLst>
          </p:cNvPr>
          <p:cNvSpPr>
            <a:spLocks noGrp="1"/>
          </p:cNvSpPr>
          <p:nvPr>
            <p:ph sz="quarter" idx="4"/>
          </p:nvPr>
        </p:nvSpPr>
        <p:spPr/>
        <p:txBody>
          <a:bodyPr>
            <a:normAutofit fontScale="92500" lnSpcReduction="10000"/>
          </a:bodyPr>
          <a:lstStyle/>
          <a:p>
            <a:r>
              <a:rPr lang="en-US" dirty="0" err="1"/>
              <a:t>emp_zip</a:t>
            </a:r>
            <a:r>
              <a:rPr lang="en-US" dirty="0"/>
              <a:t> 	</a:t>
            </a:r>
            <a:r>
              <a:rPr lang="en-US" dirty="0" err="1"/>
              <a:t>emp_state</a:t>
            </a:r>
            <a:r>
              <a:rPr lang="en-US" dirty="0"/>
              <a:t> 	</a:t>
            </a:r>
            <a:r>
              <a:rPr lang="en-US" dirty="0" err="1"/>
              <a:t>emp_city</a:t>
            </a:r>
            <a:r>
              <a:rPr lang="en-US" dirty="0"/>
              <a:t> 	</a:t>
            </a:r>
            <a:r>
              <a:rPr lang="en-US" dirty="0" err="1"/>
              <a:t>emp_district</a:t>
            </a:r>
            <a:endParaRPr lang="en-US" dirty="0"/>
          </a:p>
          <a:p>
            <a:r>
              <a:rPr lang="en-US" dirty="0"/>
              <a:t>282005 	UP 	Agra 	</a:t>
            </a:r>
            <a:r>
              <a:rPr lang="en-US" dirty="0" err="1"/>
              <a:t>Dayal</a:t>
            </a:r>
            <a:r>
              <a:rPr lang="en-US" dirty="0"/>
              <a:t> Bagh</a:t>
            </a:r>
          </a:p>
          <a:p>
            <a:r>
              <a:rPr lang="en-US" dirty="0"/>
              <a:t>222008 	TN 	Chennai 	M-City</a:t>
            </a:r>
          </a:p>
          <a:p>
            <a:r>
              <a:rPr lang="en-US" dirty="0"/>
              <a:t>282007 	TN 	Chennai 	</a:t>
            </a:r>
            <a:r>
              <a:rPr lang="en-US" dirty="0" err="1"/>
              <a:t>Urrapakkam</a:t>
            </a:r>
            <a:endParaRPr lang="en-US" dirty="0"/>
          </a:p>
          <a:p>
            <a:r>
              <a:rPr lang="en-US" dirty="0"/>
              <a:t>292008 	UK 	</a:t>
            </a:r>
            <a:r>
              <a:rPr lang="en-US" dirty="0" err="1"/>
              <a:t>Pauri</a:t>
            </a:r>
            <a:r>
              <a:rPr lang="en-US" dirty="0"/>
              <a:t> 	</a:t>
            </a:r>
            <a:r>
              <a:rPr lang="en-US" dirty="0" err="1"/>
              <a:t>Bhagwan</a:t>
            </a:r>
            <a:endParaRPr lang="en-US" dirty="0"/>
          </a:p>
          <a:p>
            <a:r>
              <a:rPr lang="en-US" dirty="0"/>
              <a:t>222999 	MP 	Gwalior 	Ratan</a:t>
            </a:r>
          </a:p>
        </p:txBody>
      </p:sp>
    </p:spTree>
    <p:extLst>
      <p:ext uri="{BB962C8B-B14F-4D97-AF65-F5344CB8AC3E}">
        <p14:creationId xmlns:p14="http://schemas.microsoft.com/office/powerpoint/2010/main" val="7639762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EA3FD-11E3-42C2-9730-87CFAFBFB0ED}"/>
              </a:ext>
            </a:extLst>
          </p:cNvPr>
          <p:cNvSpPr>
            <a:spLocks noGrp="1"/>
          </p:cNvSpPr>
          <p:nvPr>
            <p:ph type="title"/>
          </p:nvPr>
        </p:nvSpPr>
        <p:spPr/>
        <p:txBody>
          <a:bodyPr/>
          <a:lstStyle/>
          <a:p>
            <a:r>
              <a:rPr lang="en-US" dirty="0"/>
              <a:t>BOYCE AND CODD NORMAL FORM (BCNF)</a:t>
            </a:r>
          </a:p>
        </p:txBody>
      </p:sp>
      <p:sp>
        <p:nvSpPr>
          <p:cNvPr id="3" name="Content Placeholder 2">
            <a:extLst>
              <a:ext uri="{FF2B5EF4-FFF2-40B4-BE49-F238E27FC236}">
                <a16:creationId xmlns:a16="http://schemas.microsoft.com/office/drawing/2014/main" id="{F6F1F66D-3275-472D-B88A-FFB189F3E45F}"/>
              </a:ext>
            </a:extLst>
          </p:cNvPr>
          <p:cNvSpPr>
            <a:spLocks noGrp="1"/>
          </p:cNvSpPr>
          <p:nvPr>
            <p:ph idx="1"/>
          </p:nvPr>
        </p:nvSpPr>
        <p:spPr/>
        <p:txBody>
          <a:bodyPr/>
          <a:lstStyle/>
          <a:p>
            <a:r>
              <a:rPr lang="en-US" b="1" dirty="0"/>
              <a:t>Boyce and Codd Normal Form</a:t>
            </a:r>
            <a:r>
              <a:rPr lang="en-US" dirty="0"/>
              <a:t> is a higher version of the Third Normal form. This form deals with certain type of anomaly that is not handled by 3NF. A 3NF table which does not have multiple overlapping candidate keys is said to be in BCNF. For a table to be in BCNF, following conditions must be satisfied:</a:t>
            </a:r>
          </a:p>
          <a:p>
            <a:pPr>
              <a:buFont typeface="Arial" panose="020B0604020202020204" pitchFamily="34" charset="0"/>
              <a:buChar char="•"/>
            </a:pPr>
            <a:r>
              <a:rPr lang="en-US" dirty="0"/>
              <a:t>It is an advance version of 3NF that’s why it is also referred as 3.5NF. BCNF is stricter than 3NF. A table complies with BCNF if it is in 3NF and for every functional dependency X-&gt;Y, X should be the super key of the table.</a:t>
            </a:r>
          </a:p>
          <a:p>
            <a:endParaRPr lang="en-US" dirty="0"/>
          </a:p>
        </p:txBody>
      </p:sp>
    </p:spTree>
    <p:extLst>
      <p:ext uri="{BB962C8B-B14F-4D97-AF65-F5344CB8AC3E}">
        <p14:creationId xmlns:p14="http://schemas.microsoft.com/office/powerpoint/2010/main" val="31217575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F8710-6AB9-43DA-96E8-A3FE17F0A7BB}"/>
              </a:ext>
            </a:extLst>
          </p:cNvPr>
          <p:cNvSpPr>
            <a:spLocks noGrp="1"/>
          </p:cNvSpPr>
          <p:nvPr>
            <p:ph type="title"/>
          </p:nvPr>
        </p:nvSpPr>
        <p:spPr/>
        <p:txBody>
          <a:bodyPr>
            <a:normAutofit fontScale="90000"/>
          </a:bodyPr>
          <a:lstStyle/>
          <a:p>
            <a:r>
              <a:rPr lang="en-US" sz="4000" dirty="0"/>
              <a:t>Example: Suppose there is a company wherein employees work in more than one department. They store the data like this:</a:t>
            </a:r>
            <a:br>
              <a:rPr lang="en-US" dirty="0"/>
            </a:br>
            <a:endParaRPr lang="en-US" dirty="0"/>
          </a:p>
        </p:txBody>
      </p:sp>
      <p:sp>
        <p:nvSpPr>
          <p:cNvPr id="3" name="Content Placeholder 2">
            <a:extLst>
              <a:ext uri="{FF2B5EF4-FFF2-40B4-BE49-F238E27FC236}">
                <a16:creationId xmlns:a16="http://schemas.microsoft.com/office/drawing/2014/main" id="{34EFFCE1-F14F-41EB-8E5F-8406E08B71DA}"/>
              </a:ext>
            </a:extLst>
          </p:cNvPr>
          <p:cNvSpPr>
            <a:spLocks noGrp="1"/>
          </p:cNvSpPr>
          <p:nvPr>
            <p:ph idx="1"/>
          </p:nvPr>
        </p:nvSpPr>
        <p:spPr/>
        <p:txBody>
          <a:bodyPr>
            <a:normAutofit fontScale="77500" lnSpcReduction="20000"/>
          </a:bodyPr>
          <a:lstStyle/>
          <a:p>
            <a:r>
              <a:rPr lang="en-US" dirty="0" err="1"/>
              <a:t>emp_id</a:t>
            </a:r>
            <a:r>
              <a:rPr lang="en-US" dirty="0"/>
              <a:t> 	</a:t>
            </a:r>
            <a:r>
              <a:rPr lang="en-US" dirty="0" err="1"/>
              <a:t>emp_nationality</a:t>
            </a:r>
            <a:r>
              <a:rPr lang="en-US" dirty="0"/>
              <a:t> 	</a:t>
            </a:r>
            <a:r>
              <a:rPr lang="en-US" dirty="0" err="1"/>
              <a:t>emp_dept</a:t>
            </a:r>
            <a:r>
              <a:rPr lang="en-US" dirty="0"/>
              <a:t> 	</a:t>
            </a:r>
            <a:r>
              <a:rPr lang="en-US" dirty="0" err="1"/>
              <a:t>dept_type</a:t>
            </a:r>
            <a:r>
              <a:rPr lang="en-US" dirty="0"/>
              <a:t> 	</a:t>
            </a:r>
            <a:r>
              <a:rPr lang="en-US" dirty="0" err="1"/>
              <a:t>dept_no_of_emp</a:t>
            </a:r>
            <a:endParaRPr lang="en-US" dirty="0"/>
          </a:p>
          <a:p>
            <a:r>
              <a:rPr lang="en-US" dirty="0"/>
              <a:t>1001 	Austrian 	Production and planning 	D001 	200</a:t>
            </a:r>
          </a:p>
          <a:p>
            <a:r>
              <a:rPr lang="en-US" dirty="0"/>
              <a:t>1001 	Austrian 	stores 	D001 	250</a:t>
            </a:r>
          </a:p>
          <a:p>
            <a:r>
              <a:rPr lang="en-US" dirty="0"/>
              <a:t>1002 	American 	design and technical support 	D134 	100</a:t>
            </a:r>
          </a:p>
          <a:p>
            <a:r>
              <a:rPr lang="en-US" dirty="0"/>
              <a:t>1002 	American 	Purchasing department 	D134 	600</a:t>
            </a:r>
          </a:p>
          <a:p>
            <a:r>
              <a:rPr lang="en-US" dirty="0">
                <a:solidFill>
                  <a:schemeClr val="accent1"/>
                </a:solidFill>
              </a:rPr>
              <a:t>Functional dependencies in the table above:</a:t>
            </a:r>
          </a:p>
          <a:p>
            <a:r>
              <a:rPr lang="en-US" dirty="0" err="1"/>
              <a:t>emp_id</a:t>
            </a:r>
            <a:r>
              <a:rPr lang="en-US" dirty="0"/>
              <a:t> -&gt; </a:t>
            </a:r>
            <a:r>
              <a:rPr lang="en-US" dirty="0" err="1"/>
              <a:t>emp_nationality</a:t>
            </a:r>
            <a:endParaRPr lang="en-US" dirty="0"/>
          </a:p>
          <a:p>
            <a:r>
              <a:rPr lang="en-US" dirty="0" err="1"/>
              <a:t>emp_dept</a:t>
            </a:r>
            <a:r>
              <a:rPr lang="en-US" dirty="0"/>
              <a:t> -&gt; {</a:t>
            </a:r>
            <a:r>
              <a:rPr lang="en-US" dirty="0" err="1"/>
              <a:t>dept_type</a:t>
            </a:r>
            <a:r>
              <a:rPr lang="en-US" dirty="0"/>
              <a:t>, </a:t>
            </a:r>
            <a:r>
              <a:rPr lang="en-US" dirty="0" err="1"/>
              <a:t>dept_no_of_emp</a:t>
            </a:r>
            <a:r>
              <a:rPr lang="en-US" dirty="0"/>
              <a:t>}</a:t>
            </a:r>
          </a:p>
          <a:p>
            <a:endParaRPr lang="en-US" dirty="0"/>
          </a:p>
          <a:p>
            <a:r>
              <a:rPr lang="en-US" b="1" dirty="0"/>
              <a:t>Candidate key: {</a:t>
            </a:r>
            <a:r>
              <a:rPr lang="en-US" b="1" dirty="0" err="1"/>
              <a:t>emp_id</a:t>
            </a:r>
            <a:r>
              <a:rPr lang="en-US" b="1" dirty="0"/>
              <a:t>, </a:t>
            </a:r>
            <a:r>
              <a:rPr lang="en-US" b="1" dirty="0" err="1"/>
              <a:t>emp_dept</a:t>
            </a:r>
            <a:r>
              <a:rPr lang="en-US" b="1" dirty="0"/>
              <a:t>}</a:t>
            </a:r>
          </a:p>
          <a:p>
            <a:r>
              <a:rPr lang="en-US" b="1" i="1" dirty="0">
                <a:solidFill>
                  <a:schemeClr val="accent1"/>
                </a:solidFill>
              </a:rPr>
              <a:t>The table is not in BCNF as neither </a:t>
            </a:r>
            <a:r>
              <a:rPr lang="en-US" b="1" i="1" dirty="0" err="1">
                <a:solidFill>
                  <a:schemeClr val="accent1"/>
                </a:solidFill>
              </a:rPr>
              <a:t>emp_id</a:t>
            </a:r>
            <a:r>
              <a:rPr lang="en-US" b="1" i="1" dirty="0">
                <a:solidFill>
                  <a:schemeClr val="accent1"/>
                </a:solidFill>
              </a:rPr>
              <a:t> nor </a:t>
            </a:r>
            <a:r>
              <a:rPr lang="en-US" b="1" i="1" dirty="0" err="1">
                <a:solidFill>
                  <a:schemeClr val="accent1"/>
                </a:solidFill>
              </a:rPr>
              <a:t>emp_dept</a:t>
            </a:r>
            <a:r>
              <a:rPr lang="en-US" b="1" i="1" dirty="0">
                <a:solidFill>
                  <a:schemeClr val="accent1"/>
                </a:solidFill>
              </a:rPr>
              <a:t> alone are keys.</a:t>
            </a:r>
          </a:p>
        </p:txBody>
      </p:sp>
    </p:spTree>
    <p:extLst>
      <p:ext uri="{BB962C8B-B14F-4D97-AF65-F5344CB8AC3E}">
        <p14:creationId xmlns:p14="http://schemas.microsoft.com/office/powerpoint/2010/main" val="9326529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46D339F-8E60-437D-9459-F5FB57255301}"/>
              </a:ext>
            </a:extLst>
          </p:cNvPr>
          <p:cNvSpPr>
            <a:spLocks noGrp="1"/>
          </p:cNvSpPr>
          <p:nvPr>
            <p:ph type="title"/>
          </p:nvPr>
        </p:nvSpPr>
        <p:spPr>
          <a:xfrm>
            <a:off x="1024128" y="585216"/>
            <a:ext cx="9720072" cy="1270217"/>
          </a:xfrm>
        </p:spPr>
        <p:txBody>
          <a:bodyPr>
            <a:normAutofit fontScale="90000"/>
          </a:bodyPr>
          <a:lstStyle/>
          <a:p>
            <a:r>
              <a:rPr lang="en-US" dirty="0"/>
              <a:t>To make the table comply with BCNF we can break the table in three tables like this:</a:t>
            </a:r>
            <a:br>
              <a:rPr lang="en-US" dirty="0"/>
            </a:br>
            <a:endParaRPr lang="en-US" dirty="0"/>
          </a:p>
        </p:txBody>
      </p:sp>
      <p:sp>
        <p:nvSpPr>
          <p:cNvPr id="3" name="Content Placeholder 2">
            <a:extLst>
              <a:ext uri="{FF2B5EF4-FFF2-40B4-BE49-F238E27FC236}">
                <a16:creationId xmlns:a16="http://schemas.microsoft.com/office/drawing/2014/main" id="{3774398B-D084-4DD1-9098-5E2601083B60}"/>
              </a:ext>
            </a:extLst>
          </p:cNvPr>
          <p:cNvSpPr>
            <a:spLocks noGrp="1"/>
          </p:cNvSpPr>
          <p:nvPr>
            <p:ph sz="half" idx="1"/>
          </p:nvPr>
        </p:nvSpPr>
        <p:spPr/>
        <p:txBody>
          <a:bodyPr>
            <a:normAutofit fontScale="55000" lnSpcReduction="20000"/>
          </a:bodyPr>
          <a:lstStyle/>
          <a:p>
            <a:r>
              <a:rPr lang="en-US" dirty="0" err="1">
                <a:solidFill>
                  <a:schemeClr val="accent1"/>
                </a:solidFill>
              </a:rPr>
              <a:t>emp_nationality</a:t>
            </a:r>
            <a:r>
              <a:rPr lang="en-US" dirty="0">
                <a:solidFill>
                  <a:schemeClr val="accent1"/>
                </a:solidFill>
              </a:rPr>
              <a:t> table:</a:t>
            </a:r>
          </a:p>
          <a:p>
            <a:r>
              <a:rPr lang="en-US" dirty="0" err="1">
                <a:solidFill>
                  <a:schemeClr val="accent1"/>
                </a:solidFill>
              </a:rPr>
              <a:t>emp_id</a:t>
            </a:r>
            <a:r>
              <a:rPr lang="en-US" dirty="0">
                <a:solidFill>
                  <a:schemeClr val="accent1"/>
                </a:solidFill>
              </a:rPr>
              <a:t> 	</a:t>
            </a:r>
            <a:r>
              <a:rPr lang="en-US" dirty="0" err="1">
                <a:solidFill>
                  <a:schemeClr val="accent1"/>
                </a:solidFill>
              </a:rPr>
              <a:t>emp_nationality</a:t>
            </a:r>
            <a:endParaRPr lang="en-US" dirty="0">
              <a:solidFill>
                <a:schemeClr val="accent1"/>
              </a:solidFill>
            </a:endParaRPr>
          </a:p>
          <a:p>
            <a:r>
              <a:rPr lang="en-US" dirty="0">
                <a:solidFill>
                  <a:schemeClr val="accent1"/>
                </a:solidFill>
              </a:rPr>
              <a:t>1001 	Austrian</a:t>
            </a:r>
          </a:p>
          <a:p>
            <a:r>
              <a:rPr lang="en-US" dirty="0">
                <a:solidFill>
                  <a:schemeClr val="accent1"/>
                </a:solidFill>
              </a:rPr>
              <a:t>1002 	American</a:t>
            </a:r>
          </a:p>
          <a:p>
            <a:endParaRPr lang="en-US" dirty="0"/>
          </a:p>
          <a:p>
            <a:r>
              <a:rPr lang="en-US" dirty="0" err="1"/>
              <a:t>emp_dept</a:t>
            </a:r>
            <a:r>
              <a:rPr lang="en-US" dirty="0"/>
              <a:t> table:</a:t>
            </a:r>
          </a:p>
          <a:p>
            <a:r>
              <a:rPr lang="en-US" dirty="0" err="1"/>
              <a:t>emp_dept</a:t>
            </a:r>
            <a:r>
              <a:rPr lang="en-US" dirty="0"/>
              <a:t> 	</a:t>
            </a:r>
            <a:r>
              <a:rPr lang="en-US" dirty="0" err="1"/>
              <a:t>dept_type</a:t>
            </a:r>
            <a:r>
              <a:rPr lang="en-US" dirty="0"/>
              <a:t> 	</a:t>
            </a:r>
            <a:r>
              <a:rPr lang="en-US" dirty="0" err="1"/>
              <a:t>dept_no_of_emp</a:t>
            </a:r>
            <a:endParaRPr lang="en-US" dirty="0"/>
          </a:p>
          <a:p>
            <a:r>
              <a:rPr lang="en-US" dirty="0"/>
              <a:t>Production and planning 	D001 	200</a:t>
            </a:r>
          </a:p>
          <a:p>
            <a:r>
              <a:rPr lang="en-US" dirty="0"/>
              <a:t>stores 			D001 	250</a:t>
            </a:r>
          </a:p>
          <a:p>
            <a:r>
              <a:rPr lang="en-US" dirty="0"/>
              <a:t>design and technical support 	D134 	100</a:t>
            </a:r>
          </a:p>
          <a:p>
            <a:r>
              <a:rPr lang="en-US" dirty="0"/>
              <a:t>Purchasing department 	D134 	600</a:t>
            </a:r>
          </a:p>
          <a:p>
            <a:endParaRPr lang="en-US" dirty="0"/>
          </a:p>
          <a:p>
            <a:endParaRPr lang="en-US" dirty="0"/>
          </a:p>
        </p:txBody>
      </p:sp>
      <p:sp>
        <p:nvSpPr>
          <p:cNvPr id="5" name="Content Placeholder 4">
            <a:extLst>
              <a:ext uri="{FF2B5EF4-FFF2-40B4-BE49-F238E27FC236}">
                <a16:creationId xmlns:a16="http://schemas.microsoft.com/office/drawing/2014/main" id="{436F3152-6A0C-4C0E-958A-90E0B3D5A270}"/>
              </a:ext>
            </a:extLst>
          </p:cNvPr>
          <p:cNvSpPr>
            <a:spLocks noGrp="1"/>
          </p:cNvSpPr>
          <p:nvPr>
            <p:ph sz="half" idx="2"/>
          </p:nvPr>
        </p:nvSpPr>
        <p:spPr/>
        <p:txBody>
          <a:bodyPr>
            <a:normAutofit fontScale="55000" lnSpcReduction="20000"/>
          </a:bodyPr>
          <a:lstStyle/>
          <a:p>
            <a:r>
              <a:rPr lang="en-US" dirty="0" err="1"/>
              <a:t>emp_dept_mapping</a:t>
            </a:r>
            <a:r>
              <a:rPr lang="en-US" dirty="0"/>
              <a:t> table:</a:t>
            </a:r>
          </a:p>
          <a:p>
            <a:r>
              <a:rPr lang="en-US" dirty="0" err="1"/>
              <a:t>emp_id</a:t>
            </a:r>
            <a:r>
              <a:rPr lang="en-US" dirty="0"/>
              <a:t> 	</a:t>
            </a:r>
            <a:r>
              <a:rPr lang="en-US" dirty="0" err="1"/>
              <a:t>emp_dept</a:t>
            </a:r>
            <a:endParaRPr lang="en-US" dirty="0"/>
          </a:p>
          <a:p>
            <a:r>
              <a:rPr lang="en-US" dirty="0"/>
              <a:t>1001 	Production and planning</a:t>
            </a:r>
          </a:p>
          <a:p>
            <a:r>
              <a:rPr lang="en-US" dirty="0"/>
              <a:t>1001 	stores</a:t>
            </a:r>
          </a:p>
          <a:p>
            <a:r>
              <a:rPr lang="en-US" dirty="0"/>
              <a:t>1002 	design and technical support</a:t>
            </a:r>
          </a:p>
          <a:p>
            <a:r>
              <a:rPr lang="en-US" dirty="0"/>
              <a:t>1002 	Purchasing department</a:t>
            </a:r>
          </a:p>
          <a:p>
            <a:endParaRPr lang="en-US" dirty="0"/>
          </a:p>
          <a:p>
            <a:r>
              <a:rPr lang="en-US" b="1" dirty="0"/>
              <a:t>Functional dependencies</a:t>
            </a:r>
            <a:r>
              <a:rPr lang="en-US" dirty="0"/>
              <a:t>:</a:t>
            </a:r>
            <a:br>
              <a:rPr lang="en-US" dirty="0"/>
            </a:br>
            <a:r>
              <a:rPr lang="en-US" dirty="0" err="1"/>
              <a:t>emp_id</a:t>
            </a:r>
            <a:r>
              <a:rPr lang="en-US" dirty="0"/>
              <a:t> -&gt; </a:t>
            </a:r>
            <a:r>
              <a:rPr lang="en-US" dirty="0" err="1"/>
              <a:t>emp_nationality</a:t>
            </a:r>
            <a:br>
              <a:rPr lang="en-US" dirty="0"/>
            </a:br>
            <a:r>
              <a:rPr lang="en-US" dirty="0" err="1"/>
              <a:t>emp_dept</a:t>
            </a:r>
            <a:r>
              <a:rPr lang="en-US" dirty="0"/>
              <a:t> -&gt; {</a:t>
            </a:r>
            <a:r>
              <a:rPr lang="en-US" dirty="0" err="1"/>
              <a:t>dept_type</a:t>
            </a:r>
            <a:r>
              <a:rPr lang="en-US" dirty="0"/>
              <a:t>, </a:t>
            </a:r>
            <a:r>
              <a:rPr lang="en-US" dirty="0" err="1"/>
              <a:t>dept_no_of_emp</a:t>
            </a:r>
            <a:r>
              <a:rPr lang="en-US" dirty="0"/>
              <a:t>}</a:t>
            </a:r>
          </a:p>
          <a:p>
            <a:r>
              <a:rPr lang="en-US" b="1" dirty="0"/>
              <a:t>Candidate keys</a:t>
            </a:r>
            <a:r>
              <a:rPr lang="en-US" dirty="0"/>
              <a:t>:</a:t>
            </a:r>
            <a:br>
              <a:rPr lang="en-US" dirty="0"/>
            </a:br>
            <a:r>
              <a:rPr lang="en-US" dirty="0"/>
              <a:t>For first table: </a:t>
            </a:r>
            <a:r>
              <a:rPr lang="en-US" dirty="0" err="1"/>
              <a:t>emp_id</a:t>
            </a:r>
            <a:br>
              <a:rPr lang="en-US" dirty="0"/>
            </a:br>
            <a:r>
              <a:rPr lang="en-US" dirty="0"/>
              <a:t>For second table: </a:t>
            </a:r>
            <a:r>
              <a:rPr lang="en-US" dirty="0" err="1"/>
              <a:t>emp_dept</a:t>
            </a:r>
            <a:br>
              <a:rPr lang="en-US" dirty="0"/>
            </a:br>
            <a:r>
              <a:rPr lang="en-US" dirty="0"/>
              <a:t>For third table: {</a:t>
            </a:r>
            <a:r>
              <a:rPr lang="en-US" dirty="0" err="1"/>
              <a:t>emp_id</a:t>
            </a:r>
            <a:r>
              <a:rPr lang="en-US" dirty="0"/>
              <a:t>, </a:t>
            </a:r>
            <a:r>
              <a:rPr lang="en-US" dirty="0" err="1"/>
              <a:t>emp_dept</a:t>
            </a:r>
            <a:r>
              <a:rPr lang="en-US" dirty="0"/>
              <a:t>}</a:t>
            </a:r>
          </a:p>
          <a:p>
            <a:r>
              <a:rPr lang="en-US" dirty="0"/>
              <a:t>This is now in BCNF as in both the functional dependencies left side part is a key.</a:t>
            </a:r>
          </a:p>
          <a:p>
            <a:endParaRPr lang="en-US" dirty="0"/>
          </a:p>
        </p:txBody>
      </p:sp>
    </p:spTree>
    <p:extLst>
      <p:ext uri="{BB962C8B-B14F-4D97-AF65-F5344CB8AC3E}">
        <p14:creationId xmlns:p14="http://schemas.microsoft.com/office/powerpoint/2010/main" val="13756571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6EEE7-1054-4E21-B75E-6276B007A6E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D116F3B-4622-47DE-B7C2-6A1A501D278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151622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D664B-A36B-4A84-9C75-27E089658F36}"/>
              </a:ext>
            </a:extLst>
          </p:cNvPr>
          <p:cNvSpPr>
            <a:spLocks noGrp="1"/>
          </p:cNvSpPr>
          <p:nvPr>
            <p:ph type="title"/>
          </p:nvPr>
        </p:nvSpPr>
        <p:spPr>
          <a:xfrm>
            <a:off x="1024128" y="585216"/>
            <a:ext cx="9720072" cy="1012765"/>
          </a:xfrm>
        </p:spPr>
        <p:txBody>
          <a:bodyPr>
            <a:normAutofit/>
          </a:bodyPr>
          <a:lstStyle/>
          <a:p>
            <a:r>
              <a:rPr lang="en-US" b="1" dirty="0"/>
              <a:t>Problems Without Normalization</a:t>
            </a:r>
            <a:endParaRPr lang="en-US" dirty="0"/>
          </a:p>
        </p:txBody>
      </p:sp>
      <p:graphicFrame>
        <p:nvGraphicFramePr>
          <p:cNvPr id="6" name="Content Placeholder 5">
            <a:extLst>
              <a:ext uri="{FF2B5EF4-FFF2-40B4-BE49-F238E27FC236}">
                <a16:creationId xmlns:a16="http://schemas.microsoft.com/office/drawing/2014/main" id="{C9371446-6E47-4F1F-8C78-6F177A4C4FD4}"/>
              </a:ext>
            </a:extLst>
          </p:cNvPr>
          <p:cNvGraphicFramePr>
            <a:graphicFrameLocks noGrp="1"/>
          </p:cNvGraphicFramePr>
          <p:nvPr>
            <p:ph idx="1"/>
            <p:extLst>
              <p:ext uri="{D42A27DB-BD31-4B8C-83A1-F6EECF244321}">
                <p14:modId xmlns:p14="http://schemas.microsoft.com/office/powerpoint/2010/main" val="2334221505"/>
              </p:ext>
            </p:extLst>
          </p:nvPr>
        </p:nvGraphicFramePr>
        <p:xfrm>
          <a:off x="1093827" y="1889523"/>
          <a:ext cx="9720260" cy="1828800"/>
        </p:xfrm>
        <a:graphic>
          <a:graphicData uri="http://schemas.openxmlformats.org/drawingml/2006/table">
            <a:tbl>
              <a:tblPr/>
              <a:tblGrid>
                <a:gridCol w="1944052">
                  <a:extLst>
                    <a:ext uri="{9D8B030D-6E8A-4147-A177-3AD203B41FA5}">
                      <a16:colId xmlns:a16="http://schemas.microsoft.com/office/drawing/2014/main" val="3110015982"/>
                    </a:ext>
                  </a:extLst>
                </a:gridCol>
                <a:gridCol w="1944052">
                  <a:extLst>
                    <a:ext uri="{9D8B030D-6E8A-4147-A177-3AD203B41FA5}">
                      <a16:colId xmlns:a16="http://schemas.microsoft.com/office/drawing/2014/main" val="418251912"/>
                    </a:ext>
                  </a:extLst>
                </a:gridCol>
                <a:gridCol w="1944052">
                  <a:extLst>
                    <a:ext uri="{9D8B030D-6E8A-4147-A177-3AD203B41FA5}">
                      <a16:colId xmlns:a16="http://schemas.microsoft.com/office/drawing/2014/main" val="4218755652"/>
                    </a:ext>
                  </a:extLst>
                </a:gridCol>
                <a:gridCol w="1944052">
                  <a:extLst>
                    <a:ext uri="{9D8B030D-6E8A-4147-A177-3AD203B41FA5}">
                      <a16:colId xmlns:a16="http://schemas.microsoft.com/office/drawing/2014/main" val="3503792296"/>
                    </a:ext>
                  </a:extLst>
                </a:gridCol>
                <a:gridCol w="1944052">
                  <a:extLst>
                    <a:ext uri="{9D8B030D-6E8A-4147-A177-3AD203B41FA5}">
                      <a16:colId xmlns:a16="http://schemas.microsoft.com/office/drawing/2014/main" val="2997295049"/>
                    </a:ext>
                  </a:extLst>
                </a:gridCol>
              </a:tblGrid>
              <a:tr h="0">
                <a:tc>
                  <a:txBody>
                    <a:bodyPr/>
                    <a:lstStyle/>
                    <a:p>
                      <a:r>
                        <a:rPr lang="en-US"/>
                        <a:t>rollno</a:t>
                      </a:r>
                    </a:p>
                  </a:txBody>
                  <a:tcPr anchor="ctr">
                    <a:lnL>
                      <a:noFill/>
                    </a:lnL>
                    <a:lnR>
                      <a:noFill/>
                    </a:lnR>
                    <a:lnT>
                      <a:noFill/>
                    </a:lnT>
                    <a:lnB>
                      <a:noFill/>
                    </a:lnB>
                  </a:tcPr>
                </a:tc>
                <a:tc>
                  <a:txBody>
                    <a:bodyPr/>
                    <a:lstStyle/>
                    <a:p>
                      <a:r>
                        <a:rPr lang="en-US"/>
                        <a:t>name</a:t>
                      </a:r>
                    </a:p>
                  </a:txBody>
                  <a:tcPr anchor="ctr">
                    <a:lnL>
                      <a:noFill/>
                    </a:lnL>
                    <a:lnR>
                      <a:noFill/>
                    </a:lnR>
                    <a:lnT>
                      <a:noFill/>
                    </a:lnT>
                    <a:lnB>
                      <a:noFill/>
                    </a:lnB>
                  </a:tcPr>
                </a:tc>
                <a:tc>
                  <a:txBody>
                    <a:bodyPr/>
                    <a:lstStyle/>
                    <a:p>
                      <a:r>
                        <a:rPr lang="en-US" dirty="0"/>
                        <a:t>branch</a:t>
                      </a:r>
                    </a:p>
                  </a:txBody>
                  <a:tcPr anchor="ctr">
                    <a:lnL>
                      <a:noFill/>
                    </a:lnL>
                    <a:lnR>
                      <a:noFill/>
                    </a:lnR>
                    <a:lnT>
                      <a:noFill/>
                    </a:lnT>
                    <a:lnB>
                      <a:noFill/>
                    </a:lnB>
                  </a:tcPr>
                </a:tc>
                <a:tc>
                  <a:txBody>
                    <a:bodyPr/>
                    <a:lstStyle/>
                    <a:p>
                      <a:r>
                        <a:rPr lang="en-US"/>
                        <a:t>hod</a:t>
                      </a:r>
                    </a:p>
                  </a:txBody>
                  <a:tcPr anchor="ctr">
                    <a:lnL>
                      <a:noFill/>
                    </a:lnL>
                    <a:lnR>
                      <a:noFill/>
                    </a:lnR>
                    <a:lnT>
                      <a:noFill/>
                    </a:lnT>
                    <a:lnB>
                      <a:noFill/>
                    </a:lnB>
                  </a:tcPr>
                </a:tc>
                <a:tc>
                  <a:txBody>
                    <a:bodyPr/>
                    <a:lstStyle/>
                    <a:p>
                      <a:r>
                        <a:rPr lang="en-US"/>
                        <a:t>office_tel</a:t>
                      </a:r>
                    </a:p>
                  </a:txBody>
                  <a:tcPr anchor="ctr">
                    <a:lnL>
                      <a:noFill/>
                    </a:lnL>
                    <a:lnR>
                      <a:noFill/>
                    </a:lnR>
                    <a:lnT>
                      <a:noFill/>
                    </a:lnT>
                    <a:lnB>
                      <a:noFill/>
                    </a:lnB>
                  </a:tcPr>
                </a:tc>
                <a:extLst>
                  <a:ext uri="{0D108BD9-81ED-4DB2-BD59-A6C34878D82A}">
                    <a16:rowId xmlns:a16="http://schemas.microsoft.com/office/drawing/2014/main" val="1217628831"/>
                  </a:ext>
                </a:extLst>
              </a:tr>
              <a:tr h="0">
                <a:tc>
                  <a:txBody>
                    <a:bodyPr/>
                    <a:lstStyle/>
                    <a:p>
                      <a:r>
                        <a:rPr lang="en-US"/>
                        <a:t>401</a:t>
                      </a:r>
                    </a:p>
                  </a:txBody>
                  <a:tcPr anchor="ctr">
                    <a:lnL>
                      <a:noFill/>
                    </a:lnL>
                    <a:lnR>
                      <a:noFill/>
                    </a:lnR>
                    <a:lnT>
                      <a:noFill/>
                    </a:lnT>
                    <a:lnB>
                      <a:noFill/>
                    </a:lnB>
                  </a:tcPr>
                </a:tc>
                <a:tc>
                  <a:txBody>
                    <a:bodyPr/>
                    <a:lstStyle/>
                    <a:p>
                      <a:r>
                        <a:rPr lang="en-US"/>
                        <a:t>Akon</a:t>
                      </a:r>
                    </a:p>
                  </a:txBody>
                  <a:tcPr anchor="ctr">
                    <a:lnL>
                      <a:noFill/>
                    </a:lnL>
                    <a:lnR>
                      <a:noFill/>
                    </a:lnR>
                    <a:lnT>
                      <a:noFill/>
                    </a:lnT>
                    <a:lnB>
                      <a:noFill/>
                    </a:lnB>
                  </a:tcPr>
                </a:tc>
                <a:tc>
                  <a:txBody>
                    <a:bodyPr/>
                    <a:lstStyle/>
                    <a:p>
                      <a:r>
                        <a:rPr lang="en-US" dirty="0"/>
                        <a:t>CSE</a:t>
                      </a:r>
                    </a:p>
                  </a:txBody>
                  <a:tcPr anchor="ctr">
                    <a:lnL>
                      <a:noFill/>
                    </a:lnL>
                    <a:lnR>
                      <a:noFill/>
                    </a:lnR>
                    <a:lnT>
                      <a:noFill/>
                    </a:lnT>
                    <a:lnB>
                      <a:noFill/>
                    </a:lnB>
                  </a:tcPr>
                </a:tc>
                <a:tc>
                  <a:txBody>
                    <a:bodyPr/>
                    <a:lstStyle/>
                    <a:p>
                      <a:r>
                        <a:rPr lang="en-US"/>
                        <a:t>Mr. X</a:t>
                      </a:r>
                    </a:p>
                  </a:txBody>
                  <a:tcPr anchor="ctr">
                    <a:lnL>
                      <a:noFill/>
                    </a:lnL>
                    <a:lnR>
                      <a:noFill/>
                    </a:lnR>
                    <a:lnT>
                      <a:noFill/>
                    </a:lnT>
                    <a:lnB>
                      <a:noFill/>
                    </a:lnB>
                  </a:tcPr>
                </a:tc>
                <a:tc>
                  <a:txBody>
                    <a:bodyPr/>
                    <a:lstStyle/>
                    <a:p>
                      <a:r>
                        <a:rPr lang="en-US"/>
                        <a:t>53337</a:t>
                      </a:r>
                    </a:p>
                  </a:txBody>
                  <a:tcPr anchor="ctr">
                    <a:lnL>
                      <a:noFill/>
                    </a:lnL>
                    <a:lnR>
                      <a:noFill/>
                    </a:lnR>
                    <a:lnT>
                      <a:noFill/>
                    </a:lnT>
                    <a:lnB>
                      <a:noFill/>
                    </a:lnB>
                  </a:tcPr>
                </a:tc>
                <a:extLst>
                  <a:ext uri="{0D108BD9-81ED-4DB2-BD59-A6C34878D82A}">
                    <a16:rowId xmlns:a16="http://schemas.microsoft.com/office/drawing/2014/main" val="1231369190"/>
                  </a:ext>
                </a:extLst>
              </a:tr>
              <a:tr h="0">
                <a:tc>
                  <a:txBody>
                    <a:bodyPr/>
                    <a:lstStyle/>
                    <a:p>
                      <a:r>
                        <a:rPr lang="en-US"/>
                        <a:t>402</a:t>
                      </a:r>
                    </a:p>
                  </a:txBody>
                  <a:tcPr anchor="ctr">
                    <a:lnL>
                      <a:noFill/>
                    </a:lnL>
                    <a:lnR>
                      <a:noFill/>
                    </a:lnR>
                    <a:lnT>
                      <a:noFill/>
                    </a:lnT>
                    <a:lnB>
                      <a:noFill/>
                    </a:lnB>
                  </a:tcPr>
                </a:tc>
                <a:tc>
                  <a:txBody>
                    <a:bodyPr/>
                    <a:lstStyle/>
                    <a:p>
                      <a:r>
                        <a:rPr lang="en-US"/>
                        <a:t>Bkon</a:t>
                      </a:r>
                    </a:p>
                  </a:txBody>
                  <a:tcPr anchor="ctr">
                    <a:lnL>
                      <a:noFill/>
                    </a:lnL>
                    <a:lnR>
                      <a:noFill/>
                    </a:lnR>
                    <a:lnT>
                      <a:noFill/>
                    </a:lnT>
                    <a:lnB>
                      <a:noFill/>
                    </a:lnB>
                  </a:tcPr>
                </a:tc>
                <a:tc>
                  <a:txBody>
                    <a:bodyPr/>
                    <a:lstStyle/>
                    <a:p>
                      <a:r>
                        <a:rPr lang="en-US" dirty="0"/>
                        <a:t>CSE</a:t>
                      </a:r>
                    </a:p>
                  </a:txBody>
                  <a:tcPr anchor="ctr">
                    <a:lnL>
                      <a:noFill/>
                    </a:lnL>
                    <a:lnR>
                      <a:noFill/>
                    </a:lnR>
                    <a:lnT>
                      <a:noFill/>
                    </a:lnT>
                    <a:lnB>
                      <a:noFill/>
                    </a:lnB>
                  </a:tcPr>
                </a:tc>
                <a:tc>
                  <a:txBody>
                    <a:bodyPr/>
                    <a:lstStyle/>
                    <a:p>
                      <a:r>
                        <a:rPr lang="en-US"/>
                        <a:t>Mr. X</a:t>
                      </a:r>
                    </a:p>
                  </a:txBody>
                  <a:tcPr anchor="ctr">
                    <a:lnL>
                      <a:noFill/>
                    </a:lnL>
                    <a:lnR>
                      <a:noFill/>
                    </a:lnR>
                    <a:lnT>
                      <a:noFill/>
                    </a:lnT>
                    <a:lnB>
                      <a:noFill/>
                    </a:lnB>
                  </a:tcPr>
                </a:tc>
                <a:tc>
                  <a:txBody>
                    <a:bodyPr/>
                    <a:lstStyle/>
                    <a:p>
                      <a:r>
                        <a:rPr lang="en-US"/>
                        <a:t>53337</a:t>
                      </a:r>
                    </a:p>
                  </a:txBody>
                  <a:tcPr anchor="ctr">
                    <a:lnL>
                      <a:noFill/>
                    </a:lnL>
                    <a:lnR>
                      <a:noFill/>
                    </a:lnR>
                    <a:lnT>
                      <a:noFill/>
                    </a:lnT>
                    <a:lnB>
                      <a:noFill/>
                    </a:lnB>
                  </a:tcPr>
                </a:tc>
                <a:extLst>
                  <a:ext uri="{0D108BD9-81ED-4DB2-BD59-A6C34878D82A}">
                    <a16:rowId xmlns:a16="http://schemas.microsoft.com/office/drawing/2014/main" val="482199979"/>
                  </a:ext>
                </a:extLst>
              </a:tr>
              <a:tr h="0">
                <a:tc>
                  <a:txBody>
                    <a:bodyPr/>
                    <a:lstStyle/>
                    <a:p>
                      <a:r>
                        <a:rPr lang="en-US"/>
                        <a:t>403</a:t>
                      </a:r>
                    </a:p>
                  </a:txBody>
                  <a:tcPr anchor="ctr">
                    <a:lnL>
                      <a:noFill/>
                    </a:lnL>
                    <a:lnR>
                      <a:noFill/>
                    </a:lnR>
                    <a:lnT>
                      <a:noFill/>
                    </a:lnT>
                    <a:lnB>
                      <a:noFill/>
                    </a:lnB>
                  </a:tcPr>
                </a:tc>
                <a:tc>
                  <a:txBody>
                    <a:bodyPr/>
                    <a:lstStyle/>
                    <a:p>
                      <a:r>
                        <a:rPr lang="en-US"/>
                        <a:t>Ckon</a:t>
                      </a:r>
                    </a:p>
                  </a:txBody>
                  <a:tcPr anchor="ctr">
                    <a:lnL>
                      <a:noFill/>
                    </a:lnL>
                    <a:lnR>
                      <a:noFill/>
                    </a:lnR>
                    <a:lnT>
                      <a:noFill/>
                    </a:lnT>
                    <a:lnB>
                      <a:noFill/>
                    </a:lnB>
                  </a:tcPr>
                </a:tc>
                <a:tc>
                  <a:txBody>
                    <a:bodyPr/>
                    <a:lstStyle/>
                    <a:p>
                      <a:r>
                        <a:rPr lang="en-US"/>
                        <a:t>CSE</a:t>
                      </a:r>
                    </a:p>
                  </a:txBody>
                  <a:tcPr anchor="ctr">
                    <a:lnL>
                      <a:noFill/>
                    </a:lnL>
                    <a:lnR>
                      <a:noFill/>
                    </a:lnR>
                    <a:lnT>
                      <a:noFill/>
                    </a:lnT>
                    <a:lnB>
                      <a:noFill/>
                    </a:lnB>
                  </a:tcPr>
                </a:tc>
                <a:tc>
                  <a:txBody>
                    <a:bodyPr/>
                    <a:lstStyle/>
                    <a:p>
                      <a:r>
                        <a:rPr lang="en-US"/>
                        <a:t>Mr. X</a:t>
                      </a:r>
                    </a:p>
                  </a:txBody>
                  <a:tcPr anchor="ctr">
                    <a:lnL>
                      <a:noFill/>
                    </a:lnL>
                    <a:lnR>
                      <a:noFill/>
                    </a:lnR>
                    <a:lnT>
                      <a:noFill/>
                    </a:lnT>
                    <a:lnB>
                      <a:noFill/>
                    </a:lnB>
                  </a:tcPr>
                </a:tc>
                <a:tc>
                  <a:txBody>
                    <a:bodyPr/>
                    <a:lstStyle/>
                    <a:p>
                      <a:r>
                        <a:rPr lang="en-US"/>
                        <a:t>53337</a:t>
                      </a:r>
                    </a:p>
                  </a:txBody>
                  <a:tcPr anchor="ctr">
                    <a:lnL>
                      <a:noFill/>
                    </a:lnL>
                    <a:lnR>
                      <a:noFill/>
                    </a:lnR>
                    <a:lnT>
                      <a:noFill/>
                    </a:lnT>
                    <a:lnB>
                      <a:noFill/>
                    </a:lnB>
                  </a:tcPr>
                </a:tc>
                <a:extLst>
                  <a:ext uri="{0D108BD9-81ED-4DB2-BD59-A6C34878D82A}">
                    <a16:rowId xmlns:a16="http://schemas.microsoft.com/office/drawing/2014/main" val="2949787999"/>
                  </a:ext>
                </a:extLst>
              </a:tr>
              <a:tr h="0">
                <a:tc>
                  <a:txBody>
                    <a:bodyPr/>
                    <a:lstStyle/>
                    <a:p>
                      <a:r>
                        <a:rPr lang="en-US"/>
                        <a:t>404</a:t>
                      </a:r>
                    </a:p>
                  </a:txBody>
                  <a:tcPr anchor="ctr">
                    <a:lnL>
                      <a:noFill/>
                    </a:lnL>
                    <a:lnR>
                      <a:noFill/>
                    </a:lnR>
                    <a:lnT>
                      <a:noFill/>
                    </a:lnT>
                    <a:lnB>
                      <a:noFill/>
                    </a:lnB>
                  </a:tcPr>
                </a:tc>
                <a:tc>
                  <a:txBody>
                    <a:bodyPr/>
                    <a:lstStyle/>
                    <a:p>
                      <a:r>
                        <a:rPr lang="en-US"/>
                        <a:t>Dkon</a:t>
                      </a:r>
                    </a:p>
                  </a:txBody>
                  <a:tcPr anchor="ctr">
                    <a:lnL>
                      <a:noFill/>
                    </a:lnL>
                    <a:lnR>
                      <a:noFill/>
                    </a:lnR>
                    <a:lnT>
                      <a:noFill/>
                    </a:lnT>
                    <a:lnB>
                      <a:noFill/>
                    </a:lnB>
                  </a:tcPr>
                </a:tc>
                <a:tc>
                  <a:txBody>
                    <a:bodyPr/>
                    <a:lstStyle/>
                    <a:p>
                      <a:r>
                        <a:rPr lang="en-US"/>
                        <a:t>CSE</a:t>
                      </a:r>
                    </a:p>
                  </a:txBody>
                  <a:tcPr anchor="ctr">
                    <a:lnL>
                      <a:noFill/>
                    </a:lnL>
                    <a:lnR>
                      <a:noFill/>
                    </a:lnR>
                    <a:lnT>
                      <a:noFill/>
                    </a:lnT>
                    <a:lnB>
                      <a:noFill/>
                    </a:lnB>
                  </a:tcPr>
                </a:tc>
                <a:tc>
                  <a:txBody>
                    <a:bodyPr/>
                    <a:lstStyle/>
                    <a:p>
                      <a:r>
                        <a:rPr lang="en-US"/>
                        <a:t>Mr. X</a:t>
                      </a:r>
                    </a:p>
                  </a:txBody>
                  <a:tcPr anchor="ctr">
                    <a:lnL>
                      <a:noFill/>
                    </a:lnL>
                    <a:lnR>
                      <a:noFill/>
                    </a:lnR>
                    <a:lnT>
                      <a:noFill/>
                    </a:lnT>
                    <a:lnB>
                      <a:noFill/>
                    </a:lnB>
                  </a:tcPr>
                </a:tc>
                <a:tc>
                  <a:txBody>
                    <a:bodyPr/>
                    <a:lstStyle/>
                    <a:p>
                      <a:r>
                        <a:rPr lang="en-US" dirty="0"/>
                        <a:t>53337</a:t>
                      </a:r>
                    </a:p>
                  </a:txBody>
                  <a:tcPr anchor="ctr">
                    <a:lnL>
                      <a:noFill/>
                    </a:lnL>
                    <a:lnR>
                      <a:noFill/>
                    </a:lnR>
                    <a:lnT>
                      <a:noFill/>
                    </a:lnT>
                    <a:lnB>
                      <a:noFill/>
                    </a:lnB>
                  </a:tcPr>
                </a:tc>
                <a:extLst>
                  <a:ext uri="{0D108BD9-81ED-4DB2-BD59-A6C34878D82A}">
                    <a16:rowId xmlns:a16="http://schemas.microsoft.com/office/drawing/2014/main" val="3768354773"/>
                  </a:ext>
                </a:extLst>
              </a:tr>
            </a:tbl>
          </a:graphicData>
        </a:graphic>
      </p:graphicFrame>
      <p:sp>
        <p:nvSpPr>
          <p:cNvPr id="7" name="Rectangle 2">
            <a:extLst>
              <a:ext uri="{FF2B5EF4-FFF2-40B4-BE49-F238E27FC236}">
                <a16:creationId xmlns:a16="http://schemas.microsoft.com/office/drawing/2014/main" id="{4E260F7E-6944-485F-9B1E-8C62AF5E6A1A}"/>
              </a:ext>
            </a:extLst>
          </p:cNvPr>
          <p:cNvSpPr>
            <a:spLocks noChangeArrowheads="1"/>
          </p:cNvSpPr>
          <p:nvPr/>
        </p:nvSpPr>
        <p:spPr bwMode="auto">
          <a:xfrm>
            <a:off x="747841" y="3804562"/>
            <a:ext cx="11444159"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If a table is not properly normalized and have data redundancy then it will not only eat up extra memory space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but will also make it difficult to handle and update the database, without facing data loss.</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Insertion, </a:t>
            </a:r>
            <a:r>
              <a:rPr kumimoji="0" lang="en-US" altLang="en-US" sz="1800" b="0" i="0" u="none" strike="noStrike" cap="none" normalizeH="0" baseline="0" dirty="0" err="1">
                <a:ln>
                  <a:noFill/>
                </a:ln>
                <a:solidFill>
                  <a:schemeClr val="tx1"/>
                </a:solidFill>
                <a:effectLst/>
                <a:latin typeface="Arial" panose="020B0604020202020204" pitchFamily="34" charset="0"/>
              </a:rPr>
              <a:t>Updation</a:t>
            </a:r>
            <a:r>
              <a:rPr kumimoji="0" lang="en-US" altLang="en-US" sz="1800" b="0" i="0" u="none" strike="noStrike" cap="none" normalizeH="0" baseline="0" dirty="0">
                <a:ln>
                  <a:noFill/>
                </a:ln>
                <a:solidFill>
                  <a:schemeClr val="tx1"/>
                </a:solidFill>
                <a:effectLst/>
                <a:latin typeface="Arial" panose="020B0604020202020204" pitchFamily="34" charset="0"/>
              </a:rPr>
              <a:t> and Deletion Anomalies are very frequent if database is not normalized.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To understand these anomalies let us take an example of a </a:t>
            </a:r>
            <a:r>
              <a:rPr kumimoji="0" lang="en-US" altLang="en-US" sz="1800" b="1" i="0" u="none" strike="noStrike" cap="none" normalizeH="0" baseline="0" dirty="0">
                <a:ln>
                  <a:noFill/>
                </a:ln>
                <a:solidFill>
                  <a:schemeClr val="tx1"/>
                </a:solidFill>
                <a:effectLst/>
                <a:latin typeface="Arial" panose="020B0604020202020204" pitchFamily="34" charset="0"/>
              </a:rPr>
              <a:t>Student</a:t>
            </a:r>
            <a:r>
              <a:rPr kumimoji="0" lang="en-US" altLang="en-US" sz="1800" b="0" i="0" u="none" strike="noStrike" cap="none" normalizeH="0" baseline="0" dirty="0">
                <a:ln>
                  <a:noFill/>
                </a:ln>
                <a:solidFill>
                  <a:schemeClr val="tx1"/>
                </a:solidFill>
                <a:effectLst/>
                <a:latin typeface="Arial" panose="020B0604020202020204" pitchFamily="34" charset="0"/>
              </a:rPr>
              <a:t> table.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In the table above, we have data of 4 Computer Sci. students.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As we can see, data for the fields </a:t>
            </a:r>
            <a:r>
              <a:rPr kumimoji="0" lang="en-US" altLang="en-US" b="0" i="0" u="none" strike="noStrike" cap="none" normalizeH="0" baseline="0" dirty="0">
                <a:ln>
                  <a:noFill/>
                </a:ln>
                <a:solidFill>
                  <a:schemeClr val="tx1"/>
                </a:solidFill>
                <a:effectLst/>
                <a:latin typeface="Arial" panose="020B0604020202020204" pitchFamily="34" charset="0"/>
                <a:cs typeface="Arial" panose="020B0604020202020204" pitchFamily="34" charset="0"/>
              </a:rPr>
              <a:t>branch, </a:t>
            </a:r>
            <a:r>
              <a:rPr kumimoji="0" lang="en-US" altLang="en-US"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hod</a:t>
            </a:r>
            <a:r>
              <a:rPr kumimoji="0" lang="en-US" altLang="en-US" b="0" i="0" u="none" strike="noStrike" cap="none" normalizeH="0" baseline="0" dirty="0">
                <a:ln>
                  <a:noFill/>
                </a:ln>
                <a:solidFill>
                  <a:schemeClr val="tx1"/>
                </a:solidFill>
                <a:effectLst/>
                <a:latin typeface="Arial" panose="020B0604020202020204" pitchFamily="34" charset="0"/>
                <a:cs typeface="Arial" panose="020B0604020202020204" pitchFamily="34" charset="0"/>
              </a:rPr>
              <a:t>(Head of Department)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cs typeface="Arial" panose="020B0604020202020204" pitchFamily="34" charset="0"/>
              </a:rPr>
              <a:t>and </a:t>
            </a:r>
            <a:r>
              <a:rPr kumimoji="0" lang="en-US" altLang="en-US"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office_tel</a:t>
            </a:r>
            <a:r>
              <a:rPr kumimoji="0" lang="en-US" altLang="en-US" b="0" i="0" u="none" strike="noStrike" cap="none" normalizeH="0" baseline="0" dirty="0">
                <a:ln>
                  <a:noFill/>
                </a:ln>
                <a:solidFill>
                  <a:schemeClr val="tx1"/>
                </a:solidFill>
                <a:effectLst/>
                <a:latin typeface="Arial" panose="020B0604020202020204" pitchFamily="34" charset="0"/>
                <a:cs typeface="Arial" panose="020B0604020202020204" pitchFamily="34" charset="0"/>
              </a:rPr>
              <a:t> is repeated for the students who are in the same branch in the college,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cs typeface="Arial" panose="020B0604020202020204" pitchFamily="34" charset="0"/>
              </a:rPr>
              <a:t> this is </a:t>
            </a:r>
            <a:r>
              <a:rPr kumimoji="0" lang="en-US" altLang="en-US" sz="1800" b="1" i="0" u="none" strike="noStrike" cap="none" normalizeH="0" baseline="0" dirty="0">
                <a:ln>
                  <a:noFill/>
                </a:ln>
                <a:solidFill>
                  <a:schemeClr val="tx1"/>
                </a:solidFill>
                <a:effectLst/>
                <a:latin typeface="Arial" panose="020B0604020202020204" pitchFamily="34" charset="0"/>
              </a:rPr>
              <a:t>Data Redundancy</a:t>
            </a:r>
            <a:r>
              <a:rPr kumimoji="0" lang="en-US" altLang="en-US" sz="1800" b="0" i="0" u="none" strike="noStrike" cap="none" normalizeH="0" baseline="0" dirty="0">
                <a:ln>
                  <a:noFill/>
                </a:ln>
                <a:solidFill>
                  <a:schemeClr val="tx1"/>
                </a:solidFill>
                <a:effectLst/>
                <a:latin typeface="Arial" panose="020B0604020202020204" pitchFamily="34" charset="0"/>
              </a:rPr>
              <a:t>.</a:t>
            </a:r>
          </a:p>
        </p:txBody>
      </p:sp>
    </p:spTree>
    <p:extLst>
      <p:ext uri="{BB962C8B-B14F-4D97-AF65-F5344CB8AC3E}">
        <p14:creationId xmlns:p14="http://schemas.microsoft.com/office/powerpoint/2010/main" val="3999894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58D66-853A-4758-8BF8-88ED4FD669FB}"/>
              </a:ext>
            </a:extLst>
          </p:cNvPr>
          <p:cNvSpPr>
            <a:spLocks noGrp="1"/>
          </p:cNvSpPr>
          <p:nvPr>
            <p:ph type="title"/>
          </p:nvPr>
        </p:nvSpPr>
        <p:spPr/>
        <p:txBody>
          <a:bodyPr/>
          <a:lstStyle/>
          <a:p>
            <a:r>
              <a:rPr lang="en-US" dirty="0"/>
              <a:t>insertion Anomalies	</a:t>
            </a:r>
          </a:p>
        </p:txBody>
      </p:sp>
      <p:sp>
        <p:nvSpPr>
          <p:cNvPr id="3" name="Content Placeholder 2">
            <a:extLst>
              <a:ext uri="{FF2B5EF4-FFF2-40B4-BE49-F238E27FC236}">
                <a16:creationId xmlns:a16="http://schemas.microsoft.com/office/drawing/2014/main" id="{0E0A518A-375F-4929-8BBC-3AFEBD3120BF}"/>
              </a:ext>
            </a:extLst>
          </p:cNvPr>
          <p:cNvSpPr>
            <a:spLocks noGrp="1"/>
          </p:cNvSpPr>
          <p:nvPr>
            <p:ph idx="1"/>
          </p:nvPr>
        </p:nvSpPr>
        <p:spPr/>
        <p:txBody>
          <a:bodyPr/>
          <a:lstStyle/>
          <a:p>
            <a:r>
              <a:rPr lang="en-US" dirty="0"/>
              <a:t>Suppose for a new admission, until and unless a student opts for a branch, data of the student cannot be inserted, or else we will have to set the branch information as </a:t>
            </a:r>
            <a:r>
              <a:rPr lang="en-US" b="1" dirty="0"/>
              <a:t>NULL</a:t>
            </a:r>
            <a:r>
              <a:rPr lang="en-US" dirty="0"/>
              <a:t>.</a:t>
            </a:r>
          </a:p>
          <a:p>
            <a:r>
              <a:rPr lang="en-US" dirty="0"/>
              <a:t>Also, if we have to insert data of 100 students of same branch, then the branch information will be repeated for all those 100 students.</a:t>
            </a:r>
          </a:p>
          <a:p>
            <a:r>
              <a:rPr lang="en-US" dirty="0"/>
              <a:t>These scenarios are nothing but </a:t>
            </a:r>
            <a:r>
              <a:rPr lang="en-US" b="1" dirty="0"/>
              <a:t>Insertion anomalies</a:t>
            </a:r>
            <a:r>
              <a:rPr lang="en-US" dirty="0"/>
              <a:t>.</a:t>
            </a:r>
          </a:p>
          <a:p>
            <a:endParaRPr lang="en-US" dirty="0"/>
          </a:p>
        </p:txBody>
      </p:sp>
    </p:spTree>
    <p:extLst>
      <p:ext uri="{BB962C8B-B14F-4D97-AF65-F5344CB8AC3E}">
        <p14:creationId xmlns:p14="http://schemas.microsoft.com/office/powerpoint/2010/main" val="2367441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B24F-6C06-467B-BBB9-96A0A02D8C74}"/>
              </a:ext>
            </a:extLst>
          </p:cNvPr>
          <p:cNvSpPr>
            <a:spLocks noGrp="1"/>
          </p:cNvSpPr>
          <p:nvPr>
            <p:ph type="title"/>
          </p:nvPr>
        </p:nvSpPr>
        <p:spPr/>
        <p:txBody>
          <a:bodyPr/>
          <a:lstStyle/>
          <a:p>
            <a:r>
              <a:rPr lang="en-US" dirty="0"/>
              <a:t>UPDATION ANOMALIES</a:t>
            </a:r>
          </a:p>
        </p:txBody>
      </p:sp>
      <p:sp>
        <p:nvSpPr>
          <p:cNvPr id="3" name="Content Placeholder 2">
            <a:extLst>
              <a:ext uri="{FF2B5EF4-FFF2-40B4-BE49-F238E27FC236}">
                <a16:creationId xmlns:a16="http://schemas.microsoft.com/office/drawing/2014/main" id="{4485615B-1FC3-4C8C-9E5F-22D79363661A}"/>
              </a:ext>
            </a:extLst>
          </p:cNvPr>
          <p:cNvSpPr>
            <a:spLocks noGrp="1"/>
          </p:cNvSpPr>
          <p:nvPr>
            <p:ph idx="1"/>
          </p:nvPr>
        </p:nvSpPr>
        <p:spPr/>
        <p:txBody>
          <a:bodyPr/>
          <a:lstStyle/>
          <a:p>
            <a:r>
              <a:rPr lang="en-US" dirty="0"/>
              <a:t>What if Mr. X leaves the college? or is no longer the HOD of computer science department? In that case all the student records will have to be updated, and if by mistake we miss any record, it will lead to data inconsistency. This is </a:t>
            </a:r>
            <a:r>
              <a:rPr lang="en-US" dirty="0" err="1"/>
              <a:t>Updation</a:t>
            </a:r>
            <a:r>
              <a:rPr lang="en-US" dirty="0"/>
              <a:t> anomaly.</a:t>
            </a:r>
          </a:p>
        </p:txBody>
      </p:sp>
    </p:spTree>
    <p:extLst>
      <p:ext uri="{BB962C8B-B14F-4D97-AF65-F5344CB8AC3E}">
        <p14:creationId xmlns:p14="http://schemas.microsoft.com/office/powerpoint/2010/main" val="126697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7DA47-A7C5-4F46-BE91-49F2608BF14E}"/>
              </a:ext>
            </a:extLst>
          </p:cNvPr>
          <p:cNvSpPr>
            <a:spLocks noGrp="1"/>
          </p:cNvSpPr>
          <p:nvPr>
            <p:ph type="title"/>
          </p:nvPr>
        </p:nvSpPr>
        <p:spPr/>
        <p:txBody>
          <a:bodyPr/>
          <a:lstStyle/>
          <a:p>
            <a:r>
              <a:rPr lang="en-US" dirty="0"/>
              <a:t>DELETION ANOMALIES</a:t>
            </a:r>
          </a:p>
        </p:txBody>
      </p:sp>
      <p:sp>
        <p:nvSpPr>
          <p:cNvPr id="3" name="Content Placeholder 2">
            <a:extLst>
              <a:ext uri="{FF2B5EF4-FFF2-40B4-BE49-F238E27FC236}">
                <a16:creationId xmlns:a16="http://schemas.microsoft.com/office/drawing/2014/main" id="{9E100B36-F9AD-4494-B19F-761633CF5631}"/>
              </a:ext>
            </a:extLst>
          </p:cNvPr>
          <p:cNvSpPr>
            <a:spLocks noGrp="1"/>
          </p:cNvSpPr>
          <p:nvPr>
            <p:ph idx="1"/>
          </p:nvPr>
        </p:nvSpPr>
        <p:spPr/>
        <p:txBody>
          <a:bodyPr/>
          <a:lstStyle/>
          <a:p>
            <a:r>
              <a:rPr lang="en-US" dirty="0"/>
              <a:t>In our </a:t>
            </a:r>
            <a:r>
              <a:rPr lang="en-US" b="1" dirty="0"/>
              <a:t>Student</a:t>
            </a:r>
            <a:r>
              <a:rPr lang="en-US" dirty="0"/>
              <a:t> table, two different </a:t>
            </a:r>
            <a:r>
              <a:rPr lang="en-US" dirty="0" err="1"/>
              <a:t>informations</a:t>
            </a:r>
            <a:r>
              <a:rPr lang="en-US" dirty="0"/>
              <a:t> are kept together, Student information and Branch information. Hence, at the end of the academic year, if student records are deleted, we will also lose the branch information. This is Deletion anomaly.</a:t>
            </a:r>
          </a:p>
        </p:txBody>
      </p:sp>
    </p:spTree>
    <p:extLst>
      <p:ext uri="{BB962C8B-B14F-4D97-AF65-F5344CB8AC3E}">
        <p14:creationId xmlns:p14="http://schemas.microsoft.com/office/powerpoint/2010/main" val="4030970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78DC2-72A0-4B86-81B5-1445B23D14AF}"/>
              </a:ext>
            </a:extLst>
          </p:cNvPr>
          <p:cNvSpPr>
            <a:spLocks noGrp="1"/>
          </p:cNvSpPr>
          <p:nvPr>
            <p:ph type="title"/>
          </p:nvPr>
        </p:nvSpPr>
        <p:spPr/>
        <p:txBody>
          <a:bodyPr/>
          <a:lstStyle/>
          <a:p>
            <a:r>
              <a:rPr lang="en-US" dirty="0"/>
              <a:t>Functional Dependencies</a:t>
            </a:r>
          </a:p>
        </p:txBody>
      </p:sp>
      <p:sp>
        <p:nvSpPr>
          <p:cNvPr id="3" name="Content Placeholder 2">
            <a:extLst>
              <a:ext uri="{FF2B5EF4-FFF2-40B4-BE49-F238E27FC236}">
                <a16:creationId xmlns:a16="http://schemas.microsoft.com/office/drawing/2014/main" id="{FFE83D9C-85B2-4D1A-95C3-32EFF4957B09}"/>
              </a:ext>
            </a:extLst>
          </p:cNvPr>
          <p:cNvSpPr>
            <a:spLocks noGrp="1"/>
          </p:cNvSpPr>
          <p:nvPr>
            <p:ph idx="1"/>
          </p:nvPr>
        </p:nvSpPr>
        <p:spPr/>
        <p:txBody>
          <a:bodyPr>
            <a:normAutofit fontScale="70000" lnSpcReduction="20000"/>
          </a:bodyPr>
          <a:lstStyle/>
          <a:p>
            <a:r>
              <a:rPr lang="en-US" dirty="0"/>
              <a:t>The attributes of a table is said to be dependent on each other when an attribute of a table uniquely identifies another attribute of the same table.</a:t>
            </a:r>
          </a:p>
          <a:p>
            <a:r>
              <a:rPr lang="en-US" dirty="0"/>
              <a:t>For example: Suppose we have a student table with attributes: </a:t>
            </a:r>
            <a:r>
              <a:rPr lang="en-US" dirty="0" err="1"/>
              <a:t>Stu_Id</a:t>
            </a:r>
            <a:r>
              <a:rPr lang="en-US" dirty="0"/>
              <a:t>, </a:t>
            </a:r>
            <a:r>
              <a:rPr lang="en-US" dirty="0" err="1"/>
              <a:t>Stu_Name</a:t>
            </a:r>
            <a:r>
              <a:rPr lang="en-US" dirty="0"/>
              <a:t>, </a:t>
            </a:r>
            <a:r>
              <a:rPr lang="en-US" dirty="0" err="1"/>
              <a:t>Stu_Age</a:t>
            </a:r>
            <a:r>
              <a:rPr lang="en-US" dirty="0"/>
              <a:t>. Here </a:t>
            </a:r>
            <a:r>
              <a:rPr lang="en-US" dirty="0" err="1"/>
              <a:t>Stu_Id</a:t>
            </a:r>
            <a:r>
              <a:rPr lang="en-US" dirty="0"/>
              <a:t> attribute uniquely identifies the </a:t>
            </a:r>
            <a:r>
              <a:rPr lang="en-US" dirty="0" err="1"/>
              <a:t>Stu_Name</a:t>
            </a:r>
            <a:r>
              <a:rPr lang="en-US" dirty="0"/>
              <a:t> attribute of student table because if we know the student id we can tell the student name associated with it. This is known as functional dependency and can be written as </a:t>
            </a:r>
            <a:r>
              <a:rPr lang="en-US" dirty="0" err="1"/>
              <a:t>Stu_Id</a:t>
            </a:r>
            <a:r>
              <a:rPr lang="en-US" dirty="0"/>
              <a:t>-&gt;</a:t>
            </a:r>
            <a:r>
              <a:rPr lang="en-US" dirty="0" err="1"/>
              <a:t>Stu_Name</a:t>
            </a:r>
            <a:r>
              <a:rPr lang="en-US" dirty="0"/>
              <a:t> or in words we can say </a:t>
            </a:r>
            <a:r>
              <a:rPr lang="en-US" dirty="0" err="1"/>
              <a:t>Stu_Name</a:t>
            </a:r>
            <a:r>
              <a:rPr lang="en-US" dirty="0"/>
              <a:t> is functionally dependent on </a:t>
            </a:r>
            <a:r>
              <a:rPr lang="en-US" dirty="0" err="1"/>
              <a:t>Stu_Id</a:t>
            </a:r>
            <a:r>
              <a:rPr lang="en-US" dirty="0"/>
              <a:t>.</a:t>
            </a:r>
          </a:p>
          <a:p>
            <a:r>
              <a:rPr lang="en-US" dirty="0"/>
              <a:t>Formally:</a:t>
            </a:r>
          </a:p>
          <a:p>
            <a:r>
              <a:rPr lang="en-US" dirty="0"/>
              <a:t>If column A of a table uniquely identifies the column B of same table then it can represented as A-&gt;B (Attribute B is functionally dependent on attribute A)</a:t>
            </a:r>
          </a:p>
          <a:p>
            <a:r>
              <a:rPr lang="en-US" dirty="0"/>
              <a:t>Types of Functional Dependencies</a:t>
            </a:r>
          </a:p>
          <a:p>
            <a:r>
              <a:rPr lang="en-US" dirty="0"/>
              <a:t>    Trivial functional dependency</a:t>
            </a:r>
          </a:p>
          <a:p>
            <a:r>
              <a:rPr lang="en-US" dirty="0"/>
              <a:t>    non-trivial functional dependency</a:t>
            </a:r>
          </a:p>
          <a:p>
            <a:r>
              <a:rPr lang="en-US" dirty="0"/>
              <a:t>    Multivalued dependency</a:t>
            </a:r>
          </a:p>
          <a:p>
            <a:r>
              <a:rPr lang="en-US" dirty="0"/>
              <a:t>    Transitive dependency</a:t>
            </a:r>
          </a:p>
          <a:p>
            <a:endParaRPr lang="en-US" dirty="0"/>
          </a:p>
        </p:txBody>
      </p:sp>
    </p:spTree>
    <p:extLst>
      <p:ext uri="{BB962C8B-B14F-4D97-AF65-F5344CB8AC3E}">
        <p14:creationId xmlns:p14="http://schemas.microsoft.com/office/powerpoint/2010/main" val="1385474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D1001-819C-48E7-A6E7-B2443275AB05}"/>
              </a:ext>
            </a:extLst>
          </p:cNvPr>
          <p:cNvSpPr>
            <a:spLocks noGrp="1"/>
          </p:cNvSpPr>
          <p:nvPr>
            <p:ph type="title"/>
          </p:nvPr>
        </p:nvSpPr>
        <p:spPr/>
        <p:txBody>
          <a:bodyPr/>
          <a:lstStyle/>
          <a:p>
            <a:r>
              <a:rPr lang="en-US" dirty="0"/>
              <a:t>trivial functional dependency</a:t>
            </a:r>
          </a:p>
        </p:txBody>
      </p:sp>
      <p:sp>
        <p:nvSpPr>
          <p:cNvPr id="3" name="Content Placeholder 2">
            <a:extLst>
              <a:ext uri="{FF2B5EF4-FFF2-40B4-BE49-F238E27FC236}">
                <a16:creationId xmlns:a16="http://schemas.microsoft.com/office/drawing/2014/main" id="{9EF63E7B-E29B-4D16-94C9-43799858BE1A}"/>
              </a:ext>
            </a:extLst>
          </p:cNvPr>
          <p:cNvSpPr>
            <a:spLocks noGrp="1"/>
          </p:cNvSpPr>
          <p:nvPr>
            <p:ph idx="1"/>
          </p:nvPr>
        </p:nvSpPr>
        <p:spPr/>
        <p:txBody>
          <a:bodyPr>
            <a:normAutofit lnSpcReduction="10000"/>
          </a:bodyPr>
          <a:lstStyle/>
          <a:p>
            <a:r>
              <a:rPr lang="en-US" dirty="0"/>
              <a:t>The dependency of an attribute on a set of attributes is known as trivial functional dependency if the set of attributes includes that attribute.</a:t>
            </a:r>
          </a:p>
          <a:p>
            <a:r>
              <a:rPr lang="en-US" dirty="0"/>
              <a:t>Symbolically: A -&gt;B is trivial functional dependency if B is a subset of A.</a:t>
            </a:r>
          </a:p>
          <a:p>
            <a:r>
              <a:rPr lang="en-US" dirty="0"/>
              <a:t>The following dependencies are also trivial: A-&gt;A &amp; B-&gt;B</a:t>
            </a:r>
          </a:p>
          <a:p>
            <a:r>
              <a:rPr lang="en-US" b="1" dirty="0">
                <a:solidFill>
                  <a:schemeClr val="accent1"/>
                </a:solidFill>
              </a:rPr>
              <a:t>For example: Consider a table with two columns </a:t>
            </a:r>
            <a:r>
              <a:rPr lang="en-US" b="1" dirty="0" err="1">
                <a:solidFill>
                  <a:schemeClr val="accent1"/>
                </a:solidFill>
              </a:rPr>
              <a:t>Student_id</a:t>
            </a:r>
            <a:r>
              <a:rPr lang="en-US" b="1" dirty="0">
                <a:solidFill>
                  <a:schemeClr val="accent1"/>
                </a:solidFill>
              </a:rPr>
              <a:t> and </a:t>
            </a:r>
            <a:r>
              <a:rPr lang="en-US" b="1" dirty="0" err="1">
                <a:solidFill>
                  <a:schemeClr val="accent1"/>
                </a:solidFill>
              </a:rPr>
              <a:t>Student_Name</a:t>
            </a:r>
            <a:r>
              <a:rPr lang="en-US" b="1" dirty="0">
                <a:solidFill>
                  <a:schemeClr val="accent1"/>
                </a:solidFill>
              </a:rPr>
              <a:t>.</a:t>
            </a:r>
          </a:p>
          <a:p>
            <a:r>
              <a:rPr lang="en-US" dirty="0"/>
              <a:t>{</a:t>
            </a:r>
            <a:r>
              <a:rPr lang="en-US" dirty="0" err="1"/>
              <a:t>Student_Id</a:t>
            </a:r>
            <a:r>
              <a:rPr lang="en-US" dirty="0"/>
              <a:t>, </a:t>
            </a:r>
            <a:r>
              <a:rPr lang="en-US" dirty="0" err="1"/>
              <a:t>Student_Name</a:t>
            </a:r>
            <a:r>
              <a:rPr lang="en-US" dirty="0"/>
              <a:t>} -&gt; </a:t>
            </a:r>
            <a:r>
              <a:rPr lang="en-US" dirty="0" err="1"/>
              <a:t>Student_Id</a:t>
            </a:r>
            <a:r>
              <a:rPr lang="en-US" dirty="0"/>
              <a:t> is a trivial functional dependency as </a:t>
            </a:r>
            <a:r>
              <a:rPr lang="en-US" dirty="0" err="1"/>
              <a:t>Student_Id</a:t>
            </a:r>
            <a:r>
              <a:rPr lang="en-US" dirty="0"/>
              <a:t> is a subset of {</a:t>
            </a:r>
            <a:r>
              <a:rPr lang="en-US" dirty="0" err="1"/>
              <a:t>Student_Id</a:t>
            </a:r>
            <a:r>
              <a:rPr lang="en-US" dirty="0"/>
              <a:t>, </a:t>
            </a:r>
            <a:r>
              <a:rPr lang="en-US" dirty="0" err="1"/>
              <a:t>Student_Name</a:t>
            </a:r>
            <a:r>
              <a:rPr lang="en-US" dirty="0"/>
              <a:t>}.  That makes sense because if we know the values of </a:t>
            </a:r>
            <a:r>
              <a:rPr lang="en-US" dirty="0" err="1"/>
              <a:t>Student_Id</a:t>
            </a:r>
            <a:r>
              <a:rPr lang="en-US" dirty="0"/>
              <a:t> and </a:t>
            </a:r>
            <a:r>
              <a:rPr lang="en-US" dirty="0" err="1"/>
              <a:t>Student_Name</a:t>
            </a:r>
            <a:r>
              <a:rPr lang="en-US" dirty="0"/>
              <a:t> then the value of </a:t>
            </a:r>
            <a:r>
              <a:rPr lang="en-US" dirty="0" err="1"/>
              <a:t>Student_Id</a:t>
            </a:r>
            <a:r>
              <a:rPr lang="en-US" dirty="0"/>
              <a:t> can be uniquely determined.</a:t>
            </a:r>
          </a:p>
          <a:p>
            <a:r>
              <a:rPr lang="en-US" dirty="0"/>
              <a:t>Also, </a:t>
            </a:r>
            <a:r>
              <a:rPr lang="en-US" dirty="0" err="1"/>
              <a:t>Student_Id</a:t>
            </a:r>
            <a:r>
              <a:rPr lang="en-US" dirty="0"/>
              <a:t> -&gt; </a:t>
            </a:r>
            <a:r>
              <a:rPr lang="en-US" dirty="0" err="1"/>
              <a:t>Student_Id</a:t>
            </a:r>
            <a:r>
              <a:rPr lang="en-US" dirty="0"/>
              <a:t> &amp; </a:t>
            </a:r>
            <a:r>
              <a:rPr lang="en-US" dirty="0" err="1"/>
              <a:t>Student_Name</a:t>
            </a:r>
            <a:r>
              <a:rPr lang="en-US" dirty="0"/>
              <a:t> -&gt; </a:t>
            </a:r>
            <a:r>
              <a:rPr lang="en-US" dirty="0" err="1"/>
              <a:t>Student_Name</a:t>
            </a:r>
            <a:r>
              <a:rPr lang="en-US" dirty="0"/>
              <a:t> are trivial dependencies too.</a:t>
            </a:r>
          </a:p>
          <a:p>
            <a:endParaRPr lang="en-US" dirty="0"/>
          </a:p>
        </p:txBody>
      </p:sp>
    </p:spTree>
    <p:extLst>
      <p:ext uri="{BB962C8B-B14F-4D97-AF65-F5344CB8AC3E}">
        <p14:creationId xmlns:p14="http://schemas.microsoft.com/office/powerpoint/2010/main" val="22907613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452</TotalTime>
  <Words>4162</Words>
  <Application>Microsoft Office PowerPoint</Application>
  <PresentationFormat>Widescreen</PresentationFormat>
  <Paragraphs>329</Paragraphs>
  <Slides>37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37</vt:i4>
      </vt:variant>
    </vt:vector>
  </HeadingPairs>
  <TitlesOfParts>
    <vt:vector size="44" baseType="lpstr">
      <vt:lpstr>Arial</vt:lpstr>
      <vt:lpstr>helvetica neue</vt:lpstr>
      <vt:lpstr>noto sans</vt:lpstr>
      <vt:lpstr>Tw Cen MT</vt:lpstr>
      <vt:lpstr>Tw Cen MT Condensed</vt:lpstr>
      <vt:lpstr>Wingdings 3</vt:lpstr>
      <vt:lpstr>Integral</vt:lpstr>
      <vt:lpstr>Database Normalization</vt:lpstr>
      <vt:lpstr>Database Normalization </vt:lpstr>
      <vt:lpstr>Normalization is used for mainly two purposes</vt:lpstr>
      <vt:lpstr>Problems Without Normalization</vt:lpstr>
      <vt:lpstr>insertion Anomalies </vt:lpstr>
      <vt:lpstr>UPDATION ANOMALIES</vt:lpstr>
      <vt:lpstr>DELETION ANOMALIES</vt:lpstr>
      <vt:lpstr>Functional Dependencies</vt:lpstr>
      <vt:lpstr>trivial functional dependency</vt:lpstr>
      <vt:lpstr>non trivial Functional dependency</vt:lpstr>
      <vt:lpstr>Multivalued dependency</vt:lpstr>
      <vt:lpstr>TRANSITIVE DEPENDENCY</vt:lpstr>
      <vt:lpstr>Definition of Candidate Key in DBMS:</vt:lpstr>
      <vt:lpstr>Candidate Key ExamplE</vt:lpstr>
      <vt:lpstr>SELECTING THE CANDIDATE KEY</vt:lpstr>
      <vt:lpstr>Definition of Super Key in DBMS</vt:lpstr>
      <vt:lpstr>Let’s take an example to understand this: </vt:lpstr>
      <vt:lpstr>Candidate Keys again</vt:lpstr>
      <vt:lpstr>Super key vs Candidate Key </vt:lpstr>
      <vt:lpstr>FIRST NORMAL FORM (1NF)</vt:lpstr>
      <vt:lpstr>SECOND NORMAL FORM (2NF)</vt:lpstr>
      <vt:lpstr>THIRD NORMAL FORM (3NF)</vt:lpstr>
      <vt:lpstr>BOYCE AND CODD NORMAL FORM (BCNF)</vt:lpstr>
      <vt:lpstr>FOURTH NORMAL FORM (4NF)</vt:lpstr>
      <vt:lpstr>FIRST NORMAL FORM</vt:lpstr>
      <vt:lpstr>1NF EXAMPLE</vt:lpstr>
      <vt:lpstr>HOW TO SOLVE 1NF</vt:lpstr>
      <vt:lpstr>SECOND NORMAL FORM (2NF)</vt:lpstr>
      <vt:lpstr>HOW TO SOLVE 2NF</vt:lpstr>
      <vt:lpstr>To make the table complies with 2NF we can break it in two tables like this: </vt:lpstr>
      <vt:lpstr>THIRD NORMAL FORM (3NF)</vt:lpstr>
      <vt:lpstr>Example: Suppose a company wants to store the complete address of each employee, they create a table named employee_details that looks like this: </vt:lpstr>
      <vt:lpstr>To make this table complies with 3NF we have to break the table into two tables to remove the transitive dependency</vt:lpstr>
      <vt:lpstr>BOYCE AND CODD NORMAL FORM (BCNF)</vt:lpstr>
      <vt:lpstr>Example: Suppose there is a company wherein employees work in more than one department. They store the data like this: </vt:lpstr>
      <vt:lpstr>To make the table comply with BCNF we can break the table in three tables like this: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Normalization</dc:title>
  <dc:creator>Carl M. Rebman Jr.</dc:creator>
  <cp:lastModifiedBy>Carl M. Rebman Jr.</cp:lastModifiedBy>
  <cp:revision>11</cp:revision>
  <dcterms:created xsi:type="dcterms:W3CDTF">2020-10-02T08:22:13Z</dcterms:created>
  <dcterms:modified xsi:type="dcterms:W3CDTF">2020-10-02T15:54:35Z</dcterms:modified>
</cp:coreProperties>
</file>