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30" r:id="rId2"/>
    <p:sldId id="256" r:id="rId3"/>
    <p:sldId id="259" r:id="rId4"/>
    <p:sldId id="318" r:id="rId5"/>
    <p:sldId id="319" r:id="rId6"/>
    <p:sldId id="321" r:id="rId7"/>
    <p:sldId id="323" r:id="rId8"/>
    <p:sldId id="325" r:id="rId9"/>
    <p:sldId id="278" r:id="rId10"/>
    <p:sldId id="290" r:id="rId11"/>
    <p:sldId id="289" r:id="rId12"/>
    <p:sldId id="326" r:id="rId13"/>
    <p:sldId id="327" r:id="rId14"/>
    <p:sldId id="329" r:id="rId15"/>
    <p:sldId id="280" r:id="rId16"/>
    <p:sldId id="295" r:id="rId17"/>
    <p:sldId id="292" r:id="rId18"/>
    <p:sldId id="293" r:id="rId19"/>
    <p:sldId id="294" r:id="rId20"/>
    <p:sldId id="297" r:id="rId21"/>
    <p:sldId id="296" r:id="rId22"/>
    <p:sldId id="281" r:id="rId23"/>
    <p:sldId id="298" r:id="rId24"/>
    <p:sldId id="299" r:id="rId25"/>
    <p:sldId id="300" r:id="rId26"/>
    <p:sldId id="30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61F0C-C234-4253-873D-FF4DA7451277}" type="datetimeFigureOut">
              <a:rPr lang="en-US" smtClean="0"/>
              <a:t>9/17/2020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075A2-D1E6-4EA4-B14A-20ACE0A032A1}" type="slidenum">
              <a:rPr lang="en-US" smtClean="0"/>
              <a:t>‹#›</a:t>
            </a:fld>
            <a:endParaRPr lang="en-US"/>
          </a:p>
        </p:txBody>
      </p:sp>
    </p:spTree>
    <p:extLst>
      <p:ext uri="{BB962C8B-B14F-4D97-AF65-F5344CB8AC3E}">
        <p14:creationId xmlns:p14="http://schemas.microsoft.com/office/powerpoint/2010/main" val="211676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11-1: display of database</a:t>
            </a:r>
            <a:r>
              <a:rPr lang="en-US" baseline="0" dirty="0"/>
              <a:t> design process</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a:t>
            </a:fld>
            <a:endParaRPr lang="en-US" dirty="0"/>
          </a:p>
        </p:txBody>
      </p:sp>
    </p:spTree>
    <p:extLst>
      <p:ext uri="{BB962C8B-B14F-4D97-AF65-F5344CB8AC3E}">
        <p14:creationId xmlns:p14="http://schemas.microsoft.com/office/powerpoint/2010/main" val="186014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11-6: display of complete shorthand representation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8</a:t>
            </a:fld>
            <a:endParaRPr lang="en-US" dirty="0"/>
          </a:p>
        </p:txBody>
      </p:sp>
    </p:spTree>
    <p:extLst>
      <p:ext uri="{BB962C8B-B14F-4D97-AF65-F5344CB8AC3E}">
        <p14:creationId xmlns:p14="http://schemas.microsoft.com/office/powerpoint/2010/main" val="3703112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6E3767-CEAB-4885-A460-183F78FF4C77}"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336863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6E3767-CEAB-4885-A460-183F78FF4C77}"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277787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6E3767-CEAB-4885-A460-183F78FF4C77}"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C6968-3B14-49C2-84AD-D1989E1BC9E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61568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6E3767-CEAB-4885-A460-183F78FF4C77}"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723608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6E3767-CEAB-4885-A460-183F78FF4C77}"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C6968-3B14-49C2-84AD-D1989E1BC9E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5262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6E3767-CEAB-4885-A460-183F78FF4C77}"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1445450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6E3767-CEAB-4885-A460-183F78FF4C77}"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4134860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6E3767-CEAB-4885-A460-183F78FF4C77}"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3425214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8"/>
          </p:nvPr>
        </p:nvSpPr>
        <p:spPr>
          <a:xfrm>
            <a:off x="742950" y="1514475"/>
            <a:ext cx="10712450" cy="4518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9"/>
          </p:nvPr>
        </p:nvSpPr>
        <p:spPr>
          <a:xfrm>
            <a:off x="8963025" y="5505450"/>
            <a:ext cx="2247900" cy="527050"/>
          </a:xfrm>
        </p:spPr>
        <p:txBody>
          <a:bodyPr/>
          <a:lstStyle/>
          <a:p>
            <a:pPr lvl="0"/>
            <a:endParaRPr lang="en-US" dirty="0"/>
          </a:p>
        </p:txBody>
      </p:sp>
    </p:spTree>
    <p:extLst>
      <p:ext uri="{BB962C8B-B14F-4D97-AF65-F5344CB8AC3E}">
        <p14:creationId xmlns:p14="http://schemas.microsoft.com/office/powerpoint/2010/main" val="4023310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6E3767-CEAB-4885-A460-183F78FF4C77}"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1741919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6E3767-CEAB-4885-A460-183F78FF4C77}"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4264360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6E3767-CEAB-4885-A460-183F78FF4C77}"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69307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6E3767-CEAB-4885-A460-183F78FF4C77}" type="datetimeFigureOut">
              <a:rPr lang="en-US" smtClean="0"/>
              <a:t>9/17/2020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3999595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6E3767-CEAB-4885-A460-183F78FF4C77}" type="datetimeFigureOut">
              <a:rPr lang="en-US" smtClean="0"/>
              <a:t>9/17/2020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78568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E3767-CEAB-4885-A460-183F78FF4C77}" type="datetimeFigureOut">
              <a:rPr lang="en-US" smtClean="0"/>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68574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6E3767-CEAB-4885-A460-183F78FF4C77}"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81967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6E3767-CEAB-4885-A460-183F78FF4C77}"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77719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6E3767-CEAB-4885-A460-183F78FF4C77}" type="datetimeFigureOut">
              <a:rPr lang="en-US" smtClean="0"/>
              <a:t>9/17/2020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75C6968-3B14-49C2-84AD-D1989E1BC9ED}" type="slidenum">
              <a:rPr lang="en-US" smtClean="0"/>
              <a:t>‹#›</a:t>
            </a:fld>
            <a:endParaRPr lang="en-US"/>
          </a:p>
        </p:txBody>
      </p:sp>
    </p:spTree>
    <p:extLst>
      <p:ext uri="{BB962C8B-B14F-4D97-AF65-F5344CB8AC3E}">
        <p14:creationId xmlns:p14="http://schemas.microsoft.com/office/powerpoint/2010/main" val="1661349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37DDB6-5F9C-4DB6-B1B9-8EC67F732AAC}"/>
              </a:ext>
            </a:extLst>
          </p:cNvPr>
          <p:cNvSpPr>
            <a:spLocks noGrp="1"/>
          </p:cNvSpPr>
          <p:nvPr>
            <p:ph type="ctrTitle"/>
          </p:nvPr>
        </p:nvSpPr>
        <p:spPr/>
        <p:txBody>
          <a:bodyPr/>
          <a:lstStyle/>
          <a:p>
            <a:r>
              <a:rPr lang="en-US" dirty="0"/>
              <a:t>Database design, primary keys, foreign keys</a:t>
            </a:r>
          </a:p>
        </p:txBody>
      </p:sp>
      <p:sp>
        <p:nvSpPr>
          <p:cNvPr id="8" name="Subtitle 7">
            <a:extLst>
              <a:ext uri="{FF2B5EF4-FFF2-40B4-BE49-F238E27FC236}">
                <a16:creationId xmlns:a16="http://schemas.microsoft.com/office/drawing/2014/main" id="{6DF68598-212C-4A09-B688-83F584FE912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82645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Documenting a Relational Database Design (2 of 3)</a:t>
            </a:r>
          </a:p>
        </p:txBody>
      </p:sp>
      <p:sp>
        <p:nvSpPr>
          <p:cNvPr id="2" name="Text Placeholder 1"/>
          <p:cNvSpPr>
            <a:spLocks noGrp="1"/>
          </p:cNvSpPr>
          <p:nvPr>
            <p:ph type="body" sz="quarter" idx="4294967295"/>
          </p:nvPr>
        </p:nvSpPr>
        <p:spPr>
          <a:xfrm>
            <a:off x="727788" y="1638299"/>
            <a:ext cx="10727331" cy="4610101"/>
          </a:xfrm>
        </p:spPr>
        <p:txBody>
          <a:bodyPr>
            <a:normAutofit fontScale="92500" lnSpcReduction="10000"/>
          </a:bodyPr>
          <a:lstStyle/>
          <a:p>
            <a:r>
              <a:rPr lang="en-US" sz="2400" dirty="0"/>
              <a:t>The expanded rules for defining tables and their keys using DBDL are as follows:</a:t>
            </a:r>
          </a:p>
          <a:p>
            <a:pPr lvl="1"/>
            <a:r>
              <a:rPr lang="en-US" sz="2400" dirty="0"/>
              <a:t>Tables (relations), columns (attributes), and primary keys are written by first listing the table name and then, in parentheses, listing the columns that make up the table. The column(s) that make up the primary key are underlined</a:t>
            </a:r>
          </a:p>
          <a:p>
            <a:pPr lvl="1"/>
            <a:r>
              <a:rPr lang="en-US" sz="2400" dirty="0"/>
              <a:t>Alternate keys are identified by the abbreviation AK, followed by the column(s) that make up the alternate key</a:t>
            </a:r>
          </a:p>
          <a:p>
            <a:pPr lvl="1"/>
            <a:r>
              <a:rPr lang="en-US" sz="2400" dirty="0"/>
              <a:t>Secondary keys are identified by the abbreviation SK, followed by the column(s) that make up the secondary key</a:t>
            </a:r>
          </a:p>
          <a:p>
            <a:pPr lvl="1"/>
            <a:r>
              <a:rPr lang="en-US" sz="2400" dirty="0"/>
              <a:t>Foreign keys are identified by the abbreviation FK, followed by the column(s) that make up the foreign key. Foreign keys are followed by an arrow pointing to the table identified by the foreign key</a:t>
            </a:r>
          </a:p>
        </p:txBody>
      </p:sp>
    </p:spTree>
    <p:extLst>
      <p:ext uri="{BB962C8B-B14F-4D97-AF65-F5344CB8AC3E}">
        <p14:creationId xmlns:p14="http://schemas.microsoft.com/office/powerpoint/2010/main" val="1007369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Documenting a Relational Database Design (3 of 3)</a:t>
            </a:r>
          </a:p>
        </p:txBody>
      </p:sp>
      <p:pic>
        <p:nvPicPr>
          <p:cNvPr id="5" name="Content Placeholder 4" descr="Row 1: Students, Left parenthesis, Student I D, comma, Student First, comma, Student Last, right parenthesis. Row 2, indented: S K, Student Last, comma, Student First. Row 3: Professors, Left parenthesis, Prof I D, comma, Prof First, comma, Prof Last, comma, Department, Prof Email, comma, Prof Office, right parenthesis. Row 4, indented: S K Prof Last, comma, Prof First. Row 5, indented: F K Department, right-facing arrow, Departments. Row 6: Declared Majors, left parenthesis, I D, comma, Major, comma, Student I D, comma, Prof I D, comma, Major Date, right parenthesis. Row 7, indented: F K, Major, right-facing arrow, Majors. Row 8, indented: F K, Student I D, right-facing arrow, Students. Row 9, indented: F K, Prof I D, right-facing arrow, Professors. Row 10: Departments, left parenthesis, Department, right parenthesis. Row 11: Majors, left parenthesis, Major, right parenthesis. Student I D, Prof I D, I D, Department, and Major are underlined.">
            <a:extLst>
              <a:ext uri="{FF2B5EF4-FFF2-40B4-BE49-F238E27FC236}">
                <a16:creationId xmlns:a16="http://schemas.microsoft.com/office/drawing/2014/main" id="{1D0A537F-9FD6-4D64-BFB6-9F9811949AC9}"/>
              </a:ext>
            </a:extLst>
          </p:cNvPr>
          <p:cNvPicPr>
            <a:picLocks noGrp="1" noChangeAspect="1"/>
          </p:cNvPicPr>
          <p:nvPr>
            <p:ph sz="quarter" idx="18"/>
          </p:nvPr>
        </p:nvPicPr>
        <p:blipFill>
          <a:blip r:embed="rId2"/>
          <a:stretch>
            <a:fillRect/>
          </a:stretch>
        </p:blipFill>
        <p:spPr>
          <a:xfrm>
            <a:off x="926250" y="1718161"/>
            <a:ext cx="10403001" cy="3634402"/>
          </a:xfrm>
          <a:prstGeom prst="rect">
            <a:avLst/>
          </a:prstGeom>
        </p:spPr>
      </p:pic>
    </p:spTree>
    <p:extLst>
      <p:ext uri="{BB962C8B-B14F-4D97-AF65-F5344CB8AC3E}">
        <p14:creationId xmlns:p14="http://schemas.microsoft.com/office/powerpoint/2010/main" val="1079658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Database Design</a:t>
            </a:r>
          </a:p>
        </p:txBody>
      </p:sp>
      <p:sp>
        <p:nvSpPr>
          <p:cNvPr id="2" name="Content Placeholder 1"/>
          <p:cNvSpPr>
            <a:spLocks noGrp="1"/>
          </p:cNvSpPr>
          <p:nvPr>
            <p:ph idx="1"/>
          </p:nvPr>
        </p:nvSpPr>
        <p:spPr/>
        <p:txBody>
          <a:bodyPr>
            <a:normAutofit/>
          </a:bodyPr>
          <a:lstStyle/>
          <a:p>
            <a:r>
              <a:rPr lang="en-US" dirty="0"/>
              <a:t>Examine the requirements and identify the entities, or objects, involved</a:t>
            </a:r>
          </a:p>
          <a:p>
            <a:r>
              <a:rPr lang="en-US" dirty="0"/>
              <a:t>Identify a unique identifier for each entity</a:t>
            </a:r>
          </a:p>
          <a:p>
            <a:r>
              <a:rPr lang="en-US" dirty="0"/>
              <a:t>Identify the attributes for all the entities</a:t>
            </a:r>
          </a:p>
          <a:p>
            <a:r>
              <a:rPr lang="en-US" dirty="0"/>
              <a:t>Identify the functional dependencies that exist among the attributes</a:t>
            </a:r>
          </a:p>
          <a:p>
            <a:r>
              <a:rPr lang="en-US" dirty="0"/>
              <a:t>Use the functional dependencies to identify the tables</a:t>
            </a:r>
          </a:p>
          <a:p>
            <a:r>
              <a:rPr lang="en-US" dirty="0"/>
              <a:t>Determine and implement relationships among the entities</a:t>
            </a:r>
          </a:p>
          <a:p>
            <a:pPr lvl="1"/>
            <a:r>
              <a:rPr lang="en-US" b="1" dirty="0"/>
              <a:t>One-to-many</a:t>
            </a:r>
          </a:p>
          <a:p>
            <a:pPr lvl="1"/>
            <a:r>
              <a:rPr lang="en-US" b="1" dirty="0"/>
              <a:t>Foreign key</a:t>
            </a:r>
          </a:p>
          <a:p>
            <a:pPr lvl="1"/>
            <a:r>
              <a:rPr lang="en-US" b="1" dirty="0"/>
              <a:t>Many-to-many</a:t>
            </a:r>
          </a:p>
        </p:txBody>
      </p:sp>
    </p:spTree>
    <p:extLst>
      <p:ext uri="{BB962C8B-B14F-4D97-AF65-F5344CB8AC3E}">
        <p14:creationId xmlns:p14="http://schemas.microsoft.com/office/powerpoint/2010/main" val="412513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4914" y="185838"/>
            <a:ext cx="8282940" cy="758387"/>
          </a:xfrm>
        </p:spPr>
        <p:txBody>
          <a:bodyPr/>
          <a:lstStyle/>
          <a:p>
            <a:r>
              <a:rPr lang="en-US" dirty="0"/>
              <a:t>Normalization (1 of 2)</a:t>
            </a:r>
          </a:p>
        </p:txBody>
      </p:sp>
      <p:sp>
        <p:nvSpPr>
          <p:cNvPr id="2" name="Content Placeholder 1"/>
          <p:cNvSpPr>
            <a:spLocks noGrp="1"/>
          </p:cNvSpPr>
          <p:nvPr>
            <p:ph idx="1"/>
          </p:nvPr>
        </p:nvSpPr>
        <p:spPr/>
        <p:txBody>
          <a:bodyPr/>
          <a:lstStyle/>
          <a:p>
            <a:r>
              <a:rPr lang="en-US" dirty="0"/>
              <a:t>After you create your database design, you should analyze it using a process called </a:t>
            </a:r>
            <a:r>
              <a:rPr lang="en-US" b="1" dirty="0"/>
              <a:t>normalization </a:t>
            </a:r>
            <a:r>
              <a:rPr lang="en-US" dirty="0"/>
              <a:t>to make sure the design is free of potential update, redundancy, and consistency problems</a:t>
            </a:r>
          </a:p>
          <a:p>
            <a:r>
              <a:rPr lang="en-US" dirty="0"/>
              <a:t>The normalization process involves converting tables into various types of </a:t>
            </a:r>
            <a:r>
              <a:rPr lang="en-US" b="1" dirty="0"/>
              <a:t>normal forms</a:t>
            </a:r>
            <a:endParaRPr lang="en-US" dirty="0"/>
          </a:p>
          <a:p>
            <a:r>
              <a:rPr lang="en-US" dirty="0"/>
              <a:t>A table that contains a </a:t>
            </a:r>
            <a:r>
              <a:rPr lang="en-US" b="1" dirty="0"/>
              <a:t>repeating group</a:t>
            </a:r>
            <a:r>
              <a:rPr lang="en-US" dirty="0"/>
              <a:t>, or multiple entries for a single row,  is called an </a:t>
            </a:r>
            <a:r>
              <a:rPr lang="en-US" b="1" dirty="0"/>
              <a:t>unnormalized table</a:t>
            </a:r>
            <a:endParaRPr lang="en-US" dirty="0"/>
          </a:p>
        </p:txBody>
      </p:sp>
    </p:spTree>
    <p:extLst>
      <p:ext uri="{BB962C8B-B14F-4D97-AF65-F5344CB8AC3E}">
        <p14:creationId xmlns:p14="http://schemas.microsoft.com/office/powerpoint/2010/main" val="170780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4914" y="96682"/>
            <a:ext cx="8282940" cy="917649"/>
          </a:xfrm>
        </p:spPr>
        <p:txBody>
          <a:bodyPr/>
          <a:lstStyle/>
          <a:p>
            <a:r>
              <a:rPr lang="en-US" dirty="0"/>
              <a:t>Normalization (2 of 2)</a:t>
            </a:r>
          </a:p>
        </p:txBody>
      </p:sp>
      <p:sp>
        <p:nvSpPr>
          <p:cNvPr id="2" name="Content Placeholder 1"/>
          <p:cNvSpPr>
            <a:spLocks noGrp="1"/>
          </p:cNvSpPr>
          <p:nvPr>
            <p:ph idx="1"/>
          </p:nvPr>
        </p:nvSpPr>
        <p:spPr>
          <a:xfrm>
            <a:off x="2143125" y="1152526"/>
            <a:ext cx="8192516" cy="5089085"/>
          </a:xfrm>
        </p:spPr>
        <p:txBody>
          <a:bodyPr>
            <a:normAutofit fontScale="92500" lnSpcReduction="10000"/>
          </a:bodyPr>
          <a:lstStyle/>
          <a:p>
            <a:r>
              <a:rPr lang="en-US" sz="2200" dirty="0"/>
              <a:t>Conversion to First Normal Form</a:t>
            </a:r>
          </a:p>
          <a:p>
            <a:pPr lvl="1"/>
            <a:r>
              <a:rPr lang="en-US" sz="2000" dirty="0"/>
              <a:t>In general, when converting a non-1NF table to 1NF, the primary key typically will include the original primary key concatenated with the key of the repeating group, that is, the field that distinguishes one occurrence of the repeating group from another within a given row in the table</a:t>
            </a:r>
          </a:p>
          <a:p>
            <a:r>
              <a:rPr lang="en-US" sz="2200" dirty="0"/>
              <a:t>Second Normal Form</a:t>
            </a:r>
          </a:p>
          <a:p>
            <a:pPr lvl="1"/>
            <a:r>
              <a:rPr lang="en-US" sz="2000" dirty="0"/>
              <a:t>A table (relation) is in </a:t>
            </a:r>
            <a:r>
              <a:rPr lang="en-US" sz="2000" b="1" dirty="0"/>
              <a:t>second normal form </a:t>
            </a:r>
            <a:r>
              <a:rPr lang="en-US" sz="2000" dirty="0"/>
              <a:t>(</a:t>
            </a:r>
            <a:r>
              <a:rPr lang="en-US" sz="2000" b="1" dirty="0"/>
              <a:t>2NF</a:t>
            </a:r>
            <a:r>
              <a:rPr lang="en-US" sz="2000" dirty="0"/>
              <a:t>)</a:t>
            </a:r>
            <a:r>
              <a:rPr lang="en-US" sz="2000" b="1" dirty="0"/>
              <a:t> </a:t>
            </a:r>
            <a:r>
              <a:rPr lang="en-US" sz="2000" dirty="0"/>
              <a:t>if it is in first normal form and no nonkey field is dependent on only a portion of the primary key</a:t>
            </a:r>
          </a:p>
          <a:p>
            <a:r>
              <a:rPr lang="en-US" sz="2200" dirty="0"/>
              <a:t>Third Normal Form</a:t>
            </a:r>
          </a:p>
          <a:p>
            <a:pPr lvl="1"/>
            <a:r>
              <a:rPr lang="en-US" sz="2000" dirty="0"/>
              <a:t>A table is in </a:t>
            </a:r>
            <a:r>
              <a:rPr lang="en-US" sz="2000" b="1" dirty="0"/>
              <a:t>third normal form </a:t>
            </a:r>
            <a:r>
              <a:rPr lang="en-US" sz="2000" dirty="0"/>
              <a:t>(3NF) if it is in second normal form and if the only determinants it contains are candidate keys</a:t>
            </a:r>
          </a:p>
          <a:p>
            <a:pPr lvl="1"/>
            <a:r>
              <a:rPr lang="en-US" sz="2000" dirty="0"/>
              <a:t>Any field or collection of fields that determines another field is called a </a:t>
            </a:r>
            <a:r>
              <a:rPr lang="en-US" sz="2000" b="1" dirty="0"/>
              <a:t>determinant</a:t>
            </a:r>
            <a:endParaRPr lang="en-US" sz="2000" dirty="0"/>
          </a:p>
        </p:txBody>
      </p:sp>
    </p:spTree>
    <p:extLst>
      <p:ext uri="{BB962C8B-B14F-4D97-AF65-F5344CB8AC3E}">
        <p14:creationId xmlns:p14="http://schemas.microsoft.com/office/powerpoint/2010/main" val="161487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Entity-Relationship (E-R) Diagrams (1 of 7)</a:t>
            </a:r>
          </a:p>
        </p:txBody>
      </p:sp>
      <p:sp>
        <p:nvSpPr>
          <p:cNvPr id="2" name="Text Placeholder 1"/>
          <p:cNvSpPr>
            <a:spLocks noGrp="1"/>
          </p:cNvSpPr>
          <p:nvPr>
            <p:ph type="body" sz="quarter" idx="4294967295"/>
          </p:nvPr>
        </p:nvSpPr>
        <p:spPr>
          <a:xfrm>
            <a:off x="727788" y="1638300"/>
            <a:ext cx="10727331" cy="4394200"/>
          </a:xfrm>
        </p:spPr>
        <p:txBody>
          <a:bodyPr>
            <a:normAutofit/>
          </a:bodyPr>
          <a:lstStyle/>
          <a:p>
            <a:r>
              <a:rPr lang="en-US" sz="2400" dirty="0"/>
              <a:t>An E-R diagram uses rectangles to represent the entities (tables) and lines to represent the relationships between the tables</a:t>
            </a:r>
          </a:p>
          <a:p>
            <a:r>
              <a:rPr lang="en-US" sz="2400" dirty="0"/>
              <a:t>Provides a more visual representation of the entities, attributes, and relationships between the entities than DBDL notation</a:t>
            </a:r>
          </a:p>
          <a:p>
            <a:r>
              <a:rPr lang="en-US" sz="2400" dirty="0"/>
              <a:t>A one-to-many relationship between two tables is created with a field that is common to each table</a:t>
            </a:r>
          </a:p>
          <a:p>
            <a:r>
              <a:rPr lang="en-US" sz="2400" dirty="0"/>
              <a:t>The linking field in the table on the “many” side of a one-to-many relationship is called the foreign key field</a:t>
            </a:r>
          </a:p>
          <a:p>
            <a:pPr lvl="1"/>
            <a:r>
              <a:rPr lang="en-US" sz="2400" dirty="0"/>
              <a:t>A foreign key field is never also the one-field primary key field for a particular table</a:t>
            </a:r>
          </a:p>
        </p:txBody>
      </p:sp>
    </p:spTree>
    <p:extLst>
      <p:ext uri="{BB962C8B-B14F-4D97-AF65-F5344CB8AC3E}">
        <p14:creationId xmlns:p14="http://schemas.microsoft.com/office/powerpoint/2010/main" val="2774608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Entity-Relationship (E-R) Diagrams (2 of 7)</a:t>
            </a:r>
          </a:p>
        </p:txBody>
      </p:sp>
      <p:pic>
        <p:nvPicPr>
          <p:cNvPr id="5" name="Content Placeholder 4" descr="A diagram with two rectangles, for the Departments and Employees tables. The rectangles contain a list of attribute names. The first attribute in each box appears above a line, and is the Primary Key field. For example, D E P T Num is the key field for the Departments table. A dashed line connects the two tables. A dot at the end of the line connecting to the Employees table indicates the many side of the relationship.">
            <a:extLst>
              <a:ext uri="{FF2B5EF4-FFF2-40B4-BE49-F238E27FC236}">
                <a16:creationId xmlns:a16="http://schemas.microsoft.com/office/drawing/2014/main" id="{0477A3D3-1580-4B4B-8445-CFE88CD69805}"/>
              </a:ext>
            </a:extLst>
          </p:cNvPr>
          <p:cNvPicPr>
            <a:picLocks noGrp="1" noChangeAspect="1"/>
          </p:cNvPicPr>
          <p:nvPr>
            <p:ph sz="quarter" idx="18"/>
          </p:nvPr>
        </p:nvPicPr>
        <p:blipFill>
          <a:blip r:embed="rId2"/>
          <a:stretch>
            <a:fillRect/>
          </a:stretch>
        </p:blipFill>
        <p:spPr>
          <a:xfrm>
            <a:off x="934490" y="1733623"/>
            <a:ext cx="10691321" cy="3736828"/>
          </a:xfrm>
          <a:prstGeom prst="rect">
            <a:avLst/>
          </a:prstGeom>
        </p:spPr>
      </p:pic>
    </p:spTree>
    <p:extLst>
      <p:ext uri="{BB962C8B-B14F-4D97-AF65-F5344CB8AC3E}">
        <p14:creationId xmlns:p14="http://schemas.microsoft.com/office/powerpoint/2010/main" val="1616477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Entity-Relationship (E-R) Diagrams (3 of 7)</a:t>
            </a:r>
          </a:p>
        </p:txBody>
      </p:sp>
      <p:sp>
        <p:nvSpPr>
          <p:cNvPr id="2" name="Text Placeholder 1"/>
          <p:cNvSpPr>
            <a:spLocks noGrp="1"/>
          </p:cNvSpPr>
          <p:nvPr>
            <p:ph sz="quarter" idx="18"/>
          </p:nvPr>
        </p:nvSpPr>
        <p:spPr>
          <a:xfrm>
            <a:off x="742950" y="1514476"/>
            <a:ext cx="10712450" cy="1210604"/>
          </a:xfrm>
        </p:spPr>
        <p:txBody>
          <a:bodyPr>
            <a:normAutofit fontScale="92500" lnSpcReduction="20000"/>
          </a:bodyPr>
          <a:lstStyle/>
          <a:p>
            <a:r>
              <a:rPr lang="en-US" sz="2400" dirty="0"/>
              <a:t>Crow’s foot notation</a:t>
            </a:r>
          </a:p>
          <a:p>
            <a:pPr lvl="1"/>
            <a:r>
              <a:rPr lang="en-US" sz="2400" dirty="0"/>
              <a:t>Symbol on the side of the “many” entity that resembles a crow’s foot</a:t>
            </a:r>
          </a:p>
          <a:p>
            <a:pPr lvl="1"/>
            <a:r>
              <a:rPr lang="en-US" sz="2400" dirty="0"/>
              <a:t>Specific attributes for each entity are not listed within each entity rectangle</a:t>
            </a:r>
          </a:p>
        </p:txBody>
      </p:sp>
      <p:pic>
        <p:nvPicPr>
          <p:cNvPr id="7" name="Content Placeholder 6" descr="A diagram showing three shapes arranged in a line. The Departments entity on the left is a rectangle. A diamond with the label Contains, is in the middle. The Employees entity on the right is a rectangle. The attribute details for the two entities are not listed. A line with 2 vertical dashes connects the Departments and Contains shapes. The dash dash symbol represents one and only one. A ring and crow's foot symbol at the end of the line connecting the Contains and Employees shape represents zero, one, or many.">
            <a:extLst>
              <a:ext uri="{FF2B5EF4-FFF2-40B4-BE49-F238E27FC236}">
                <a16:creationId xmlns:a16="http://schemas.microsoft.com/office/drawing/2014/main" id="{2EE36C2A-F504-4997-AA74-C2C16F677EEA}"/>
              </a:ext>
            </a:extLst>
          </p:cNvPr>
          <p:cNvPicPr>
            <a:picLocks noGrp="1" noChangeAspect="1"/>
          </p:cNvPicPr>
          <p:nvPr>
            <p:ph sz="quarter" idx="19"/>
          </p:nvPr>
        </p:nvPicPr>
        <p:blipFill>
          <a:blip r:embed="rId2"/>
          <a:stretch>
            <a:fillRect/>
          </a:stretch>
        </p:blipFill>
        <p:spPr>
          <a:xfrm>
            <a:off x="2880217" y="2753654"/>
            <a:ext cx="6479190" cy="3468416"/>
          </a:xfrm>
          <a:prstGeom prst="rect">
            <a:avLst/>
          </a:prstGeom>
        </p:spPr>
      </p:pic>
    </p:spTree>
    <p:extLst>
      <p:ext uri="{BB962C8B-B14F-4D97-AF65-F5344CB8AC3E}">
        <p14:creationId xmlns:p14="http://schemas.microsoft.com/office/powerpoint/2010/main" val="3755745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Entity-Relationship (E-R) Diagrams (4 of 7)</a:t>
            </a:r>
          </a:p>
        </p:txBody>
      </p:sp>
      <p:sp>
        <p:nvSpPr>
          <p:cNvPr id="2" name="Text Placeholder 1"/>
          <p:cNvSpPr>
            <a:spLocks noGrp="1"/>
          </p:cNvSpPr>
          <p:nvPr>
            <p:ph type="body" sz="quarter" idx="4294967295"/>
          </p:nvPr>
        </p:nvSpPr>
        <p:spPr>
          <a:xfrm>
            <a:off x="727788" y="1638300"/>
            <a:ext cx="10727331" cy="4394200"/>
          </a:xfrm>
        </p:spPr>
        <p:txBody>
          <a:bodyPr>
            <a:normAutofit fontScale="92500"/>
          </a:bodyPr>
          <a:lstStyle/>
          <a:p>
            <a:r>
              <a:rPr lang="en-US" sz="2400" dirty="0"/>
              <a:t>Another popular representation of an E-R diagram is the one used by Microsoft Access</a:t>
            </a:r>
          </a:p>
          <a:p>
            <a:r>
              <a:rPr lang="en-US" sz="2400" dirty="0"/>
              <a:t>Displays the number 1 and the infinity symbol at the ends of the link line to identify the two sides of a one-to-many relationship</a:t>
            </a:r>
          </a:p>
          <a:p>
            <a:pPr lvl="1"/>
            <a:r>
              <a:rPr lang="en-US" sz="2400" dirty="0"/>
              <a:t>The 1 and infinity symbols are only displayed on one-to-many relationships that enforce referential integrity</a:t>
            </a:r>
          </a:p>
          <a:p>
            <a:pPr lvl="1"/>
            <a:r>
              <a:rPr lang="en-US" sz="2400" dirty="0"/>
              <a:t>Recall that referential integrity prevents the creation of orphan records, records in the “many” side of a relationship that do not have a matching value in the “one” side of the relationship</a:t>
            </a:r>
          </a:p>
          <a:p>
            <a:r>
              <a:rPr lang="en-US" sz="2400" dirty="0"/>
              <a:t>In Access, the link line specifically points to the fields that create the relationship instead of pointing to the edge of the entity’s rectangle in general</a:t>
            </a:r>
          </a:p>
        </p:txBody>
      </p:sp>
    </p:spTree>
    <p:extLst>
      <p:ext uri="{BB962C8B-B14F-4D97-AF65-F5344CB8AC3E}">
        <p14:creationId xmlns:p14="http://schemas.microsoft.com/office/powerpoint/2010/main" val="29697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596900"/>
          </a:xfrm>
        </p:spPr>
        <p:txBody>
          <a:bodyPr>
            <a:normAutofit fontScale="90000"/>
          </a:bodyPr>
          <a:lstStyle/>
          <a:p>
            <a:r>
              <a:rPr lang="en-US" dirty="0"/>
              <a:t>Entity-Relationship (E-R) Diagrams (5 of 7)</a:t>
            </a:r>
          </a:p>
        </p:txBody>
      </p:sp>
      <p:pic>
        <p:nvPicPr>
          <p:cNvPr id="6" name="Content Placeholder 5" descr="The Relationships window for the Departments and Employees tables. Each entity, or table, is represented by a rectangle with the entity name on top and the attributes listed. The key symbol is used to identify the primary key field. For example, the D E P T Num field is the primary key for the Departments entity. A solid line connects the D E P T Num fields in each entity. The 1 and infinity symbols identify the one and many sides of the relationship between the entities, as well as which fields are used to participate in the relationship.">
            <a:extLst>
              <a:ext uri="{FF2B5EF4-FFF2-40B4-BE49-F238E27FC236}">
                <a16:creationId xmlns:a16="http://schemas.microsoft.com/office/drawing/2014/main" id="{D5409912-F86E-4BDE-8892-7B90CC125A41}"/>
              </a:ext>
            </a:extLst>
          </p:cNvPr>
          <p:cNvPicPr>
            <a:picLocks noGrp="1" noChangeAspect="1"/>
          </p:cNvPicPr>
          <p:nvPr>
            <p:ph sz="quarter" idx="18"/>
          </p:nvPr>
        </p:nvPicPr>
        <p:blipFill>
          <a:blip r:embed="rId2"/>
          <a:stretch>
            <a:fillRect/>
          </a:stretch>
        </p:blipFill>
        <p:spPr>
          <a:xfrm>
            <a:off x="2273868" y="1123274"/>
            <a:ext cx="8031615" cy="4995627"/>
          </a:xfrm>
          <a:prstGeom prst="rect">
            <a:avLst/>
          </a:prstGeom>
        </p:spPr>
      </p:pic>
    </p:spTree>
    <p:extLst>
      <p:ext uri="{BB962C8B-B14F-4D97-AF65-F5344CB8AC3E}">
        <p14:creationId xmlns:p14="http://schemas.microsoft.com/office/powerpoint/2010/main" val="1433438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80847-FAE3-438B-901E-B64EF2E6493E}"/>
              </a:ext>
            </a:extLst>
          </p:cNvPr>
          <p:cNvSpPr>
            <a:spLocks noGrp="1"/>
          </p:cNvSpPr>
          <p:nvPr>
            <p:ph type="title"/>
          </p:nvPr>
        </p:nvSpPr>
        <p:spPr/>
        <p:txBody>
          <a:bodyPr/>
          <a:lstStyle/>
          <a:p>
            <a:r>
              <a:rPr lang="en-US" dirty="0" err="1"/>
              <a:t>Sql</a:t>
            </a:r>
            <a:r>
              <a:rPr lang="en-US" dirty="0"/>
              <a:t> create</a:t>
            </a:r>
          </a:p>
        </p:txBody>
      </p:sp>
      <p:sp>
        <p:nvSpPr>
          <p:cNvPr id="8" name="Content Placeholder 7">
            <a:extLst>
              <a:ext uri="{FF2B5EF4-FFF2-40B4-BE49-F238E27FC236}">
                <a16:creationId xmlns:a16="http://schemas.microsoft.com/office/drawing/2014/main" id="{CE417A79-A09A-44D0-B5F0-8E65674DA9EC}"/>
              </a:ext>
            </a:extLst>
          </p:cNvPr>
          <p:cNvSpPr>
            <a:spLocks noGrp="1"/>
          </p:cNvSpPr>
          <p:nvPr>
            <p:ph sz="quarter" idx="4"/>
          </p:nvPr>
        </p:nvSpPr>
        <p:spPr>
          <a:xfrm>
            <a:off x="5718699" y="597763"/>
            <a:ext cx="4185617" cy="5431763"/>
          </a:xfrm>
        </p:spPr>
        <p:txBody>
          <a:bodyPr>
            <a:normAutofit fontScale="62500" lnSpcReduction="20000"/>
          </a:bodyPr>
          <a:lstStyle/>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CREATE TABLE 	customer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custID</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	INT		NOT NULL,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 FirstName	VARCHAR(12)	NOT NULL,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 </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LastName</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	VARCHAR (14)NOT NULL,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 CONSTRAINT </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pk_custid</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 PRIMARY KEY (</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custID</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CREATE TABLE 	vehicle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(VIN		VARCHAR(10),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 Make		VARCHAR(15),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 Model	VARCHAR(20),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 Year		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 </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OwnerID</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	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 CONSTRAINT	</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pk_vin</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 PRIMARY KEY (vin),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 CONSTRAINT </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fk_ownerID</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 FOREIGN KEY (</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ownerID</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 REFERENCES customer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CREATE TABLE 	</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repairOrder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RepairID</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	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 StartDate	DATE,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 </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FinishDate</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	DATE,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 </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CustID</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	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 VIN		VARCHAR(10),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 CONSTRAINT	</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pk_RepairID</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 PRIMARY KEY (</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RepairID</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 CONSTRAINT	</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fk_custID</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 FOREIGN KEY (</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custID</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 REFERENCES customer,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 CONSTRAINT	</a:t>
            </a:r>
            <a:r>
              <a:rPr lang="en-US" sz="1800" dirty="0" err="1">
                <a:effectLst/>
                <a:latin typeface="Courier New" panose="02070309020205020404" pitchFamily="49" charset="0"/>
                <a:ea typeface="Calibri" panose="020F0502020204030204" pitchFamily="34" charset="0"/>
                <a:cs typeface="Times New Roman" panose="02020603050405020304" pitchFamily="18" charset="0"/>
              </a:rPr>
              <a:t>fk_vin</a:t>
            </a:r>
            <a:r>
              <a:rPr lang="en-US" sz="1800" dirty="0">
                <a:effectLst/>
                <a:latin typeface="Courier New" panose="02070309020205020404" pitchFamily="49" charset="0"/>
                <a:ea typeface="Calibri" panose="020F0502020204030204" pitchFamily="34" charset="0"/>
                <a:cs typeface="Times New Roman" panose="02020603050405020304" pitchFamily="18" charset="0"/>
              </a:rPr>
              <a:t> FOREIGN KEY (vin) REFERENCES vehicle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urier New" panose="02070309020205020404" pitchFamily="49"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pic>
        <p:nvPicPr>
          <p:cNvPr id="11" name="Picture 10">
            <a:extLst>
              <a:ext uri="{FF2B5EF4-FFF2-40B4-BE49-F238E27FC236}">
                <a16:creationId xmlns:a16="http://schemas.microsoft.com/office/drawing/2014/main" id="{D2EB401B-86E9-44A0-B4C4-E52F40154849}"/>
              </a:ext>
            </a:extLst>
          </p:cNvPr>
          <p:cNvPicPr>
            <a:picLocks noChangeAspect="1"/>
          </p:cNvPicPr>
          <p:nvPr/>
        </p:nvPicPr>
        <p:blipFill>
          <a:blip r:embed="rId2"/>
          <a:stretch>
            <a:fillRect/>
          </a:stretch>
        </p:blipFill>
        <p:spPr>
          <a:xfrm>
            <a:off x="840418" y="1946277"/>
            <a:ext cx="5044387" cy="2741134"/>
          </a:xfrm>
          <a:prstGeom prst="rect">
            <a:avLst/>
          </a:prstGeom>
        </p:spPr>
      </p:pic>
    </p:spTree>
    <p:extLst>
      <p:ext uri="{BB962C8B-B14F-4D97-AF65-F5344CB8AC3E}">
        <p14:creationId xmlns:p14="http://schemas.microsoft.com/office/powerpoint/2010/main" val="1487164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Entity-Relationship (E-R) Diagrams (6 of 7)</a:t>
            </a:r>
          </a:p>
        </p:txBody>
      </p:sp>
      <p:sp>
        <p:nvSpPr>
          <p:cNvPr id="2" name="Text Placeholder 1"/>
          <p:cNvSpPr>
            <a:spLocks noGrp="1"/>
          </p:cNvSpPr>
          <p:nvPr>
            <p:ph type="body" sz="quarter" idx="4294967295"/>
          </p:nvPr>
        </p:nvSpPr>
        <p:spPr>
          <a:xfrm>
            <a:off x="727788" y="1638300"/>
            <a:ext cx="10727331" cy="4394200"/>
          </a:xfrm>
        </p:spPr>
        <p:txBody>
          <a:bodyPr>
            <a:normAutofit/>
          </a:bodyPr>
          <a:lstStyle/>
          <a:p>
            <a:r>
              <a:rPr lang="en-US" sz="2400" dirty="0"/>
              <a:t>Another E-R diagram in Access shows the “one” and infinity symbols on each link line indicating that referential integrity is enforced on every relationship</a:t>
            </a:r>
          </a:p>
          <a:p>
            <a:r>
              <a:rPr lang="en-US" sz="2400" dirty="0"/>
              <a:t>Another term that describes relational databases is cardinality</a:t>
            </a:r>
          </a:p>
          <a:p>
            <a:pPr lvl="1"/>
            <a:r>
              <a:rPr lang="en-US" sz="2400" dirty="0"/>
              <a:t>In general, cardinality refers to the number of items in a set</a:t>
            </a:r>
          </a:p>
          <a:p>
            <a:pPr lvl="1"/>
            <a:r>
              <a:rPr lang="en-US" sz="2400" dirty="0"/>
              <a:t>In the context of a database, cardinality refers to the uniqueness of data values contained in a single field</a:t>
            </a:r>
          </a:p>
          <a:p>
            <a:pPr lvl="1"/>
            <a:r>
              <a:rPr lang="en-US" sz="2400" dirty="0"/>
              <a:t>High cardinality means that a field contains many unique or uncommon values, and low cardinality means that a field contains only a few unique values</a:t>
            </a:r>
          </a:p>
        </p:txBody>
      </p:sp>
    </p:spTree>
    <p:extLst>
      <p:ext uri="{BB962C8B-B14F-4D97-AF65-F5344CB8AC3E}">
        <p14:creationId xmlns:p14="http://schemas.microsoft.com/office/powerpoint/2010/main" val="3154711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549275"/>
          </a:xfrm>
        </p:spPr>
        <p:txBody>
          <a:bodyPr>
            <a:normAutofit fontScale="90000"/>
          </a:bodyPr>
          <a:lstStyle/>
          <a:p>
            <a:r>
              <a:rPr lang="en-US" dirty="0"/>
              <a:t>Entity-Relationship (E-R) Diagrams (7 of 7)</a:t>
            </a:r>
          </a:p>
        </p:txBody>
      </p:sp>
      <p:pic>
        <p:nvPicPr>
          <p:cNvPr id="6" name="Content Placeholder 5" descr="The Relationships window showing several tables. The Relationship Report button in the Tools group on the Design tab is called out. A link line with a 1 and infinity symbol connecting the Prof I D fields in the Professors and Declared Majors tables indicates that referential integrity is enforced.">
            <a:extLst>
              <a:ext uri="{FF2B5EF4-FFF2-40B4-BE49-F238E27FC236}">
                <a16:creationId xmlns:a16="http://schemas.microsoft.com/office/drawing/2014/main" id="{F78F03D4-A258-49AD-BB57-9BAB2A93BC86}"/>
              </a:ext>
            </a:extLst>
          </p:cNvPr>
          <p:cNvPicPr>
            <a:picLocks noGrp="1" noChangeAspect="1"/>
          </p:cNvPicPr>
          <p:nvPr>
            <p:ph sz="quarter" idx="18"/>
          </p:nvPr>
        </p:nvPicPr>
        <p:blipFill>
          <a:blip r:embed="rId2"/>
          <a:stretch>
            <a:fillRect/>
          </a:stretch>
        </p:blipFill>
        <p:spPr>
          <a:xfrm>
            <a:off x="2257126" y="1019329"/>
            <a:ext cx="7931749" cy="5165416"/>
          </a:xfrm>
          <a:prstGeom prst="rect">
            <a:avLst/>
          </a:prstGeom>
        </p:spPr>
      </p:pic>
    </p:spTree>
    <p:extLst>
      <p:ext uri="{BB962C8B-B14F-4D97-AF65-F5344CB8AC3E}">
        <p14:creationId xmlns:p14="http://schemas.microsoft.com/office/powerpoint/2010/main" val="3467189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Entity-Relationship Model (ERM) (1 of 5)</a:t>
            </a:r>
          </a:p>
        </p:txBody>
      </p:sp>
      <p:sp>
        <p:nvSpPr>
          <p:cNvPr id="2" name="Text Placeholder 1"/>
          <p:cNvSpPr>
            <a:spLocks noGrp="1"/>
          </p:cNvSpPr>
          <p:nvPr>
            <p:ph type="body" sz="quarter" idx="4294967295"/>
          </p:nvPr>
        </p:nvSpPr>
        <p:spPr>
          <a:xfrm>
            <a:off x="727788" y="1638300"/>
            <a:ext cx="10727331" cy="4394200"/>
          </a:xfrm>
        </p:spPr>
        <p:txBody>
          <a:bodyPr>
            <a:normAutofit/>
          </a:bodyPr>
          <a:lstStyle/>
          <a:p>
            <a:r>
              <a:rPr lang="en-US" sz="2400" dirty="0"/>
              <a:t>Another way to document a relational database is the entity-relationship model</a:t>
            </a:r>
          </a:p>
          <a:p>
            <a:r>
              <a:rPr lang="en-US" sz="2400" dirty="0"/>
              <a:t>The E-R model (also called ERM) uses rectangles for entities and diamonds for relationships</a:t>
            </a:r>
          </a:p>
          <a:p>
            <a:r>
              <a:rPr lang="en-US" sz="2400" dirty="0"/>
              <a:t>The lines that connect the entities contain notation to identify whether they are on the “one” or “many” side of a relationship</a:t>
            </a:r>
          </a:p>
        </p:txBody>
      </p:sp>
    </p:spTree>
    <p:extLst>
      <p:ext uri="{BB962C8B-B14F-4D97-AF65-F5344CB8AC3E}">
        <p14:creationId xmlns:p14="http://schemas.microsoft.com/office/powerpoint/2010/main" val="684515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Entity-Relationship Model (ERM) (2 of 5)</a:t>
            </a:r>
          </a:p>
        </p:txBody>
      </p:sp>
      <p:pic>
        <p:nvPicPr>
          <p:cNvPr id="6" name="Content Placeholder 5" descr="A diagram has three shapes arranged in a line. The Departments entity on the left is a rectangle. A diamond with the label Contains, is in the middle. The Employees entity on the right is a rectangle. A 1 on the line connecting the Departments and Contains shapes indicates the one part of the relationship. The N on the line connecting the Contains and Employees shape represents the many part of the relationship. The Diamond, Contains, describes the relationship.">
            <a:extLst>
              <a:ext uri="{FF2B5EF4-FFF2-40B4-BE49-F238E27FC236}">
                <a16:creationId xmlns:a16="http://schemas.microsoft.com/office/drawing/2014/main" id="{FA818410-DCB8-4251-8C20-30BFB6532597}"/>
              </a:ext>
            </a:extLst>
          </p:cNvPr>
          <p:cNvPicPr>
            <a:picLocks noGrp="1" noChangeAspect="1"/>
          </p:cNvPicPr>
          <p:nvPr>
            <p:ph sz="quarter" idx="18"/>
          </p:nvPr>
        </p:nvPicPr>
        <p:blipFill>
          <a:blip r:embed="rId2"/>
          <a:stretch>
            <a:fillRect/>
          </a:stretch>
        </p:blipFill>
        <p:spPr>
          <a:xfrm>
            <a:off x="1476210" y="1645032"/>
            <a:ext cx="9436430" cy="3628260"/>
          </a:xfrm>
          <a:prstGeom prst="rect">
            <a:avLst/>
          </a:prstGeom>
        </p:spPr>
      </p:pic>
    </p:spTree>
    <p:extLst>
      <p:ext uri="{BB962C8B-B14F-4D97-AF65-F5344CB8AC3E}">
        <p14:creationId xmlns:p14="http://schemas.microsoft.com/office/powerpoint/2010/main" val="3399807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Entity-Relationship Model (ERM) (3 of 5)</a:t>
            </a:r>
          </a:p>
        </p:txBody>
      </p:sp>
      <p:sp>
        <p:nvSpPr>
          <p:cNvPr id="2" name="Text Placeholder 1"/>
          <p:cNvSpPr>
            <a:spLocks noGrp="1"/>
          </p:cNvSpPr>
          <p:nvPr>
            <p:ph sz="quarter" idx="18"/>
          </p:nvPr>
        </p:nvSpPr>
        <p:spPr>
          <a:xfrm>
            <a:off x="742950" y="1514475"/>
            <a:ext cx="10712450" cy="733425"/>
          </a:xfrm>
        </p:spPr>
        <p:txBody>
          <a:bodyPr>
            <a:normAutofit fontScale="92500" lnSpcReduction="10000"/>
          </a:bodyPr>
          <a:lstStyle/>
          <a:p>
            <a:r>
              <a:rPr lang="en-US" sz="2400" dirty="0"/>
              <a:t>An ERM can also be used to identify a “many-to-many” relationship between two tables</a:t>
            </a:r>
          </a:p>
        </p:txBody>
      </p:sp>
      <p:pic>
        <p:nvPicPr>
          <p:cNvPr id="7" name="Content Placeholder 6" descr="A diagram has three shapes arranged in a line. The Departments entity on the left is a rectangle. A diamond with the label Declared Majors, is in the middle. The Employees entity on the right is a rectangle. An M on the line connecting the Departments and Declared Majors shapes indicates the many part of the relationship. The N on the line connecting the Declared Majors and Employees shape also represents the many part of the relationship. The Diamond, Declared Majors, describes the relationship.">
            <a:extLst>
              <a:ext uri="{FF2B5EF4-FFF2-40B4-BE49-F238E27FC236}">
                <a16:creationId xmlns:a16="http://schemas.microsoft.com/office/drawing/2014/main" id="{43D3F3C3-1C5F-4488-8ED3-1770A32056DB}"/>
              </a:ext>
            </a:extLst>
          </p:cNvPr>
          <p:cNvPicPr>
            <a:picLocks noGrp="1" noChangeAspect="1"/>
          </p:cNvPicPr>
          <p:nvPr>
            <p:ph sz="quarter" idx="19"/>
          </p:nvPr>
        </p:nvPicPr>
        <p:blipFill>
          <a:blip r:embed="rId2"/>
          <a:stretch>
            <a:fillRect/>
          </a:stretch>
        </p:blipFill>
        <p:spPr>
          <a:xfrm>
            <a:off x="1770290" y="2678858"/>
            <a:ext cx="8889545" cy="3417984"/>
          </a:xfrm>
          <a:prstGeom prst="rect">
            <a:avLst/>
          </a:prstGeom>
        </p:spPr>
      </p:pic>
    </p:spTree>
    <p:extLst>
      <p:ext uri="{BB962C8B-B14F-4D97-AF65-F5344CB8AC3E}">
        <p14:creationId xmlns:p14="http://schemas.microsoft.com/office/powerpoint/2010/main" val="2646777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Entity-Relationship Model (ERM) (4 of 5)</a:t>
            </a:r>
          </a:p>
        </p:txBody>
      </p:sp>
      <p:sp>
        <p:nvSpPr>
          <p:cNvPr id="2" name="Text Placeholder 1"/>
          <p:cNvSpPr>
            <a:spLocks noGrp="1"/>
          </p:cNvSpPr>
          <p:nvPr>
            <p:ph type="body" sz="quarter" idx="4294967295"/>
          </p:nvPr>
        </p:nvSpPr>
        <p:spPr>
          <a:xfrm>
            <a:off x="727788" y="1638300"/>
            <a:ext cx="10727331" cy="4394200"/>
          </a:xfrm>
        </p:spPr>
        <p:txBody>
          <a:bodyPr>
            <a:normAutofit/>
          </a:bodyPr>
          <a:lstStyle/>
          <a:p>
            <a:r>
              <a:rPr lang="en-US" sz="2400" dirty="0"/>
              <a:t>Many-to-many relationships cannot be directly created between two tables in a relational database management system</a:t>
            </a:r>
          </a:p>
          <a:p>
            <a:r>
              <a:rPr lang="en-US" sz="2400" dirty="0"/>
              <a:t>To implement a many-to-many relationship in a relational database, you must insert a physical entity between the two tables to link them together</a:t>
            </a:r>
          </a:p>
          <a:p>
            <a:r>
              <a:rPr lang="en-US" sz="2400" dirty="0"/>
              <a:t>In the ERM, the middle entity is called a composite entity</a:t>
            </a:r>
          </a:p>
          <a:p>
            <a:r>
              <a:rPr lang="en-US" sz="2400" dirty="0"/>
              <a:t>In a physical implementation of the relational database, the composite entity is called a junction table</a:t>
            </a:r>
          </a:p>
          <a:p>
            <a:pPr lvl="1"/>
            <a:r>
              <a:rPr lang="en-US" sz="2400" dirty="0"/>
              <a:t>The junction table serves on the “many” side of a one-to-many relationship with each of the two original tables</a:t>
            </a:r>
          </a:p>
        </p:txBody>
      </p:sp>
    </p:spTree>
    <p:extLst>
      <p:ext uri="{BB962C8B-B14F-4D97-AF65-F5344CB8AC3E}">
        <p14:creationId xmlns:p14="http://schemas.microsoft.com/office/powerpoint/2010/main" val="2273385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Entity-Relationship Model (ERM) (5 of 5)</a:t>
            </a:r>
          </a:p>
        </p:txBody>
      </p:sp>
      <p:pic>
        <p:nvPicPr>
          <p:cNvPr id="6" name="Content Placeholder 5" descr="A diagram has three shapes arranged in a line. The Departments entity on the left is a rectangle. A rectangle with a diamond with the label Declared Majors, is in the middle. The Employees entity on the right is a rectangle. An M on the line connecting the Departments and Declared Majors shapes indicates the many part of the relationship. The N on the line connecting the Declared Majors and Employees shape also represents the many part of the relationship. The Diamond, Declared Majors, describes the relationship. The rectangle around the Declared Majors diamond identifies a new entity.">
            <a:extLst>
              <a:ext uri="{FF2B5EF4-FFF2-40B4-BE49-F238E27FC236}">
                <a16:creationId xmlns:a16="http://schemas.microsoft.com/office/drawing/2014/main" id="{DCAD663E-01E5-4823-B127-A611AF97EFFB}"/>
              </a:ext>
            </a:extLst>
          </p:cNvPr>
          <p:cNvPicPr>
            <a:picLocks noGrp="1" noChangeAspect="1"/>
          </p:cNvPicPr>
          <p:nvPr>
            <p:ph sz="quarter" idx="18"/>
          </p:nvPr>
        </p:nvPicPr>
        <p:blipFill>
          <a:blip r:embed="rId2"/>
          <a:stretch>
            <a:fillRect/>
          </a:stretch>
        </p:blipFill>
        <p:spPr>
          <a:xfrm>
            <a:off x="2075381" y="1367319"/>
            <a:ext cx="8047589" cy="4707562"/>
          </a:xfrm>
          <a:prstGeom prst="rect">
            <a:avLst/>
          </a:prstGeom>
        </p:spPr>
      </p:pic>
    </p:spTree>
    <p:extLst>
      <p:ext uri="{BB962C8B-B14F-4D97-AF65-F5344CB8AC3E}">
        <p14:creationId xmlns:p14="http://schemas.microsoft.com/office/powerpoint/2010/main" val="3393202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 – Design a Database</a:t>
            </a:r>
          </a:p>
        </p:txBody>
      </p:sp>
      <p:pic>
        <p:nvPicPr>
          <p:cNvPr id="7" name="Picture 2" descr="A cylindrical illustration of Database Design Process is shown. The process listed in the illustration are as follows: “Examine requirements, Identify entities, Identify unique identifiers, Identify attributes, Identify functional dependencies, Identify tables using functional dependencies, Identify relationships, and Convert relations to 3NF.”"/>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48200" y="1828801"/>
            <a:ext cx="3022644" cy="3976095"/>
          </a:xfrm>
        </p:spPr>
      </p:pic>
    </p:spTree>
    <p:extLst>
      <p:ext uri="{BB962C8B-B14F-4D97-AF65-F5344CB8AC3E}">
        <p14:creationId xmlns:p14="http://schemas.microsoft.com/office/powerpoint/2010/main" val="3372314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Entities, Attributes, and Relationships</a:t>
            </a:r>
          </a:p>
        </p:txBody>
      </p:sp>
      <p:sp>
        <p:nvSpPr>
          <p:cNvPr id="2" name="Content Placeholder 1"/>
          <p:cNvSpPr>
            <a:spLocks noGrp="1"/>
          </p:cNvSpPr>
          <p:nvPr>
            <p:ph idx="1"/>
          </p:nvPr>
        </p:nvSpPr>
        <p:spPr/>
        <p:txBody>
          <a:bodyPr/>
          <a:lstStyle/>
          <a:p>
            <a:r>
              <a:rPr lang="en-US" dirty="0"/>
              <a:t>An </a:t>
            </a:r>
            <a:r>
              <a:rPr lang="en-US" b="1" dirty="0"/>
              <a:t>entity </a:t>
            </a:r>
            <a:r>
              <a:rPr lang="en-US" dirty="0"/>
              <a:t>is like a noun: it is a person, place, thing, or event</a:t>
            </a:r>
          </a:p>
          <a:p>
            <a:r>
              <a:rPr lang="en-US" dirty="0"/>
              <a:t>An </a:t>
            </a:r>
            <a:r>
              <a:rPr lang="en-US" b="1" dirty="0"/>
              <a:t>attribute </a:t>
            </a:r>
            <a:r>
              <a:rPr lang="en-US" dirty="0"/>
              <a:t>is a property of an entity</a:t>
            </a:r>
          </a:p>
          <a:p>
            <a:r>
              <a:rPr lang="en-US" dirty="0"/>
              <a:t>A </a:t>
            </a:r>
            <a:r>
              <a:rPr lang="en-US" b="1" dirty="0"/>
              <a:t>relationship </a:t>
            </a:r>
            <a:r>
              <a:rPr lang="en-US" dirty="0"/>
              <a:t>is an association between entities</a:t>
            </a:r>
          </a:p>
        </p:txBody>
      </p:sp>
    </p:spTree>
    <p:extLst>
      <p:ext uri="{BB962C8B-B14F-4D97-AF65-F5344CB8AC3E}">
        <p14:creationId xmlns:p14="http://schemas.microsoft.com/office/powerpoint/2010/main" val="122680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4914" y="76201"/>
            <a:ext cx="8282940" cy="917649"/>
          </a:xfrm>
        </p:spPr>
        <p:txBody>
          <a:bodyPr/>
          <a:lstStyle/>
          <a:p>
            <a:r>
              <a:rPr lang="en-US" dirty="0"/>
              <a:t>Relational Databases (1 of 4)</a:t>
            </a:r>
          </a:p>
        </p:txBody>
      </p:sp>
      <p:sp>
        <p:nvSpPr>
          <p:cNvPr id="2" name="Content Placeholder 1"/>
          <p:cNvSpPr>
            <a:spLocks noGrp="1"/>
          </p:cNvSpPr>
          <p:nvPr>
            <p:ph idx="1"/>
          </p:nvPr>
        </p:nvSpPr>
        <p:spPr/>
        <p:txBody>
          <a:bodyPr>
            <a:normAutofit/>
          </a:bodyPr>
          <a:lstStyle/>
          <a:p>
            <a:r>
              <a:rPr lang="en-US" dirty="0"/>
              <a:t>The formal term for a table is relation</a:t>
            </a:r>
          </a:p>
          <a:p>
            <a:r>
              <a:rPr lang="en-US" dirty="0"/>
              <a:t>Each column in a table should have a unique name, and entries in each column should match this column name</a:t>
            </a:r>
          </a:p>
          <a:p>
            <a:r>
              <a:rPr lang="en-US" dirty="0"/>
              <a:t>A </a:t>
            </a:r>
            <a:r>
              <a:rPr lang="en-US" b="1" dirty="0"/>
              <a:t>relation </a:t>
            </a:r>
            <a:r>
              <a:rPr lang="en-US" dirty="0"/>
              <a:t>is a two-dimensional table in which:</a:t>
            </a:r>
          </a:p>
          <a:p>
            <a:pPr lvl="1"/>
            <a:r>
              <a:rPr lang="en-US" dirty="0"/>
              <a:t>The entries in the table are single-valued; that is, each location in the table contains a single entry</a:t>
            </a:r>
          </a:p>
          <a:p>
            <a:pPr lvl="1"/>
            <a:r>
              <a:rPr lang="en-US" dirty="0"/>
              <a:t>Each column has a distinct name, technically called the </a:t>
            </a:r>
            <a:r>
              <a:rPr lang="en-US" i="1" dirty="0"/>
              <a:t>attribute name</a:t>
            </a:r>
            <a:endParaRPr lang="en-US" dirty="0"/>
          </a:p>
          <a:p>
            <a:pPr lvl="1"/>
            <a:r>
              <a:rPr lang="en-US" dirty="0"/>
              <a:t>All values in a column are values of the same attribute; that is, all entries must correspond to the column name</a:t>
            </a:r>
          </a:p>
          <a:p>
            <a:pPr lvl="1"/>
            <a:r>
              <a:rPr lang="en-US" dirty="0"/>
              <a:t>Each row is distinct; that is, no two rows are identical</a:t>
            </a:r>
          </a:p>
        </p:txBody>
      </p:sp>
    </p:spTree>
    <p:extLst>
      <p:ext uri="{BB962C8B-B14F-4D97-AF65-F5344CB8AC3E}">
        <p14:creationId xmlns:p14="http://schemas.microsoft.com/office/powerpoint/2010/main" val="538882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4914" y="106207"/>
            <a:ext cx="8282940" cy="917649"/>
          </a:xfrm>
        </p:spPr>
        <p:txBody>
          <a:bodyPr/>
          <a:lstStyle/>
          <a:p>
            <a:r>
              <a:rPr lang="en-US" dirty="0"/>
              <a:t>Relational Databases (2 of 4)</a:t>
            </a:r>
          </a:p>
        </p:txBody>
      </p:sp>
      <p:sp>
        <p:nvSpPr>
          <p:cNvPr id="2" name="Content Placeholder 1"/>
          <p:cNvSpPr>
            <a:spLocks noGrp="1"/>
          </p:cNvSpPr>
          <p:nvPr>
            <p:ph idx="1"/>
          </p:nvPr>
        </p:nvSpPr>
        <p:spPr/>
        <p:txBody>
          <a:bodyPr/>
          <a:lstStyle/>
          <a:p>
            <a:r>
              <a:rPr lang="en-US" dirty="0"/>
              <a:t>A </a:t>
            </a:r>
            <a:r>
              <a:rPr lang="en-US" b="1" dirty="0"/>
              <a:t>relational database </a:t>
            </a:r>
            <a:r>
              <a:rPr lang="en-US" dirty="0"/>
              <a:t>is a collection of relations</a:t>
            </a:r>
          </a:p>
          <a:p>
            <a:r>
              <a:rPr lang="en-US" dirty="0"/>
              <a:t>Rows in a table (relation) often are called </a:t>
            </a:r>
            <a:r>
              <a:rPr lang="en-US" b="1" dirty="0"/>
              <a:t>records </a:t>
            </a:r>
            <a:r>
              <a:rPr lang="en-US" dirty="0"/>
              <a:t>or </a:t>
            </a:r>
            <a:r>
              <a:rPr lang="en-US" b="1" dirty="0"/>
              <a:t>tuples</a:t>
            </a:r>
            <a:endParaRPr lang="en-US" dirty="0"/>
          </a:p>
          <a:p>
            <a:r>
              <a:rPr lang="en-US" dirty="0"/>
              <a:t>Columns in a table (relation) often are called </a:t>
            </a:r>
            <a:r>
              <a:rPr lang="en-US" b="1" dirty="0"/>
              <a:t>fields </a:t>
            </a:r>
            <a:r>
              <a:rPr lang="en-US" dirty="0"/>
              <a:t>or </a:t>
            </a:r>
            <a:r>
              <a:rPr lang="en-US" b="1" dirty="0"/>
              <a:t>attributes</a:t>
            </a:r>
          </a:p>
          <a:p>
            <a:r>
              <a:rPr lang="en-US" dirty="0"/>
              <a:t>To depict the structure of a relational database, you can use a commonly accepted shorthand representation</a:t>
            </a:r>
          </a:p>
        </p:txBody>
      </p:sp>
    </p:spTree>
    <p:extLst>
      <p:ext uri="{BB962C8B-B14F-4D97-AF65-F5344CB8AC3E}">
        <p14:creationId xmlns:p14="http://schemas.microsoft.com/office/powerpoint/2010/main" val="3809423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4914" y="106207"/>
            <a:ext cx="8282940" cy="917649"/>
          </a:xfrm>
        </p:spPr>
        <p:txBody>
          <a:bodyPr/>
          <a:lstStyle/>
          <a:p>
            <a:r>
              <a:rPr lang="en-US" dirty="0"/>
              <a:t>Relational Databases (3 of 4)</a:t>
            </a:r>
          </a:p>
        </p:txBody>
      </p:sp>
      <p:sp>
        <p:nvSpPr>
          <p:cNvPr id="2" name="Content Placeholder 1"/>
          <p:cNvSpPr>
            <a:spLocks noGrp="1"/>
          </p:cNvSpPr>
          <p:nvPr>
            <p:ph idx="1"/>
          </p:nvPr>
        </p:nvSpPr>
        <p:spPr/>
        <p:txBody>
          <a:bodyPr/>
          <a:lstStyle/>
          <a:p>
            <a:r>
              <a:rPr lang="en-US" dirty="0"/>
              <a:t>If you know that whenever you are given a value for one field, you will be able to determine a single value for a second field, the first field is said to </a:t>
            </a:r>
            <a:r>
              <a:rPr lang="en-US" b="1" dirty="0"/>
              <a:t>determine </a:t>
            </a:r>
            <a:r>
              <a:rPr lang="en-US" dirty="0"/>
              <a:t>the second field</a:t>
            </a:r>
          </a:p>
          <a:p>
            <a:pPr lvl="1"/>
            <a:r>
              <a:rPr lang="en-US" dirty="0"/>
              <a:t>The second field is said to be </a:t>
            </a:r>
            <a:r>
              <a:rPr lang="en-US" b="1" dirty="0"/>
              <a:t>functionally dependent </a:t>
            </a:r>
            <a:r>
              <a:rPr lang="en-US" dirty="0"/>
              <a:t>on the first</a:t>
            </a:r>
          </a:p>
        </p:txBody>
      </p:sp>
    </p:spTree>
    <p:extLst>
      <p:ext uri="{BB962C8B-B14F-4D97-AF65-F5344CB8AC3E}">
        <p14:creationId xmlns:p14="http://schemas.microsoft.com/office/powerpoint/2010/main" val="147172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4914" y="106207"/>
            <a:ext cx="8282940" cy="917649"/>
          </a:xfrm>
        </p:spPr>
        <p:txBody>
          <a:bodyPr/>
          <a:lstStyle/>
          <a:p>
            <a:r>
              <a:rPr lang="en-US" dirty="0"/>
              <a:t>Relational Databases (4 of 4)</a:t>
            </a:r>
          </a:p>
        </p:txBody>
      </p:sp>
      <p:sp>
        <p:nvSpPr>
          <p:cNvPr id="2" name="Content Placeholder 1"/>
          <p:cNvSpPr>
            <a:spLocks noGrp="1"/>
          </p:cNvSpPr>
          <p:nvPr>
            <p:ph idx="1"/>
          </p:nvPr>
        </p:nvSpPr>
        <p:spPr>
          <a:xfrm>
            <a:off x="1272466" y="1524000"/>
            <a:ext cx="8192516" cy="1828800"/>
          </a:xfrm>
        </p:spPr>
        <p:txBody>
          <a:bodyPr/>
          <a:lstStyle/>
          <a:p>
            <a:r>
              <a:rPr lang="en-US" dirty="0"/>
              <a:t>The </a:t>
            </a:r>
            <a:r>
              <a:rPr lang="en-US" b="1" dirty="0"/>
              <a:t>primary key </a:t>
            </a:r>
            <a:r>
              <a:rPr lang="en-US" dirty="0"/>
              <a:t>of a table is the field or minimum collection of fields — the fewest number of fields possible — that uniquely identifies a given row in that table</a:t>
            </a:r>
          </a:p>
        </p:txBody>
      </p:sp>
      <p:pic>
        <p:nvPicPr>
          <p:cNvPr id="6" name="Picture 5">
            <a:extLst>
              <a:ext uri="{FF2B5EF4-FFF2-40B4-BE49-F238E27FC236}">
                <a16:creationId xmlns:a16="http://schemas.microsoft.com/office/drawing/2014/main" id="{D8EE49A9-0D5D-48AA-931D-3092C7008EC2}"/>
              </a:ext>
            </a:extLst>
          </p:cNvPr>
          <p:cNvPicPr>
            <a:picLocks noChangeAspect="1"/>
          </p:cNvPicPr>
          <p:nvPr/>
        </p:nvPicPr>
        <p:blipFill>
          <a:blip r:embed="rId3"/>
          <a:stretch>
            <a:fillRect/>
          </a:stretch>
        </p:blipFill>
        <p:spPr>
          <a:xfrm>
            <a:off x="2727018" y="2816734"/>
            <a:ext cx="5044387" cy="2741134"/>
          </a:xfrm>
          <a:prstGeom prst="rect">
            <a:avLst/>
          </a:prstGeom>
        </p:spPr>
      </p:pic>
    </p:spTree>
    <p:extLst>
      <p:ext uri="{BB962C8B-B14F-4D97-AF65-F5344CB8AC3E}">
        <p14:creationId xmlns:p14="http://schemas.microsoft.com/office/powerpoint/2010/main" val="3414177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Documenting a Relational Database Design (1 of 3)</a:t>
            </a:r>
          </a:p>
        </p:txBody>
      </p:sp>
      <p:sp>
        <p:nvSpPr>
          <p:cNvPr id="2" name="Text Placeholder 1"/>
          <p:cNvSpPr>
            <a:spLocks noGrp="1"/>
          </p:cNvSpPr>
          <p:nvPr>
            <p:ph type="body" sz="quarter" idx="4294967295"/>
          </p:nvPr>
        </p:nvSpPr>
        <p:spPr>
          <a:xfrm>
            <a:off x="727788" y="1638300"/>
            <a:ext cx="10727331" cy="4394200"/>
          </a:xfrm>
        </p:spPr>
        <p:txBody>
          <a:bodyPr>
            <a:normAutofit fontScale="92500" lnSpcReduction="10000"/>
          </a:bodyPr>
          <a:lstStyle/>
          <a:p>
            <a:r>
              <a:rPr lang="en-US" sz="2400" dirty="0"/>
              <a:t>Relational database design documentation generally identifies the following items:</a:t>
            </a:r>
          </a:p>
          <a:p>
            <a:pPr lvl="1"/>
            <a:r>
              <a:rPr lang="en-US" sz="2400" dirty="0"/>
              <a:t>The attributes needed for each normalized entity</a:t>
            </a:r>
          </a:p>
          <a:p>
            <a:pPr lvl="1"/>
            <a:r>
              <a:rPr lang="en-US" sz="2400" dirty="0"/>
              <a:t>The primary key field for each entity</a:t>
            </a:r>
          </a:p>
          <a:p>
            <a:pPr lvl="1"/>
            <a:r>
              <a:rPr lang="en-US" sz="2400" dirty="0"/>
              <a:t>The indexes and other properties needed to describe each attribute and entity</a:t>
            </a:r>
          </a:p>
          <a:p>
            <a:pPr lvl="1"/>
            <a:r>
              <a:rPr lang="en-US" sz="2400" dirty="0"/>
              <a:t>The proper one-to-many relationships between the entities</a:t>
            </a:r>
          </a:p>
          <a:p>
            <a:r>
              <a:rPr lang="en-US" sz="2400" dirty="0"/>
              <a:t>One approach for expanding the definition of each table uses an extended notation called Database Design Language (DBDL)</a:t>
            </a:r>
          </a:p>
          <a:p>
            <a:pPr lvl="1"/>
            <a:r>
              <a:rPr lang="en-US" sz="2400" dirty="0"/>
              <a:t>DBDL expands the definition of an entity by specifying different types of key fields</a:t>
            </a:r>
          </a:p>
        </p:txBody>
      </p:sp>
    </p:spTree>
    <p:extLst>
      <p:ext uri="{BB962C8B-B14F-4D97-AF65-F5344CB8AC3E}">
        <p14:creationId xmlns:p14="http://schemas.microsoft.com/office/powerpoint/2010/main" val="3223005089"/>
      </p:ext>
    </p:extLst>
  </p:cSld>
  <p:clrMapOvr>
    <a:masterClrMapping/>
  </p:clrMapOvr>
</p:sld>
</file>

<file path=ppt/theme/theme1.xml><?xml version="1.0" encoding="utf-8"?>
<a:theme xmlns:a="http://schemas.openxmlformats.org/drawingml/2006/main" name="Face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TotalTime>
  <Words>1662</Words>
  <Application>Microsoft Office PowerPoint</Application>
  <PresentationFormat>Widescreen</PresentationFormat>
  <Paragraphs>133</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Courier New</vt:lpstr>
      <vt:lpstr>Trebuchet MS</vt:lpstr>
      <vt:lpstr>Wingdings 3</vt:lpstr>
      <vt:lpstr>Facet</vt:lpstr>
      <vt:lpstr>Database design, primary keys, foreign keys</vt:lpstr>
      <vt:lpstr>Sql create</vt:lpstr>
      <vt:lpstr>Project – Design a Database</vt:lpstr>
      <vt:lpstr>Entities, Attributes, and Relationships</vt:lpstr>
      <vt:lpstr>Relational Databases (1 of 4)</vt:lpstr>
      <vt:lpstr>Relational Databases (2 of 4)</vt:lpstr>
      <vt:lpstr>Relational Databases (3 of 4)</vt:lpstr>
      <vt:lpstr>Relational Databases (4 of 4)</vt:lpstr>
      <vt:lpstr>Documenting a Relational Database Design (1 of 3)</vt:lpstr>
      <vt:lpstr>Documenting a Relational Database Design (2 of 3)</vt:lpstr>
      <vt:lpstr>Documenting a Relational Database Design (3 of 3)</vt:lpstr>
      <vt:lpstr>Database Design</vt:lpstr>
      <vt:lpstr>Normalization (1 of 2)</vt:lpstr>
      <vt:lpstr>Normalization (2 of 2)</vt:lpstr>
      <vt:lpstr>Entity-Relationship (E-R) Diagrams (1 of 7)</vt:lpstr>
      <vt:lpstr>Entity-Relationship (E-R) Diagrams (2 of 7)</vt:lpstr>
      <vt:lpstr>Entity-Relationship (E-R) Diagrams (3 of 7)</vt:lpstr>
      <vt:lpstr>Entity-Relationship (E-R) Diagrams (4 of 7)</vt:lpstr>
      <vt:lpstr>Entity-Relationship (E-R) Diagrams (5 of 7)</vt:lpstr>
      <vt:lpstr>Entity-Relationship (E-R) Diagrams (6 of 7)</vt:lpstr>
      <vt:lpstr>Entity-Relationship (E-R) Diagrams (7 of 7)</vt:lpstr>
      <vt:lpstr>The Entity-Relationship Model (ERM) (1 of 5)</vt:lpstr>
      <vt:lpstr>The Entity-Relationship Model (ERM) (2 of 5)</vt:lpstr>
      <vt:lpstr>The Entity-Relationship Model (ERM) (3 of 5)</vt:lpstr>
      <vt:lpstr>The Entity-Relationship Model (ERM) (4 of 5)</vt:lpstr>
      <vt:lpstr>The Entity-Relationship Model (ERM) (5 of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create</dc:title>
  <dc:creator>Carl M. Rebman Jr.</dc:creator>
  <cp:lastModifiedBy>Carl M. Rebman Jr.</cp:lastModifiedBy>
  <cp:revision>3</cp:revision>
  <dcterms:created xsi:type="dcterms:W3CDTF">2020-09-17T19:01:18Z</dcterms:created>
  <dcterms:modified xsi:type="dcterms:W3CDTF">2020-09-17T19:25:31Z</dcterms:modified>
</cp:coreProperties>
</file>