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sldIdLst>
    <p:sldId id="257" r:id="rId5"/>
    <p:sldId id="258" r:id="rId6"/>
    <p:sldId id="259" r:id="rId7"/>
    <p:sldId id="260" r:id="rId8"/>
    <p:sldId id="262"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19" autoAdjust="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a:lstStyle/>
        <a:p>
          <a:endParaRPr lang="en-US"/>
        </a:p>
      </dgm:t>
    </dgm:pt>
    <dgm:pt modelId="{8DB5D7D5-6A1C-4ABC-8850-759A9D876047}">
      <dgm:prSet/>
      <dgm:spPr/>
      <dgm:t>
        <a:bodyPr/>
        <a:lstStyle/>
        <a:p>
          <a:r>
            <a:rPr lang="en-US" dirty="0" err="1"/>
            <a:t>MacOs</a:t>
          </a:r>
          <a:r>
            <a:rPr lang="en-US" dirty="0"/>
            <a:t>	</a:t>
          </a:r>
        </a:p>
      </dgm:t>
    </dgm:pt>
    <dgm:pt modelId="{D8874F40-D7B0-41DE-BB6F-A6014FEAB2D7}" type="parTrans" cxnId="{C5202EE1-10E9-4076-9D55-9E0CF8B152AF}">
      <dgm:prSet/>
      <dgm:spPr/>
      <dgm:t>
        <a:bodyPr/>
        <a:lstStyle/>
        <a:p>
          <a:endParaRPr lang="en-US"/>
        </a:p>
      </dgm:t>
    </dgm:pt>
    <dgm:pt modelId="{BD6E0A2E-99C8-4F5A-971A-CD211D1099FF}" type="sibTrans" cxnId="{C5202EE1-10E9-4076-9D55-9E0CF8B152AF}">
      <dgm:prSet/>
      <dgm:spPr/>
      <dgm:t>
        <a:bodyPr/>
        <a:lstStyle/>
        <a:p>
          <a:endParaRPr lang="en-US"/>
        </a:p>
      </dgm:t>
    </dgm:pt>
    <dgm:pt modelId="{96262926-A67D-4E4E-9515-5EBC67F0B634}">
      <dgm:prSet/>
      <dgm:spPr/>
      <dgm:t>
        <a:bodyPr/>
        <a:lstStyle/>
        <a:p>
          <a:r>
            <a:rPr lang="en-US" dirty="0"/>
            <a:t>Azure/</a:t>
          </a:r>
          <a:r>
            <a:rPr lang="en-US" dirty="0" err="1"/>
            <a:t>DBeaver</a:t>
          </a:r>
          <a:endParaRPr lang="en-US" dirty="0"/>
        </a:p>
      </dgm:t>
    </dgm:pt>
    <dgm:pt modelId="{EC74E552-C501-4B0E-9400-E8B410F53D50}" type="parTrans" cxnId="{8C5B110A-FBC3-4CBF-BED2-413E87D4DAD5}">
      <dgm:prSet/>
      <dgm:spPr/>
      <dgm:t>
        <a:bodyPr/>
        <a:lstStyle/>
        <a:p>
          <a:endParaRPr lang="en-US"/>
        </a:p>
      </dgm:t>
    </dgm:pt>
    <dgm:pt modelId="{1DA7ACEB-F642-43C1-BCB5-F580B9B985B9}" type="sibTrans" cxnId="{8C5B110A-FBC3-4CBF-BED2-413E87D4DAD5}">
      <dgm:prSet/>
      <dgm:spPr/>
      <dgm:t>
        <a:bodyPr/>
        <a:lstStyle/>
        <a:p>
          <a:endParaRPr lang="en-US"/>
        </a:p>
      </dgm:t>
    </dgm:pt>
    <dgm:pt modelId="{C5146535-FD3D-4589-98A3-623B8DA4B8DB}">
      <dgm:prSet/>
      <dgm:spPr/>
      <dgm:t>
        <a:bodyPr/>
        <a:lstStyle/>
        <a:p>
          <a:r>
            <a:rPr lang="en-US" dirty="0"/>
            <a:t>DBMS</a:t>
          </a:r>
        </a:p>
      </dgm:t>
    </dgm:pt>
    <dgm:pt modelId="{20848F78-EC70-4162-96CE-CC68006930F0}" type="parTrans" cxnId="{8EBF857E-7408-4941-91E4-293B0F59EEF7}">
      <dgm:prSet/>
      <dgm:spPr/>
      <dgm:t>
        <a:bodyPr/>
        <a:lstStyle/>
        <a:p>
          <a:endParaRPr lang="en-US"/>
        </a:p>
      </dgm:t>
    </dgm:pt>
    <dgm:pt modelId="{7A3CCAF8-AC3A-401E-AEDD-44BBC1AA9C31}" type="sibTrans" cxnId="{8EBF857E-7408-4941-91E4-293B0F59EEF7}">
      <dgm:prSet/>
      <dgm:spPr/>
      <dgm:t>
        <a:bodyPr/>
        <a:lstStyle/>
        <a:p>
          <a:endParaRPr lang="en-US"/>
        </a:p>
      </dgm:t>
    </dgm:pt>
    <dgm:pt modelId="{E80CA270-6C90-4E17-ACEA-46B56AD54DD1}">
      <dgm:prSet/>
      <dgm:spPr/>
      <dgm:t>
        <a:bodyPr/>
        <a:lstStyle/>
        <a:p>
          <a:r>
            <a:rPr lang="en-US" dirty="0"/>
            <a:t>Lorem ipsum dolor sit amet</a:t>
          </a:r>
        </a:p>
      </dgm:t>
    </dgm:pt>
    <dgm:pt modelId="{7EEC8067-96EF-4BE0-8BE3-BA59ED78A31F}" type="parTrans" cxnId="{2DC28DF8-5C1B-4F53-A4C1-D5B63FB54BAF}">
      <dgm:prSet/>
      <dgm:spPr/>
      <dgm:t>
        <a:bodyPr/>
        <a:lstStyle/>
        <a:p>
          <a:endParaRPr lang="en-US"/>
        </a:p>
      </dgm:t>
    </dgm:pt>
    <dgm:pt modelId="{1AFE46E5-6B07-4894-8ECB-21BD7E7B8AF1}" type="sibTrans" cxnId="{2DC28DF8-5C1B-4F53-A4C1-D5B63FB54BAF}">
      <dgm:prSet/>
      <dgm:spPr/>
      <dgm:t>
        <a:bodyPr/>
        <a:lstStyle/>
        <a:p>
          <a:endParaRPr lang="en-US"/>
        </a:p>
      </dgm:t>
    </dgm:pt>
    <dgm:pt modelId="{09C152DA-7620-4852-8162-A77EC3609F3F}">
      <dgm:prSet/>
      <dgm:spPr/>
      <dgm:t>
        <a:bodyPr/>
        <a:lstStyle/>
        <a:p>
          <a:r>
            <a:rPr lang="en-US" dirty="0"/>
            <a:t>Windows</a:t>
          </a:r>
        </a:p>
      </dgm:t>
    </dgm:pt>
    <dgm:pt modelId="{9F6D14C0-6C82-4CBD-8D6D-B0E117B6F2ED}" type="parTrans" cxnId="{23ECAC8B-17A4-4883-AA0E-06D66B7E788A}">
      <dgm:prSet/>
      <dgm:spPr/>
      <dgm:t>
        <a:bodyPr/>
        <a:lstStyle/>
        <a:p>
          <a:endParaRPr lang="en-US"/>
        </a:p>
      </dgm:t>
    </dgm:pt>
    <dgm:pt modelId="{0AE8D36D-0F0F-4206-AE39-0A2D73987B68}" type="sibTrans" cxnId="{23ECAC8B-17A4-4883-AA0E-06D66B7E788A}">
      <dgm:prSet/>
      <dgm:spPr/>
      <dgm:t>
        <a:bodyPr/>
        <a:lstStyle/>
        <a:p>
          <a:endParaRPr lang="en-US"/>
        </a:p>
      </dgm:t>
    </dgm:pt>
    <dgm:pt modelId="{6C8937BE-93F8-4DED-8538-1C601DAEBA66}">
      <dgm:prSet/>
      <dgm:spPr/>
      <dgm:t>
        <a:bodyPr/>
        <a:lstStyle/>
        <a:p>
          <a:r>
            <a:rPr lang="en-US" dirty="0"/>
            <a:t>SMSS/SQL</a:t>
          </a:r>
        </a:p>
      </dgm:t>
    </dgm:pt>
    <dgm:pt modelId="{77D169C6-D77F-456D-B18B-D7BE016AD87A}" type="parTrans" cxnId="{FAA8D3DD-12E8-457D-9144-B037C5678347}">
      <dgm:prSet/>
      <dgm:spPr/>
      <dgm:t>
        <a:bodyPr/>
        <a:lstStyle/>
        <a:p>
          <a:endParaRPr lang="en-US"/>
        </a:p>
      </dgm:t>
    </dgm:pt>
    <dgm:pt modelId="{A97BE953-FA9D-4BA6-A92C-494DB1F3BA59}" type="sibTrans" cxnId="{FAA8D3DD-12E8-457D-9144-B037C5678347}">
      <dgm:prSet/>
      <dgm:spPr/>
      <dgm:t>
        <a:bodyPr/>
        <a:lstStyle/>
        <a:p>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err="1"/>
            <a:t>MacOs</a:t>
          </a:r>
          <a:r>
            <a:rPr lang="en-US" sz="1100" kern="1200" dirty="0"/>
            <a:t>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Azure/</a:t>
          </a:r>
          <a:r>
            <a:rPr lang="en-US" sz="1100" kern="1200" dirty="0" err="1"/>
            <a:t>DBeaver</a:t>
          </a:r>
          <a:endParaRPr lang="en-US" sz="1100" kern="1200" dirty="0"/>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DBMS</a:t>
          </a: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83820" rIns="0" bIns="0" numCol="1" spcCol="1270" anchor="t" anchorCtr="1">
          <a:noAutofit/>
        </a:bodyPr>
        <a:lstStyle/>
        <a:p>
          <a:pPr marL="0" lvl="0" indent="0" algn="ctr" defTabSz="488950">
            <a:lnSpc>
              <a:spcPct val="90000"/>
            </a:lnSpc>
            <a:spcBef>
              <a:spcPct val="0"/>
            </a:spcBef>
            <a:spcAft>
              <a:spcPct val="35000"/>
            </a:spcAft>
            <a:buNone/>
          </a:pPr>
          <a:r>
            <a:rPr lang="en-US" sz="1100" kern="1200" dirty="0"/>
            <a:t>Lorem ipsum dolor sit amet</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1">
          <a:noAutofit/>
        </a:bodyPr>
        <a:lstStyle/>
        <a:p>
          <a:pPr marL="0" lvl="0" indent="0" algn="ctr" defTabSz="488950">
            <a:lnSpc>
              <a:spcPct val="90000"/>
            </a:lnSpc>
            <a:spcBef>
              <a:spcPct val="0"/>
            </a:spcBef>
            <a:spcAft>
              <a:spcPct val="35000"/>
            </a:spcAft>
            <a:buNone/>
          </a:pPr>
          <a:r>
            <a:rPr lang="en-US" sz="1100" kern="1200" dirty="0"/>
            <a:t>Windows</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83820" numCol="1" spcCol="1270" anchor="b" anchorCtr="1">
          <a:noAutofit/>
        </a:bodyPr>
        <a:lstStyle/>
        <a:p>
          <a:pPr marL="0" lvl="0" indent="0" algn="ctr" defTabSz="488950">
            <a:lnSpc>
              <a:spcPct val="90000"/>
            </a:lnSpc>
            <a:spcBef>
              <a:spcPct val="0"/>
            </a:spcBef>
            <a:spcAft>
              <a:spcPct val="35000"/>
            </a:spcAft>
            <a:buNone/>
          </a:pPr>
          <a:r>
            <a:rPr lang="en-US" sz="1100" kern="1200" dirty="0"/>
            <a:t>SMSS/SQL</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10/2/2020</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10/2/2020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10/2/2020</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10/2/2020</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10/2/2020</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10/2/2020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10/2/2020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10/2/2020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10/2/2020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10/2/2020</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10/2/2020</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ED291B17-9318-49DB-B28B-6E5994AE9581}" type="datetime1">
              <a:rPr lang="en-US" smtClean="0"/>
              <a:t>10/2/2020</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sldNum="0"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a:normAutofit/>
          </a:bodyPr>
          <a:lstStyle/>
          <a:p>
            <a:r>
              <a:rPr lang="en-US" dirty="0"/>
              <a:t>Different local </a:t>
            </a:r>
            <a:r>
              <a:rPr lang="en-US" dirty="0" err="1"/>
              <a:t>db</a:t>
            </a:r>
            <a:r>
              <a:rPr lang="en-US" dirty="0"/>
              <a:t> server options</a:t>
            </a:r>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a:normAutofit/>
          </a:bodyPr>
          <a:lstStyle/>
          <a:p>
            <a:r>
              <a:rPr lang="en-US" dirty="0"/>
              <a:t>Or just cause I want to have my own </a:t>
            </a:r>
            <a:r>
              <a:rPr lang="en-US" dirty="0" err="1"/>
              <a:t>db</a:t>
            </a:r>
            <a:r>
              <a:rPr lang="en-US" dirty="0"/>
              <a:t> server sandbox</a:t>
            </a:r>
          </a:p>
        </p:txBody>
      </p:sp>
      <p:sp>
        <p:nvSpPr>
          <p:cNvPr id="20" name="Rectangle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Picture 5" descr="abstract image">
            <a:extLst>
              <a:ext uri="{FF2B5EF4-FFF2-40B4-BE49-F238E27FC236}">
                <a16:creationId xmlns:a16="http://schemas.microsoft.com/office/drawing/2014/main" id="{F1A8C364-94D4-4630-BAD0-78722F347055}"/>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562972-3449-42D1-8185-B4BEFD52AB44}"/>
              </a:ext>
            </a:extLst>
          </p:cNvPr>
          <p:cNvSpPr>
            <a:spLocks noGrp="1"/>
          </p:cNvSpPr>
          <p:nvPr>
            <p:ph type="title"/>
          </p:nvPr>
        </p:nvSpPr>
        <p:spPr/>
        <p:txBody>
          <a:bodyPr/>
          <a:lstStyle/>
          <a:p>
            <a:r>
              <a:rPr lang="en-US" dirty="0"/>
              <a:t>Title Lorem Ipsum Dolor Sit Amet</a:t>
            </a:r>
          </a:p>
        </p:txBody>
      </p:sp>
      <p:graphicFrame>
        <p:nvGraphicFramePr>
          <p:cNvPr id="4" name="Content Placeholder 2" descr="timeline">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08931401"/>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3784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3C9A0E-1F63-405A-898C-6E1C0E091447}"/>
              </a:ext>
            </a:extLst>
          </p:cNvPr>
          <p:cNvSpPr>
            <a:spLocks noGrp="1"/>
          </p:cNvSpPr>
          <p:nvPr>
            <p:ph type="title"/>
          </p:nvPr>
        </p:nvSpPr>
        <p:spPr/>
        <p:txBody>
          <a:bodyPr/>
          <a:lstStyle/>
          <a:p>
            <a:r>
              <a:rPr lang="en-US" dirty="0"/>
              <a:t>What is a </a:t>
            </a:r>
            <a:r>
              <a:rPr lang="en-US" dirty="0" err="1"/>
              <a:t>dMBS</a:t>
            </a:r>
            <a:endParaRPr lang="en-US" dirty="0"/>
          </a:p>
        </p:txBody>
      </p:sp>
      <p:sp>
        <p:nvSpPr>
          <p:cNvPr id="3" name="Content Placeholder 2">
            <a:extLst>
              <a:ext uri="{FF2B5EF4-FFF2-40B4-BE49-F238E27FC236}">
                <a16:creationId xmlns:a16="http://schemas.microsoft.com/office/drawing/2014/main" id="{481BB437-2AFA-4F09-8DB2-AD6C8C9F8E88}"/>
              </a:ext>
            </a:extLst>
          </p:cNvPr>
          <p:cNvSpPr>
            <a:spLocks noGrp="1"/>
          </p:cNvSpPr>
          <p:nvPr>
            <p:ph idx="1"/>
          </p:nvPr>
        </p:nvSpPr>
        <p:spPr/>
        <p:txBody>
          <a:bodyPr/>
          <a:lstStyle/>
          <a:p>
            <a:r>
              <a:rPr lang="en-US" dirty="0"/>
              <a:t>A database management system (</a:t>
            </a:r>
            <a:r>
              <a:rPr lang="en-US" b="1" dirty="0"/>
              <a:t>DBMS</a:t>
            </a:r>
            <a:r>
              <a:rPr lang="en-US" dirty="0"/>
              <a:t>) is a software package designed to define, manipulate, retrieve and manage data in a database. A </a:t>
            </a:r>
            <a:r>
              <a:rPr lang="en-US" b="1" dirty="0"/>
              <a:t>DBMS</a:t>
            </a:r>
            <a:r>
              <a:rPr lang="en-US" dirty="0"/>
              <a:t> generally manipulates the data itself, the data format, field names, record structure and file structure. It also defines rules to validate and manipulate this data</a:t>
            </a:r>
          </a:p>
        </p:txBody>
      </p:sp>
    </p:spTree>
    <p:extLst>
      <p:ext uri="{BB962C8B-B14F-4D97-AF65-F5344CB8AC3E}">
        <p14:creationId xmlns:p14="http://schemas.microsoft.com/office/powerpoint/2010/main" val="1662015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135969-74C0-4F94-9976-F6E7A61565B1}"/>
              </a:ext>
            </a:extLst>
          </p:cNvPr>
          <p:cNvSpPr>
            <a:spLocks noGrp="1"/>
          </p:cNvSpPr>
          <p:nvPr>
            <p:ph type="title"/>
          </p:nvPr>
        </p:nvSpPr>
        <p:spPr/>
        <p:txBody>
          <a:bodyPr/>
          <a:lstStyle/>
          <a:p>
            <a:r>
              <a:rPr lang="en-US" dirty="0"/>
              <a:t>TYPES OF DBMS and GUIS/IDEs</a:t>
            </a:r>
          </a:p>
        </p:txBody>
      </p:sp>
      <p:sp>
        <p:nvSpPr>
          <p:cNvPr id="3" name="Content Placeholder 2">
            <a:extLst>
              <a:ext uri="{FF2B5EF4-FFF2-40B4-BE49-F238E27FC236}">
                <a16:creationId xmlns:a16="http://schemas.microsoft.com/office/drawing/2014/main" id="{C88226C9-A44F-4D1C-8B41-74E9EE1AD12A}"/>
              </a:ext>
            </a:extLst>
          </p:cNvPr>
          <p:cNvSpPr>
            <a:spLocks noGrp="1"/>
          </p:cNvSpPr>
          <p:nvPr>
            <p:ph idx="1"/>
          </p:nvPr>
        </p:nvSpPr>
        <p:spPr/>
        <p:txBody>
          <a:bodyPr/>
          <a:lstStyle/>
          <a:p>
            <a:r>
              <a:rPr lang="en-US" dirty="0"/>
              <a:t>The </a:t>
            </a:r>
            <a:r>
              <a:rPr lang="en-US" b="1" dirty="0"/>
              <a:t>DBMS</a:t>
            </a:r>
            <a:r>
              <a:rPr lang="en-US" dirty="0"/>
              <a:t> manages incoming data, organizes it, and provides ways for the data to be modified or extracted by users or other programs. Some </a:t>
            </a:r>
            <a:r>
              <a:rPr lang="en-US" b="1" dirty="0"/>
              <a:t>DBMS examples</a:t>
            </a:r>
            <a:r>
              <a:rPr lang="en-US" dirty="0"/>
              <a:t> include MySQL, PostgreSQL, Microsoft Access, SQL Server, FileMaker, Oracle, RDBMS, </a:t>
            </a:r>
            <a:r>
              <a:rPr lang="en-US" dirty="0" err="1"/>
              <a:t>dBASE</a:t>
            </a:r>
            <a:r>
              <a:rPr lang="en-US" dirty="0"/>
              <a:t>, Clipper, and FoxPro.</a:t>
            </a:r>
          </a:p>
          <a:p>
            <a:endParaRPr lang="en-US" dirty="0"/>
          </a:p>
          <a:p>
            <a:r>
              <a:rPr lang="en-US" dirty="0"/>
              <a:t>A </a:t>
            </a:r>
            <a:r>
              <a:rPr lang="en-US" b="1" dirty="0"/>
              <a:t>database management system</a:t>
            </a:r>
            <a:r>
              <a:rPr lang="en-US" dirty="0"/>
              <a:t> (</a:t>
            </a:r>
            <a:r>
              <a:rPr lang="en-US" b="1" dirty="0"/>
              <a:t>DBMS</a:t>
            </a:r>
            <a:r>
              <a:rPr lang="en-US" dirty="0"/>
              <a:t>) </a:t>
            </a:r>
            <a:r>
              <a:rPr lang="en-US" b="1" dirty="0"/>
              <a:t>interface</a:t>
            </a:r>
            <a:r>
              <a:rPr lang="en-US" dirty="0"/>
              <a:t> is a </a:t>
            </a:r>
            <a:r>
              <a:rPr lang="en-US" b="1" dirty="0"/>
              <a:t>user interface</a:t>
            </a:r>
            <a:r>
              <a:rPr lang="en-US" dirty="0"/>
              <a:t> which allows for the ability to input queries to a database without using the query language itself. These </a:t>
            </a:r>
            <a:r>
              <a:rPr lang="en-US" b="1" dirty="0"/>
              <a:t>interfaces</a:t>
            </a:r>
            <a:r>
              <a:rPr lang="en-US" dirty="0"/>
              <a:t> present the </a:t>
            </a:r>
            <a:r>
              <a:rPr lang="en-US" b="1" dirty="0"/>
              <a:t>user</a:t>
            </a:r>
            <a:r>
              <a:rPr lang="en-US" dirty="0"/>
              <a:t> with lists of options (called menus) that lead the </a:t>
            </a:r>
            <a:r>
              <a:rPr lang="en-US" b="1" dirty="0"/>
              <a:t>user</a:t>
            </a:r>
            <a:r>
              <a:rPr lang="en-US" dirty="0"/>
              <a:t> through the formation of a request. SQL workbench or </a:t>
            </a:r>
            <a:r>
              <a:rPr lang="en-US" dirty="0" err="1"/>
              <a:t>TablePlus</a:t>
            </a:r>
            <a:endParaRPr lang="en-US" dirty="0"/>
          </a:p>
        </p:txBody>
      </p:sp>
    </p:spTree>
    <p:extLst>
      <p:ext uri="{BB962C8B-B14F-4D97-AF65-F5344CB8AC3E}">
        <p14:creationId xmlns:p14="http://schemas.microsoft.com/office/powerpoint/2010/main" val="3581873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7AA68-0AB1-4F77-A929-37AD00DA3278}"/>
              </a:ext>
            </a:extLst>
          </p:cNvPr>
          <p:cNvSpPr>
            <a:spLocks noGrp="1"/>
          </p:cNvSpPr>
          <p:nvPr>
            <p:ph type="title"/>
          </p:nvPr>
        </p:nvSpPr>
        <p:spPr/>
        <p:txBody>
          <a:bodyPr/>
          <a:lstStyle/>
          <a:p>
            <a:r>
              <a:rPr lang="en-US" dirty="0"/>
              <a:t>YOUR TASKS	</a:t>
            </a:r>
          </a:p>
        </p:txBody>
      </p:sp>
      <p:sp>
        <p:nvSpPr>
          <p:cNvPr id="3" name="Content Placeholder 2">
            <a:extLst>
              <a:ext uri="{FF2B5EF4-FFF2-40B4-BE49-F238E27FC236}">
                <a16:creationId xmlns:a16="http://schemas.microsoft.com/office/drawing/2014/main" id="{A59BF553-E447-4903-8EB6-039D35F8D5A9}"/>
              </a:ext>
            </a:extLst>
          </p:cNvPr>
          <p:cNvSpPr>
            <a:spLocks noGrp="1"/>
          </p:cNvSpPr>
          <p:nvPr>
            <p:ph idx="1"/>
          </p:nvPr>
        </p:nvSpPr>
        <p:spPr/>
        <p:txBody>
          <a:bodyPr/>
          <a:lstStyle/>
          <a:p>
            <a:r>
              <a:rPr lang="en-US" dirty="0"/>
              <a:t>As a group review and make selection of a DBMS (MySQL, MS SQL SERVER, POSTGRESQL)</a:t>
            </a:r>
          </a:p>
          <a:p>
            <a:r>
              <a:rPr lang="en-US" dirty="0"/>
              <a:t>As a group review and make a selection of GUI/IDE/SQL tool (SQL WORKBENCH, </a:t>
            </a:r>
            <a:r>
              <a:rPr lang="en-US" dirty="0" err="1"/>
              <a:t>DBeaver</a:t>
            </a:r>
            <a:r>
              <a:rPr lang="en-US" dirty="0"/>
              <a:t>, </a:t>
            </a:r>
            <a:r>
              <a:rPr lang="en-US" dirty="0" err="1"/>
              <a:t>TablesPlus</a:t>
            </a:r>
            <a:r>
              <a:rPr lang="en-US" dirty="0"/>
              <a:t>)</a:t>
            </a:r>
          </a:p>
          <a:p>
            <a:pPr lvl="1"/>
            <a:r>
              <a:rPr lang="en-US" dirty="0"/>
              <a:t>Determine pro/cons and be prepared to present your decision (if there is a split in the group report that too.)</a:t>
            </a:r>
          </a:p>
        </p:txBody>
      </p:sp>
    </p:spTree>
    <p:extLst>
      <p:ext uri="{BB962C8B-B14F-4D97-AF65-F5344CB8AC3E}">
        <p14:creationId xmlns:p14="http://schemas.microsoft.com/office/powerpoint/2010/main" val="14803441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CE876-F14F-4EB6-9EC1-8C2A6C861624}"/>
              </a:ext>
            </a:extLst>
          </p:cNvPr>
          <p:cNvSpPr>
            <a:spLocks noGrp="1"/>
          </p:cNvSpPr>
          <p:nvPr>
            <p:ph type="title"/>
          </p:nvPr>
        </p:nvSpPr>
        <p:spPr/>
        <p:txBody>
          <a:bodyPr/>
          <a:lstStyle/>
          <a:p>
            <a:r>
              <a:rPr lang="en-US"/>
              <a:t>Comparison example</a:t>
            </a:r>
            <a:endParaRPr lang="en-US" dirty="0"/>
          </a:p>
        </p:txBody>
      </p:sp>
      <p:graphicFrame>
        <p:nvGraphicFramePr>
          <p:cNvPr id="4" name="Content Placeholder 3">
            <a:extLst>
              <a:ext uri="{FF2B5EF4-FFF2-40B4-BE49-F238E27FC236}">
                <a16:creationId xmlns:a16="http://schemas.microsoft.com/office/drawing/2014/main" id="{631E8441-1F42-4C54-BCF4-802E47FD8B2C}"/>
              </a:ext>
            </a:extLst>
          </p:cNvPr>
          <p:cNvGraphicFramePr>
            <a:graphicFrameLocks noGrp="1"/>
          </p:cNvGraphicFramePr>
          <p:nvPr>
            <p:ph idx="1"/>
            <p:extLst>
              <p:ext uri="{D42A27DB-BD31-4B8C-83A1-F6EECF244321}">
                <p14:modId xmlns:p14="http://schemas.microsoft.com/office/powerpoint/2010/main" val="1393868819"/>
              </p:ext>
            </p:extLst>
          </p:nvPr>
        </p:nvGraphicFramePr>
        <p:xfrm>
          <a:off x="870012" y="2095130"/>
          <a:ext cx="10156054" cy="3967687"/>
        </p:xfrm>
        <a:graphic>
          <a:graphicData uri="http://schemas.openxmlformats.org/drawingml/2006/table">
            <a:tbl>
              <a:tblPr/>
              <a:tblGrid>
                <a:gridCol w="5078027">
                  <a:extLst>
                    <a:ext uri="{9D8B030D-6E8A-4147-A177-3AD203B41FA5}">
                      <a16:colId xmlns:a16="http://schemas.microsoft.com/office/drawing/2014/main" val="3753217005"/>
                    </a:ext>
                  </a:extLst>
                </a:gridCol>
                <a:gridCol w="5078027">
                  <a:extLst>
                    <a:ext uri="{9D8B030D-6E8A-4147-A177-3AD203B41FA5}">
                      <a16:colId xmlns:a16="http://schemas.microsoft.com/office/drawing/2014/main" val="103257027"/>
                    </a:ext>
                  </a:extLst>
                </a:gridCol>
              </a:tblGrid>
              <a:tr h="248645">
                <a:tc>
                  <a:txBody>
                    <a:bodyPr/>
                    <a:lstStyle/>
                    <a:p>
                      <a:pPr algn="ctr" fontAlgn="base"/>
                      <a:r>
                        <a:rPr lang="en-US" sz="1200" b="1" cap="all">
                          <a:solidFill>
                            <a:srgbClr val="000000"/>
                          </a:solidFill>
                          <a:effectLst/>
                        </a:rPr>
                        <a:t>MS SQL SERVER</a:t>
                      </a:r>
                    </a:p>
                  </a:txBody>
                  <a:tcPr marL="26428" marR="26428" marT="26428" marB="26428" anchor="ctr">
                    <a:lnL>
                      <a:noFill/>
                    </a:lnL>
                    <a:lnR>
                      <a:noFill/>
                    </a:lnR>
                    <a:lnT>
                      <a:noFill/>
                    </a:lnT>
                    <a:lnB w="7620" cap="flat" cmpd="sng" algn="ctr">
                      <a:solidFill>
                        <a:srgbClr val="EDEDED"/>
                      </a:solidFill>
                      <a:prstDash val="solid"/>
                      <a:round/>
                      <a:headEnd type="none" w="med" len="med"/>
                      <a:tailEnd type="none" w="med" len="med"/>
                    </a:lnB>
                    <a:solidFill>
                      <a:srgbClr val="0F9D58"/>
                    </a:solidFill>
                  </a:tcPr>
                </a:tc>
                <a:tc>
                  <a:txBody>
                    <a:bodyPr/>
                    <a:lstStyle/>
                    <a:p>
                      <a:pPr algn="ctr" fontAlgn="base"/>
                      <a:r>
                        <a:rPr lang="en-US" sz="1200" b="1" cap="all">
                          <a:solidFill>
                            <a:srgbClr val="000000"/>
                          </a:solidFill>
                          <a:effectLst/>
                        </a:rPr>
                        <a:t>MYSQL</a:t>
                      </a:r>
                    </a:p>
                  </a:txBody>
                  <a:tcPr marL="26428" marR="26428" marT="26428" marB="26428" anchor="ctr">
                    <a:lnL>
                      <a:noFill/>
                    </a:lnL>
                    <a:lnR>
                      <a:noFill/>
                    </a:lnR>
                    <a:lnT>
                      <a:noFill/>
                    </a:lnT>
                    <a:lnB w="7620" cap="flat" cmpd="sng" algn="ctr">
                      <a:solidFill>
                        <a:srgbClr val="EDEDED"/>
                      </a:solidFill>
                      <a:prstDash val="solid"/>
                      <a:round/>
                      <a:headEnd type="none" w="med" len="med"/>
                      <a:tailEnd type="none" w="med" len="med"/>
                    </a:lnB>
                    <a:solidFill>
                      <a:srgbClr val="0F9D58"/>
                    </a:solidFill>
                  </a:tcPr>
                </a:tc>
                <a:extLst>
                  <a:ext uri="{0D108BD9-81ED-4DB2-BD59-A6C34878D82A}">
                    <a16:rowId xmlns:a16="http://schemas.microsoft.com/office/drawing/2014/main" val="1786006385"/>
                  </a:ext>
                </a:extLst>
              </a:tr>
              <a:tr h="241675">
                <a:tc>
                  <a:txBody>
                    <a:bodyPr/>
                    <a:lstStyle/>
                    <a:p>
                      <a:pPr algn="l" fontAlgn="base"/>
                      <a:r>
                        <a:rPr lang="en-US" sz="1200" b="0">
                          <a:effectLst/>
                        </a:rPr>
                        <a:t>Developed by Microsoft.</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Developed by Oracle.</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629488732"/>
                  </a:ext>
                </a:extLst>
              </a:tr>
              <a:tr h="550525">
                <a:tc>
                  <a:txBody>
                    <a:bodyPr/>
                    <a:lstStyle/>
                    <a:p>
                      <a:pPr algn="l" fontAlgn="base"/>
                      <a:r>
                        <a:rPr lang="en-US" sz="1200" b="0">
                          <a:effectLst/>
                        </a:rPr>
                        <a:t>It supports programming languages like C++, JAVA, Ruby, Visual Basic, Delphi, R etc.</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MySQL offers extended running support for languages like Perl, Tcl, Haskey etc.</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1686159027"/>
                  </a:ext>
                </a:extLst>
              </a:tr>
              <a:tr h="425089">
                <a:tc>
                  <a:txBody>
                    <a:bodyPr/>
                    <a:lstStyle/>
                    <a:p>
                      <a:pPr algn="l" fontAlgn="base"/>
                      <a:r>
                        <a:rPr lang="en-US" sz="1200" b="0">
                          <a:effectLst/>
                        </a:rPr>
                        <a:t>Expects a large amount of operational storage space.</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Expects less amount of operational storage space.</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3673752583"/>
                  </a:ext>
                </a:extLst>
              </a:tr>
              <a:tr h="425089">
                <a:tc>
                  <a:txBody>
                    <a:bodyPr/>
                    <a:lstStyle/>
                    <a:p>
                      <a:pPr algn="l" fontAlgn="base"/>
                      <a:r>
                        <a:rPr lang="en-US" sz="1200" b="0">
                          <a:effectLst/>
                        </a:rPr>
                        <a:t>It enables for stopping query execution.</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It doesn’t allow query cancellation mid-way in the process.</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3815952746"/>
                  </a:ext>
                </a:extLst>
              </a:tr>
              <a:tr h="425089">
                <a:tc>
                  <a:txBody>
                    <a:bodyPr/>
                    <a:lstStyle/>
                    <a:p>
                      <a:pPr algn="l" fontAlgn="base"/>
                      <a:r>
                        <a:rPr lang="en-US" sz="1200" b="0">
                          <a:effectLst/>
                        </a:rPr>
                        <a:t>Doesn’t block the database while backing up the data.</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Blocks the database while backing up the data.</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2796815393"/>
                  </a:ext>
                </a:extLst>
              </a:tr>
              <a:tr h="299653">
                <a:tc>
                  <a:txBody>
                    <a:bodyPr/>
                    <a:lstStyle/>
                    <a:p>
                      <a:pPr algn="l" fontAlgn="base"/>
                      <a:r>
                        <a:rPr lang="en-US" sz="1200" b="0">
                          <a:effectLst/>
                        </a:rPr>
                        <a:t>It is not free.</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It is open source. It is freely available.</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291105151"/>
                  </a:ext>
                </a:extLst>
              </a:tr>
              <a:tr h="675961">
                <a:tc>
                  <a:txBody>
                    <a:bodyPr/>
                    <a:lstStyle/>
                    <a:p>
                      <a:pPr algn="l" fontAlgn="base"/>
                      <a:r>
                        <a:rPr lang="en-US" sz="1200" b="0">
                          <a:effectLst/>
                        </a:rPr>
                        <a:t>It is a highly secured and doesn’t allow any kind of database file manipulation while running.</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tc>
                  <a:txBody>
                    <a:bodyPr/>
                    <a:lstStyle/>
                    <a:p>
                      <a:pPr algn="l" fontAlgn="base"/>
                      <a:r>
                        <a:rPr lang="en-US" sz="1200" b="0">
                          <a:effectLst/>
                        </a:rPr>
                        <a:t>It allows database file manipulation while running.</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w="7620" cap="flat" cmpd="sng" algn="ctr">
                      <a:solidFill>
                        <a:srgbClr val="EDEDED"/>
                      </a:solidFill>
                      <a:prstDash val="solid"/>
                      <a:round/>
                      <a:headEnd type="none" w="med" len="med"/>
                      <a:tailEnd type="none" w="med" len="med"/>
                    </a:lnB>
                    <a:solidFill>
                      <a:srgbClr val="FFFFFF"/>
                    </a:solidFill>
                  </a:tcPr>
                </a:tc>
                <a:extLst>
                  <a:ext uri="{0D108BD9-81ED-4DB2-BD59-A6C34878D82A}">
                    <a16:rowId xmlns:a16="http://schemas.microsoft.com/office/drawing/2014/main" val="3343194987"/>
                  </a:ext>
                </a:extLst>
              </a:tr>
              <a:tr h="675961">
                <a:tc>
                  <a:txBody>
                    <a:bodyPr/>
                    <a:lstStyle/>
                    <a:p>
                      <a:pPr algn="l" fontAlgn="base"/>
                      <a:r>
                        <a:rPr lang="en-US" sz="1200" b="0">
                          <a:effectLst/>
                        </a:rPr>
                        <a:t>It is available in multiple editions, such as Enterprise, Standard, Web, Workgroup, or Express.</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a:noFill/>
                    </a:lnB>
                    <a:solidFill>
                      <a:srgbClr val="FFFFFF"/>
                    </a:solidFill>
                  </a:tcPr>
                </a:tc>
                <a:tc>
                  <a:txBody>
                    <a:bodyPr/>
                    <a:lstStyle/>
                    <a:p>
                      <a:pPr algn="l" fontAlgn="base"/>
                      <a:r>
                        <a:rPr lang="en-US" sz="1200" b="0" dirty="0">
                          <a:effectLst/>
                        </a:rPr>
                        <a:t>It is available in MySQL Standard Edition, MySQL Enterprise Edition, and MySQL Cluster Grade Edition.</a:t>
                      </a:r>
                    </a:p>
                  </a:txBody>
                  <a:tcPr marL="46248" marR="46248" marT="23124" marB="23124" anchor="ctr">
                    <a:lnL>
                      <a:noFill/>
                    </a:lnL>
                    <a:lnR>
                      <a:noFill/>
                    </a:lnR>
                    <a:lnT w="7620" cap="flat" cmpd="sng" algn="ctr">
                      <a:solidFill>
                        <a:srgbClr val="EDEDED"/>
                      </a:solidFill>
                      <a:prstDash val="solid"/>
                      <a:round/>
                      <a:headEnd type="none" w="med" len="med"/>
                      <a:tailEnd type="none" w="med" len="med"/>
                    </a:lnT>
                    <a:lnB>
                      <a:noFill/>
                    </a:lnB>
                    <a:solidFill>
                      <a:srgbClr val="FFFFFF"/>
                    </a:solidFill>
                  </a:tcPr>
                </a:tc>
                <a:extLst>
                  <a:ext uri="{0D108BD9-81ED-4DB2-BD59-A6C34878D82A}">
                    <a16:rowId xmlns:a16="http://schemas.microsoft.com/office/drawing/2014/main" val="3354169825"/>
                  </a:ext>
                </a:extLst>
              </a:tr>
            </a:tbl>
          </a:graphicData>
        </a:graphic>
      </p:graphicFrame>
    </p:spTree>
    <p:extLst>
      <p:ext uri="{BB962C8B-B14F-4D97-AF65-F5344CB8AC3E}">
        <p14:creationId xmlns:p14="http://schemas.microsoft.com/office/powerpoint/2010/main" val="214775914"/>
      </p:ext>
    </p:extLst>
  </p:cSld>
  <p:clrMapOvr>
    <a:masterClrMapping/>
  </p:clrMapOvr>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D289AE2-D2AE-49D1-AFAC-3A79F6794255}">
  <ds:schemaRefs>
    <ds:schemaRef ds:uri="http://schemas.microsoft.com/office/2006/metadata/properties"/>
    <ds:schemaRef ds:uri="http://schemas.microsoft.com/office/infopath/2007/PartnerControls"/>
    <ds:schemaRef ds:uri="71af3243-3dd4-4a8d-8c0d-dd76da1f02a5"/>
  </ds:schemaRefs>
</ds:datastoreItem>
</file>

<file path=customXml/itemProps2.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3.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{A2C66C81-3E1B-4990-A454-2F275A9D447A}tf33552983_win32</Template>
  <TotalTime>24</TotalTime>
  <Words>464</Words>
  <Application>Microsoft Office PowerPoint</Application>
  <PresentationFormat>Widescreen</PresentationFormat>
  <Paragraphs>38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Franklin Gothic Book</vt:lpstr>
      <vt:lpstr>Franklin Gothic Demi</vt:lpstr>
      <vt:lpstr>Wingdings 2</vt:lpstr>
      <vt:lpstr>DividendVTI</vt:lpstr>
      <vt:lpstr>Different local db server options</vt:lpstr>
      <vt:lpstr>Title Lorem Ipsum Dolor Sit Amet</vt:lpstr>
      <vt:lpstr>What is a dMBS</vt:lpstr>
      <vt:lpstr>TYPES OF DBMS and GUIS/IDEs</vt:lpstr>
      <vt:lpstr>YOUR TASKS </vt:lpstr>
      <vt:lpstr>Comparison example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Carl M. Rebman Jr.</dc:creator>
  <cp:lastModifiedBy>Carl M. Rebman Jr.</cp:lastModifiedBy>
  <cp:revision>5</cp:revision>
  <dcterms:created xsi:type="dcterms:W3CDTF">2020-10-02T07:24:16Z</dcterms:created>
  <dcterms:modified xsi:type="dcterms:W3CDTF">2020-10-02T07:48:49Z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