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4"/>
  </p:sldMasterIdLst>
  <p:notesMasterIdLst>
    <p:notesMasterId r:id="rId48"/>
  </p:notesMasterIdLst>
  <p:sldIdLst>
    <p:sldId id="257" r:id="rId5"/>
    <p:sldId id="264" r:id="rId6"/>
    <p:sldId id="265" r:id="rId7"/>
    <p:sldId id="261" r:id="rId8"/>
    <p:sldId id="260" r:id="rId9"/>
    <p:sldId id="262" r:id="rId10"/>
    <p:sldId id="266" r:id="rId11"/>
    <p:sldId id="267" r:id="rId12"/>
    <p:sldId id="268" r:id="rId13"/>
    <p:sldId id="269" r:id="rId14"/>
    <p:sldId id="270" r:id="rId15"/>
    <p:sldId id="263" r:id="rId16"/>
    <p:sldId id="280" r:id="rId17"/>
    <p:sldId id="281" r:id="rId18"/>
    <p:sldId id="282" r:id="rId19"/>
    <p:sldId id="283" r:id="rId20"/>
    <p:sldId id="284" r:id="rId21"/>
    <p:sldId id="285" r:id="rId22"/>
    <p:sldId id="271" r:id="rId23"/>
    <p:sldId id="272" r:id="rId24"/>
    <p:sldId id="273" r:id="rId25"/>
    <p:sldId id="274" r:id="rId26"/>
    <p:sldId id="275" r:id="rId27"/>
    <p:sldId id="276" r:id="rId28"/>
    <p:sldId id="277" r:id="rId29"/>
    <p:sldId id="278" r:id="rId30"/>
    <p:sldId id="279"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91EF40-8C4D-4F14-87EA-0D3CD9DE521C}">
          <p14:sldIdLst>
            <p14:sldId id="257"/>
            <p14:sldId id="264"/>
            <p14:sldId id="265"/>
            <p14:sldId id="261"/>
            <p14:sldId id="260"/>
            <p14:sldId id="262"/>
          </p14:sldIdLst>
        </p14:section>
        <p14:section name="data model" id="{461AA81E-8FE7-4127-B74A-5155ED136563}">
          <p14:sldIdLst>
            <p14:sldId id="266"/>
            <p14:sldId id="267"/>
            <p14:sldId id="268"/>
            <p14:sldId id="269"/>
            <p14:sldId id="270"/>
            <p14:sldId id="263"/>
          </p14:sldIdLst>
        </p14:section>
        <p14:section name="relationships" id="{33C4DD92-1288-4D60-BF05-5099A1C4865B}">
          <p14:sldIdLst>
            <p14:sldId id="280"/>
            <p14:sldId id="281"/>
            <p14:sldId id="282"/>
            <p14:sldId id="283"/>
            <p14:sldId id="284"/>
            <p14:sldId id="285"/>
          </p14:sldIdLst>
        </p14:section>
        <p14:section name="defining a relationshp" id="{37F6710F-EDF4-4337-AB3D-061769BCAF33}">
          <p14:sldIdLst>
            <p14:sldId id="271"/>
            <p14:sldId id="272"/>
            <p14:sldId id="273"/>
            <p14:sldId id="274"/>
          </p14:sldIdLst>
        </p14:section>
        <p14:section name="physical desgin pt1" id="{559D5960-1081-4E69-81CE-99287314CFC5}">
          <p14:sldIdLst>
            <p14:sldId id="275"/>
            <p14:sldId id="276"/>
            <p14:sldId id="277"/>
            <p14:sldId id="278"/>
            <p14:sldId id="279"/>
          </p14:sldIdLst>
        </p14:section>
        <p14:section name="physical part 2" id="{23E48206-AC10-4BD9-9E18-4A9FF26669F9}">
          <p14:sldIdLst>
            <p14:sldId id="286"/>
            <p14:sldId id="287"/>
            <p14:sldId id="288"/>
            <p14:sldId id="289"/>
            <p14:sldId id="290"/>
          </p14:sldIdLst>
        </p14:section>
        <p14:section name="physical design part 3" id="{A3F80C23-EE46-4E2D-B585-6A6A1CCC33D3}">
          <p14:sldIdLst>
            <p14:sldId id="291"/>
            <p14:sldId id="292"/>
            <p14:sldId id="293"/>
            <p14:sldId id="294"/>
          </p14:sldIdLst>
        </p14:section>
        <p14:section name="phyical design part 4" id="{6EB86500-B1FD-4966-8EC6-EC65A2E96F9C}">
          <p14:sldIdLst>
            <p14:sldId id="295"/>
            <p14:sldId id="296"/>
            <p14:sldId id="297"/>
            <p14:sldId id="298"/>
          </p14:sldIdLst>
        </p14:section>
        <p14:section name="physical desgin part 5" id="{6C08D825-B43F-41BF-98B9-9576D756CDFB}">
          <p14:sldIdLst>
            <p14:sldId id="299"/>
            <p14:sldId id="300"/>
            <p14:sldId id="30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0B4C32-AFC3-4029-AADC-95E8EE763FE7}" type="datetimeFigureOut">
              <a:rPr lang="en-US" smtClean="0"/>
              <a:t>9/29/2020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5A9C1E-3EEB-418B-ABD9-F4EF3494F4D0}" type="slidenum">
              <a:rPr lang="en-US" smtClean="0"/>
              <a:t>‹#›</a:t>
            </a:fld>
            <a:endParaRPr lang="en-US"/>
          </a:p>
        </p:txBody>
      </p:sp>
    </p:spTree>
    <p:extLst>
      <p:ext uri="{BB962C8B-B14F-4D97-AF65-F5344CB8AC3E}">
        <p14:creationId xmlns:p14="http://schemas.microsoft.com/office/powerpoint/2010/main" val="2563938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Microsoft Enterprise Consortium</a:t>
            </a:r>
          </a:p>
        </p:txBody>
      </p:sp>
      <p:sp>
        <p:nvSpPr>
          <p:cNvPr id="5" name="Footer Placeholder 4"/>
          <p:cNvSpPr>
            <a:spLocks noGrp="1"/>
          </p:cNvSpPr>
          <p:nvPr>
            <p:ph type="ftr" sz="quarter" idx="11"/>
          </p:nvPr>
        </p:nvSpPr>
        <p:spPr/>
        <p:txBody>
          <a:bodyPr/>
          <a:lstStyle/>
          <a:p>
            <a:r>
              <a:rPr lang="en-US" dirty="0"/>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40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41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42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43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23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24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25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26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27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28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9/29/2020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9/29/2020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9/29/2020</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9/29/2020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9/29/2020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9/29/2020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9/29/2020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9/29/2020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9/29/2020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9/29/2020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9/29/2020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9/29/2020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581191" y="1020431"/>
            <a:ext cx="10993549" cy="1475013"/>
          </a:xfrm>
        </p:spPr>
        <p:txBody>
          <a:bodyPr>
            <a:normAutofit/>
          </a:bodyPr>
          <a:lstStyle/>
          <a:p>
            <a:r>
              <a:rPr lang="en-US" dirty="0"/>
              <a:t>Database design, relationships</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581194" y="2495445"/>
            <a:ext cx="10993546" cy="468233"/>
          </a:xfrm>
        </p:spPr>
        <p:txBody>
          <a:bodyPr>
            <a:normAutofit/>
          </a:bodyPr>
          <a:lstStyle/>
          <a:p>
            <a:r>
              <a:rPr lang="en-US" dirty="0"/>
              <a:t>All around concepts</a:t>
            </a:r>
          </a:p>
        </p:txBody>
      </p:sp>
      <p:sp>
        <p:nvSpPr>
          <p:cNvPr id="20" name="Rectangle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abstract image">
            <a:extLst>
              <a:ext uri="{FF2B5EF4-FFF2-40B4-BE49-F238E27FC236}">
                <a16:creationId xmlns:a16="http://schemas.microsoft.com/office/drawing/2014/main" id="{F1A8C364-94D4-4630-BAD0-78722F34705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Model: </a:t>
            </a:r>
            <a:br>
              <a:rPr lang="en-US" dirty="0"/>
            </a:br>
            <a:r>
              <a:rPr lang="en-US" dirty="0"/>
              <a:t>Different kinds of attributes</a:t>
            </a:r>
          </a:p>
        </p:txBody>
      </p:sp>
      <p:sp>
        <p:nvSpPr>
          <p:cNvPr id="3" name="Content Placeholder 2"/>
          <p:cNvSpPr>
            <a:spLocks noGrp="1"/>
          </p:cNvSpPr>
          <p:nvPr>
            <p:ph idx="1"/>
          </p:nvPr>
        </p:nvSpPr>
        <p:spPr>
          <a:xfrm>
            <a:off x="1981200" y="1447800"/>
            <a:ext cx="5715000" cy="4876800"/>
          </a:xfrm>
        </p:spPr>
        <p:txBody>
          <a:bodyPr>
            <a:normAutofit/>
          </a:bodyPr>
          <a:lstStyle/>
          <a:p>
            <a:r>
              <a:rPr lang="en-US" dirty="0"/>
              <a:t>In this example of an EMPLOYEE entity, some of the attributes have additional notation that is  important to understand.  </a:t>
            </a:r>
          </a:p>
          <a:p>
            <a:r>
              <a:rPr lang="en-US" b="1" dirty="0"/>
              <a:t>EMP_ID</a:t>
            </a:r>
            <a:r>
              <a:rPr lang="en-US" dirty="0"/>
              <a:t> is an </a:t>
            </a:r>
            <a:r>
              <a:rPr lang="en-US" b="1" dirty="0"/>
              <a:t>identifier</a:t>
            </a:r>
            <a:r>
              <a:rPr lang="en-US" dirty="0"/>
              <a:t>.  Each entity instance has a unique value for the identifier attribute. Another way to put this: Each identifier value uniquely identifies one entity instance.</a:t>
            </a:r>
          </a:p>
          <a:p>
            <a:r>
              <a:rPr lang="en-US" b="1" dirty="0"/>
              <a:t>Emp_Phone</a:t>
            </a:r>
            <a:r>
              <a:rPr lang="en-US" dirty="0"/>
              <a:t> is a </a:t>
            </a:r>
            <a:r>
              <a:rPr lang="en-US" b="1" dirty="0"/>
              <a:t>multivalued</a:t>
            </a:r>
            <a:r>
              <a:rPr lang="en-US" dirty="0"/>
              <a:t> attribute.  That means each employee may have more than one phone number.  So, this “phone number” attribute can have more than one value for each entity instance.</a:t>
            </a:r>
            <a:endParaRPr lang="en-US" b="1"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10</a:t>
            </a:fld>
            <a:endParaRPr kumimoji="0" lang="en-US" dirty="0"/>
          </a:p>
        </p:txBody>
      </p:sp>
      <p:sp>
        <p:nvSpPr>
          <p:cNvPr id="9" name="Rectangle 150"/>
          <p:cNvSpPr>
            <a:spLocks noChangeArrowheads="1"/>
          </p:cNvSpPr>
          <p:nvPr/>
        </p:nvSpPr>
        <p:spPr bwMode="auto">
          <a:xfrm>
            <a:off x="7848600" y="1295400"/>
            <a:ext cx="2209800" cy="1752600"/>
          </a:xfrm>
          <a:prstGeom prst="rect">
            <a:avLst/>
          </a:prstGeom>
          <a:noFill/>
          <a:ln w="9525">
            <a:solidFill>
              <a:schemeClr val="tx1"/>
            </a:solidFill>
            <a:miter lim="800000"/>
            <a:headEnd/>
            <a:tailEnd/>
          </a:ln>
          <a:effectLst/>
        </p:spPr>
        <p:txBody>
          <a:bodyPr wrap="none" anchor="ctr"/>
          <a:lstStyle/>
          <a:p>
            <a:pPr algn="ctr"/>
            <a:r>
              <a:rPr lang="en-US" sz="1600" dirty="0">
                <a:latin typeface="Arial" charset="0"/>
              </a:rPr>
              <a:t>EMPLOYEE</a:t>
            </a:r>
          </a:p>
          <a:p>
            <a:r>
              <a:rPr lang="en-US" sz="1600" u="sng" dirty="0">
                <a:latin typeface="Arial" charset="0"/>
              </a:rPr>
              <a:t>Emp_ID</a:t>
            </a:r>
          </a:p>
          <a:p>
            <a:r>
              <a:rPr lang="en-US" sz="1600" dirty="0">
                <a:latin typeface="Arial" charset="0"/>
              </a:rPr>
              <a:t>Emp_First_Name</a:t>
            </a:r>
          </a:p>
          <a:p>
            <a:r>
              <a:rPr lang="en-US" sz="1600" dirty="0">
                <a:latin typeface="Arial" charset="0"/>
              </a:rPr>
              <a:t>Emp_Last_Name</a:t>
            </a:r>
          </a:p>
          <a:p>
            <a:r>
              <a:rPr lang="en-US" sz="1600" dirty="0">
                <a:latin typeface="Arial" charset="0"/>
              </a:rPr>
              <a:t>{Emp_Phone}</a:t>
            </a:r>
          </a:p>
        </p:txBody>
      </p:sp>
      <p:sp>
        <p:nvSpPr>
          <p:cNvPr id="10" name="TextBox 9"/>
          <p:cNvSpPr txBox="1"/>
          <p:nvPr/>
        </p:nvSpPr>
        <p:spPr>
          <a:xfrm>
            <a:off x="7848600" y="3200400"/>
            <a:ext cx="2209800" cy="1077218"/>
          </a:xfrm>
          <a:prstGeom prst="rect">
            <a:avLst/>
          </a:prstGeom>
          <a:noFill/>
        </p:spPr>
        <p:txBody>
          <a:bodyPr wrap="square" rtlCol="0">
            <a:spAutoFit/>
          </a:bodyPr>
          <a:lstStyle/>
          <a:p>
            <a:r>
              <a:rPr lang="en-US" sz="1600" dirty="0"/>
              <a:t>Karla Stevens has employee ID 3492.  </a:t>
            </a:r>
          </a:p>
          <a:p>
            <a:r>
              <a:rPr lang="en-US" sz="1600" dirty="0"/>
              <a:t>David Adams has employee ID 4382.</a:t>
            </a:r>
          </a:p>
        </p:txBody>
      </p:sp>
      <p:sp>
        <p:nvSpPr>
          <p:cNvPr id="11" name="TextBox 10"/>
          <p:cNvSpPr txBox="1"/>
          <p:nvPr/>
        </p:nvSpPr>
        <p:spPr>
          <a:xfrm>
            <a:off x="7848600" y="4419601"/>
            <a:ext cx="2209800" cy="1323439"/>
          </a:xfrm>
          <a:prstGeom prst="rect">
            <a:avLst/>
          </a:prstGeom>
          <a:noFill/>
        </p:spPr>
        <p:txBody>
          <a:bodyPr wrap="square" rtlCol="0">
            <a:spAutoFit/>
          </a:bodyPr>
          <a:lstStyle/>
          <a:p>
            <a:r>
              <a:rPr lang="en-US" sz="1600" dirty="0"/>
              <a:t>Karla Stevens has a number for her office phone number, her cell phone, and her  home phone.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linds(horizont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Model – Relationship</a:t>
            </a:r>
          </a:p>
        </p:txBody>
      </p:sp>
      <p:sp>
        <p:nvSpPr>
          <p:cNvPr id="3" name="Content Placeholder 2"/>
          <p:cNvSpPr>
            <a:spLocks noGrp="1"/>
          </p:cNvSpPr>
          <p:nvPr>
            <p:ph idx="1"/>
          </p:nvPr>
        </p:nvSpPr>
        <p:spPr/>
        <p:txBody>
          <a:bodyPr/>
          <a:lstStyle/>
          <a:p>
            <a:r>
              <a:rPr lang="en-US" dirty="0"/>
              <a:t>Within the data model, one </a:t>
            </a:r>
            <a:r>
              <a:rPr lang="en-US"/>
              <a:t>entity is related </a:t>
            </a:r>
            <a:r>
              <a:rPr lang="en-US" dirty="0"/>
              <a:t>to one or </a:t>
            </a:r>
            <a:r>
              <a:rPr lang="en-US"/>
              <a:t>more entities.  </a:t>
            </a:r>
            <a:endParaRPr lang="en-US" dirty="0"/>
          </a:p>
          <a:p>
            <a:r>
              <a:rPr lang="en-US" dirty="0"/>
              <a:t>A line represents a </a:t>
            </a:r>
            <a:r>
              <a:rPr lang="en-US" b="1" dirty="0"/>
              <a:t>relationship</a:t>
            </a:r>
            <a:r>
              <a:rPr lang="en-US" dirty="0"/>
              <a:t> between two entities.</a:t>
            </a:r>
          </a:p>
          <a:p>
            <a:r>
              <a:rPr lang="en-US" dirty="0"/>
              <a:t>In the example below a CUSTOMER is related to an ORDER and an ORDER is related to INVENTORY.  (Attributes aren’t shown in order to simplify the diagram.)</a:t>
            </a:r>
          </a:p>
          <a:p>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11</a:t>
            </a:fld>
            <a:endParaRPr kumimoji="0" lang="en-US" dirty="0"/>
          </a:p>
        </p:txBody>
      </p:sp>
      <p:grpSp>
        <p:nvGrpSpPr>
          <p:cNvPr id="7" name="Group 6"/>
          <p:cNvGrpSpPr/>
          <p:nvPr/>
        </p:nvGrpSpPr>
        <p:grpSpPr>
          <a:xfrm>
            <a:off x="2133600" y="5029200"/>
            <a:ext cx="8001000" cy="609600"/>
            <a:chOff x="457200" y="4495800"/>
            <a:chExt cx="8001000" cy="609600"/>
          </a:xfrm>
        </p:grpSpPr>
        <p:sp>
          <p:nvSpPr>
            <p:cNvPr id="8" name="Rectangle 150"/>
            <p:cNvSpPr>
              <a:spLocks noChangeArrowheads="1"/>
            </p:cNvSpPr>
            <p:nvPr/>
          </p:nvSpPr>
          <p:spPr bwMode="auto">
            <a:xfrm>
              <a:off x="457200" y="4495800"/>
              <a:ext cx="1828800" cy="609600"/>
            </a:xfrm>
            <a:prstGeom prst="rect">
              <a:avLst/>
            </a:prstGeom>
            <a:noFill/>
            <a:ln w="9525">
              <a:solidFill>
                <a:schemeClr val="tx1"/>
              </a:solidFill>
              <a:miter lim="800000"/>
              <a:headEnd/>
              <a:tailEnd/>
            </a:ln>
            <a:effectLst/>
          </p:spPr>
          <p:txBody>
            <a:bodyPr wrap="none" anchor="ctr"/>
            <a:lstStyle/>
            <a:p>
              <a:pPr algn="ctr"/>
              <a:r>
                <a:rPr lang="en-US" sz="1600" dirty="0">
                  <a:latin typeface="Arial" charset="0"/>
                </a:rPr>
                <a:t>CUSTOMER</a:t>
              </a:r>
            </a:p>
          </p:txBody>
        </p:sp>
        <p:sp>
          <p:nvSpPr>
            <p:cNvPr id="9" name="Rectangle 150"/>
            <p:cNvSpPr>
              <a:spLocks noChangeArrowheads="1"/>
            </p:cNvSpPr>
            <p:nvPr/>
          </p:nvSpPr>
          <p:spPr bwMode="auto">
            <a:xfrm>
              <a:off x="6629400" y="4495800"/>
              <a:ext cx="1828800" cy="609600"/>
            </a:xfrm>
            <a:prstGeom prst="rect">
              <a:avLst/>
            </a:prstGeom>
            <a:noFill/>
            <a:ln w="9525">
              <a:solidFill>
                <a:schemeClr val="tx1"/>
              </a:solidFill>
              <a:miter lim="800000"/>
              <a:headEnd/>
              <a:tailEnd/>
            </a:ln>
            <a:effectLst/>
          </p:spPr>
          <p:txBody>
            <a:bodyPr wrap="none" anchor="ctr"/>
            <a:lstStyle/>
            <a:p>
              <a:pPr algn="ctr"/>
              <a:r>
                <a:rPr lang="en-US" sz="1600" dirty="0">
                  <a:latin typeface="Arial" charset="0"/>
                </a:rPr>
                <a:t>INVENTORY</a:t>
              </a:r>
            </a:p>
          </p:txBody>
        </p:sp>
        <p:sp>
          <p:nvSpPr>
            <p:cNvPr id="10" name="Rectangle 150"/>
            <p:cNvSpPr>
              <a:spLocks noChangeArrowheads="1"/>
            </p:cNvSpPr>
            <p:nvPr/>
          </p:nvSpPr>
          <p:spPr bwMode="auto">
            <a:xfrm>
              <a:off x="3505200" y="4495800"/>
              <a:ext cx="1828800" cy="609600"/>
            </a:xfrm>
            <a:prstGeom prst="rect">
              <a:avLst/>
            </a:prstGeom>
            <a:noFill/>
            <a:ln w="9525">
              <a:solidFill>
                <a:schemeClr val="tx1"/>
              </a:solidFill>
              <a:miter lim="800000"/>
              <a:headEnd/>
              <a:tailEnd/>
            </a:ln>
            <a:effectLst/>
          </p:spPr>
          <p:txBody>
            <a:bodyPr wrap="none" anchor="ctr"/>
            <a:lstStyle/>
            <a:p>
              <a:pPr algn="ctr"/>
              <a:r>
                <a:rPr lang="en-US" sz="1600" dirty="0">
                  <a:latin typeface="Arial" charset="0"/>
                </a:rPr>
                <a:t>ORDER</a:t>
              </a:r>
            </a:p>
          </p:txBody>
        </p:sp>
        <p:cxnSp>
          <p:nvCxnSpPr>
            <p:cNvPr id="11" name="Straight Connector 10"/>
            <p:cNvCxnSpPr>
              <a:stCxn id="8" idx="3"/>
              <a:endCxn id="10" idx="1"/>
            </p:cNvCxnSpPr>
            <p:nvPr/>
          </p:nvCxnSpPr>
          <p:spPr>
            <a:xfrm>
              <a:off x="2286000" y="4800600"/>
              <a:ext cx="1219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10" idx="3"/>
              <a:endCxn id="9" idx="1"/>
            </p:cNvCxnSpPr>
            <p:nvPr/>
          </p:nvCxnSpPr>
          <p:spPr>
            <a:xfrm>
              <a:off x="5334000" y="4800600"/>
              <a:ext cx="1295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ox(i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Model - Cardinality</a:t>
            </a:r>
          </a:p>
        </p:txBody>
      </p:sp>
      <p:sp>
        <p:nvSpPr>
          <p:cNvPr id="3" name="Content Placeholder 2"/>
          <p:cNvSpPr>
            <a:spLocks noGrp="1"/>
          </p:cNvSpPr>
          <p:nvPr>
            <p:ph idx="1"/>
          </p:nvPr>
        </p:nvSpPr>
        <p:spPr/>
        <p:txBody>
          <a:bodyPr/>
          <a:lstStyle/>
          <a:p>
            <a:r>
              <a:rPr lang="en-US" b="1" dirty="0"/>
              <a:t>Cardinality</a:t>
            </a:r>
            <a:r>
              <a:rPr lang="en-US" dirty="0"/>
              <a:t> symbols show the </a:t>
            </a:r>
            <a:r>
              <a:rPr lang="en-US" b="1" dirty="0"/>
              <a:t>minimum</a:t>
            </a:r>
            <a:r>
              <a:rPr lang="en-US" dirty="0"/>
              <a:t> and </a:t>
            </a:r>
            <a:r>
              <a:rPr lang="en-US" b="1" dirty="0"/>
              <a:t>maximum</a:t>
            </a:r>
            <a:r>
              <a:rPr lang="en-US" dirty="0"/>
              <a:t> constraints on a relationship (and here is where the “crow’s feet” come in).</a:t>
            </a:r>
          </a:p>
          <a:p>
            <a:r>
              <a:rPr lang="en-US" dirty="0"/>
              <a:t>The next presentation will discuss cardinality in greater detail but the example below shows 3 symbols: a vertical line, a zero, and crow’s feet (3 lines projected from a single point).</a:t>
            </a:r>
          </a:p>
          <a:p>
            <a:endParaRPr lang="en-US" b="1"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12</a:t>
            </a:fld>
            <a:endParaRPr kumimoji="0" lang="en-US" dirty="0"/>
          </a:p>
        </p:txBody>
      </p:sp>
      <p:sp>
        <p:nvSpPr>
          <p:cNvPr id="82" name="Rectangle 150"/>
          <p:cNvSpPr>
            <a:spLocks noChangeArrowheads="1"/>
          </p:cNvSpPr>
          <p:nvPr/>
        </p:nvSpPr>
        <p:spPr bwMode="auto">
          <a:xfrm>
            <a:off x="1905000" y="5181600"/>
            <a:ext cx="1828800" cy="609600"/>
          </a:xfrm>
          <a:prstGeom prst="rect">
            <a:avLst/>
          </a:prstGeom>
          <a:noFill/>
          <a:ln w="9525">
            <a:solidFill>
              <a:schemeClr val="tx1"/>
            </a:solidFill>
            <a:miter lim="800000"/>
            <a:headEnd/>
            <a:tailEnd/>
          </a:ln>
          <a:effectLst/>
        </p:spPr>
        <p:txBody>
          <a:bodyPr wrap="none" anchor="ctr"/>
          <a:lstStyle/>
          <a:p>
            <a:pPr algn="ctr"/>
            <a:r>
              <a:rPr lang="en-US" sz="1600" dirty="0">
                <a:latin typeface="Arial" charset="0"/>
              </a:rPr>
              <a:t>CUSTOMER</a:t>
            </a:r>
          </a:p>
        </p:txBody>
      </p:sp>
      <p:sp>
        <p:nvSpPr>
          <p:cNvPr id="83" name="Rectangle 150"/>
          <p:cNvSpPr>
            <a:spLocks noChangeArrowheads="1"/>
          </p:cNvSpPr>
          <p:nvPr/>
        </p:nvSpPr>
        <p:spPr bwMode="auto">
          <a:xfrm>
            <a:off x="8382000" y="5181600"/>
            <a:ext cx="1828800" cy="609600"/>
          </a:xfrm>
          <a:prstGeom prst="rect">
            <a:avLst/>
          </a:prstGeom>
          <a:noFill/>
          <a:ln w="9525">
            <a:solidFill>
              <a:schemeClr val="tx1"/>
            </a:solidFill>
            <a:miter lim="800000"/>
            <a:headEnd/>
            <a:tailEnd/>
          </a:ln>
          <a:effectLst/>
        </p:spPr>
        <p:txBody>
          <a:bodyPr wrap="none" anchor="ctr"/>
          <a:lstStyle/>
          <a:p>
            <a:pPr algn="ctr"/>
            <a:r>
              <a:rPr lang="en-US" sz="1600" dirty="0">
                <a:latin typeface="Arial" charset="0"/>
              </a:rPr>
              <a:t>INVENTORY</a:t>
            </a:r>
          </a:p>
        </p:txBody>
      </p:sp>
      <p:sp>
        <p:nvSpPr>
          <p:cNvPr id="84" name="Rectangle 150"/>
          <p:cNvSpPr>
            <a:spLocks noChangeArrowheads="1"/>
          </p:cNvSpPr>
          <p:nvPr/>
        </p:nvSpPr>
        <p:spPr bwMode="auto">
          <a:xfrm>
            <a:off x="4876800" y="5181600"/>
            <a:ext cx="1828800" cy="609600"/>
          </a:xfrm>
          <a:prstGeom prst="rect">
            <a:avLst/>
          </a:prstGeom>
          <a:noFill/>
          <a:ln w="9525">
            <a:solidFill>
              <a:schemeClr val="tx1"/>
            </a:solidFill>
            <a:miter lim="800000"/>
            <a:headEnd/>
            <a:tailEnd/>
          </a:ln>
          <a:effectLst/>
        </p:spPr>
        <p:txBody>
          <a:bodyPr wrap="none" anchor="ctr"/>
          <a:lstStyle/>
          <a:p>
            <a:pPr algn="ctr"/>
            <a:r>
              <a:rPr lang="en-US" sz="1600" dirty="0">
                <a:latin typeface="Arial" charset="0"/>
              </a:rPr>
              <a:t>ORDER</a:t>
            </a:r>
          </a:p>
        </p:txBody>
      </p:sp>
      <p:cxnSp>
        <p:nvCxnSpPr>
          <p:cNvPr id="85" name="Straight Connector 84"/>
          <p:cNvCxnSpPr/>
          <p:nvPr/>
        </p:nvCxnSpPr>
        <p:spPr>
          <a:xfrm>
            <a:off x="3886200" y="5486400"/>
            <a:ext cx="685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7010400" y="5486400"/>
            <a:ext cx="1219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7" name="Group 155"/>
          <p:cNvGrpSpPr>
            <a:grpSpLocks/>
          </p:cNvGrpSpPr>
          <p:nvPr/>
        </p:nvGrpSpPr>
        <p:grpSpPr bwMode="auto">
          <a:xfrm>
            <a:off x="4572000" y="5410200"/>
            <a:ext cx="304800" cy="152400"/>
            <a:chOff x="4128" y="720"/>
            <a:chExt cx="192" cy="96"/>
          </a:xfrm>
        </p:grpSpPr>
        <p:sp>
          <p:nvSpPr>
            <p:cNvPr id="88" name="Oval 156"/>
            <p:cNvSpPr>
              <a:spLocks noChangeArrowheads="1"/>
            </p:cNvSpPr>
            <p:nvPr/>
          </p:nvSpPr>
          <p:spPr bwMode="auto">
            <a:xfrm>
              <a:off x="4128" y="720"/>
              <a:ext cx="96" cy="96"/>
            </a:xfrm>
            <a:prstGeom prst="ellipse">
              <a:avLst/>
            </a:prstGeom>
            <a:noFill/>
            <a:ln w="9525">
              <a:solidFill>
                <a:schemeClr val="tx1"/>
              </a:solidFill>
              <a:round/>
              <a:headEnd/>
              <a:tailEnd/>
            </a:ln>
            <a:effectLst/>
          </p:spPr>
          <p:txBody>
            <a:bodyPr wrap="none" anchor="ctr"/>
            <a:lstStyle/>
            <a:p>
              <a:endParaRPr lang="en-US" dirty="0"/>
            </a:p>
          </p:txBody>
        </p:sp>
        <p:sp>
          <p:nvSpPr>
            <p:cNvPr id="89" name="Line 157"/>
            <p:cNvSpPr>
              <a:spLocks noChangeShapeType="1"/>
            </p:cNvSpPr>
            <p:nvPr/>
          </p:nvSpPr>
          <p:spPr bwMode="auto">
            <a:xfrm>
              <a:off x="4224" y="768"/>
              <a:ext cx="96" cy="0"/>
            </a:xfrm>
            <a:prstGeom prst="line">
              <a:avLst/>
            </a:prstGeom>
            <a:noFill/>
            <a:ln w="9525">
              <a:solidFill>
                <a:schemeClr val="tx1"/>
              </a:solidFill>
              <a:round/>
              <a:headEnd/>
              <a:tailEnd/>
            </a:ln>
            <a:effectLst/>
          </p:spPr>
          <p:txBody>
            <a:bodyPr wrap="none" anchor="ctr"/>
            <a:lstStyle/>
            <a:p>
              <a:endParaRPr lang="en-US" dirty="0"/>
            </a:p>
          </p:txBody>
        </p:sp>
        <p:sp>
          <p:nvSpPr>
            <p:cNvPr id="90" name="Line 158"/>
            <p:cNvSpPr>
              <a:spLocks noChangeShapeType="1"/>
            </p:cNvSpPr>
            <p:nvPr/>
          </p:nvSpPr>
          <p:spPr bwMode="auto">
            <a:xfrm>
              <a:off x="4224" y="768"/>
              <a:ext cx="96" cy="48"/>
            </a:xfrm>
            <a:prstGeom prst="line">
              <a:avLst/>
            </a:prstGeom>
            <a:noFill/>
            <a:ln w="9525">
              <a:solidFill>
                <a:schemeClr val="tx1"/>
              </a:solidFill>
              <a:round/>
              <a:headEnd/>
              <a:tailEnd/>
            </a:ln>
            <a:effectLst/>
          </p:spPr>
          <p:txBody>
            <a:bodyPr wrap="none" anchor="ctr"/>
            <a:lstStyle/>
            <a:p>
              <a:endParaRPr lang="en-US" dirty="0"/>
            </a:p>
          </p:txBody>
        </p:sp>
        <p:sp>
          <p:nvSpPr>
            <p:cNvPr id="91" name="Line 159"/>
            <p:cNvSpPr>
              <a:spLocks noChangeShapeType="1"/>
            </p:cNvSpPr>
            <p:nvPr/>
          </p:nvSpPr>
          <p:spPr bwMode="auto">
            <a:xfrm flipV="1">
              <a:off x="4224" y="720"/>
              <a:ext cx="96" cy="48"/>
            </a:xfrm>
            <a:prstGeom prst="line">
              <a:avLst/>
            </a:prstGeom>
            <a:noFill/>
            <a:ln w="9525">
              <a:solidFill>
                <a:schemeClr val="tx1"/>
              </a:solidFill>
              <a:round/>
              <a:headEnd/>
              <a:tailEnd/>
            </a:ln>
            <a:effectLst/>
          </p:spPr>
          <p:txBody>
            <a:bodyPr wrap="none" anchor="ctr"/>
            <a:lstStyle/>
            <a:p>
              <a:endParaRPr lang="en-US" dirty="0"/>
            </a:p>
          </p:txBody>
        </p:sp>
      </p:grpSp>
      <p:grpSp>
        <p:nvGrpSpPr>
          <p:cNvPr id="92" name="Group 186"/>
          <p:cNvGrpSpPr>
            <a:grpSpLocks/>
          </p:cNvGrpSpPr>
          <p:nvPr/>
        </p:nvGrpSpPr>
        <p:grpSpPr bwMode="auto">
          <a:xfrm>
            <a:off x="8229600" y="5410200"/>
            <a:ext cx="152400" cy="152400"/>
            <a:chOff x="4224" y="1632"/>
            <a:chExt cx="96" cy="96"/>
          </a:xfrm>
        </p:grpSpPr>
        <p:sp>
          <p:nvSpPr>
            <p:cNvPr id="93" name="Line 187"/>
            <p:cNvSpPr>
              <a:spLocks noChangeShapeType="1"/>
            </p:cNvSpPr>
            <p:nvPr/>
          </p:nvSpPr>
          <p:spPr bwMode="auto">
            <a:xfrm>
              <a:off x="4224" y="1680"/>
              <a:ext cx="96" cy="0"/>
            </a:xfrm>
            <a:prstGeom prst="line">
              <a:avLst/>
            </a:prstGeom>
            <a:noFill/>
            <a:ln w="9525">
              <a:solidFill>
                <a:schemeClr val="tx1"/>
              </a:solidFill>
              <a:round/>
              <a:headEnd/>
              <a:tailEnd/>
            </a:ln>
            <a:effectLst/>
          </p:spPr>
          <p:txBody>
            <a:bodyPr wrap="none" anchor="ctr"/>
            <a:lstStyle/>
            <a:p>
              <a:endParaRPr lang="en-US" dirty="0"/>
            </a:p>
          </p:txBody>
        </p:sp>
        <p:sp>
          <p:nvSpPr>
            <p:cNvPr id="94" name="Line 188"/>
            <p:cNvSpPr>
              <a:spLocks noChangeShapeType="1"/>
            </p:cNvSpPr>
            <p:nvPr/>
          </p:nvSpPr>
          <p:spPr bwMode="auto">
            <a:xfrm>
              <a:off x="4224" y="1680"/>
              <a:ext cx="96" cy="48"/>
            </a:xfrm>
            <a:prstGeom prst="line">
              <a:avLst/>
            </a:prstGeom>
            <a:noFill/>
            <a:ln w="9525">
              <a:solidFill>
                <a:schemeClr val="tx1"/>
              </a:solidFill>
              <a:round/>
              <a:headEnd/>
              <a:tailEnd/>
            </a:ln>
            <a:effectLst/>
          </p:spPr>
          <p:txBody>
            <a:bodyPr wrap="none" anchor="ctr"/>
            <a:lstStyle/>
            <a:p>
              <a:endParaRPr lang="en-US" dirty="0"/>
            </a:p>
          </p:txBody>
        </p:sp>
        <p:sp>
          <p:nvSpPr>
            <p:cNvPr id="95" name="Line 189"/>
            <p:cNvSpPr>
              <a:spLocks noChangeShapeType="1"/>
            </p:cNvSpPr>
            <p:nvPr/>
          </p:nvSpPr>
          <p:spPr bwMode="auto">
            <a:xfrm flipV="1">
              <a:off x="4224" y="1632"/>
              <a:ext cx="96" cy="48"/>
            </a:xfrm>
            <a:prstGeom prst="line">
              <a:avLst/>
            </a:prstGeom>
            <a:noFill/>
            <a:ln w="9525">
              <a:solidFill>
                <a:schemeClr val="tx1"/>
              </a:solidFill>
              <a:round/>
              <a:headEnd/>
              <a:tailEnd/>
            </a:ln>
            <a:effectLst/>
          </p:spPr>
          <p:txBody>
            <a:bodyPr wrap="none" anchor="ctr"/>
            <a:lstStyle/>
            <a:p>
              <a:endParaRPr lang="en-US" dirty="0"/>
            </a:p>
          </p:txBody>
        </p:sp>
        <p:sp>
          <p:nvSpPr>
            <p:cNvPr id="96" name="Line 190"/>
            <p:cNvSpPr>
              <a:spLocks noChangeShapeType="1"/>
            </p:cNvSpPr>
            <p:nvPr/>
          </p:nvSpPr>
          <p:spPr bwMode="auto">
            <a:xfrm>
              <a:off x="4224" y="1632"/>
              <a:ext cx="0" cy="96"/>
            </a:xfrm>
            <a:prstGeom prst="line">
              <a:avLst/>
            </a:prstGeom>
            <a:noFill/>
            <a:ln w="9525">
              <a:solidFill>
                <a:schemeClr val="tx1"/>
              </a:solidFill>
              <a:round/>
              <a:headEnd/>
              <a:tailEnd/>
            </a:ln>
            <a:effectLst/>
          </p:spPr>
          <p:txBody>
            <a:bodyPr wrap="none" anchor="ctr"/>
            <a:lstStyle/>
            <a:p>
              <a:endParaRPr lang="en-US" dirty="0"/>
            </a:p>
          </p:txBody>
        </p:sp>
      </p:grpSp>
      <p:grpSp>
        <p:nvGrpSpPr>
          <p:cNvPr id="97" name="Group 191"/>
          <p:cNvGrpSpPr>
            <a:grpSpLocks/>
          </p:cNvGrpSpPr>
          <p:nvPr/>
        </p:nvGrpSpPr>
        <p:grpSpPr bwMode="auto">
          <a:xfrm>
            <a:off x="3733800" y="5410200"/>
            <a:ext cx="152400" cy="152400"/>
            <a:chOff x="2160" y="3456"/>
            <a:chExt cx="96" cy="96"/>
          </a:xfrm>
        </p:grpSpPr>
        <p:sp>
          <p:nvSpPr>
            <p:cNvPr id="98" name="Line 192"/>
            <p:cNvSpPr>
              <a:spLocks noChangeShapeType="1"/>
            </p:cNvSpPr>
            <p:nvPr/>
          </p:nvSpPr>
          <p:spPr bwMode="auto">
            <a:xfrm>
              <a:off x="2256" y="3456"/>
              <a:ext cx="0" cy="96"/>
            </a:xfrm>
            <a:prstGeom prst="line">
              <a:avLst/>
            </a:prstGeom>
            <a:noFill/>
            <a:ln w="9525">
              <a:solidFill>
                <a:schemeClr val="tx1"/>
              </a:solidFill>
              <a:round/>
              <a:headEnd/>
              <a:tailEnd/>
            </a:ln>
            <a:effectLst/>
          </p:spPr>
          <p:txBody>
            <a:bodyPr wrap="none" anchor="ctr"/>
            <a:lstStyle/>
            <a:p>
              <a:endParaRPr lang="en-US" dirty="0"/>
            </a:p>
          </p:txBody>
        </p:sp>
        <p:sp>
          <p:nvSpPr>
            <p:cNvPr id="99" name="Line 193"/>
            <p:cNvSpPr>
              <a:spLocks noChangeShapeType="1"/>
            </p:cNvSpPr>
            <p:nvPr/>
          </p:nvSpPr>
          <p:spPr bwMode="auto">
            <a:xfrm>
              <a:off x="2208" y="3456"/>
              <a:ext cx="0" cy="96"/>
            </a:xfrm>
            <a:prstGeom prst="line">
              <a:avLst/>
            </a:prstGeom>
            <a:noFill/>
            <a:ln w="9525">
              <a:solidFill>
                <a:schemeClr val="tx1"/>
              </a:solidFill>
              <a:round/>
              <a:headEnd/>
              <a:tailEnd/>
            </a:ln>
            <a:effectLst/>
          </p:spPr>
          <p:txBody>
            <a:bodyPr wrap="none" anchor="ctr"/>
            <a:lstStyle/>
            <a:p>
              <a:endParaRPr lang="en-US" dirty="0"/>
            </a:p>
          </p:txBody>
        </p:sp>
        <p:sp>
          <p:nvSpPr>
            <p:cNvPr id="100" name="Line 194"/>
            <p:cNvSpPr>
              <a:spLocks noChangeShapeType="1"/>
            </p:cNvSpPr>
            <p:nvPr/>
          </p:nvSpPr>
          <p:spPr bwMode="auto">
            <a:xfrm>
              <a:off x="2160" y="3504"/>
              <a:ext cx="96" cy="0"/>
            </a:xfrm>
            <a:prstGeom prst="line">
              <a:avLst/>
            </a:prstGeom>
            <a:noFill/>
            <a:ln w="9525">
              <a:solidFill>
                <a:schemeClr val="tx1"/>
              </a:solidFill>
              <a:round/>
              <a:headEnd/>
              <a:tailEnd/>
            </a:ln>
            <a:effectLst/>
          </p:spPr>
          <p:txBody>
            <a:bodyPr wrap="none" anchor="ctr"/>
            <a:lstStyle/>
            <a:p>
              <a:endParaRPr lang="en-US" dirty="0"/>
            </a:p>
          </p:txBody>
        </p:sp>
      </p:grpSp>
      <p:grpSp>
        <p:nvGrpSpPr>
          <p:cNvPr id="101" name="Group 172"/>
          <p:cNvGrpSpPr>
            <a:grpSpLocks/>
          </p:cNvGrpSpPr>
          <p:nvPr/>
        </p:nvGrpSpPr>
        <p:grpSpPr bwMode="auto">
          <a:xfrm>
            <a:off x="6705600" y="5410200"/>
            <a:ext cx="304800" cy="152400"/>
            <a:chOff x="2160" y="720"/>
            <a:chExt cx="192" cy="96"/>
          </a:xfrm>
        </p:grpSpPr>
        <p:sp>
          <p:nvSpPr>
            <p:cNvPr id="102" name="Oval 173"/>
            <p:cNvSpPr>
              <a:spLocks noChangeArrowheads="1"/>
            </p:cNvSpPr>
            <p:nvPr/>
          </p:nvSpPr>
          <p:spPr bwMode="auto">
            <a:xfrm>
              <a:off x="2256" y="720"/>
              <a:ext cx="96" cy="96"/>
            </a:xfrm>
            <a:prstGeom prst="ellipse">
              <a:avLst/>
            </a:prstGeom>
            <a:noFill/>
            <a:ln w="9525">
              <a:solidFill>
                <a:schemeClr val="tx1"/>
              </a:solidFill>
              <a:round/>
              <a:headEnd/>
              <a:tailEnd/>
            </a:ln>
            <a:effectLst/>
          </p:spPr>
          <p:txBody>
            <a:bodyPr wrap="none" anchor="ctr"/>
            <a:lstStyle/>
            <a:p>
              <a:endParaRPr lang="en-US" dirty="0"/>
            </a:p>
          </p:txBody>
        </p:sp>
        <p:sp>
          <p:nvSpPr>
            <p:cNvPr id="103" name="Line 174"/>
            <p:cNvSpPr>
              <a:spLocks noChangeShapeType="1"/>
            </p:cNvSpPr>
            <p:nvPr/>
          </p:nvSpPr>
          <p:spPr bwMode="auto">
            <a:xfrm>
              <a:off x="2160" y="768"/>
              <a:ext cx="96" cy="0"/>
            </a:xfrm>
            <a:prstGeom prst="line">
              <a:avLst/>
            </a:prstGeom>
            <a:noFill/>
            <a:ln w="9525">
              <a:solidFill>
                <a:schemeClr val="tx1"/>
              </a:solidFill>
              <a:round/>
              <a:headEnd/>
              <a:tailEnd/>
            </a:ln>
            <a:effectLst/>
          </p:spPr>
          <p:txBody>
            <a:bodyPr wrap="none" anchor="ctr"/>
            <a:lstStyle/>
            <a:p>
              <a:endParaRPr lang="en-US" dirty="0"/>
            </a:p>
          </p:txBody>
        </p:sp>
        <p:sp>
          <p:nvSpPr>
            <p:cNvPr id="104" name="Line 175"/>
            <p:cNvSpPr>
              <a:spLocks noChangeShapeType="1"/>
            </p:cNvSpPr>
            <p:nvPr/>
          </p:nvSpPr>
          <p:spPr bwMode="auto">
            <a:xfrm flipH="1">
              <a:off x="2160" y="768"/>
              <a:ext cx="96" cy="48"/>
            </a:xfrm>
            <a:prstGeom prst="line">
              <a:avLst/>
            </a:prstGeom>
            <a:noFill/>
            <a:ln w="9525">
              <a:solidFill>
                <a:schemeClr val="tx1"/>
              </a:solidFill>
              <a:round/>
              <a:headEnd/>
              <a:tailEnd/>
            </a:ln>
            <a:effectLst/>
          </p:spPr>
          <p:txBody>
            <a:bodyPr wrap="none" anchor="ctr"/>
            <a:lstStyle/>
            <a:p>
              <a:endParaRPr lang="en-US" dirty="0"/>
            </a:p>
          </p:txBody>
        </p:sp>
        <p:sp>
          <p:nvSpPr>
            <p:cNvPr id="105" name="Line 176"/>
            <p:cNvSpPr>
              <a:spLocks noChangeShapeType="1"/>
            </p:cNvSpPr>
            <p:nvPr/>
          </p:nvSpPr>
          <p:spPr bwMode="auto">
            <a:xfrm flipH="1" flipV="1">
              <a:off x="2160" y="720"/>
              <a:ext cx="96" cy="48"/>
            </a:xfrm>
            <a:prstGeom prst="line">
              <a:avLst/>
            </a:prstGeom>
            <a:noFill/>
            <a:ln w="9525">
              <a:solidFill>
                <a:schemeClr val="tx1"/>
              </a:solidFill>
              <a:round/>
              <a:headEnd/>
              <a:tailEnd/>
            </a:ln>
            <a:effectLst/>
          </p:spPr>
          <p:txBody>
            <a:bodyPr wrap="none" anchor="ctr"/>
            <a:lstStyle/>
            <a:p>
              <a:endParaRPr lang="en-US" dirty="0"/>
            </a:p>
          </p:txBody>
        </p:sp>
      </p:grpSp>
      <p:grpSp>
        <p:nvGrpSpPr>
          <p:cNvPr id="119" name="Group 118"/>
          <p:cNvGrpSpPr/>
          <p:nvPr/>
        </p:nvGrpSpPr>
        <p:grpSpPr>
          <a:xfrm>
            <a:off x="4038600" y="4559808"/>
            <a:ext cx="2438400" cy="164592"/>
            <a:chOff x="2514600" y="4559808"/>
            <a:chExt cx="2438400" cy="164592"/>
          </a:xfrm>
        </p:grpSpPr>
        <p:sp>
          <p:nvSpPr>
            <p:cNvPr id="111" name="Oval 156"/>
            <p:cNvSpPr>
              <a:spLocks noChangeArrowheads="1"/>
            </p:cNvSpPr>
            <p:nvPr/>
          </p:nvSpPr>
          <p:spPr bwMode="auto">
            <a:xfrm>
              <a:off x="3505200" y="4559808"/>
              <a:ext cx="152400" cy="164592"/>
            </a:xfrm>
            <a:prstGeom prst="ellipse">
              <a:avLst/>
            </a:prstGeom>
            <a:noFill/>
            <a:ln w="9525">
              <a:solidFill>
                <a:schemeClr val="tx1"/>
              </a:solidFill>
              <a:round/>
              <a:headEnd/>
              <a:tailEnd/>
            </a:ln>
            <a:effectLst/>
          </p:spPr>
          <p:txBody>
            <a:bodyPr wrap="none" anchor="ctr"/>
            <a:lstStyle/>
            <a:p>
              <a:endParaRPr lang="en-US" dirty="0"/>
            </a:p>
          </p:txBody>
        </p:sp>
        <p:sp>
          <p:nvSpPr>
            <p:cNvPr id="112" name="Line 157"/>
            <p:cNvSpPr>
              <a:spLocks noChangeShapeType="1"/>
            </p:cNvSpPr>
            <p:nvPr/>
          </p:nvSpPr>
          <p:spPr bwMode="auto">
            <a:xfrm>
              <a:off x="4800600" y="4636008"/>
              <a:ext cx="152400" cy="0"/>
            </a:xfrm>
            <a:prstGeom prst="line">
              <a:avLst/>
            </a:prstGeom>
            <a:noFill/>
            <a:ln w="9525">
              <a:solidFill>
                <a:schemeClr val="tx1"/>
              </a:solidFill>
              <a:round/>
              <a:headEnd/>
              <a:tailEnd/>
            </a:ln>
            <a:effectLst/>
          </p:spPr>
          <p:txBody>
            <a:bodyPr wrap="none" anchor="ctr"/>
            <a:lstStyle/>
            <a:p>
              <a:endParaRPr lang="en-US" dirty="0"/>
            </a:p>
          </p:txBody>
        </p:sp>
        <p:sp>
          <p:nvSpPr>
            <p:cNvPr id="113" name="Line 158"/>
            <p:cNvSpPr>
              <a:spLocks noChangeShapeType="1"/>
            </p:cNvSpPr>
            <p:nvPr/>
          </p:nvSpPr>
          <p:spPr bwMode="auto">
            <a:xfrm>
              <a:off x="4800600" y="4636008"/>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114" name="Line 159"/>
            <p:cNvSpPr>
              <a:spLocks noChangeShapeType="1"/>
            </p:cNvSpPr>
            <p:nvPr/>
          </p:nvSpPr>
          <p:spPr bwMode="auto">
            <a:xfrm flipV="1">
              <a:off x="4800600" y="4559808"/>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117" name="Line 193"/>
            <p:cNvSpPr>
              <a:spLocks noChangeShapeType="1"/>
            </p:cNvSpPr>
            <p:nvPr/>
          </p:nvSpPr>
          <p:spPr bwMode="auto">
            <a:xfrm>
              <a:off x="2514600" y="4559808"/>
              <a:ext cx="0" cy="152400"/>
            </a:xfrm>
            <a:prstGeom prst="line">
              <a:avLst/>
            </a:prstGeom>
            <a:noFill/>
            <a:ln w="9525">
              <a:solidFill>
                <a:schemeClr val="tx1"/>
              </a:solidFill>
              <a:round/>
              <a:headEnd/>
              <a:tailEnd/>
            </a:ln>
            <a:effectLst/>
          </p:spPr>
          <p:txBody>
            <a:bodyPr wrap="none" anchor="ctr"/>
            <a:lstStyle/>
            <a:p>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791818"/>
          </a:xfrm>
        </p:spPr>
        <p:txBody>
          <a:bodyPr/>
          <a:lstStyle/>
          <a:p>
            <a:r>
              <a:rPr lang="en-US" dirty="0"/>
              <a:t>Relationships and cardinality</a:t>
            </a:r>
          </a:p>
        </p:txBody>
      </p:sp>
      <p:sp>
        <p:nvSpPr>
          <p:cNvPr id="3" name="Content Placeholder 2"/>
          <p:cNvSpPr>
            <a:spLocks noGrp="1"/>
          </p:cNvSpPr>
          <p:nvPr>
            <p:ph idx="1"/>
          </p:nvPr>
        </p:nvSpPr>
        <p:spPr>
          <a:xfrm>
            <a:off x="581193" y="1166114"/>
            <a:ext cx="11029615" cy="3634486"/>
          </a:xfrm>
        </p:spPr>
        <p:txBody>
          <a:bodyPr>
            <a:normAutofit/>
          </a:bodyPr>
          <a:lstStyle/>
          <a:p>
            <a:r>
              <a:rPr lang="en-US" sz="1600" dirty="0"/>
              <a:t>What do the relationships symbols really mean to us?  Here are a few examples of how to read the </a:t>
            </a:r>
            <a:r>
              <a:rPr lang="en-US" sz="1600" b="1" dirty="0"/>
              <a:t>minimum</a:t>
            </a:r>
            <a:r>
              <a:rPr lang="en-US" sz="1600" dirty="0"/>
              <a:t> and </a:t>
            </a:r>
            <a:r>
              <a:rPr lang="en-US" sz="1600" b="1" dirty="0"/>
              <a:t>maximum</a:t>
            </a:r>
            <a:r>
              <a:rPr lang="en-US" sz="1600" dirty="0"/>
              <a:t> symbols.</a:t>
            </a:r>
          </a:p>
          <a:p>
            <a:r>
              <a:rPr lang="en-US" sz="1600" dirty="0"/>
              <a:t>A customer can have a minimum of zero orders. </a:t>
            </a:r>
          </a:p>
          <a:p>
            <a:r>
              <a:rPr lang="en-US" sz="1600" dirty="0"/>
              <a:t>A customer can have a maximum of many orders.</a:t>
            </a:r>
          </a:p>
          <a:p>
            <a:r>
              <a:rPr lang="en-US" sz="1600" dirty="0"/>
              <a:t>An order is for a minimum of one customer.</a:t>
            </a:r>
          </a:p>
          <a:p>
            <a:r>
              <a:rPr lang="en-US" sz="1600" dirty="0"/>
              <a:t>An order is for a maximum of one customer.</a:t>
            </a:r>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13</a:t>
            </a:fld>
            <a:endParaRPr kumimoji="0" lang="en-US" dirty="0"/>
          </a:p>
        </p:txBody>
      </p:sp>
      <p:sp>
        <p:nvSpPr>
          <p:cNvPr id="90" name="Rectangle 150"/>
          <p:cNvSpPr>
            <a:spLocks noChangeArrowheads="1"/>
          </p:cNvSpPr>
          <p:nvPr/>
        </p:nvSpPr>
        <p:spPr bwMode="auto">
          <a:xfrm>
            <a:off x="5029200" y="5562600"/>
            <a:ext cx="1828800" cy="609600"/>
          </a:xfrm>
          <a:prstGeom prst="rect">
            <a:avLst/>
          </a:prstGeom>
          <a:noFill/>
          <a:ln w="9525">
            <a:solidFill>
              <a:schemeClr val="tx1"/>
            </a:solidFill>
            <a:miter lim="800000"/>
            <a:headEnd/>
            <a:tailEnd/>
          </a:ln>
          <a:effectLst/>
        </p:spPr>
        <p:txBody>
          <a:bodyPr wrap="none" anchor="ctr"/>
          <a:lstStyle/>
          <a:p>
            <a:pPr algn="ctr"/>
            <a:r>
              <a:rPr lang="en-US" sz="1600">
                <a:latin typeface="Arial" charset="0"/>
              </a:rPr>
              <a:t>LOCATION</a:t>
            </a:r>
            <a:endParaRPr lang="en-US" sz="1600" dirty="0">
              <a:latin typeface="Arial" charset="0"/>
            </a:endParaRPr>
          </a:p>
        </p:txBody>
      </p:sp>
      <p:sp>
        <p:nvSpPr>
          <p:cNvPr id="91" name="Rectangle 150"/>
          <p:cNvSpPr>
            <a:spLocks noChangeArrowheads="1"/>
          </p:cNvSpPr>
          <p:nvPr/>
        </p:nvSpPr>
        <p:spPr bwMode="auto">
          <a:xfrm>
            <a:off x="7583009" y="5546244"/>
            <a:ext cx="1828800" cy="609600"/>
          </a:xfrm>
          <a:prstGeom prst="rect">
            <a:avLst/>
          </a:prstGeom>
          <a:noFill/>
          <a:ln w="9525">
            <a:solidFill>
              <a:schemeClr val="tx1"/>
            </a:solidFill>
            <a:miter lim="800000"/>
            <a:headEnd/>
            <a:tailEnd/>
          </a:ln>
          <a:effectLst/>
        </p:spPr>
        <p:txBody>
          <a:bodyPr wrap="none" anchor="ctr"/>
          <a:lstStyle/>
          <a:p>
            <a:pPr algn="ctr"/>
            <a:r>
              <a:rPr lang="en-US" sz="1600">
                <a:latin typeface="Arial" charset="0"/>
              </a:rPr>
              <a:t>EMPLOYEE</a:t>
            </a:r>
            <a:endParaRPr lang="en-US" sz="1600" dirty="0">
              <a:latin typeface="Arial" charset="0"/>
            </a:endParaRPr>
          </a:p>
        </p:txBody>
      </p:sp>
      <p:sp>
        <p:nvSpPr>
          <p:cNvPr id="92" name="Rectangle 150"/>
          <p:cNvSpPr>
            <a:spLocks noChangeArrowheads="1"/>
          </p:cNvSpPr>
          <p:nvPr/>
        </p:nvSpPr>
        <p:spPr bwMode="auto">
          <a:xfrm>
            <a:off x="1981200" y="4419600"/>
            <a:ext cx="1828800" cy="609600"/>
          </a:xfrm>
          <a:prstGeom prst="rect">
            <a:avLst/>
          </a:prstGeom>
          <a:noFill/>
          <a:ln w="9525">
            <a:solidFill>
              <a:schemeClr val="tx1"/>
            </a:solidFill>
            <a:miter lim="800000"/>
            <a:headEnd/>
            <a:tailEnd/>
          </a:ln>
          <a:effectLst/>
        </p:spPr>
        <p:txBody>
          <a:bodyPr wrap="none" anchor="ctr"/>
          <a:lstStyle/>
          <a:p>
            <a:pPr algn="ctr"/>
            <a:r>
              <a:rPr lang="en-US" sz="1600">
                <a:latin typeface="Arial" charset="0"/>
              </a:rPr>
              <a:t>CUSTOMER</a:t>
            </a:r>
            <a:endParaRPr lang="en-US" sz="1600" dirty="0">
              <a:latin typeface="Arial" charset="0"/>
            </a:endParaRPr>
          </a:p>
        </p:txBody>
      </p:sp>
      <p:sp>
        <p:nvSpPr>
          <p:cNvPr id="94" name="Rectangle 150"/>
          <p:cNvSpPr>
            <a:spLocks noChangeArrowheads="1"/>
          </p:cNvSpPr>
          <p:nvPr/>
        </p:nvSpPr>
        <p:spPr bwMode="auto">
          <a:xfrm>
            <a:off x="4953000" y="4419600"/>
            <a:ext cx="1828800" cy="609600"/>
          </a:xfrm>
          <a:prstGeom prst="rect">
            <a:avLst/>
          </a:prstGeom>
          <a:noFill/>
          <a:ln w="9525">
            <a:solidFill>
              <a:schemeClr val="tx1"/>
            </a:solidFill>
            <a:miter lim="800000"/>
            <a:headEnd/>
            <a:tailEnd/>
          </a:ln>
          <a:effectLst/>
        </p:spPr>
        <p:txBody>
          <a:bodyPr wrap="none" anchor="ctr"/>
          <a:lstStyle/>
          <a:p>
            <a:pPr algn="ctr"/>
            <a:r>
              <a:rPr lang="en-US" sz="1600">
                <a:latin typeface="Arial" charset="0"/>
              </a:rPr>
              <a:t>ORDER</a:t>
            </a:r>
            <a:endParaRPr lang="en-US" sz="1600" dirty="0">
              <a:latin typeface="Arial" charset="0"/>
            </a:endParaRPr>
          </a:p>
        </p:txBody>
      </p:sp>
      <p:cxnSp>
        <p:nvCxnSpPr>
          <p:cNvPr id="95" name="Straight Connector 94"/>
          <p:cNvCxnSpPr/>
          <p:nvPr/>
        </p:nvCxnSpPr>
        <p:spPr>
          <a:xfrm>
            <a:off x="3962400" y="4724400"/>
            <a:ext cx="685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Oval 156"/>
          <p:cNvSpPr>
            <a:spLocks noChangeArrowheads="1"/>
          </p:cNvSpPr>
          <p:nvPr/>
        </p:nvSpPr>
        <p:spPr bwMode="auto">
          <a:xfrm>
            <a:off x="4648200" y="4648200"/>
            <a:ext cx="152400" cy="152400"/>
          </a:xfrm>
          <a:prstGeom prst="ellipse">
            <a:avLst/>
          </a:prstGeom>
          <a:noFill/>
          <a:ln w="9525">
            <a:solidFill>
              <a:schemeClr val="tx1"/>
            </a:solidFill>
            <a:round/>
            <a:headEnd/>
            <a:tailEnd/>
          </a:ln>
          <a:effectLst/>
        </p:spPr>
        <p:txBody>
          <a:bodyPr wrap="none" anchor="ctr"/>
          <a:lstStyle/>
          <a:p>
            <a:endParaRPr lang="en-US" dirty="0"/>
          </a:p>
        </p:txBody>
      </p:sp>
      <p:sp>
        <p:nvSpPr>
          <p:cNvPr id="98" name="Line 157"/>
          <p:cNvSpPr>
            <a:spLocks noChangeShapeType="1"/>
          </p:cNvSpPr>
          <p:nvPr/>
        </p:nvSpPr>
        <p:spPr bwMode="auto">
          <a:xfrm>
            <a:off x="4800600" y="4724400"/>
            <a:ext cx="152400" cy="0"/>
          </a:xfrm>
          <a:prstGeom prst="line">
            <a:avLst/>
          </a:prstGeom>
          <a:noFill/>
          <a:ln w="9525">
            <a:solidFill>
              <a:schemeClr val="tx1"/>
            </a:solidFill>
            <a:round/>
            <a:headEnd/>
            <a:tailEnd/>
          </a:ln>
          <a:effectLst/>
        </p:spPr>
        <p:txBody>
          <a:bodyPr wrap="none" anchor="ctr"/>
          <a:lstStyle/>
          <a:p>
            <a:endParaRPr lang="en-US" dirty="0"/>
          </a:p>
        </p:txBody>
      </p:sp>
      <p:sp>
        <p:nvSpPr>
          <p:cNvPr id="99" name="Line 158"/>
          <p:cNvSpPr>
            <a:spLocks noChangeShapeType="1"/>
          </p:cNvSpPr>
          <p:nvPr/>
        </p:nvSpPr>
        <p:spPr bwMode="auto">
          <a:xfrm>
            <a:off x="4800600" y="47244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100" name="Line 159"/>
          <p:cNvSpPr>
            <a:spLocks noChangeShapeType="1"/>
          </p:cNvSpPr>
          <p:nvPr/>
        </p:nvSpPr>
        <p:spPr bwMode="auto">
          <a:xfrm flipV="1">
            <a:off x="4800600" y="46482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102" name="Line 192"/>
          <p:cNvSpPr>
            <a:spLocks noChangeShapeType="1"/>
          </p:cNvSpPr>
          <p:nvPr/>
        </p:nvSpPr>
        <p:spPr bwMode="auto">
          <a:xfrm>
            <a:off x="3962400" y="4648200"/>
            <a:ext cx="0" cy="152400"/>
          </a:xfrm>
          <a:prstGeom prst="line">
            <a:avLst/>
          </a:prstGeom>
          <a:noFill/>
          <a:ln w="9525">
            <a:solidFill>
              <a:schemeClr val="tx1"/>
            </a:solidFill>
            <a:round/>
            <a:headEnd/>
            <a:tailEnd/>
          </a:ln>
          <a:effectLst/>
        </p:spPr>
        <p:txBody>
          <a:bodyPr wrap="none" anchor="ctr"/>
          <a:lstStyle/>
          <a:p>
            <a:endParaRPr lang="en-US" dirty="0"/>
          </a:p>
        </p:txBody>
      </p:sp>
      <p:sp>
        <p:nvSpPr>
          <p:cNvPr id="103" name="Line 193"/>
          <p:cNvSpPr>
            <a:spLocks noChangeShapeType="1"/>
          </p:cNvSpPr>
          <p:nvPr/>
        </p:nvSpPr>
        <p:spPr bwMode="auto">
          <a:xfrm>
            <a:off x="3886200" y="4648200"/>
            <a:ext cx="0" cy="152400"/>
          </a:xfrm>
          <a:prstGeom prst="line">
            <a:avLst/>
          </a:prstGeom>
          <a:noFill/>
          <a:ln w="9525">
            <a:solidFill>
              <a:schemeClr val="tx1"/>
            </a:solidFill>
            <a:round/>
            <a:headEnd/>
            <a:tailEnd/>
          </a:ln>
          <a:effectLst/>
        </p:spPr>
        <p:txBody>
          <a:bodyPr wrap="none" anchor="ctr"/>
          <a:lstStyle/>
          <a:p>
            <a:endParaRPr lang="en-US" dirty="0"/>
          </a:p>
        </p:txBody>
      </p:sp>
      <p:sp>
        <p:nvSpPr>
          <p:cNvPr id="104" name="Line 194"/>
          <p:cNvSpPr>
            <a:spLocks noChangeShapeType="1"/>
          </p:cNvSpPr>
          <p:nvPr/>
        </p:nvSpPr>
        <p:spPr bwMode="auto">
          <a:xfrm>
            <a:off x="3810000" y="4724400"/>
            <a:ext cx="152400" cy="0"/>
          </a:xfrm>
          <a:prstGeom prst="line">
            <a:avLst/>
          </a:prstGeom>
          <a:noFill/>
          <a:ln w="9525">
            <a:solidFill>
              <a:schemeClr val="tx1"/>
            </a:solidFill>
            <a:round/>
            <a:headEnd/>
            <a:tailEnd/>
          </a:ln>
          <a:effectLst/>
        </p:spPr>
        <p:txBody>
          <a:bodyPr wrap="none" anchor="ctr"/>
          <a:lstStyle/>
          <a:p>
            <a:endParaRPr lang="en-US" dirty="0"/>
          </a:p>
        </p:txBody>
      </p:sp>
      <p:grpSp>
        <p:nvGrpSpPr>
          <p:cNvPr id="10" name="Group 128"/>
          <p:cNvGrpSpPr/>
          <p:nvPr/>
        </p:nvGrpSpPr>
        <p:grpSpPr>
          <a:xfrm>
            <a:off x="6858000" y="5791200"/>
            <a:ext cx="1066800" cy="152400"/>
            <a:chOff x="5410200" y="5867400"/>
            <a:chExt cx="1066800" cy="152400"/>
          </a:xfrm>
        </p:grpSpPr>
        <p:cxnSp>
          <p:nvCxnSpPr>
            <p:cNvPr id="116" name="Straight Connector 115"/>
            <p:cNvCxnSpPr/>
            <p:nvPr/>
          </p:nvCxnSpPr>
          <p:spPr>
            <a:xfrm>
              <a:off x="5562600" y="5943600"/>
              <a:ext cx="762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91"/>
            <p:cNvGrpSpPr>
              <a:grpSpLocks/>
            </p:cNvGrpSpPr>
            <p:nvPr/>
          </p:nvGrpSpPr>
          <p:grpSpPr bwMode="auto">
            <a:xfrm>
              <a:off x="5410200" y="5867400"/>
              <a:ext cx="152400" cy="152400"/>
              <a:chOff x="2160" y="3456"/>
              <a:chExt cx="96" cy="96"/>
            </a:xfrm>
          </p:grpSpPr>
          <p:sp>
            <p:nvSpPr>
              <p:cNvPr id="118" name="Line 192"/>
              <p:cNvSpPr>
                <a:spLocks noChangeShapeType="1"/>
              </p:cNvSpPr>
              <p:nvPr/>
            </p:nvSpPr>
            <p:spPr bwMode="auto">
              <a:xfrm>
                <a:off x="2256" y="3456"/>
                <a:ext cx="0" cy="96"/>
              </a:xfrm>
              <a:prstGeom prst="line">
                <a:avLst/>
              </a:prstGeom>
              <a:noFill/>
              <a:ln w="9525">
                <a:solidFill>
                  <a:schemeClr val="tx1"/>
                </a:solidFill>
                <a:round/>
                <a:headEnd/>
                <a:tailEnd/>
              </a:ln>
              <a:effectLst/>
            </p:spPr>
            <p:txBody>
              <a:bodyPr wrap="none" anchor="ctr"/>
              <a:lstStyle/>
              <a:p>
                <a:endParaRPr lang="en-US" dirty="0"/>
              </a:p>
            </p:txBody>
          </p:sp>
          <p:sp>
            <p:nvSpPr>
              <p:cNvPr id="119" name="Line 193"/>
              <p:cNvSpPr>
                <a:spLocks noChangeShapeType="1"/>
              </p:cNvSpPr>
              <p:nvPr/>
            </p:nvSpPr>
            <p:spPr bwMode="auto">
              <a:xfrm>
                <a:off x="2208" y="3456"/>
                <a:ext cx="0" cy="96"/>
              </a:xfrm>
              <a:prstGeom prst="line">
                <a:avLst/>
              </a:prstGeom>
              <a:noFill/>
              <a:ln w="9525">
                <a:solidFill>
                  <a:schemeClr val="tx1"/>
                </a:solidFill>
                <a:round/>
                <a:headEnd/>
                <a:tailEnd/>
              </a:ln>
              <a:effectLst/>
            </p:spPr>
            <p:txBody>
              <a:bodyPr wrap="none" anchor="ctr"/>
              <a:lstStyle/>
              <a:p>
                <a:endParaRPr lang="en-US" dirty="0"/>
              </a:p>
            </p:txBody>
          </p:sp>
          <p:sp>
            <p:nvSpPr>
              <p:cNvPr id="120" name="Line 194"/>
              <p:cNvSpPr>
                <a:spLocks noChangeShapeType="1"/>
              </p:cNvSpPr>
              <p:nvPr/>
            </p:nvSpPr>
            <p:spPr bwMode="auto">
              <a:xfrm>
                <a:off x="2160" y="3504"/>
                <a:ext cx="96" cy="0"/>
              </a:xfrm>
              <a:prstGeom prst="line">
                <a:avLst/>
              </a:prstGeom>
              <a:noFill/>
              <a:ln w="9525">
                <a:solidFill>
                  <a:schemeClr val="tx1"/>
                </a:solidFill>
                <a:round/>
                <a:headEnd/>
                <a:tailEnd/>
              </a:ln>
              <a:effectLst/>
            </p:spPr>
            <p:txBody>
              <a:bodyPr wrap="none" anchor="ctr"/>
              <a:lstStyle/>
              <a:p>
                <a:endParaRPr lang="en-US" dirty="0"/>
              </a:p>
            </p:txBody>
          </p:sp>
        </p:grpSp>
        <p:grpSp>
          <p:nvGrpSpPr>
            <p:cNvPr id="12" name="Group 195"/>
            <p:cNvGrpSpPr>
              <a:grpSpLocks/>
            </p:cNvGrpSpPr>
            <p:nvPr/>
          </p:nvGrpSpPr>
          <p:grpSpPr bwMode="auto">
            <a:xfrm>
              <a:off x="6324600" y="5867400"/>
              <a:ext cx="152400" cy="152400"/>
              <a:chOff x="4224" y="3456"/>
              <a:chExt cx="96" cy="96"/>
            </a:xfrm>
          </p:grpSpPr>
          <p:sp>
            <p:nvSpPr>
              <p:cNvPr id="122" name="Line 196"/>
              <p:cNvSpPr>
                <a:spLocks noChangeShapeType="1"/>
              </p:cNvSpPr>
              <p:nvPr/>
            </p:nvSpPr>
            <p:spPr bwMode="auto">
              <a:xfrm>
                <a:off x="4272" y="3456"/>
                <a:ext cx="0" cy="96"/>
              </a:xfrm>
              <a:prstGeom prst="line">
                <a:avLst/>
              </a:prstGeom>
              <a:noFill/>
              <a:ln w="9525">
                <a:solidFill>
                  <a:schemeClr val="tx1"/>
                </a:solidFill>
                <a:round/>
                <a:headEnd/>
                <a:tailEnd/>
              </a:ln>
              <a:effectLst/>
            </p:spPr>
            <p:txBody>
              <a:bodyPr wrap="none" anchor="ctr"/>
              <a:lstStyle/>
              <a:p>
                <a:endParaRPr lang="en-US" dirty="0"/>
              </a:p>
            </p:txBody>
          </p:sp>
          <p:sp>
            <p:nvSpPr>
              <p:cNvPr id="123" name="Line 197"/>
              <p:cNvSpPr>
                <a:spLocks noChangeShapeType="1"/>
              </p:cNvSpPr>
              <p:nvPr/>
            </p:nvSpPr>
            <p:spPr bwMode="auto">
              <a:xfrm>
                <a:off x="4224" y="3456"/>
                <a:ext cx="0" cy="96"/>
              </a:xfrm>
              <a:prstGeom prst="line">
                <a:avLst/>
              </a:prstGeom>
              <a:noFill/>
              <a:ln w="9525">
                <a:solidFill>
                  <a:schemeClr val="tx1"/>
                </a:solidFill>
                <a:round/>
                <a:headEnd/>
                <a:tailEnd/>
              </a:ln>
              <a:effectLst/>
            </p:spPr>
            <p:txBody>
              <a:bodyPr wrap="none" anchor="ctr"/>
              <a:lstStyle/>
              <a:p>
                <a:endParaRPr lang="en-US" dirty="0"/>
              </a:p>
            </p:txBody>
          </p:sp>
          <p:sp>
            <p:nvSpPr>
              <p:cNvPr id="124" name="Line 198"/>
              <p:cNvSpPr>
                <a:spLocks noChangeShapeType="1"/>
              </p:cNvSpPr>
              <p:nvPr/>
            </p:nvSpPr>
            <p:spPr bwMode="auto">
              <a:xfrm>
                <a:off x="4224" y="3504"/>
                <a:ext cx="96" cy="0"/>
              </a:xfrm>
              <a:prstGeom prst="line">
                <a:avLst/>
              </a:prstGeom>
              <a:noFill/>
              <a:ln w="9525">
                <a:solidFill>
                  <a:schemeClr val="tx1"/>
                </a:solidFill>
                <a:round/>
                <a:headEnd/>
                <a:tailEnd/>
              </a:ln>
              <a:effectLst/>
            </p:spPr>
            <p:txBody>
              <a:bodyPr wrap="none" anchor="ctr"/>
              <a:lstStyle/>
              <a:p>
                <a:endParaRPr lang="en-US" dirty="0"/>
              </a:p>
            </p:txBody>
          </p:sp>
        </p:grpSp>
      </p:grpSp>
      <p:sp>
        <p:nvSpPr>
          <p:cNvPr id="47" name="Down Arrow 46"/>
          <p:cNvSpPr/>
          <p:nvPr/>
        </p:nvSpPr>
        <p:spPr>
          <a:xfrm>
            <a:off x="4648200" y="4191000"/>
            <a:ext cx="152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own Arrow 47"/>
          <p:cNvSpPr/>
          <p:nvPr/>
        </p:nvSpPr>
        <p:spPr>
          <a:xfrm>
            <a:off x="4800600" y="4191000"/>
            <a:ext cx="152400" cy="30480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own Arrow 48"/>
          <p:cNvSpPr/>
          <p:nvPr/>
        </p:nvSpPr>
        <p:spPr>
          <a:xfrm>
            <a:off x="3810000" y="4267200"/>
            <a:ext cx="152400" cy="30480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own Arrow 49"/>
          <p:cNvSpPr/>
          <p:nvPr/>
        </p:nvSpPr>
        <p:spPr>
          <a:xfrm>
            <a:off x="3886200" y="4267200"/>
            <a:ext cx="152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wn Arrow 50"/>
          <p:cNvSpPr/>
          <p:nvPr/>
        </p:nvSpPr>
        <p:spPr>
          <a:xfrm>
            <a:off x="7696200" y="5410200"/>
            <a:ext cx="152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own Arrow 51"/>
          <p:cNvSpPr/>
          <p:nvPr/>
        </p:nvSpPr>
        <p:spPr>
          <a:xfrm>
            <a:off x="7772400" y="5410200"/>
            <a:ext cx="152400" cy="30480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own Arrow 52"/>
          <p:cNvSpPr/>
          <p:nvPr/>
        </p:nvSpPr>
        <p:spPr>
          <a:xfrm>
            <a:off x="6858000" y="5410200"/>
            <a:ext cx="152400" cy="30480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own Arrow 53"/>
          <p:cNvSpPr/>
          <p:nvPr/>
        </p:nvSpPr>
        <p:spPr>
          <a:xfrm>
            <a:off x="6934200" y="5410200"/>
            <a:ext cx="152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childTnLst>
                                  <p:subTnLst>
                                    <p:set>
                                      <p:cBhvr override="childStyle">
                                        <p:cTn dur="1" fill="hold" display="0" masterRel="nextClick" afterEffect="1"/>
                                        <p:tgtEl>
                                          <p:spTgt spid="4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childTnLst>
                                  <p:subTnLst>
                                    <p:set>
                                      <p:cBhvr override="childStyle">
                                        <p:cTn dur="1" fill="hold" display="0" masterRel="nextClick" afterEffect="1"/>
                                        <p:tgtEl>
                                          <p:spTgt spid="48"/>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linds(horizontal)">
                                      <p:cBhvr>
                                        <p:cTn id="23" dur="500"/>
                                        <p:tgtEl>
                                          <p:spTgt spid="3">
                                            <p:txEl>
                                              <p:pRg st="3" end="3"/>
                                            </p:txEl>
                                          </p:spTgt>
                                        </p:tgtEl>
                                      </p:cBhvr>
                                    </p:animEffec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childTnLst>
                                  <p:subTnLst>
                                    <p:set>
                                      <p:cBhvr override="childStyle">
                                        <p:cTn dur="1" fill="hold" display="0" masterRel="nextClick" afterEffect="1"/>
                                        <p:tgtEl>
                                          <p:spTgt spid="50"/>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linds(horizontal)">
                                      <p:cBhvr>
                                        <p:cTn id="31" dur="500"/>
                                        <p:tgtEl>
                                          <p:spTgt spid="3">
                                            <p:txEl>
                                              <p:pRg st="4" end="4"/>
                                            </p:txEl>
                                          </p:spTgt>
                                        </p:tgtEl>
                                      </p:cBhvr>
                                    </p:animEffec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49"/>
                                        </p:tgtEl>
                                        <p:attrNameLst>
                                          <p:attrName>style.visibility</p:attrName>
                                        </p:attrNameLst>
                                      </p:cBhvr>
                                      <p:to>
                                        <p:strVal val="visible"/>
                                      </p:to>
                                    </p:set>
                                  </p:childTnLst>
                                  <p:subTnLst>
                                    <p:set>
                                      <p:cBhvr override="childStyle">
                                        <p:cTn dur="1" fill="hold" display="0" masterRel="nextClick" afterEffect="1"/>
                                        <p:tgtEl>
                                          <p:spTgt spid="49"/>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1"/>
                                        </p:tgtEl>
                                        <p:attrNameLst>
                                          <p:attrName>style.visibility</p:attrName>
                                        </p:attrNameLst>
                                      </p:cBhvr>
                                      <p:to>
                                        <p:strVal val="visible"/>
                                      </p:to>
                                    </p:set>
                                  </p:childTnLst>
                                  <p:subTnLst>
                                    <p:set>
                                      <p:cBhvr override="childStyle">
                                        <p:cTn dur="1" fill="hold" display="0" masterRel="nextClick" afterEffect="1"/>
                                        <p:tgtEl>
                                          <p:spTgt spid="51"/>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2"/>
                                        </p:tgtEl>
                                        <p:attrNameLst>
                                          <p:attrName>style.visibility</p:attrName>
                                        </p:attrNameLst>
                                      </p:cBhvr>
                                      <p:to>
                                        <p:strVal val="visible"/>
                                      </p:to>
                                    </p:set>
                                  </p:childTnLst>
                                  <p:subTnLst>
                                    <p:set>
                                      <p:cBhvr override="childStyle">
                                        <p:cTn dur="1" fill="hold" display="0" masterRel="nextClick" afterEffect="1"/>
                                        <p:tgtEl>
                                          <p:spTgt spid="52"/>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4"/>
                                        </p:tgtEl>
                                        <p:attrNameLst>
                                          <p:attrName>style.visibility</p:attrName>
                                        </p:attrNameLst>
                                      </p:cBhvr>
                                      <p:to>
                                        <p:strVal val="visible"/>
                                      </p:to>
                                    </p:set>
                                  </p:childTnLst>
                                  <p:subTnLst>
                                    <p:set>
                                      <p:cBhvr override="childStyle">
                                        <p:cTn dur="1" fill="hold" display="0" masterRel="nextClick" afterEffect="1"/>
                                        <p:tgtEl>
                                          <p:spTgt spid="54"/>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3"/>
                                        </p:tgtEl>
                                        <p:attrNameLst>
                                          <p:attrName>style.visibility</p:attrName>
                                        </p:attrNameLst>
                                      </p:cBhvr>
                                      <p:to>
                                        <p:strVal val="visible"/>
                                      </p:to>
                                    </p:set>
                                  </p:childTnLst>
                                  <p:subTnLst>
                                    <p:set>
                                      <p:cBhvr override="childStyle">
                                        <p:cTn dur="1" fill="hold" display="0" masterRel="nextClick" afterEffect="1"/>
                                        <p:tgtEl>
                                          <p:spTgt spid="5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7" grpId="0" animBg="1"/>
      <p:bldP spid="48" grpId="0" animBg="1"/>
      <p:bldP spid="49" grpId="0" animBg="1"/>
      <p:bldP spid="50" grpId="0" animBg="1"/>
      <p:bldP spid="51" grpId="0" animBg="1"/>
      <p:bldP spid="52" grpId="0" animBg="1"/>
      <p:bldP spid="53" grpId="0" animBg="1"/>
      <p:bldP spid="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905" y="115568"/>
            <a:ext cx="11029616" cy="1188720"/>
          </a:xfrm>
        </p:spPr>
        <p:txBody>
          <a:bodyPr/>
          <a:lstStyle/>
          <a:p>
            <a:r>
              <a:rPr lang="en-US" dirty="0"/>
              <a:t>Relationships</a:t>
            </a:r>
          </a:p>
        </p:txBody>
      </p:sp>
      <p:sp>
        <p:nvSpPr>
          <p:cNvPr id="3" name="Content Placeholder 2"/>
          <p:cNvSpPr>
            <a:spLocks noGrp="1"/>
          </p:cNvSpPr>
          <p:nvPr>
            <p:ph idx="1"/>
          </p:nvPr>
        </p:nvSpPr>
        <p:spPr>
          <a:xfrm>
            <a:off x="581192" y="1394714"/>
            <a:ext cx="11029615" cy="3634486"/>
          </a:xfrm>
        </p:spPr>
        <p:txBody>
          <a:bodyPr>
            <a:normAutofit/>
          </a:bodyPr>
          <a:lstStyle/>
          <a:p>
            <a:r>
              <a:rPr lang="en-US" dirty="0"/>
              <a:t>Based on </a:t>
            </a:r>
            <a:r>
              <a:rPr lang="en-US" b="1" dirty="0"/>
              <a:t>maximum </a:t>
            </a:r>
            <a:r>
              <a:rPr lang="en-US" dirty="0"/>
              <a:t>cardinality, a relationship falls into one of three types:</a:t>
            </a:r>
            <a:r>
              <a:rPr lang="en-US" sz="2400" dirty="0"/>
              <a:t> </a:t>
            </a:r>
          </a:p>
          <a:p>
            <a:pPr lvl="1"/>
            <a:r>
              <a:rPr lang="en-US" sz="2400" dirty="0"/>
              <a:t>one-to-many</a:t>
            </a:r>
          </a:p>
          <a:p>
            <a:pPr lvl="1"/>
            <a:r>
              <a:rPr lang="en-US" sz="2400" dirty="0"/>
              <a:t>many-to-many</a:t>
            </a:r>
          </a:p>
          <a:p>
            <a:pPr lvl="1"/>
            <a:r>
              <a:rPr lang="en-US" sz="2400" dirty="0"/>
              <a:t>one-to-one</a:t>
            </a:r>
          </a:p>
          <a:p>
            <a:endParaRPr lang="en-US" dirty="0"/>
          </a:p>
          <a:p>
            <a:endParaRPr lang="en-US" dirty="0"/>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14</a:t>
            </a:fld>
            <a:endParaRPr kumimoji="0" lang="en-US" dirty="0"/>
          </a:p>
        </p:txBody>
      </p:sp>
      <p:sp>
        <p:nvSpPr>
          <p:cNvPr id="90" name="Rectangle 150"/>
          <p:cNvSpPr>
            <a:spLocks noChangeArrowheads="1"/>
          </p:cNvSpPr>
          <p:nvPr/>
        </p:nvSpPr>
        <p:spPr bwMode="auto">
          <a:xfrm>
            <a:off x="5029200" y="5257800"/>
            <a:ext cx="1828800" cy="609600"/>
          </a:xfrm>
          <a:prstGeom prst="rect">
            <a:avLst/>
          </a:prstGeom>
          <a:noFill/>
          <a:ln w="9525">
            <a:solidFill>
              <a:schemeClr val="tx1"/>
            </a:solidFill>
            <a:miter lim="800000"/>
            <a:headEnd/>
            <a:tailEnd/>
          </a:ln>
          <a:effectLst/>
        </p:spPr>
        <p:txBody>
          <a:bodyPr wrap="none" anchor="ctr"/>
          <a:lstStyle/>
          <a:p>
            <a:pPr algn="ctr"/>
            <a:r>
              <a:rPr lang="en-US" sz="1600">
                <a:latin typeface="Arial" charset="0"/>
              </a:rPr>
              <a:t>LOCATION</a:t>
            </a:r>
            <a:endParaRPr lang="en-US" sz="1600" dirty="0">
              <a:latin typeface="Arial" charset="0"/>
            </a:endParaRPr>
          </a:p>
        </p:txBody>
      </p:sp>
      <p:sp>
        <p:nvSpPr>
          <p:cNvPr id="91" name="Rectangle 150"/>
          <p:cNvSpPr>
            <a:spLocks noChangeArrowheads="1"/>
          </p:cNvSpPr>
          <p:nvPr/>
        </p:nvSpPr>
        <p:spPr bwMode="auto">
          <a:xfrm>
            <a:off x="7924800" y="5257800"/>
            <a:ext cx="1828800" cy="609600"/>
          </a:xfrm>
          <a:prstGeom prst="rect">
            <a:avLst/>
          </a:prstGeom>
          <a:noFill/>
          <a:ln w="9525">
            <a:solidFill>
              <a:schemeClr val="tx1"/>
            </a:solidFill>
            <a:miter lim="800000"/>
            <a:headEnd/>
            <a:tailEnd/>
          </a:ln>
          <a:effectLst/>
        </p:spPr>
        <p:txBody>
          <a:bodyPr wrap="none" anchor="ctr"/>
          <a:lstStyle/>
          <a:p>
            <a:pPr algn="ctr"/>
            <a:r>
              <a:rPr lang="en-US" sz="1600">
                <a:latin typeface="Arial" charset="0"/>
              </a:rPr>
              <a:t>EMPLOYEE</a:t>
            </a:r>
            <a:endParaRPr lang="en-US" sz="1600" dirty="0">
              <a:latin typeface="Arial" charset="0"/>
            </a:endParaRPr>
          </a:p>
        </p:txBody>
      </p:sp>
      <p:sp>
        <p:nvSpPr>
          <p:cNvPr id="92" name="Rectangle 150"/>
          <p:cNvSpPr>
            <a:spLocks noChangeArrowheads="1"/>
          </p:cNvSpPr>
          <p:nvPr/>
        </p:nvSpPr>
        <p:spPr bwMode="auto">
          <a:xfrm>
            <a:off x="1981200" y="4114800"/>
            <a:ext cx="1828800" cy="609600"/>
          </a:xfrm>
          <a:prstGeom prst="rect">
            <a:avLst/>
          </a:prstGeom>
          <a:noFill/>
          <a:ln w="9525">
            <a:solidFill>
              <a:schemeClr val="tx1"/>
            </a:solidFill>
            <a:miter lim="800000"/>
            <a:headEnd/>
            <a:tailEnd/>
          </a:ln>
          <a:effectLst/>
        </p:spPr>
        <p:txBody>
          <a:bodyPr wrap="none" anchor="ctr"/>
          <a:lstStyle/>
          <a:p>
            <a:pPr algn="ctr"/>
            <a:r>
              <a:rPr lang="en-US" sz="1600">
                <a:latin typeface="Arial" charset="0"/>
              </a:rPr>
              <a:t>CUSTOMER</a:t>
            </a:r>
            <a:endParaRPr lang="en-US" sz="1600" dirty="0">
              <a:latin typeface="Arial" charset="0"/>
            </a:endParaRPr>
          </a:p>
        </p:txBody>
      </p:sp>
      <p:sp>
        <p:nvSpPr>
          <p:cNvPr id="93" name="Rectangle 150"/>
          <p:cNvSpPr>
            <a:spLocks noChangeArrowheads="1"/>
          </p:cNvSpPr>
          <p:nvPr/>
        </p:nvSpPr>
        <p:spPr bwMode="auto">
          <a:xfrm>
            <a:off x="8458200" y="4114800"/>
            <a:ext cx="1828800" cy="609600"/>
          </a:xfrm>
          <a:prstGeom prst="rect">
            <a:avLst/>
          </a:prstGeom>
          <a:noFill/>
          <a:ln w="9525">
            <a:solidFill>
              <a:schemeClr val="tx1"/>
            </a:solidFill>
            <a:miter lim="800000"/>
            <a:headEnd/>
            <a:tailEnd/>
          </a:ln>
          <a:effectLst/>
        </p:spPr>
        <p:txBody>
          <a:bodyPr wrap="none" anchor="ctr"/>
          <a:lstStyle/>
          <a:p>
            <a:pPr algn="ctr"/>
            <a:r>
              <a:rPr lang="en-US" sz="1600">
                <a:latin typeface="Arial" charset="0"/>
              </a:rPr>
              <a:t>INVENTORY</a:t>
            </a:r>
            <a:endParaRPr lang="en-US" sz="1600" dirty="0">
              <a:latin typeface="Arial" charset="0"/>
            </a:endParaRPr>
          </a:p>
        </p:txBody>
      </p:sp>
      <p:sp>
        <p:nvSpPr>
          <p:cNvPr id="94" name="Rectangle 150"/>
          <p:cNvSpPr>
            <a:spLocks noChangeArrowheads="1"/>
          </p:cNvSpPr>
          <p:nvPr/>
        </p:nvSpPr>
        <p:spPr bwMode="auto">
          <a:xfrm>
            <a:off x="4953000" y="4114800"/>
            <a:ext cx="1828800" cy="609600"/>
          </a:xfrm>
          <a:prstGeom prst="rect">
            <a:avLst/>
          </a:prstGeom>
          <a:noFill/>
          <a:ln w="9525">
            <a:solidFill>
              <a:schemeClr val="tx1"/>
            </a:solidFill>
            <a:miter lim="800000"/>
            <a:headEnd/>
            <a:tailEnd/>
          </a:ln>
          <a:effectLst/>
        </p:spPr>
        <p:txBody>
          <a:bodyPr wrap="none" anchor="ctr"/>
          <a:lstStyle/>
          <a:p>
            <a:pPr algn="ctr"/>
            <a:r>
              <a:rPr lang="en-US" sz="1600">
                <a:latin typeface="Arial" charset="0"/>
              </a:rPr>
              <a:t>ORDER</a:t>
            </a:r>
            <a:endParaRPr lang="en-US" sz="1600" dirty="0">
              <a:latin typeface="Arial" charset="0"/>
            </a:endParaRPr>
          </a:p>
        </p:txBody>
      </p:sp>
      <p:grpSp>
        <p:nvGrpSpPr>
          <p:cNvPr id="130" name="Group 129"/>
          <p:cNvGrpSpPr/>
          <p:nvPr/>
        </p:nvGrpSpPr>
        <p:grpSpPr>
          <a:xfrm>
            <a:off x="3810000" y="4343400"/>
            <a:ext cx="1143000" cy="152400"/>
            <a:chOff x="2286000" y="4343400"/>
            <a:chExt cx="1143000" cy="152400"/>
          </a:xfrm>
        </p:grpSpPr>
        <p:cxnSp>
          <p:nvCxnSpPr>
            <p:cNvPr id="95" name="Straight Connector 94"/>
            <p:cNvCxnSpPr/>
            <p:nvPr/>
          </p:nvCxnSpPr>
          <p:spPr>
            <a:xfrm>
              <a:off x="2438400" y="4419600"/>
              <a:ext cx="685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Oval 156"/>
            <p:cNvSpPr>
              <a:spLocks noChangeArrowheads="1"/>
            </p:cNvSpPr>
            <p:nvPr/>
          </p:nvSpPr>
          <p:spPr bwMode="auto">
            <a:xfrm>
              <a:off x="3124200" y="4343400"/>
              <a:ext cx="152400" cy="152400"/>
            </a:xfrm>
            <a:prstGeom prst="ellipse">
              <a:avLst/>
            </a:prstGeom>
            <a:noFill/>
            <a:ln w="9525">
              <a:solidFill>
                <a:schemeClr val="tx1"/>
              </a:solidFill>
              <a:round/>
              <a:headEnd/>
              <a:tailEnd/>
            </a:ln>
            <a:effectLst/>
          </p:spPr>
          <p:txBody>
            <a:bodyPr wrap="none" anchor="ctr"/>
            <a:lstStyle/>
            <a:p>
              <a:endParaRPr lang="en-US" dirty="0"/>
            </a:p>
          </p:txBody>
        </p:sp>
        <p:sp>
          <p:nvSpPr>
            <p:cNvPr id="98" name="Line 157"/>
            <p:cNvSpPr>
              <a:spLocks noChangeShapeType="1"/>
            </p:cNvSpPr>
            <p:nvPr/>
          </p:nvSpPr>
          <p:spPr bwMode="auto">
            <a:xfrm>
              <a:off x="3276600" y="4419600"/>
              <a:ext cx="152400" cy="0"/>
            </a:xfrm>
            <a:prstGeom prst="line">
              <a:avLst/>
            </a:prstGeom>
            <a:noFill/>
            <a:ln w="9525">
              <a:solidFill>
                <a:schemeClr val="tx1"/>
              </a:solidFill>
              <a:round/>
              <a:headEnd/>
              <a:tailEnd/>
            </a:ln>
            <a:effectLst/>
          </p:spPr>
          <p:txBody>
            <a:bodyPr wrap="none" anchor="ctr"/>
            <a:lstStyle/>
            <a:p>
              <a:endParaRPr lang="en-US" dirty="0"/>
            </a:p>
          </p:txBody>
        </p:sp>
        <p:sp>
          <p:nvSpPr>
            <p:cNvPr id="99" name="Line 158"/>
            <p:cNvSpPr>
              <a:spLocks noChangeShapeType="1"/>
            </p:cNvSpPr>
            <p:nvPr/>
          </p:nvSpPr>
          <p:spPr bwMode="auto">
            <a:xfrm>
              <a:off x="3276600" y="44196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100" name="Line 159"/>
            <p:cNvSpPr>
              <a:spLocks noChangeShapeType="1"/>
            </p:cNvSpPr>
            <p:nvPr/>
          </p:nvSpPr>
          <p:spPr bwMode="auto">
            <a:xfrm flipV="1">
              <a:off x="3276600" y="43434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102" name="Line 192"/>
            <p:cNvSpPr>
              <a:spLocks noChangeShapeType="1"/>
            </p:cNvSpPr>
            <p:nvPr/>
          </p:nvSpPr>
          <p:spPr bwMode="auto">
            <a:xfrm>
              <a:off x="2438400" y="4343400"/>
              <a:ext cx="0" cy="152400"/>
            </a:xfrm>
            <a:prstGeom prst="line">
              <a:avLst/>
            </a:prstGeom>
            <a:noFill/>
            <a:ln w="9525">
              <a:solidFill>
                <a:schemeClr val="tx1"/>
              </a:solidFill>
              <a:round/>
              <a:headEnd/>
              <a:tailEnd/>
            </a:ln>
            <a:effectLst/>
          </p:spPr>
          <p:txBody>
            <a:bodyPr wrap="none" anchor="ctr"/>
            <a:lstStyle/>
            <a:p>
              <a:endParaRPr lang="en-US" dirty="0"/>
            </a:p>
          </p:txBody>
        </p:sp>
        <p:sp>
          <p:nvSpPr>
            <p:cNvPr id="103" name="Line 193"/>
            <p:cNvSpPr>
              <a:spLocks noChangeShapeType="1"/>
            </p:cNvSpPr>
            <p:nvPr/>
          </p:nvSpPr>
          <p:spPr bwMode="auto">
            <a:xfrm>
              <a:off x="2362200" y="4343400"/>
              <a:ext cx="0" cy="152400"/>
            </a:xfrm>
            <a:prstGeom prst="line">
              <a:avLst/>
            </a:prstGeom>
            <a:noFill/>
            <a:ln w="9525">
              <a:solidFill>
                <a:schemeClr val="tx1"/>
              </a:solidFill>
              <a:round/>
              <a:headEnd/>
              <a:tailEnd/>
            </a:ln>
            <a:effectLst/>
          </p:spPr>
          <p:txBody>
            <a:bodyPr wrap="none" anchor="ctr"/>
            <a:lstStyle/>
            <a:p>
              <a:endParaRPr lang="en-US" dirty="0"/>
            </a:p>
          </p:txBody>
        </p:sp>
        <p:sp>
          <p:nvSpPr>
            <p:cNvPr id="104" name="Line 194"/>
            <p:cNvSpPr>
              <a:spLocks noChangeShapeType="1"/>
            </p:cNvSpPr>
            <p:nvPr/>
          </p:nvSpPr>
          <p:spPr bwMode="auto">
            <a:xfrm>
              <a:off x="2286000" y="4419600"/>
              <a:ext cx="152400" cy="0"/>
            </a:xfrm>
            <a:prstGeom prst="line">
              <a:avLst/>
            </a:prstGeom>
            <a:noFill/>
            <a:ln w="9525">
              <a:solidFill>
                <a:schemeClr val="tx1"/>
              </a:solidFill>
              <a:round/>
              <a:headEnd/>
              <a:tailEnd/>
            </a:ln>
            <a:effectLst/>
          </p:spPr>
          <p:txBody>
            <a:bodyPr wrap="none" anchor="ctr"/>
            <a:lstStyle/>
            <a:p>
              <a:endParaRPr lang="en-US" dirty="0"/>
            </a:p>
          </p:txBody>
        </p:sp>
      </p:grpSp>
      <p:grpSp>
        <p:nvGrpSpPr>
          <p:cNvPr id="128" name="Group 127"/>
          <p:cNvGrpSpPr/>
          <p:nvPr/>
        </p:nvGrpSpPr>
        <p:grpSpPr>
          <a:xfrm>
            <a:off x="6781800" y="4343400"/>
            <a:ext cx="1676400" cy="152400"/>
            <a:chOff x="5334000" y="4724400"/>
            <a:chExt cx="1676400" cy="152400"/>
          </a:xfrm>
        </p:grpSpPr>
        <p:cxnSp>
          <p:nvCxnSpPr>
            <p:cNvPr id="105" name="Straight Connector 104"/>
            <p:cNvCxnSpPr/>
            <p:nvPr/>
          </p:nvCxnSpPr>
          <p:spPr>
            <a:xfrm>
              <a:off x="5638800" y="4800600"/>
              <a:ext cx="1219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6" name="Group 172"/>
            <p:cNvGrpSpPr>
              <a:grpSpLocks/>
            </p:cNvGrpSpPr>
            <p:nvPr/>
          </p:nvGrpSpPr>
          <p:grpSpPr bwMode="auto">
            <a:xfrm>
              <a:off x="5334000" y="4724400"/>
              <a:ext cx="304800" cy="152400"/>
              <a:chOff x="2160" y="720"/>
              <a:chExt cx="192" cy="96"/>
            </a:xfrm>
          </p:grpSpPr>
          <p:sp>
            <p:nvSpPr>
              <p:cNvPr id="107" name="Oval 173"/>
              <p:cNvSpPr>
                <a:spLocks noChangeArrowheads="1"/>
              </p:cNvSpPr>
              <p:nvPr/>
            </p:nvSpPr>
            <p:spPr bwMode="auto">
              <a:xfrm>
                <a:off x="2256" y="720"/>
                <a:ext cx="96" cy="96"/>
              </a:xfrm>
              <a:prstGeom prst="ellipse">
                <a:avLst/>
              </a:prstGeom>
              <a:noFill/>
              <a:ln w="9525">
                <a:solidFill>
                  <a:schemeClr val="tx1"/>
                </a:solidFill>
                <a:round/>
                <a:headEnd/>
                <a:tailEnd/>
              </a:ln>
              <a:effectLst/>
            </p:spPr>
            <p:txBody>
              <a:bodyPr wrap="none" anchor="ctr"/>
              <a:lstStyle/>
              <a:p>
                <a:endParaRPr lang="en-US" dirty="0"/>
              </a:p>
            </p:txBody>
          </p:sp>
          <p:sp>
            <p:nvSpPr>
              <p:cNvPr id="108" name="Line 174"/>
              <p:cNvSpPr>
                <a:spLocks noChangeShapeType="1"/>
              </p:cNvSpPr>
              <p:nvPr/>
            </p:nvSpPr>
            <p:spPr bwMode="auto">
              <a:xfrm>
                <a:off x="2160" y="768"/>
                <a:ext cx="96" cy="0"/>
              </a:xfrm>
              <a:prstGeom prst="line">
                <a:avLst/>
              </a:prstGeom>
              <a:noFill/>
              <a:ln w="9525">
                <a:solidFill>
                  <a:schemeClr val="tx1"/>
                </a:solidFill>
                <a:round/>
                <a:headEnd/>
                <a:tailEnd/>
              </a:ln>
              <a:effectLst/>
            </p:spPr>
            <p:txBody>
              <a:bodyPr wrap="none" anchor="ctr"/>
              <a:lstStyle/>
              <a:p>
                <a:endParaRPr lang="en-US" dirty="0"/>
              </a:p>
            </p:txBody>
          </p:sp>
          <p:sp>
            <p:nvSpPr>
              <p:cNvPr id="109" name="Line 175"/>
              <p:cNvSpPr>
                <a:spLocks noChangeShapeType="1"/>
              </p:cNvSpPr>
              <p:nvPr/>
            </p:nvSpPr>
            <p:spPr bwMode="auto">
              <a:xfrm flipH="1">
                <a:off x="2160" y="768"/>
                <a:ext cx="96" cy="48"/>
              </a:xfrm>
              <a:prstGeom prst="line">
                <a:avLst/>
              </a:prstGeom>
              <a:noFill/>
              <a:ln w="9525">
                <a:solidFill>
                  <a:schemeClr val="tx1"/>
                </a:solidFill>
                <a:round/>
                <a:headEnd/>
                <a:tailEnd/>
              </a:ln>
              <a:effectLst/>
            </p:spPr>
            <p:txBody>
              <a:bodyPr wrap="none" anchor="ctr"/>
              <a:lstStyle/>
              <a:p>
                <a:endParaRPr lang="en-US" dirty="0"/>
              </a:p>
            </p:txBody>
          </p:sp>
          <p:sp>
            <p:nvSpPr>
              <p:cNvPr id="110" name="Line 176"/>
              <p:cNvSpPr>
                <a:spLocks noChangeShapeType="1"/>
              </p:cNvSpPr>
              <p:nvPr/>
            </p:nvSpPr>
            <p:spPr bwMode="auto">
              <a:xfrm flipH="1" flipV="1">
                <a:off x="2160" y="720"/>
                <a:ext cx="96" cy="48"/>
              </a:xfrm>
              <a:prstGeom prst="line">
                <a:avLst/>
              </a:prstGeom>
              <a:noFill/>
              <a:ln w="9525">
                <a:solidFill>
                  <a:schemeClr val="tx1"/>
                </a:solidFill>
                <a:round/>
                <a:headEnd/>
                <a:tailEnd/>
              </a:ln>
              <a:effectLst/>
            </p:spPr>
            <p:txBody>
              <a:bodyPr wrap="none" anchor="ctr"/>
              <a:lstStyle/>
              <a:p>
                <a:endParaRPr lang="en-US" dirty="0"/>
              </a:p>
            </p:txBody>
          </p:sp>
        </p:grpSp>
        <p:grpSp>
          <p:nvGrpSpPr>
            <p:cNvPr id="111" name="Group 186"/>
            <p:cNvGrpSpPr>
              <a:grpSpLocks/>
            </p:cNvGrpSpPr>
            <p:nvPr/>
          </p:nvGrpSpPr>
          <p:grpSpPr bwMode="auto">
            <a:xfrm>
              <a:off x="6858000" y="4724400"/>
              <a:ext cx="152400" cy="152400"/>
              <a:chOff x="4224" y="1632"/>
              <a:chExt cx="96" cy="96"/>
            </a:xfrm>
          </p:grpSpPr>
          <p:sp>
            <p:nvSpPr>
              <p:cNvPr id="112" name="Line 187"/>
              <p:cNvSpPr>
                <a:spLocks noChangeShapeType="1"/>
              </p:cNvSpPr>
              <p:nvPr/>
            </p:nvSpPr>
            <p:spPr bwMode="auto">
              <a:xfrm>
                <a:off x="4224" y="1680"/>
                <a:ext cx="96" cy="0"/>
              </a:xfrm>
              <a:prstGeom prst="line">
                <a:avLst/>
              </a:prstGeom>
              <a:noFill/>
              <a:ln w="9525">
                <a:solidFill>
                  <a:schemeClr val="tx1"/>
                </a:solidFill>
                <a:round/>
                <a:headEnd/>
                <a:tailEnd/>
              </a:ln>
              <a:effectLst/>
            </p:spPr>
            <p:txBody>
              <a:bodyPr wrap="none" anchor="ctr"/>
              <a:lstStyle/>
              <a:p>
                <a:endParaRPr lang="en-US" dirty="0"/>
              </a:p>
            </p:txBody>
          </p:sp>
          <p:sp>
            <p:nvSpPr>
              <p:cNvPr id="113" name="Line 188"/>
              <p:cNvSpPr>
                <a:spLocks noChangeShapeType="1"/>
              </p:cNvSpPr>
              <p:nvPr/>
            </p:nvSpPr>
            <p:spPr bwMode="auto">
              <a:xfrm>
                <a:off x="4224" y="1680"/>
                <a:ext cx="96" cy="48"/>
              </a:xfrm>
              <a:prstGeom prst="line">
                <a:avLst/>
              </a:prstGeom>
              <a:noFill/>
              <a:ln w="9525">
                <a:solidFill>
                  <a:schemeClr val="tx1"/>
                </a:solidFill>
                <a:round/>
                <a:headEnd/>
                <a:tailEnd/>
              </a:ln>
              <a:effectLst/>
            </p:spPr>
            <p:txBody>
              <a:bodyPr wrap="none" anchor="ctr"/>
              <a:lstStyle/>
              <a:p>
                <a:endParaRPr lang="en-US" dirty="0"/>
              </a:p>
            </p:txBody>
          </p:sp>
          <p:sp>
            <p:nvSpPr>
              <p:cNvPr id="114" name="Line 189"/>
              <p:cNvSpPr>
                <a:spLocks noChangeShapeType="1"/>
              </p:cNvSpPr>
              <p:nvPr/>
            </p:nvSpPr>
            <p:spPr bwMode="auto">
              <a:xfrm flipV="1">
                <a:off x="4224" y="1632"/>
                <a:ext cx="96" cy="48"/>
              </a:xfrm>
              <a:prstGeom prst="line">
                <a:avLst/>
              </a:prstGeom>
              <a:noFill/>
              <a:ln w="9525">
                <a:solidFill>
                  <a:schemeClr val="tx1"/>
                </a:solidFill>
                <a:round/>
                <a:headEnd/>
                <a:tailEnd/>
              </a:ln>
              <a:effectLst/>
            </p:spPr>
            <p:txBody>
              <a:bodyPr wrap="none" anchor="ctr"/>
              <a:lstStyle/>
              <a:p>
                <a:endParaRPr lang="en-US" dirty="0"/>
              </a:p>
            </p:txBody>
          </p:sp>
          <p:sp>
            <p:nvSpPr>
              <p:cNvPr id="115" name="Line 190"/>
              <p:cNvSpPr>
                <a:spLocks noChangeShapeType="1"/>
              </p:cNvSpPr>
              <p:nvPr/>
            </p:nvSpPr>
            <p:spPr bwMode="auto">
              <a:xfrm>
                <a:off x="4224" y="1632"/>
                <a:ext cx="0" cy="96"/>
              </a:xfrm>
              <a:prstGeom prst="line">
                <a:avLst/>
              </a:prstGeom>
              <a:noFill/>
              <a:ln w="9525">
                <a:solidFill>
                  <a:schemeClr val="tx1"/>
                </a:solidFill>
                <a:round/>
                <a:headEnd/>
                <a:tailEnd/>
              </a:ln>
              <a:effectLst/>
            </p:spPr>
            <p:txBody>
              <a:bodyPr wrap="none" anchor="ctr"/>
              <a:lstStyle/>
              <a:p>
                <a:endParaRPr lang="en-US" dirty="0"/>
              </a:p>
            </p:txBody>
          </p:sp>
        </p:grpSp>
      </p:grpSp>
      <p:grpSp>
        <p:nvGrpSpPr>
          <p:cNvPr id="129" name="Group 128"/>
          <p:cNvGrpSpPr/>
          <p:nvPr/>
        </p:nvGrpSpPr>
        <p:grpSpPr>
          <a:xfrm>
            <a:off x="6858000" y="5486400"/>
            <a:ext cx="1066800" cy="152400"/>
            <a:chOff x="5410200" y="5867400"/>
            <a:chExt cx="1066800" cy="152400"/>
          </a:xfrm>
        </p:grpSpPr>
        <p:cxnSp>
          <p:nvCxnSpPr>
            <p:cNvPr id="116" name="Straight Connector 115"/>
            <p:cNvCxnSpPr/>
            <p:nvPr/>
          </p:nvCxnSpPr>
          <p:spPr>
            <a:xfrm>
              <a:off x="5562600" y="5943600"/>
              <a:ext cx="762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7" name="Group 191"/>
            <p:cNvGrpSpPr>
              <a:grpSpLocks/>
            </p:cNvGrpSpPr>
            <p:nvPr/>
          </p:nvGrpSpPr>
          <p:grpSpPr bwMode="auto">
            <a:xfrm>
              <a:off x="5410200" y="5867400"/>
              <a:ext cx="152400" cy="152400"/>
              <a:chOff x="2160" y="3456"/>
              <a:chExt cx="96" cy="96"/>
            </a:xfrm>
          </p:grpSpPr>
          <p:sp>
            <p:nvSpPr>
              <p:cNvPr id="118" name="Line 192"/>
              <p:cNvSpPr>
                <a:spLocks noChangeShapeType="1"/>
              </p:cNvSpPr>
              <p:nvPr/>
            </p:nvSpPr>
            <p:spPr bwMode="auto">
              <a:xfrm>
                <a:off x="2256" y="3456"/>
                <a:ext cx="0" cy="96"/>
              </a:xfrm>
              <a:prstGeom prst="line">
                <a:avLst/>
              </a:prstGeom>
              <a:noFill/>
              <a:ln w="9525">
                <a:solidFill>
                  <a:schemeClr val="tx1"/>
                </a:solidFill>
                <a:round/>
                <a:headEnd/>
                <a:tailEnd/>
              </a:ln>
              <a:effectLst/>
            </p:spPr>
            <p:txBody>
              <a:bodyPr wrap="none" anchor="ctr"/>
              <a:lstStyle/>
              <a:p>
                <a:endParaRPr lang="en-US" dirty="0"/>
              </a:p>
            </p:txBody>
          </p:sp>
          <p:sp>
            <p:nvSpPr>
              <p:cNvPr id="119" name="Line 193"/>
              <p:cNvSpPr>
                <a:spLocks noChangeShapeType="1"/>
              </p:cNvSpPr>
              <p:nvPr/>
            </p:nvSpPr>
            <p:spPr bwMode="auto">
              <a:xfrm>
                <a:off x="2208" y="3456"/>
                <a:ext cx="0" cy="96"/>
              </a:xfrm>
              <a:prstGeom prst="line">
                <a:avLst/>
              </a:prstGeom>
              <a:noFill/>
              <a:ln w="9525">
                <a:solidFill>
                  <a:schemeClr val="tx1"/>
                </a:solidFill>
                <a:round/>
                <a:headEnd/>
                <a:tailEnd/>
              </a:ln>
              <a:effectLst/>
            </p:spPr>
            <p:txBody>
              <a:bodyPr wrap="none" anchor="ctr"/>
              <a:lstStyle/>
              <a:p>
                <a:endParaRPr lang="en-US" dirty="0"/>
              </a:p>
            </p:txBody>
          </p:sp>
          <p:sp>
            <p:nvSpPr>
              <p:cNvPr id="120" name="Line 194"/>
              <p:cNvSpPr>
                <a:spLocks noChangeShapeType="1"/>
              </p:cNvSpPr>
              <p:nvPr/>
            </p:nvSpPr>
            <p:spPr bwMode="auto">
              <a:xfrm>
                <a:off x="2160" y="3504"/>
                <a:ext cx="96" cy="0"/>
              </a:xfrm>
              <a:prstGeom prst="line">
                <a:avLst/>
              </a:prstGeom>
              <a:noFill/>
              <a:ln w="9525">
                <a:solidFill>
                  <a:schemeClr val="tx1"/>
                </a:solidFill>
                <a:round/>
                <a:headEnd/>
                <a:tailEnd/>
              </a:ln>
              <a:effectLst/>
            </p:spPr>
            <p:txBody>
              <a:bodyPr wrap="none" anchor="ctr"/>
              <a:lstStyle/>
              <a:p>
                <a:endParaRPr lang="en-US" dirty="0"/>
              </a:p>
            </p:txBody>
          </p:sp>
        </p:grpSp>
        <p:grpSp>
          <p:nvGrpSpPr>
            <p:cNvPr id="121" name="Group 195"/>
            <p:cNvGrpSpPr>
              <a:grpSpLocks/>
            </p:cNvGrpSpPr>
            <p:nvPr/>
          </p:nvGrpSpPr>
          <p:grpSpPr bwMode="auto">
            <a:xfrm>
              <a:off x="6324600" y="5867400"/>
              <a:ext cx="152400" cy="152400"/>
              <a:chOff x="4224" y="3456"/>
              <a:chExt cx="96" cy="96"/>
            </a:xfrm>
          </p:grpSpPr>
          <p:sp>
            <p:nvSpPr>
              <p:cNvPr id="122" name="Line 196"/>
              <p:cNvSpPr>
                <a:spLocks noChangeShapeType="1"/>
              </p:cNvSpPr>
              <p:nvPr/>
            </p:nvSpPr>
            <p:spPr bwMode="auto">
              <a:xfrm>
                <a:off x="4272" y="3456"/>
                <a:ext cx="0" cy="96"/>
              </a:xfrm>
              <a:prstGeom prst="line">
                <a:avLst/>
              </a:prstGeom>
              <a:noFill/>
              <a:ln w="9525">
                <a:solidFill>
                  <a:schemeClr val="tx1"/>
                </a:solidFill>
                <a:round/>
                <a:headEnd/>
                <a:tailEnd/>
              </a:ln>
              <a:effectLst/>
            </p:spPr>
            <p:txBody>
              <a:bodyPr wrap="none" anchor="ctr"/>
              <a:lstStyle/>
              <a:p>
                <a:endParaRPr lang="en-US" dirty="0"/>
              </a:p>
            </p:txBody>
          </p:sp>
          <p:sp>
            <p:nvSpPr>
              <p:cNvPr id="123" name="Line 197"/>
              <p:cNvSpPr>
                <a:spLocks noChangeShapeType="1"/>
              </p:cNvSpPr>
              <p:nvPr/>
            </p:nvSpPr>
            <p:spPr bwMode="auto">
              <a:xfrm>
                <a:off x="4224" y="3456"/>
                <a:ext cx="0" cy="96"/>
              </a:xfrm>
              <a:prstGeom prst="line">
                <a:avLst/>
              </a:prstGeom>
              <a:noFill/>
              <a:ln w="9525">
                <a:solidFill>
                  <a:schemeClr val="tx1"/>
                </a:solidFill>
                <a:round/>
                <a:headEnd/>
                <a:tailEnd/>
              </a:ln>
              <a:effectLst/>
            </p:spPr>
            <p:txBody>
              <a:bodyPr wrap="none" anchor="ctr"/>
              <a:lstStyle/>
              <a:p>
                <a:endParaRPr lang="en-US" dirty="0"/>
              </a:p>
            </p:txBody>
          </p:sp>
          <p:sp>
            <p:nvSpPr>
              <p:cNvPr id="124" name="Line 198"/>
              <p:cNvSpPr>
                <a:spLocks noChangeShapeType="1"/>
              </p:cNvSpPr>
              <p:nvPr/>
            </p:nvSpPr>
            <p:spPr bwMode="auto">
              <a:xfrm>
                <a:off x="4224" y="3504"/>
                <a:ext cx="96" cy="0"/>
              </a:xfrm>
              <a:prstGeom prst="line">
                <a:avLst/>
              </a:prstGeom>
              <a:noFill/>
              <a:ln w="9525">
                <a:solidFill>
                  <a:schemeClr val="tx1"/>
                </a:solidFill>
                <a:round/>
                <a:headEnd/>
                <a:tailEnd/>
              </a:ln>
              <a:effectLst/>
            </p:spPr>
            <p:txBody>
              <a:bodyPr wrap="none" anchor="ctr"/>
              <a:lstStyle/>
              <a:p>
                <a:endParaRPr lang="en-US" dirty="0"/>
              </a:p>
            </p:txBody>
          </p:sp>
        </p:grpSp>
      </p:grpSp>
      <p:sp>
        <p:nvSpPr>
          <p:cNvPr id="125" name="TextBox 124"/>
          <p:cNvSpPr txBox="1"/>
          <p:nvPr/>
        </p:nvSpPr>
        <p:spPr>
          <a:xfrm>
            <a:off x="3581400" y="3810000"/>
            <a:ext cx="1752600" cy="338554"/>
          </a:xfrm>
          <a:prstGeom prst="rect">
            <a:avLst/>
          </a:prstGeom>
          <a:noFill/>
        </p:spPr>
        <p:txBody>
          <a:bodyPr wrap="square" rtlCol="0">
            <a:spAutoFit/>
          </a:bodyPr>
          <a:lstStyle/>
          <a:p>
            <a:pPr algn="ctr"/>
            <a:r>
              <a:rPr lang="en-US" sz="1600" i="1"/>
              <a:t>one-to-many</a:t>
            </a:r>
          </a:p>
        </p:txBody>
      </p:sp>
      <p:sp>
        <p:nvSpPr>
          <p:cNvPr id="126" name="TextBox 125"/>
          <p:cNvSpPr txBox="1"/>
          <p:nvPr/>
        </p:nvSpPr>
        <p:spPr>
          <a:xfrm>
            <a:off x="6781800" y="3852446"/>
            <a:ext cx="1752600" cy="338554"/>
          </a:xfrm>
          <a:prstGeom prst="rect">
            <a:avLst/>
          </a:prstGeom>
          <a:noFill/>
        </p:spPr>
        <p:txBody>
          <a:bodyPr wrap="square" rtlCol="0">
            <a:spAutoFit/>
          </a:bodyPr>
          <a:lstStyle/>
          <a:p>
            <a:pPr algn="ctr"/>
            <a:r>
              <a:rPr lang="en-US" sz="1600" i="1"/>
              <a:t>many-to-many</a:t>
            </a:r>
          </a:p>
        </p:txBody>
      </p:sp>
      <p:sp>
        <p:nvSpPr>
          <p:cNvPr id="127" name="TextBox 126"/>
          <p:cNvSpPr txBox="1"/>
          <p:nvPr/>
        </p:nvSpPr>
        <p:spPr>
          <a:xfrm>
            <a:off x="6553200" y="4953000"/>
            <a:ext cx="1752600" cy="338554"/>
          </a:xfrm>
          <a:prstGeom prst="rect">
            <a:avLst/>
          </a:prstGeom>
          <a:noFill/>
        </p:spPr>
        <p:txBody>
          <a:bodyPr wrap="square" rtlCol="0">
            <a:spAutoFit/>
          </a:bodyPr>
          <a:lstStyle/>
          <a:p>
            <a:pPr algn="ctr"/>
            <a:r>
              <a:rPr lang="en-US" sz="1600" i="1"/>
              <a:t>one-to-one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94" grpId="0" animBg="1"/>
      <p:bldP spid="125" grpId="0"/>
      <p:bldP spid="126" grpId="0"/>
      <p:bldP spid="1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72" y="169193"/>
            <a:ext cx="11029616" cy="1188720"/>
          </a:xfrm>
        </p:spPr>
        <p:txBody>
          <a:bodyPr/>
          <a:lstStyle/>
          <a:p>
            <a:r>
              <a:rPr lang="en-US" dirty="0"/>
              <a:t>Maximum Cardinality</a:t>
            </a:r>
          </a:p>
        </p:txBody>
      </p:sp>
      <p:sp>
        <p:nvSpPr>
          <p:cNvPr id="3" name="Content Placeholder 2"/>
          <p:cNvSpPr>
            <a:spLocks noGrp="1"/>
          </p:cNvSpPr>
          <p:nvPr>
            <p:ph idx="1"/>
          </p:nvPr>
        </p:nvSpPr>
        <p:spPr>
          <a:xfrm>
            <a:off x="581192" y="1020558"/>
            <a:ext cx="11029615" cy="3634486"/>
          </a:xfrm>
        </p:spPr>
        <p:txBody>
          <a:bodyPr/>
          <a:lstStyle/>
          <a:p>
            <a:r>
              <a:rPr lang="en-US" dirty="0"/>
              <a:t>Keep in mind that the 3 relationship types (1-to-1, 1-to-many, and many-to-many) describe the maximum cardinality at both ends of a relationship.</a:t>
            </a:r>
          </a:p>
          <a:p>
            <a:r>
              <a:rPr lang="en-US" dirty="0"/>
              <a:t>It’s incorrect to read the minimum and maximum cardinality as “one-to-many”, for instance.</a:t>
            </a:r>
          </a:p>
          <a:p>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15</a:t>
            </a:fld>
            <a:endParaRPr kumimoji="0" lang="en-US" dirty="0"/>
          </a:p>
        </p:txBody>
      </p:sp>
      <p:sp>
        <p:nvSpPr>
          <p:cNvPr id="48" name="Rectangle 150"/>
          <p:cNvSpPr>
            <a:spLocks noChangeArrowheads="1"/>
          </p:cNvSpPr>
          <p:nvPr/>
        </p:nvSpPr>
        <p:spPr bwMode="auto">
          <a:xfrm>
            <a:off x="7010400" y="4343400"/>
            <a:ext cx="1828800" cy="609600"/>
          </a:xfrm>
          <a:prstGeom prst="rect">
            <a:avLst/>
          </a:prstGeom>
          <a:noFill/>
          <a:ln w="9525">
            <a:solidFill>
              <a:schemeClr val="tx1"/>
            </a:solidFill>
            <a:miter lim="800000"/>
            <a:headEnd/>
            <a:tailEnd/>
          </a:ln>
          <a:effectLst/>
        </p:spPr>
        <p:txBody>
          <a:bodyPr wrap="none" anchor="ctr"/>
          <a:lstStyle/>
          <a:p>
            <a:pPr algn="ctr"/>
            <a:r>
              <a:rPr lang="en-US" sz="1600">
                <a:latin typeface="Arial" charset="0"/>
              </a:rPr>
              <a:t>INVENTORY</a:t>
            </a:r>
            <a:endParaRPr lang="en-US" sz="1600" dirty="0">
              <a:latin typeface="Arial" charset="0"/>
            </a:endParaRPr>
          </a:p>
        </p:txBody>
      </p:sp>
      <p:sp>
        <p:nvSpPr>
          <p:cNvPr id="49" name="Rectangle 150"/>
          <p:cNvSpPr>
            <a:spLocks noChangeArrowheads="1"/>
          </p:cNvSpPr>
          <p:nvPr/>
        </p:nvSpPr>
        <p:spPr bwMode="auto">
          <a:xfrm>
            <a:off x="3505200" y="4350244"/>
            <a:ext cx="1828800" cy="609600"/>
          </a:xfrm>
          <a:prstGeom prst="rect">
            <a:avLst/>
          </a:prstGeom>
          <a:noFill/>
          <a:ln w="9525">
            <a:solidFill>
              <a:schemeClr val="tx1"/>
            </a:solidFill>
            <a:miter lim="800000"/>
            <a:headEnd/>
            <a:tailEnd/>
          </a:ln>
          <a:effectLst/>
        </p:spPr>
        <p:txBody>
          <a:bodyPr wrap="none" anchor="ctr"/>
          <a:lstStyle/>
          <a:p>
            <a:pPr algn="ctr"/>
            <a:r>
              <a:rPr lang="en-US" sz="1600">
                <a:latin typeface="Arial" charset="0"/>
              </a:rPr>
              <a:t>ORDER</a:t>
            </a:r>
            <a:endParaRPr lang="en-US" sz="1600" dirty="0">
              <a:latin typeface="Arial" charset="0"/>
            </a:endParaRPr>
          </a:p>
        </p:txBody>
      </p:sp>
      <p:cxnSp>
        <p:nvCxnSpPr>
          <p:cNvPr id="50" name="Straight Connector 49"/>
          <p:cNvCxnSpPr/>
          <p:nvPr/>
        </p:nvCxnSpPr>
        <p:spPr>
          <a:xfrm>
            <a:off x="5638800" y="4648200"/>
            <a:ext cx="1219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1" name="Group 172"/>
          <p:cNvGrpSpPr>
            <a:grpSpLocks/>
          </p:cNvGrpSpPr>
          <p:nvPr/>
        </p:nvGrpSpPr>
        <p:grpSpPr bwMode="auto">
          <a:xfrm>
            <a:off x="5334000" y="4572000"/>
            <a:ext cx="304800" cy="152400"/>
            <a:chOff x="2160" y="720"/>
            <a:chExt cx="192" cy="96"/>
          </a:xfrm>
        </p:grpSpPr>
        <p:sp>
          <p:nvSpPr>
            <p:cNvPr id="52" name="Oval 173"/>
            <p:cNvSpPr>
              <a:spLocks noChangeArrowheads="1"/>
            </p:cNvSpPr>
            <p:nvPr/>
          </p:nvSpPr>
          <p:spPr bwMode="auto">
            <a:xfrm>
              <a:off x="2256" y="720"/>
              <a:ext cx="96" cy="96"/>
            </a:xfrm>
            <a:prstGeom prst="ellipse">
              <a:avLst/>
            </a:prstGeom>
            <a:noFill/>
            <a:ln w="9525">
              <a:solidFill>
                <a:schemeClr val="tx1"/>
              </a:solidFill>
              <a:round/>
              <a:headEnd/>
              <a:tailEnd/>
            </a:ln>
            <a:effectLst/>
          </p:spPr>
          <p:txBody>
            <a:bodyPr wrap="none" anchor="ctr"/>
            <a:lstStyle/>
            <a:p>
              <a:endParaRPr lang="en-US" dirty="0"/>
            </a:p>
          </p:txBody>
        </p:sp>
        <p:sp>
          <p:nvSpPr>
            <p:cNvPr id="53" name="Line 174"/>
            <p:cNvSpPr>
              <a:spLocks noChangeShapeType="1"/>
            </p:cNvSpPr>
            <p:nvPr/>
          </p:nvSpPr>
          <p:spPr bwMode="auto">
            <a:xfrm>
              <a:off x="2160" y="768"/>
              <a:ext cx="96" cy="0"/>
            </a:xfrm>
            <a:prstGeom prst="line">
              <a:avLst/>
            </a:prstGeom>
            <a:noFill/>
            <a:ln w="9525">
              <a:solidFill>
                <a:schemeClr val="tx1"/>
              </a:solidFill>
              <a:round/>
              <a:headEnd/>
              <a:tailEnd/>
            </a:ln>
            <a:effectLst/>
          </p:spPr>
          <p:txBody>
            <a:bodyPr wrap="none" anchor="ctr"/>
            <a:lstStyle/>
            <a:p>
              <a:endParaRPr lang="en-US" dirty="0"/>
            </a:p>
          </p:txBody>
        </p:sp>
        <p:sp>
          <p:nvSpPr>
            <p:cNvPr id="54" name="Line 175"/>
            <p:cNvSpPr>
              <a:spLocks noChangeShapeType="1"/>
            </p:cNvSpPr>
            <p:nvPr/>
          </p:nvSpPr>
          <p:spPr bwMode="auto">
            <a:xfrm flipH="1">
              <a:off x="2160" y="768"/>
              <a:ext cx="96" cy="48"/>
            </a:xfrm>
            <a:prstGeom prst="line">
              <a:avLst/>
            </a:prstGeom>
            <a:noFill/>
            <a:ln w="9525">
              <a:solidFill>
                <a:schemeClr val="tx1"/>
              </a:solidFill>
              <a:round/>
              <a:headEnd/>
              <a:tailEnd/>
            </a:ln>
            <a:effectLst/>
          </p:spPr>
          <p:txBody>
            <a:bodyPr wrap="none" anchor="ctr"/>
            <a:lstStyle/>
            <a:p>
              <a:endParaRPr lang="en-US" dirty="0"/>
            </a:p>
          </p:txBody>
        </p:sp>
        <p:sp>
          <p:nvSpPr>
            <p:cNvPr id="55" name="Line 176"/>
            <p:cNvSpPr>
              <a:spLocks noChangeShapeType="1"/>
            </p:cNvSpPr>
            <p:nvPr/>
          </p:nvSpPr>
          <p:spPr bwMode="auto">
            <a:xfrm flipH="1" flipV="1">
              <a:off x="2160" y="720"/>
              <a:ext cx="96" cy="48"/>
            </a:xfrm>
            <a:prstGeom prst="line">
              <a:avLst/>
            </a:prstGeom>
            <a:noFill/>
            <a:ln w="9525">
              <a:solidFill>
                <a:schemeClr val="tx1"/>
              </a:solidFill>
              <a:round/>
              <a:headEnd/>
              <a:tailEnd/>
            </a:ln>
            <a:effectLst/>
          </p:spPr>
          <p:txBody>
            <a:bodyPr wrap="none" anchor="ctr"/>
            <a:lstStyle/>
            <a:p>
              <a:endParaRPr lang="en-US" dirty="0"/>
            </a:p>
          </p:txBody>
        </p:sp>
      </p:grpSp>
      <p:grpSp>
        <p:nvGrpSpPr>
          <p:cNvPr id="56" name="Group 186"/>
          <p:cNvGrpSpPr>
            <a:grpSpLocks/>
          </p:cNvGrpSpPr>
          <p:nvPr/>
        </p:nvGrpSpPr>
        <p:grpSpPr bwMode="auto">
          <a:xfrm>
            <a:off x="6858000" y="4572000"/>
            <a:ext cx="152400" cy="152400"/>
            <a:chOff x="4224" y="1632"/>
            <a:chExt cx="96" cy="96"/>
          </a:xfrm>
        </p:grpSpPr>
        <p:sp>
          <p:nvSpPr>
            <p:cNvPr id="57" name="Line 187"/>
            <p:cNvSpPr>
              <a:spLocks noChangeShapeType="1"/>
            </p:cNvSpPr>
            <p:nvPr/>
          </p:nvSpPr>
          <p:spPr bwMode="auto">
            <a:xfrm>
              <a:off x="4224" y="1680"/>
              <a:ext cx="96" cy="0"/>
            </a:xfrm>
            <a:prstGeom prst="line">
              <a:avLst/>
            </a:prstGeom>
            <a:noFill/>
            <a:ln w="9525">
              <a:solidFill>
                <a:schemeClr val="tx1"/>
              </a:solidFill>
              <a:round/>
              <a:headEnd/>
              <a:tailEnd/>
            </a:ln>
            <a:effectLst/>
          </p:spPr>
          <p:txBody>
            <a:bodyPr wrap="none" anchor="ctr"/>
            <a:lstStyle/>
            <a:p>
              <a:endParaRPr lang="en-US" dirty="0"/>
            </a:p>
          </p:txBody>
        </p:sp>
        <p:sp>
          <p:nvSpPr>
            <p:cNvPr id="58" name="Line 188"/>
            <p:cNvSpPr>
              <a:spLocks noChangeShapeType="1"/>
            </p:cNvSpPr>
            <p:nvPr/>
          </p:nvSpPr>
          <p:spPr bwMode="auto">
            <a:xfrm>
              <a:off x="4224" y="1680"/>
              <a:ext cx="96" cy="48"/>
            </a:xfrm>
            <a:prstGeom prst="line">
              <a:avLst/>
            </a:prstGeom>
            <a:noFill/>
            <a:ln w="9525">
              <a:solidFill>
                <a:schemeClr val="tx1"/>
              </a:solidFill>
              <a:round/>
              <a:headEnd/>
              <a:tailEnd/>
            </a:ln>
            <a:effectLst/>
          </p:spPr>
          <p:txBody>
            <a:bodyPr wrap="none" anchor="ctr"/>
            <a:lstStyle/>
            <a:p>
              <a:endParaRPr lang="en-US" dirty="0"/>
            </a:p>
          </p:txBody>
        </p:sp>
        <p:sp>
          <p:nvSpPr>
            <p:cNvPr id="59" name="Line 189"/>
            <p:cNvSpPr>
              <a:spLocks noChangeShapeType="1"/>
            </p:cNvSpPr>
            <p:nvPr/>
          </p:nvSpPr>
          <p:spPr bwMode="auto">
            <a:xfrm flipV="1">
              <a:off x="4224" y="1632"/>
              <a:ext cx="96" cy="48"/>
            </a:xfrm>
            <a:prstGeom prst="line">
              <a:avLst/>
            </a:prstGeom>
            <a:noFill/>
            <a:ln w="9525">
              <a:solidFill>
                <a:schemeClr val="tx1"/>
              </a:solidFill>
              <a:round/>
              <a:headEnd/>
              <a:tailEnd/>
            </a:ln>
            <a:effectLst/>
          </p:spPr>
          <p:txBody>
            <a:bodyPr wrap="none" anchor="ctr"/>
            <a:lstStyle/>
            <a:p>
              <a:endParaRPr lang="en-US" dirty="0"/>
            </a:p>
          </p:txBody>
        </p:sp>
        <p:sp>
          <p:nvSpPr>
            <p:cNvPr id="60" name="Line 190"/>
            <p:cNvSpPr>
              <a:spLocks noChangeShapeType="1"/>
            </p:cNvSpPr>
            <p:nvPr/>
          </p:nvSpPr>
          <p:spPr bwMode="auto">
            <a:xfrm>
              <a:off x="4224" y="1632"/>
              <a:ext cx="0" cy="96"/>
            </a:xfrm>
            <a:prstGeom prst="line">
              <a:avLst/>
            </a:prstGeom>
            <a:noFill/>
            <a:ln w="9525">
              <a:solidFill>
                <a:schemeClr val="tx1"/>
              </a:solidFill>
              <a:round/>
              <a:headEnd/>
              <a:tailEnd/>
            </a:ln>
            <a:effectLst/>
          </p:spPr>
          <p:txBody>
            <a:bodyPr wrap="none" anchor="ctr"/>
            <a:lstStyle/>
            <a:p>
              <a:endParaRPr lang="en-US" dirty="0"/>
            </a:p>
          </p:txBody>
        </p:sp>
      </p:grpSp>
      <p:sp>
        <p:nvSpPr>
          <p:cNvPr id="61" name="Rectangle 150"/>
          <p:cNvSpPr>
            <a:spLocks noChangeArrowheads="1"/>
          </p:cNvSpPr>
          <p:nvPr/>
        </p:nvSpPr>
        <p:spPr bwMode="auto">
          <a:xfrm>
            <a:off x="4495800" y="5638800"/>
            <a:ext cx="1828800" cy="609600"/>
          </a:xfrm>
          <a:prstGeom prst="rect">
            <a:avLst/>
          </a:prstGeom>
          <a:noFill/>
          <a:ln w="9525">
            <a:solidFill>
              <a:schemeClr val="tx1"/>
            </a:solidFill>
            <a:miter lim="800000"/>
            <a:headEnd/>
            <a:tailEnd/>
          </a:ln>
          <a:effectLst/>
        </p:spPr>
        <p:txBody>
          <a:bodyPr wrap="none" anchor="ctr"/>
          <a:lstStyle/>
          <a:p>
            <a:pPr algn="ctr"/>
            <a:r>
              <a:rPr lang="en-US" sz="1600">
                <a:latin typeface="Arial" charset="0"/>
              </a:rPr>
              <a:t>CUSTOMER</a:t>
            </a:r>
            <a:endParaRPr lang="en-US" sz="1600" dirty="0">
              <a:latin typeface="Arial" charset="0"/>
            </a:endParaRPr>
          </a:p>
        </p:txBody>
      </p:sp>
      <p:sp>
        <p:nvSpPr>
          <p:cNvPr id="62" name="Rectangle 150"/>
          <p:cNvSpPr>
            <a:spLocks noChangeArrowheads="1"/>
          </p:cNvSpPr>
          <p:nvPr/>
        </p:nvSpPr>
        <p:spPr bwMode="auto">
          <a:xfrm>
            <a:off x="7467600" y="5638800"/>
            <a:ext cx="1828800" cy="609600"/>
          </a:xfrm>
          <a:prstGeom prst="rect">
            <a:avLst/>
          </a:prstGeom>
          <a:noFill/>
          <a:ln w="9525">
            <a:solidFill>
              <a:schemeClr val="tx1"/>
            </a:solidFill>
            <a:miter lim="800000"/>
            <a:headEnd/>
            <a:tailEnd/>
          </a:ln>
          <a:effectLst/>
        </p:spPr>
        <p:txBody>
          <a:bodyPr wrap="none" anchor="ctr"/>
          <a:lstStyle/>
          <a:p>
            <a:pPr algn="ctr"/>
            <a:r>
              <a:rPr lang="en-US" sz="1600">
                <a:latin typeface="Arial" charset="0"/>
              </a:rPr>
              <a:t>ORDER</a:t>
            </a:r>
            <a:endParaRPr lang="en-US" sz="1600" dirty="0">
              <a:latin typeface="Arial" charset="0"/>
            </a:endParaRPr>
          </a:p>
        </p:txBody>
      </p:sp>
      <p:cxnSp>
        <p:nvCxnSpPr>
          <p:cNvPr id="63" name="Straight Connector 62"/>
          <p:cNvCxnSpPr>
            <a:stCxn id="61" idx="3"/>
          </p:cNvCxnSpPr>
          <p:nvPr/>
        </p:nvCxnSpPr>
        <p:spPr>
          <a:xfrm>
            <a:off x="6324600" y="5943600"/>
            <a:ext cx="838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 name="Group 155"/>
          <p:cNvGrpSpPr>
            <a:grpSpLocks/>
          </p:cNvGrpSpPr>
          <p:nvPr/>
        </p:nvGrpSpPr>
        <p:grpSpPr bwMode="auto">
          <a:xfrm>
            <a:off x="7162800" y="5867400"/>
            <a:ext cx="304800" cy="152400"/>
            <a:chOff x="4128" y="720"/>
            <a:chExt cx="192" cy="96"/>
          </a:xfrm>
        </p:grpSpPr>
        <p:sp>
          <p:nvSpPr>
            <p:cNvPr id="65" name="Oval 156"/>
            <p:cNvSpPr>
              <a:spLocks noChangeArrowheads="1"/>
            </p:cNvSpPr>
            <p:nvPr/>
          </p:nvSpPr>
          <p:spPr bwMode="auto">
            <a:xfrm>
              <a:off x="4128" y="720"/>
              <a:ext cx="96" cy="96"/>
            </a:xfrm>
            <a:prstGeom prst="ellipse">
              <a:avLst/>
            </a:prstGeom>
            <a:noFill/>
            <a:ln w="9525">
              <a:solidFill>
                <a:schemeClr val="tx1"/>
              </a:solidFill>
              <a:round/>
              <a:headEnd/>
              <a:tailEnd/>
            </a:ln>
            <a:effectLst/>
          </p:spPr>
          <p:txBody>
            <a:bodyPr wrap="none" anchor="ctr"/>
            <a:lstStyle/>
            <a:p>
              <a:endParaRPr lang="en-US" dirty="0"/>
            </a:p>
          </p:txBody>
        </p:sp>
        <p:sp>
          <p:nvSpPr>
            <p:cNvPr id="66" name="Line 157"/>
            <p:cNvSpPr>
              <a:spLocks noChangeShapeType="1"/>
            </p:cNvSpPr>
            <p:nvPr/>
          </p:nvSpPr>
          <p:spPr bwMode="auto">
            <a:xfrm>
              <a:off x="4224" y="768"/>
              <a:ext cx="96" cy="0"/>
            </a:xfrm>
            <a:prstGeom prst="line">
              <a:avLst/>
            </a:prstGeom>
            <a:noFill/>
            <a:ln w="9525">
              <a:solidFill>
                <a:schemeClr val="tx1"/>
              </a:solidFill>
              <a:round/>
              <a:headEnd/>
              <a:tailEnd/>
            </a:ln>
            <a:effectLst/>
          </p:spPr>
          <p:txBody>
            <a:bodyPr wrap="none" anchor="ctr"/>
            <a:lstStyle/>
            <a:p>
              <a:endParaRPr lang="en-US" dirty="0"/>
            </a:p>
          </p:txBody>
        </p:sp>
        <p:sp>
          <p:nvSpPr>
            <p:cNvPr id="67" name="Line 158"/>
            <p:cNvSpPr>
              <a:spLocks noChangeShapeType="1"/>
            </p:cNvSpPr>
            <p:nvPr/>
          </p:nvSpPr>
          <p:spPr bwMode="auto">
            <a:xfrm>
              <a:off x="4224" y="768"/>
              <a:ext cx="96" cy="48"/>
            </a:xfrm>
            <a:prstGeom prst="line">
              <a:avLst/>
            </a:prstGeom>
            <a:noFill/>
            <a:ln w="9525">
              <a:solidFill>
                <a:schemeClr val="tx1"/>
              </a:solidFill>
              <a:round/>
              <a:headEnd/>
              <a:tailEnd/>
            </a:ln>
            <a:effectLst/>
          </p:spPr>
          <p:txBody>
            <a:bodyPr wrap="none" anchor="ctr"/>
            <a:lstStyle/>
            <a:p>
              <a:endParaRPr lang="en-US" dirty="0"/>
            </a:p>
          </p:txBody>
        </p:sp>
        <p:sp>
          <p:nvSpPr>
            <p:cNvPr id="68" name="Line 159"/>
            <p:cNvSpPr>
              <a:spLocks noChangeShapeType="1"/>
            </p:cNvSpPr>
            <p:nvPr/>
          </p:nvSpPr>
          <p:spPr bwMode="auto">
            <a:xfrm flipV="1">
              <a:off x="4224" y="720"/>
              <a:ext cx="96" cy="48"/>
            </a:xfrm>
            <a:prstGeom prst="line">
              <a:avLst/>
            </a:prstGeom>
            <a:noFill/>
            <a:ln w="9525">
              <a:solidFill>
                <a:schemeClr val="tx1"/>
              </a:solidFill>
              <a:round/>
              <a:headEnd/>
              <a:tailEnd/>
            </a:ln>
            <a:effectLst/>
          </p:spPr>
          <p:txBody>
            <a:bodyPr wrap="none" anchor="ctr"/>
            <a:lstStyle/>
            <a:p>
              <a:endParaRPr lang="en-US" dirty="0"/>
            </a:p>
          </p:txBody>
        </p:sp>
      </p:grpSp>
      <p:grpSp>
        <p:nvGrpSpPr>
          <p:cNvPr id="69" name="Group 191"/>
          <p:cNvGrpSpPr>
            <a:grpSpLocks/>
          </p:cNvGrpSpPr>
          <p:nvPr/>
        </p:nvGrpSpPr>
        <p:grpSpPr bwMode="auto">
          <a:xfrm>
            <a:off x="6477000" y="5867400"/>
            <a:ext cx="96" cy="152400"/>
            <a:chOff x="2160" y="3456"/>
            <a:chExt cx="96" cy="96"/>
          </a:xfrm>
        </p:grpSpPr>
        <p:sp>
          <p:nvSpPr>
            <p:cNvPr id="70" name="Line 192"/>
            <p:cNvSpPr>
              <a:spLocks noChangeShapeType="1"/>
            </p:cNvSpPr>
            <p:nvPr/>
          </p:nvSpPr>
          <p:spPr bwMode="auto">
            <a:xfrm>
              <a:off x="2256" y="3456"/>
              <a:ext cx="0" cy="96"/>
            </a:xfrm>
            <a:prstGeom prst="line">
              <a:avLst/>
            </a:prstGeom>
            <a:noFill/>
            <a:ln w="9525">
              <a:solidFill>
                <a:schemeClr val="tx1"/>
              </a:solidFill>
              <a:round/>
              <a:headEnd/>
              <a:tailEnd/>
            </a:ln>
            <a:effectLst/>
          </p:spPr>
          <p:txBody>
            <a:bodyPr wrap="none" anchor="ctr"/>
            <a:lstStyle/>
            <a:p>
              <a:endParaRPr lang="en-US" dirty="0"/>
            </a:p>
          </p:txBody>
        </p:sp>
        <p:sp>
          <p:nvSpPr>
            <p:cNvPr id="71" name="Line 193"/>
            <p:cNvSpPr>
              <a:spLocks noChangeShapeType="1"/>
            </p:cNvSpPr>
            <p:nvPr/>
          </p:nvSpPr>
          <p:spPr bwMode="auto">
            <a:xfrm>
              <a:off x="2208" y="3456"/>
              <a:ext cx="0" cy="96"/>
            </a:xfrm>
            <a:prstGeom prst="line">
              <a:avLst/>
            </a:prstGeom>
            <a:noFill/>
            <a:ln w="9525">
              <a:solidFill>
                <a:schemeClr val="tx1"/>
              </a:solidFill>
              <a:round/>
              <a:headEnd/>
              <a:tailEnd/>
            </a:ln>
            <a:effectLst/>
          </p:spPr>
          <p:txBody>
            <a:bodyPr wrap="none" anchor="ctr"/>
            <a:lstStyle/>
            <a:p>
              <a:endParaRPr lang="en-US" dirty="0"/>
            </a:p>
          </p:txBody>
        </p:sp>
        <p:sp>
          <p:nvSpPr>
            <p:cNvPr id="72" name="Line 194"/>
            <p:cNvSpPr>
              <a:spLocks noChangeShapeType="1"/>
            </p:cNvSpPr>
            <p:nvPr/>
          </p:nvSpPr>
          <p:spPr bwMode="auto">
            <a:xfrm>
              <a:off x="2160" y="3504"/>
              <a:ext cx="96" cy="0"/>
            </a:xfrm>
            <a:prstGeom prst="line">
              <a:avLst/>
            </a:prstGeom>
            <a:noFill/>
            <a:ln w="9525">
              <a:solidFill>
                <a:schemeClr val="tx1"/>
              </a:solidFill>
              <a:round/>
              <a:headEnd/>
              <a:tailEnd/>
            </a:ln>
            <a:effectLst/>
          </p:spPr>
          <p:txBody>
            <a:bodyPr wrap="none" anchor="ctr"/>
            <a:lstStyle/>
            <a:p>
              <a:endParaRPr lang="en-US" dirty="0"/>
            </a:p>
          </p:txBody>
        </p:sp>
      </p:grpSp>
      <p:grpSp>
        <p:nvGrpSpPr>
          <p:cNvPr id="73" name="Group 191"/>
          <p:cNvGrpSpPr>
            <a:grpSpLocks/>
          </p:cNvGrpSpPr>
          <p:nvPr/>
        </p:nvGrpSpPr>
        <p:grpSpPr bwMode="auto">
          <a:xfrm>
            <a:off x="6400704" y="5867400"/>
            <a:ext cx="96" cy="152400"/>
            <a:chOff x="2160" y="3456"/>
            <a:chExt cx="96" cy="96"/>
          </a:xfrm>
        </p:grpSpPr>
        <p:sp>
          <p:nvSpPr>
            <p:cNvPr id="74" name="Line 192"/>
            <p:cNvSpPr>
              <a:spLocks noChangeShapeType="1"/>
            </p:cNvSpPr>
            <p:nvPr/>
          </p:nvSpPr>
          <p:spPr bwMode="auto">
            <a:xfrm>
              <a:off x="2256" y="3456"/>
              <a:ext cx="0" cy="96"/>
            </a:xfrm>
            <a:prstGeom prst="line">
              <a:avLst/>
            </a:prstGeom>
            <a:noFill/>
            <a:ln w="9525">
              <a:solidFill>
                <a:schemeClr val="tx1"/>
              </a:solidFill>
              <a:round/>
              <a:headEnd/>
              <a:tailEnd/>
            </a:ln>
            <a:effectLst/>
          </p:spPr>
          <p:txBody>
            <a:bodyPr wrap="none" anchor="ctr"/>
            <a:lstStyle/>
            <a:p>
              <a:endParaRPr lang="en-US" dirty="0"/>
            </a:p>
          </p:txBody>
        </p:sp>
        <p:sp>
          <p:nvSpPr>
            <p:cNvPr id="75" name="Line 193"/>
            <p:cNvSpPr>
              <a:spLocks noChangeShapeType="1"/>
            </p:cNvSpPr>
            <p:nvPr/>
          </p:nvSpPr>
          <p:spPr bwMode="auto">
            <a:xfrm>
              <a:off x="2208" y="3456"/>
              <a:ext cx="0" cy="96"/>
            </a:xfrm>
            <a:prstGeom prst="line">
              <a:avLst/>
            </a:prstGeom>
            <a:noFill/>
            <a:ln w="9525">
              <a:solidFill>
                <a:schemeClr val="tx1"/>
              </a:solidFill>
              <a:round/>
              <a:headEnd/>
              <a:tailEnd/>
            </a:ln>
            <a:effectLst/>
          </p:spPr>
          <p:txBody>
            <a:bodyPr wrap="none" anchor="ctr"/>
            <a:lstStyle/>
            <a:p>
              <a:endParaRPr lang="en-US" dirty="0"/>
            </a:p>
          </p:txBody>
        </p:sp>
        <p:sp>
          <p:nvSpPr>
            <p:cNvPr id="76" name="Line 194"/>
            <p:cNvSpPr>
              <a:spLocks noChangeShapeType="1"/>
            </p:cNvSpPr>
            <p:nvPr/>
          </p:nvSpPr>
          <p:spPr bwMode="auto">
            <a:xfrm>
              <a:off x="2160" y="3504"/>
              <a:ext cx="96" cy="0"/>
            </a:xfrm>
            <a:prstGeom prst="line">
              <a:avLst/>
            </a:prstGeom>
            <a:noFill/>
            <a:ln w="9525">
              <a:solidFill>
                <a:schemeClr val="tx1"/>
              </a:solidFill>
              <a:round/>
              <a:headEnd/>
              <a:tailEnd/>
            </a:ln>
            <a:effectLst/>
          </p:spPr>
          <p:txBody>
            <a:bodyPr wrap="none" anchor="ctr"/>
            <a:lstStyle/>
            <a:p>
              <a:endParaRPr lang="en-US" dirty="0"/>
            </a:p>
          </p:txBody>
        </p:sp>
      </p:grpSp>
      <p:grpSp>
        <p:nvGrpSpPr>
          <p:cNvPr id="85" name="Group 84"/>
          <p:cNvGrpSpPr/>
          <p:nvPr/>
        </p:nvGrpSpPr>
        <p:grpSpPr>
          <a:xfrm>
            <a:off x="5257800" y="3962401"/>
            <a:ext cx="1981200" cy="568113"/>
            <a:chOff x="3733800" y="3962400"/>
            <a:chExt cx="1981200" cy="568113"/>
          </a:xfrm>
        </p:grpSpPr>
        <p:sp>
          <p:nvSpPr>
            <p:cNvPr id="77" name="TextBox 76"/>
            <p:cNvSpPr txBox="1"/>
            <p:nvPr/>
          </p:nvSpPr>
          <p:spPr>
            <a:xfrm>
              <a:off x="3733800" y="3962400"/>
              <a:ext cx="1981200" cy="276999"/>
            </a:xfrm>
            <a:prstGeom prst="rect">
              <a:avLst/>
            </a:prstGeom>
            <a:noFill/>
          </p:spPr>
          <p:txBody>
            <a:bodyPr wrap="square" rtlCol="0">
              <a:spAutoFit/>
            </a:bodyPr>
            <a:lstStyle/>
            <a:p>
              <a:pPr algn="ctr"/>
              <a:r>
                <a:rPr lang="en-US" sz="1200"/>
                <a:t>This is many-to-many.</a:t>
              </a:r>
            </a:p>
          </p:txBody>
        </p:sp>
        <p:cxnSp>
          <p:nvCxnSpPr>
            <p:cNvPr id="78" name="Straight Arrow Connector 77"/>
            <p:cNvCxnSpPr>
              <a:stCxn id="77" idx="2"/>
            </p:cNvCxnSpPr>
            <p:nvPr/>
          </p:nvCxnSpPr>
          <p:spPr>
            <a:xfrm rot="5400000">
              <a:off x="4215200" y="3986599"/>
              <a:ext cx="256401" cy="762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77" idx="2"/>
            </p:cNvCxnSpPr>
            <p:nvPr/>
          </p:nvCxnSpPr>
          <p:spPr>
            <a:xfrm rot="16200000" flipH="1">
              <a:off x="4935549" y="4028249"/>
              <a:ext cx="291115" cy="7134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87" name="Group 86"/>
          <p:cNvGrpSpPr/>
          <p:nvPr/>
        </p:nvGrpSpPr>
        <p:grpSpPr>
          <a:xfrm>
            <a:off x="6096000" y="5223088"/>
            <a:ext cx="1981200" cy="568113"/>
            <a:chOff x="4572000" y="5223087"/>
            <a:chExt cx="1981200" cy="568113"/>
          </a:xfrm>
        </p:grpSpPr>
        <p:cxnSp>
          <p:nvCxnSpPr>
            <p:cNvPr id="81" name="Straight Arrow Connector 80"/>
            <p:cNvCxnSpPr>
              <a:stCxn id="80" idx="2"/>
            </p:cNvCxnSpPr>
            <p:nvPr/>
          </p:nvCxnSpPr>
          <p:spPr>
            <a:xfrm rot="5400000">
              <a:off x="5089649" y="5314863"/>
              <a:ext cx="287728" cy="658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4572000" y="5223087"/>
              <a:ext cx="1981200" cy="276999"/>
            </a:xfrm>
            <a:prstGeom prst="rect">
              <a:avLst/>
            </a:prstGeom>
            <a:noFill/>
          </p:spPr>
          <p:txBody>
            <a:bodyPr wrap="square" rtlCol="0">
              <a:spAutoFit/>
            </a:bodyPr>
            <a:lstStyle/>
            <a:p>
              <a:pPr algn="ctr"/>
              <a:r>
                <a:rPr lang="en-US" sz="1200"/>
                <a:t>This is one-to-many.</a:t>
              </a:r>
            </a:p>
          </p:txBody>
        </p:sp>
        <p:cxnSp>
          <p:nvCxnSpPr>
            <p:cNvPr id="82" name="Straight Arrow Connector 81"/>
            <p:cNvCxnSpPr>
              <a:stCxn id="80" idx="2"/>
            </p:cNvCxnSpPr>
            <p:nvPr/>
          </p:nvCxnSpPr>
          <p:spPr>
            <a:xfrm rot="16200000" flipH="1">
              <a:off x="5569443" y="5493243"/>
              <a:ext cx="291114"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3" name="Rounded Rectangular Callout 82"/>
          <p:cNvSpPr/>
          <p:nvPr/>
        </p:nvSpPr>
        <p:spPr>
          <a:xfrm>
            <a:off x="6637657" y="3707637"/>
            <a:ext cx="2362200" cy="304800"/>
          </a:xfrm>
          <a:prstGeom prst="wedgeRoundRectCallout">
            <a:avLst>
              <a:gd name="adj1" fmla="val -32702"/>
              <a:gd name="adj2" fmla="val 161389"/>
              <a:gd name="adj3" fmla="val 16667"/>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This is NOT one-to-many</a:t>
            </a:r>
          </a:p>
        </p:txBody>
      </p:sp>
      <p:sp>
        <p:nvSpPr>
          <p:cNvPr id="84" name="Rounded Rectangular Callout 83"/>
          <p:cNvSpPr/>
          <p:nvPr/>
        </p:nvSpPr>
        <p:spPr>
          <a:xfrm>
            <a:off x="4381500" y="4953000"/>
            <a:ext cx="2362200" cy="304800"/>
          </a:xfrm>
          <a:prstGeom prst="wedgeRoundRectCallout">
            <a:avLst>
              <a:gd name="adj1" fmla="val 25363"/>
              <a:gd name="adj2" fmla="val 148889"/>
              <a:gd name="adj3" fmla="val 16667"/>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This is NOT one-to-one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subTnLst>
                                    <p:set>
                                      <p:cBhvr override="childStyle">
                                        <p:cTn dur="1" fill="hold" display="0" masterRel="nextClick" afterEffect="1"/>
                                        <p:tgtEl>
                                          <p:spTgt spid="8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4"/>
                                        </p:tgtEl>
                                        <p:attrNameLst>
                                          <p:attrName>style.visibility</p:attrName>
                                        </p:attrNameLst>
                                      </p:cBhvr>
                                      <p:to>
                                        <p:strVal val="visible"/>
                                      </p:to>
                                    </p:set>
                                  </p:childTnLst>
                                  <p:subTnLst>
                                    <p:set>
                                      <p:cBhvr override="childStyle">
                                        <p:cTn dur="1" fill="hold" display="0" masterRel="nextClick" afterEffect="1"/>
                                        <p:tgtEl>
                                          <p:spTgt spid="8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Degree of the relationship - Unary</a:t>
            </a:r>
          </a:p>
        </p:txBody>
      </p:sp>
      <p:sp>
        <p:nvSpPr>
          <p:cNvPr id="3" name="Content Placeholder 2"/>
          <p:cNvSpPr>
            <a:spLocks noGrp="1"/>
          </p:cNvSpPr>
          <p:nvPr>
            <p:ph idx="1"/>
          </p:nvPr>
        </p:nvSpPr>
        <p:spPr>
          <a:xfrm>
            <a:off x="581192" y="1166115"/>
            <a:ext cx="11029615" cy="3634486"/>
          </a:xfrm>
        </p:spPr>
        <p:txBody>
          <a:bodyPr/>
          <a:lstStyle/>
          <a:p>
            <a:r>
              <a:rPr lang="en-US" dirty="0"/>
              <a:t>The </a:t>
            </a:r>
            <a:r>
              <a:rPr lang="en-US" i="1" dirty="0"/>
              <a:t>degree of the relationship </a:t>
            </a:r>
            <a:r>
              <a:rPr lang="en-US" dirty="0"/>
              <a:t>refers to the number of entities in a single relationship.</a:t>
            </a:r>
          </a:p>
          <a:p>
            <a:r>
              <a:rPr lang="en-US" dirty="0"/>
              <a:t>The options are: </a:t>
            </a:r>
            <a:r>
              <a:rPr lang="en-US" i="1" dirty="0"/>
              <a:t>unary</a:t>
            </a:r>
            <a:r>
              <a:rPr lang="en-US" dirty="0"/>
              <a:t>, </a:t>
            </a:r>
            <a:r>
              <a:rPr lang="en-US" i="1" dirty="0"/>
              <a:t>binary</a:t>
            </a:r>
            <a:r>
              <a:rPr lang="en-US" dirty="0"/>
              <a:t>, </a:t>
            </a:r>
            <a:r>
              <a:rPr lang="en-US" i="1" dirty="0"/>
              <a:t>ternary</a:t>
            </a:r>
            <a:r>
              <a:rPr lang="en-US" dirty="0"/>
              <a:t>.</a:t>
            </a:r>
          </a:p>
          <a:p>
            <a:r>
              <a:rPr lang="en-US" dirty="0"/>
              <a:t>A </a:t>
            </a:r>
            <a:r>
              <a:rPr lang="en-US" b="1" dirty="0"/>
              <a:t>unary</a:t>
            </a:r>
            <a:r>
              <a:rPr lang="en-US" dirty="0"/>
              <a:t> relationship means a entity is related to itself.  There is only </a:t>
            </a:r>
            <a:r>
              <a:rPr lang="en-US" b="1" dirty="0"/>
              <a:t>one entity</a:t>
            </a:r>
            <a:r>
              <a:rPr lang="en-US" dirty="0"/>
              <a:t>.</a:t>
            </a:r>
          </a:p>
          <a:p>
            <a:pPr>
              <a:buNone/>
            </a:pPr>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16</a:t>
            </a:fld>
            <a:endParaRPr kumimoji="0" lang="en-US" dirty="0"/>
          </a:p>
        </p:txBody>
      </p:sp>
      <p:cxnSp>
        <p:nvCxnSpPr>
          <p:cNvPr id="41" name="Straight Connector 40"/>
          <p:cNvCxnSpPr/>
          <p:nvPr/>
        </p:nvCxnSpPr>
        <p:spPr>
          <a:xfrm rot="5400000">
            <a:off x="3849688" y="4000500"/>
            <a:ext cx="227806"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791494" y="4305300"/>
            <a:ext cx="838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210594" y="4724400"/>
            <a:ext cx="381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150"/>
          <p:cNvSpPr>
            <a:spLocks noChangeArrowheads="1"/>
          </p:cNvSpPr>
          <p:nvPr/>
        </p:nvSpPr>
        <p:spPr bwMode="auto">
          <a:xfrm>
            <a:off x="2896394" y="4419600"/>
            <a:ext cx="1828800" cy="609600"/>
          </a:xfrm>
          <a:prstGeom prst="rect">
            <a:avLst/>
          </a:prstGeom>
          <a:noFill/>
          <a:ln w="9525">
            <a:solidFill>
              <a:schemeClr val="tx1"/>
            </a:solidFill>
            <a:miter lim="800000"/>
            <a:headEnd/>
            <a:tailEnd/>
          </a:ln>
          <a:effectLst/>
        </p:spPr>
        <p:txBody>
          <a:bodyPr wrap="none" anchor="ctr"/>
          <a:lstStyle/>
          <a:p>
            <a:pPr algn="ctr"/>
            <a:r>
              <a:rPr lang="en-US" sz="1600">
                <a:latin typeface="Arial" charset="0"/>
              </a:rPr>
              <a:t>EMPLOYEE</a:t>
            </a:r>
            <a:endParaRPr lang="en-US" sz="1600" dirty="0">
              <a:latin typeface="Arial" charset="0"/>
            </a:endParaRPr>
          </a:p>
        </p:txBody>
      </p:sp>
      <p:cxnSp>
        <p:nvCxnSpPr>
          <p:cNvPr id="45" name="Straight Connector 44"/>
          <p:cNvCxnSpPr/>
          <p:nvPr/>
        </p:nvCxnSpPr>
        <p:spPr>
          <a:xfrm>
            <a:off x="2210594" y="38862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Oval 156"/>
          <p:cNvSpPr>
            <a:spLocks noChangeArrowheads="1"/>
          </p:cNvSpPr>
          <p:nvPr/>
        </p:nvSpPr>
        <p:spPr bwMode="auto">
          <a:xfrm>
            <a:off x="2591594" y="4648200"/>
            <a:ext cx="152400" cy="152400"/>
          </a:xfrm>
          <a:prstGeom prst="ellipse">
            <a:avLst/>
          </a:prstGeom>
          <a:noFill/>
          <a:ln w="9525">
            <a:solidFill>
              <a:schemeClr val="tx1"/>
            </a:solidFill>
            <a:round/>
            <a:headEnd/>
            <a:tailEnd/>
          </a:ln>
          <a:effectLst/>
        </p:spPr>
        <p:txBody>
          <a:bodyPr wrap="none" anchor="ctr"/>
          <a:lstStyle/>
          <a:p>
            <a:endParaRPr lang="en-US" dirty="0"/>
          </a:p>
        </p:txBody>
      </p:sp>
      <p:grpSp>
        <p:nvGrpSpPr>
          <p:cNvPr id="56" name="Group 55"/>
          <p:cNvGrpSpPr/>
          <p:nvPr/>
        </p:nvGrpSpPr>
        <p:grpSpPr>
          <a:xfrm>
            <a:off x="2743994" y="4648200"/>
            <a:ext cx="152400" cy="152400"/>
            <a:chOff x="1219994" y="4648200"/>
            <a:chExt cx="152400" cy="152400"/>
          </a:xfrm>
        </p:grpSpPr>
        <p:sp>
          <p:nvSpPr>
            <p:cNvPr id="48" name="Line 157"/>
            <p:cNvSpPr>
              <a:spLocks noChangeShapeType="1"/>
            </p:cNvSpPr>
            <p:nvPr/>
          </p:nvSpPr>
          <p:spPr bwMode="auto">
            <a:xfrm>
              <a:off x="1219994" y="4724400"/>
              <a:ext cx="152400" cy="0"/>
            </a:xfrm>
            <a:prstGeom prst="line">
              <a:avLst/>
            </a:prstGeom>
            <a:noFill/>
            <a:ln w="9525">
              <a:solidFill>
                <a:schemeClr val="tx1"/>
              </a:solidFill>
              <a:round/>
              <a:headEnd/>
              <a:tailEnd/>
            </a:ln>
            <a:effectLst/>
          </p:spPr>
          <p:txBody>
            <a:bodyPr wrap="none" anchor="ctr"/>
            <a:lstStyle/>
            <a:p>
              <a:endParaRPr lang="en-US" dirty="0"/>
            </a:p>
          </p:txBody>
        </p:sp>
        <p:sp>
          <p:nvSpPr>
            <p:cNvPr id="49" name="Line 158"/>
            <p:cNvSpPr>
              <a:spLocks noChangeShapeType="1"/>
            </p:cNvSpPr>
            <p:nvPr/>
          </p:nvSpPr>
          <p:spPr bwMode="auto">
            <a:xfrm>
              <a:off x="1219994" y="47244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50" name="Line 159"/>
            <p:cNvSpPr>
              <a:spLocks noChangeShapeType="1"/>
            </p:cNvSpPr>
            <p:nvPr/>
          </p:nvSpPr>
          <p:spPr bwMode="auto">
            <a:xfrm flipV="1">
              <a:off x="1219994" y="4648200"/>
              <a:ext cx="152400" cy="76200"/>
            </a:xfrm>
            <a:prstGeom prst="line">
              <a:avLst/>
            </a:prstGeom>
            <a:noFill/>
            <a:ln w="9525">
              <a:solidFill>
                <a:schemeClr val="tx1"/>
              </a:solidFill>
              <a:round/>
              <a:headEnd/>
              <a:tailEnd/>
            </a:ln>
            <a:effectLst/>
          </p:spPr>
          <p:txBody>
            <a:bodyPr wrap="none" anchor="ctr"/>
            <a:lstStyle/>
            <a:p>
              <a:endParaRPr lang="en-US" dirty="0"/>
            </a:p>
          </p:txBody>
        </p:sp>
      </p:grpSp>
      <p:sp>
        <p:nvSpPr>
          <p:cNvPr id="52" name="Line 260"/>
          <p:cNvSpPr>
            <a:spLocks noChangeShapeType="1"/>
          </p:cNvSpPr>
          <p:nvPr/>
        </p:nvSpPr>
        <p:spPr bwMode="auto">
          <a:xfrm>
            <a:off x="3963194" y="4267200"/>
            <a:ext cx="0" cy="152400"/>
          </a:xfrm>
          <a:prstGeom prst="line">
            <a:avLst/>
          </a:prstGeom>
          <a:noFill/>
          <a:ln w="9525">
            <a:solidFill>
              <a:schemeClr val="tx1"/>
            </a:solidFill>
            <a:round/>
            <a:headEnd/>
            <a:tailEnd/>
          </a:ln>
          <a:effectLst/>
        </p:spPr>
        <p:txBody>
          <a:bodyPr wrap="none" anchor="ctr"/>
          <a:lstStyle/>
          <a:p>
            <a:endParaRPr lang="en-US" dirty="0"/>
          </a:p>
        </p:txBody>
      </p:sp>
      <p:sp>
        <p:nvSpPr>
          <p:cNvPr id="53" name="Line 261"/>
          <p:cNvSpPr>
            <a:spLocks noChangeShapeType="1"/>
          </p:cNvSpPr>
          <p:nvPr/>
        </p:nvSpPr>
        <p:spPr bwMode="auto">
          <a:xfrm>
            <a:off x="3886994" y="4343400"/>
            <a:ext cx="152400" cy="0"/>
          </a:xfrm>
          <a:prstGeom prst="line">
            <a:avLst/>
          </a:prstGeom>
          <a:noFill/>
          <a:ln w="9525">
            <a:solidFill>
              <a:schemeClr val="tx1"/>
            </a:solidFill>
            <a:round/>
            <a:headEnd/>
            <a:tailEnd/>
          </a:ln>
          <a:effectLst/>
        </p:spPr>
        <p:txBody>
          <a:bodyPr wrap="none" anchor="ctr"/>
          <a:lstStyle/>
          <a:p>
            <a:endParaRPr lang="en-US" dirty="0"/>
          </a:p>
        </p:txBody>
      </p:sp>
      <p:sp>
        <p:nvSpPr>
          <p:cNvPr id="54" name="Oval 262"/>
          <p:cNvSpPr>
            <a:spLocks noChangeArrowheads="1"/>
          </p:cNvSpPr>
          <p:nvPr/>
        </p:nvSpPr>
        <p:spPr bwMode="auto">
          <a:xfrm>
            <a:off x="3886994" y="4114800"/>
            <a:ext cx="152400" cy="152400"/>
          </a:xfrm>
          <a:prstGeom prst="ellipse">
            <a:avLst/>
          </a:prstGeom>
          <a:noFill/>
          <a:ln w="9525">
            <a:solidFill>
              <a:schemeClr val="tx1"/>
            </a:solidFill>
            <a:round/>
            <a:headEnd/>
            <a:tailEnd/>
          </a:ln>
          <a:effectLst/>
        </p:spPr>
        <p:txBody>
          <a:bodyPr wrap="none" anchor="ctr"/>
          <a:lstStyle/>
          <a:p>
            <a:endParaRPr lang="en-US" dirty="0"/>
          </a:p>
        </p:txBody>
      </p:sp>
      <p:sp>
        <p:nvSpPr>
          <p:cNvPr id="55" name="TextBox 54"/>
          <p:cNvSpPr txBox="1"/>
          <p:nvPr/>
        </p:nvSpPr>
        <p:spPr>
          <a:xfrm>
            <a:off x="5638800" y="3854559"/>
            <a:ext cx="4724400" cy="1815882"/>
          </a:xfrm>
          <a:prstGeom prst="rect">
            <a:avLst/>
          </a:prstGeom>
          <a:noFill/>
        </p:spPr>
        <p:txBody>
          <a:bodyPr wrap="square" rtlCol="0">
            <a:spAutoFit/>
          </a:bodyPr>
          <a:lstStyle/>
          <a:p>
            <a:pPr marL="342900" indent="-342900">
              <a:buAutoNum type="arabicPeriod"/>
            </a:pPr>
            <a:r>
              <a:rPr lang="en-US" sz="1400" dirty="0"/>
              <a:t>Any one employee—Casey Wilson, for example—may be </a:t>
            </a:r>
            <a:r>
              <a:rPr lang="en-US" sz="1400" b="1" dirty="0"/>
              <a:t>supervised</a:t>
            </a:r>
            <a:r>
              <a:rPr lang="en-US" sz="1400" dirty="0"/>
              <a:t> by a minimum of </a:t>
            </a:r>
            <a:r>
              <a:rPr lang="en-US" sz="1400" b="1" dirty="0"/>
              <a:t>zero</a:t>
            </a:r>
            <a:r>
              <a:rPr lang="en-US" sz="1400" dirty="0"/>
              <a:t> employees.</a:t>
            </a:r>
          </a:p>
          <a:p>
            <a:pPr marL="342900" indent="-342900">
              <a:buAutoNum type="arabicPeriod"/>
            </a:pPr>
            <a:r>
              <a:rPr lang="en-US" sz="1400" dirty="0"/>
              <a:t>Any one employee—Casey Wilson, for example—may be </a:t>
            </a:r>
            <a:r>
              <a:rPr lang="en-US" sz="1400" b="1" dirty="0"/>
              <a:t>supervised</a:t>
            </a:r>
            <a:r>
              <a:rPr lang="en-US" sz="1400" dirty="0"/>
              <a:t> by a maximum of </a:t>
            </a:r>
            <a:r>
              <a:rPr lang="en-US" sz="1400" b="1" dirty="0"/>
              <a:t>one</a:t>
            </a:r>
            <a:r>
              <a:rPr lang="en-US" sz="1400" dirty="0"/>
              <a:t> employee.</a:t>
            </a:r>
          </a:p>
          <a:p>
            <a:pPr marL="342900" indent="-342900">
              <a:buAutoNum type="arabicPeriod"/>
            </a:pPr>
            <a:r>
              <a:rPr lang="en-US" sz="1400" dirty="0"/>
              <a:t>Any one employee—Carla Stevens, for example—may </a:t>
            </a:r>
            <a:r>
              <a:rPr lang="en-US" sz="1400" b="1" dirty="0"/>
              <a:t>supervise</a:t>
            </a:r>
            <a:r>
              <a:rPr lang="en-US" sz="1400" dirty="0"/>
              <a:t> a minimum of </a:t>
            </a:r>
            <a:r>
              <a:rPr lang="en-US" sz="1400" b="1" dirty="0"/>
              <a:t>zero</a:t>
            </a:r>
            <a:r>
              <a:rPr lang="en-US" sz="1400" dirty="0"/>
              <a:t> employees.</a:t>
            </a:r>
          </a:p>
          <a:p>
            <a:pPr marL="342900" indent="-342900">
              <a:buAutoNum type="arabicPeriod"/>
            </a:pPr>
            <a:r>
              <a:rPr lang="en-US" sz="1400" dirty="0"/>
              <a:t>Any one employee—Carla Stevens, for example—may </a:t>
            </a:r>
            <a:r>
              <a:rPr lang="en-US" sz="1400" b="1" dirty="0"/>
              <a:t>supervise</a:t>
            </a:r>
            <a:r>
              <a:rPr lang="en-US" sz="1400" dirty="0"/>
              <a:t> a maximum of </a:t>
            </a:r>
            <a:r>
              <a:rPr lang="en-US" sz="1400" b="1" dirty="0"/>
              <a:t>many</a:t>
            </a:r>
            <a:r>
              <a:rPr lang="en-US" sz="1400" dirty="0"/>
              <a:t> employees.</a:t>
            </a:r>
          </a:p>
        </p:txBody>
      </p:sp>
      <p:sp>
        <p:nvSpPr>
          <p:cNvPr id="57" name="TextBox 56"/>
          <p:cNvSpPr txBox="1"/>
          <p:nvPr/>
        </p:nvSpPr>
        <p:spPr>
          <a:xfrm>
            <a:off x="1828800" y="4800601"/>
            <a:ext cx="1219200" cy="246221"/>
          </a:xfrm>
          <a:prstGeom prst="rect">
            <a:avLst/>
          </a:prstGeom>
          <a:noFill/>
        </p:spPr>
        <p:txBody>
          <a:bodyPr wrap="square" rtlCol="0">
            <a:spAutoFit/>
          </a:bodyPr>
          <a:lstStyle/>
          <a:p>
            <a:r>
              <a:rPr lang="en-US" sz="1000"/>
              <a:t>Supervised by</a:t>
            </a:r>
          </a:p>
        </p:txBody>
      </p:sp>
      <p:sp>
        <p:nvSpPr>
          <p:cNvPr id="58" name="TextBox 57"/>
          <p:cNvSpPr txBox="1"/>
          <p:nvPr/>
        </p:nvSpPr>
        <p:spPr>
          <a:xfrm>
            <a:off x="3276600" y="3639980"/>
            <a:ext cx="1219200" cy="246221"/>
          </a:xfrm>
          <a:prstGeom prst="rect">
            <a:avLst/>
          </a:prstGeom>
          <a:noFill/>
        </p:spPr>
        <p:txBody>
          <a:bodyPr wrap="square" rtlCol="0">
            <a:spAutoFit/>
          </a:bodyPr>
          <a:lstStyle/>
          <a:p>
            <a:r>
              <a:rPr lang="en-US" sz="1000"/>
              <a:t>Supervises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
                                            <p:txEl>
                                              <p:pRg st="0" end="0"/>
                                            </p:txEl>
                                          </p:spTgt>
                                        </p:tgtEl>
                                        <p:attrNameLst>
                                          <p:attrName>style.visibility</p:attrName>
                                        </p:attrNameLst>
                                      </p:cBhvr>
                                      <p:to>
                                        <p:strVal val="visible"/>
                                      </p:to>
                                    </p:set>
                                    <p:anim calcmode="lin" valueType="num">
                                      <p:cBhvr additive="base">
                                        <p:cTn id="7" dur="500" fill="hold"/>
                                        <p:tgtEl>
                                          <p:spTgt spid="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
                                            <p:txEl>
                                              <p:pRg st="0" end="0"/>
                                            </p:txEl>
                                          </p:spTgt>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5">
                                            <p:txEl>
                                              <p:pRg st="1" end="1"/>
                                            </p:txEl>
                                          </p:spTgt>
                                        </p:tgtEl>
                                        <p:attrNameLst>
                                          <p:attrName>style.visibility</p:attrName>
                                        </p:attrNameLst>
                                      </p:cBhvr>
                                      <p:to>
                                        <p:strVal val="visible"/>
                                      </p:to>
                                    </p:set>
                                    <p:anim calcmode="lin" valueType="num">
                                      <p:cBhvr additive="base">
                                        <p:cTn id="15" dur="500" fill="hold"/>
                                        <p:tgtEl>
                                          <p:spTgt spid="55">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5">
                                            <p:txEl>
                                              <p:pRg st="1" end="1"/>
                                            </p:txEl>
                                          </p:spTgt>
                                        </p:tgtEl>
                                        <p:attrNameLst>
                                          <p:attrName>ppt_y</p:attrName>
                                        </p:attrNameLst>
                                      </p:cBhvr>
                                      <p:tavLst>
                                        <p:tav tm="0">
                                          <p:val>
                                            <p:strVal val="1+#ppt_h/2"/>
                                          </p:val>
                                        </p:tav>
                                        <p:tav tm="100000">
                                          <p:val>
                                            <p:strVal val="#ppt_y"/>
                                          </p:val>
                                        </p:tav>
                                      </p:tavLst>
                                    </p:anim>
                                  </p:childTnLst>
                                </p:cTn>
                              </p:par>
                              <p:par>
                                <p:cTn id="17" presetID="1"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5">
                                            <p:txEl>
                                              <p:pRg st="2" end="2"/>
                                            </p:txEl>
                                          </p:spTgt>
                                        </p:tgtEl>
                                        <p:attrNameLst>
                                          <p:attrName>style.visibility</p:attrName>
                                        </p:attrNameLst>
                                      </p:cBhvr>
                                      <p:to>
                                        <p:strVal val="visible"/>
                                      </p:to>
                                    </p:set>
                                    <p:anim calcmode="lin" valueType="num">
                                      <p:cBhvr additive="base">
                                        <p:cTn id="23" dur="500" fill="hold"/>
                                        <p:tgtEl>
                                          <p:spTgt spid="5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5">
                                            <p:txEl>
                                              <p:pRg st="2" end="2"/>
                                            </p:txEl>
                                          </p:spTgt>
                                        </p:tgtEl>
                                        <p:attrNameLst>
                                          <p:attrName>ppt_y</p:attrName>
                                        </p:attrNameLst>
                                      </p:cBhvr>
                                      <p:tavLst>
                                        <p:tav tm="0">
                                          <p:val>
                                            <p:strVal val="1+#ppt_h/2"/>
                                          </p:val>
                                        </p:tav>
                                        <p:tav tm="100000">
                                          <p:val>
                                            <p:strVal val="#ppt_y"/>
                                          </p:val>
                                        </p:tav>
                                      </p:tavLst>
                                    </p:anim>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5">
                                            <p:txEl>
                                              <p:pRg st="3" end="3"/>
                                            </p:txEl>
                                          </p:spTgt>
                                        </p:tgtEl>
                                        <p:attrNameLst>
                                          <p:attrName>style.visibility</p:attrName>
                                        </p:attrNameLst>
                                      </p:cBhvr>
                                      <p:to>
                                        <p:strVal val="visible"/>
                                      </p:to>
                                    </p:set>
                                    <p:anim calcmode="lin" valueType="num">
                                      <p:cBhvr additive="base">
                                        <p:cTn id="31" dur="500" fill="hold"/>
                                        <p:tgtEl>
                                          <p:spTgt spid="5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5">
                                            <p:txEl>
                                              <p:pRg st="3" end="3"/>
                                            </p:txEl>
                                          </p:spTgt>
                                        </p:tgtEl>
                                        <p:attrNameLst>
                                          <p:attrName>ppt_y</p:attrName>
                                        </p:attrNameLst>
                                      </p:cBhvr>
                                      <p:tavLst>
                                        <p:tav tm="0">
                                          <p:val>
                                            <p:strVal val="1+#ppt_h/2"/>
                                          </p:val>
                                        </p:tav>
                                        <p:tav tm="100000">
                                          <p:val>
                                            <p:strVal val="#ppt_y"/>
                                          </p:val>
                                        </p:tav>
                                      </p:tavLst>
                                    </p:anim>
                                  </p:childTnLst>
                                </p:cTn>
                              </p:par>
                              <p:par>
                                <p:cTn id="33" presetID="1" presetClass="entr" presetSubtype="0" fill="hold" nodeType="with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3" grpId="0" animBg="1"/>
      <p:bldP spid="54" grpId="0" animBg="1"/>
      <p:bldP spid="5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Degree of the relationship - Binary</a:t>
            </a:r>
          </a:p>
        </p:txBody>
      </p:sp>
      <p:sp>
        <p:nvSpPr>
          <p:cNvPr id="3" name="Content Placeholder 2"/>
          <p:cNvSpPr>
            <a:spLocks noGrp="1"/>
          </p:cNvSpPr>
          <p:nvPr>
            <p:ph idx="1"/>
          </p:nvPr>
        </p:nvSpPr>
        <p:spPr>
          <a:xfrm>
            <a:off x="581192" y="1217612"/>
            <a:ext cx="11029615" cy="2546350"/>
          </a:xfrm>
        </p:spPr>
        <p:txBody>
          <a:bodyPr/>
          <a:lstStyle/>
          <a:p>
            <a:r>
              <a:rPr lang="en-US" dirty="0"/>
              <a:t>A </a:t>
            </a:r>
            <a:r>
              <a:rPr lang="en-US" b="1" dirty="0"/>
              <a:t>binary</a:t>
            </a:r>
            <a:r>
              <a:rPr lang="en-US" dirty="0"/>
              <a:t> relationship means two entities are directly related.  This is by far the most common one you see in a data model.</a:t>
            </a:r>
          </a:p>
          <a:p>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17</a:t>
            </a:fld>
            <a:endParaRPr kumimoji="0" lang="en-US" dirty="0"/>
          </a:p>
        </p:txBody>
      </p:sp>
      <p:grpSp>
        <p:nvGrpSpPr>
          <p:cNvPr id="38" name="Group 37"/>
          <p:cNvGrpSpPr/>
          <p:nvPr/>
        </p:nvGrpSpPr>
        <p:grpSpPr>
          <a:xfrm>
            <a:off x="2590800" y="5257800"/>
            <a:ext cx="5334000" cy="795010"/>
            <a:chOff x="1066800" y="5257800"/>
            <a:chExt cx="5334000" cy="795010"/>
          </a:xfrm>
        </p:grpSpPr>
        <p:sp>
          <p:nvSpPr>
            <p:cNvPr id="23" name="TextBox 22"/>
            <p:cNvSpPr txBox="1"/>
            <p:nvPr/>
          </p:nvSpPr>
          <p:spPr>
            <a:xfrm>
              <a:off x="3810000" y="5257800"/>
              <a:ext cx="762000" cy="261610"/>
            </a:xfrm>
            <a:prstGeom prst="rect">
              <a:avLst/>
            </a:prstGeom>
            <a:noFill/>
          </p:spPr>
          <p:txBody>
            <a:bodyPr wrap="square" rtlCol="0">
              <a:spAutoFit/>
            </a:bodyPr>
            <a:lstStyle/>
            <a:p>
              <a:pPr algn="r"/>
              <a:r>
                <a:rPr lang="en-US" sz="1100"/>
                <a:t>sold in</a:t>
              </a:r>
            </a:p>
          </p:txBody>
        </p:sp>
        <p:sp>
          <p:nvSpPr>
            <p:cNvPr id="24" name="TextBox 23"/>
            <p:cNvSpPr txBox="1"/>
            <p:nvPr/>
          </p:nvSpPr>
          <p:spPr>
            <a:xfrm>
              <a:off x="2895600" y="5791200"/>
              <a:ext cx="1143000" cy="261610"/>
            </a:xfrm>
            <a:prstGeom prst="rect">
              <a:avLst/>
            </a:prstGeom>
            <a:noFill/>
          </p:spPr>
          <p:txBody>
            <a:bodyPr wrap="square" rtlCol="0">
              <a:spAutoFit/>
            </a:bodyPr>
            <a:lstStyle/>
            <a:p>
              <a:r>
                <a:rPr lang="en-US" sz="1100"/>
                <a:t>has</a:t>
              </a:r>
            </a:p>
          </p:txBody>
        </p:sp>
        <p:sp>
          <p:nvSpPr>
            <p:cNvPr id="25" name="Rectangle 150"/>
            <p:cNvSpPr>
              <a:spLocks noChangeArrowheads="1"/>
            </p:cNvSpPr>
            <p:nvPr/>
          </p:nvSpPr>
          <p:spPr bwMode="auto">
            <a:xfrm>
              <a:off x="4572000" y="5334000"/>
              <a:ext cx="1828800" cy="609600"/>
            </a:xfrm>
            <a:prstGeom prst="rect">
              <a:avLst/>
            </a:prstGeom>
            <a:noFill/>
            <a:ln w="9525">
              <a:solidFill>
                <a:schemeClr val="tx1"/>
              </a:solidFill>
              <a:miter lim="800000"/>
              <a:headEnd/>
              <a:tailEnd/>
            </a:ln>
            <a:effectLst/>
          </p:spPr>
          <p:txBody>
            <a:bodyPr wrap="none" anchor="ctr"/>
            <a:lstStyle/>
            <a:p>
              <a:pPr algn="ctr"/>
              <a:r>
                <a:rPr lang="en-US" sz="1600">
                  <a:latin typeface="Arial" charset="0"/>
                </a:rPr>
                <a:t>INVENTORY</a:t>
              </a:r>
              <a:endParaRPr lang="en-US" sz="1600" dirty="0">
                <a:latin typeface="Arial" charset="0"/>
              </a:endParaRPr>
            </a:p>
          </p:txBody>
        </p:sp>
        <p:sp>
          <p:nvSpPr>
            <p:cNvPr id="26" name="Rectangle 150"/>
            <p:cNvSpPr>
              <a:spLocks noChangeArrowheads="1"/>
            </p:cNvSpPr>
            <p:nvPr/>
          </p:nvSpPr>
          <p:spPr bwMode="auto">
            <a:xfrm>
              <a:off x="1066800" y="5334000"/>
              <a:ext cx="1828800" cy="609600"/>
            </a:xfrm>
            <a:prstGeom prst="rect">
              <a:avLst/>
            </a:prstGeom>
            <a:noFill/>
            <a:ln w="9525">
              <a:solidFill>
                <a:schemeClr val="tx1"/>
              </a:solidFill>
              <a:miter lim="800000"/>
              <a:headEnd/>
              <a:tailEnd/>
            </a:ln>
            <a:effectLst/>
          </p:spPr>
          <p:txBody>
            <a:bodyPr wrap="none" anchor="ctr"/>
            <a:lstStyle/>
            <a:p>
              <a:pPr algn="ctr"/>
              <a:r>
                <a:rPr lang="en-US" sz="1600">
                  <a:latin typeface="Arial" charset="0"/>
                </a:rPr>
                <a:t>ORDER</a:t>
              </a:r>
              <a:endParaRPr lang="en-US" sz="1600" dirty="0">
                <a:latin typeface="Arial" charset="0"/>
              </a:endParaRPr>
            </a:p>
          </p:txBody>
        </p:sp>
        <p:cxnSp>
          <p:nvCxnSpPr>
            <p:cNvPr id="27" name="Straight Connector 26"/>
            <p:cNvCxnSpPr/>
            <p:nvPr/>
          </p:nvCxnSpPr>
          <p:spPr>
            <a:xfrm>
              <a:off x="3200400" y="5638800"/>
              <a:ext cx="1219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Group 172"/>
            <p:cNvGrpSpPr>
              <a:grpSpLocks/>
            </p:cNvGrpSpPr>
            <p:nvPr/>
          </p:nvGrpSpPr>
          <p:grpSpPr bwMode="auto">
            <a:xfrm>
              <a:off x="2895600" y="5562600"/>
              <a:ext cx="304800" cy="152400"/>
              <a:chOff x="2160" y="720"/>
              <a:chExt cx="192" cy="96"/>
            </a:xfrm>
          </p:grpSpPr>
          <p:sp>
            <p:nvSpPr>
              <p:cNvPr id="29" name="Oval 173"/>
              <p:cNvSpPr>
                <a:spLocks noChangeArrowheads="1"/>
              </p:cNvSpPr>
              <p:nvPr/>
            </p:nvSpPr>
            <p:spPr bwMode="auto">
              <a:xfrm>
                <a:off x="2256" y="720"/>
                <a:ext cx="96" cy="96"/>
              </a:xfrm>
              <a:prstGeom prst="ellipse">
                <a:avLst/>
              </a:prstGeom>
              <a:noFill/>
              <a:ln w="9525">
                <a:solidFill>
                  <a:schemeClr val="tx1"/>
                </a:solidFill>
                <a:round/>
                <a:headEnd/>
                <a:tailEnd/>
              </a:ln>
              <a:effectLst/>
            </p:spPr>
            <p:txBody>
              <a:bodyPr wrap="none" anchor="ctr"/>
              <a:lstStyle/>
              <a:p>
                <a:endParaRPr lang="en-US" dirty="0"/>
              </a:p>
            </p:txBody>
          </p:sp>
          <p:sp>
            <p:nvSpPr>
              <p:cNvPr id="30" name="Line 174"/>
              <p:cNvSpPr>
                <a:spLocks noChangeShapeType="1"/>
              </p:cNvSpPr>
              <p:nvPr/>
            </p:nvSpPr>
            <p:spPr bwMode="auto">
              <a:xfrm>
                <a:off x="2160" y="768"/>
                <a:ext cx="96" cy="0"/>
              </a:xfrm>
              <a:prstGeom prst="line">
                <a:avLst/>
              </a:prstGeom>
              <a:noFill/>
              <a:ln w="9525">
                <a:solidFill>
                  <a:schemeClr val="tx1"/>
                </a:solidFill>
                <a:round/>
                <a:headEnd/>
                <a:tailEnd/>
              </a:ln>
              <a:effectLst/>
            </p:spPr>
            <p:txBody>
              <a:bodyPr wrap="none" anchor="ctr"/>
              <a:lstStyle/>
              <a:p>
                <a:endParaRPr lang="en-US" dirty="0"/>
              </a:p>
            </p:txBody>
          </p:sp>
          <p:sp>
            <p:nvSpPr>
              <p:cNvPr id="31" name="Line 175"/>
              <p:cNvSpPr>
                <a:spLocks noChangeShapeType="1"/>
              </p:cNvSpPr>
              <p:nvPr/>
            </p:nvSpPr>
            <p:spPr bwMode="auto">
              <a:xfrm flipH="1">
                <a:off x="2160" y="768"/>
                <a:ext cx="96" cy="48"/>
              </a:xfrm>
              <a:prstGeom prst="line">
                <a:avLst/>
              </a:prstGeom>
              <a:noFill/>
              <a:ln w="9525">
                <a:solidFill>
                  <a:schemeClr val="tx1"/>
                </a:solidFill>
                <a:round/>
                <a:headEnd/>
                <a:tailEnd/>
              </a:ln>
              <a:effectLst/>
            </p:spPr>
            <p:txBody>
              <a:bodyPr wrap="none" anchor="ctr"/>
              <a:lstStyle/>
              <a:p>
                <a:endParaRPr lang="en-US" dirty="0"/>
              </a:p>
            </p:txBody>
          </p:sp>
          <p:sp>
            <p:nvSpPr>
              <p:cNvPr id="32" name="Line 176"/>
              <p:cNvSpPr>
                <a:spLocks noChangeShapeType="1"/>
              </p:cNvSpPr>
              <p:nvPr/>
            </p:nvSpPr>
            <p:spPr bwMode="auto">
              <a:xfrm flipH="1" flipV="1">
                <a:off x="2160" y="720"/>
                <a:ext cx="96" cy="48"/>
              </a:xfrm>
              <a:prstGeom prst="line">
                <a:avLst/>
              </a:prstGeom>
              <a:noFill/>
              <a:ln w="9525">
                <a:solidFill>
                  <a:schemeClr val="tx1"/>
                </a:solidFill>
                <a:round/>
                <a:headEnd/>
                <a:tailEnd/>
              </a:ln>
              <a:effectLst/>
            </p:spPr>
            <p:txBody>
              <a:bodyPr wrap="none" anchor="ctr"/>
              <a:lstStyle/>
              <a:p>
                <a:endParaRPr lang="en-US" dirty="0"/>
              </a:p>
            </p:txBody>
          </p:sp>
        </p:grpSp>
        <p:grpSp>
          <p:nvGrpSpPr>
            <p:cNvPr id="33" name="Group 186"/>
            <p:cNvGrpSpPr>
              <a:grpSpLocks/>
            </p:cNvGrpSpPr>
            <p:nvPr/>
          </p:nvGrpSpPr>
          <p:grpSpPr bwMode="auto">
            <a:xfrm>
              <a:off x="4419600" y="5562600"/>
              <a:ext cx="152400" cy="152400"/>
              <a:chOff x="4224" y="1632"/>
              <a:chExt cx="96" cy="96"/>
            </a:xfrm>
          </p:grpSpPr>
          <p:sp>
            <p:nvSpPr>
              <p:cNvPr id="34" name="Line 187"/>
              <p:cNvSpPr>
                <a:spLocks noChangeShapeType="1"/>
              </p:cNvSpPr>
              <p:nvPr/>
            </p:nvSpPr>
            <p:spPr bwMode="auto">
              <a:xfrm>
                <a:off x="4224" y="1680"/>
                <a:ext cx="96" cy="0"/>
              </a:xfrm>
              <a:prstGeom prst="line">
                <a:avLst/>
              </a:prstGeom>
              <a:noFill/>
              <a:ln w="9525">
                <a:solidFill>
                  <a:schemeClr val="tx1"/>
                </a:solidFill>
                <a:round/>
                <a:headEnd/>
                <a:tailEnd/>
              </a:ln>
              <a:effectLst/>
            </p:spPr>
            <p:txBody>
              <a:bodyPr wrap="none" anchor="ctr"/>
              <a:lstStyle/>
              <a:p>
                <a:endParaRPr lang="en-US" dirty="0"/>
              </a:p>
            </p:txBody>
          </p:sp>
          <p:sp>
            <p:nvSpPr>
              <p:cNvPr id="35" name="Line 188"/>
              <p:cNvSpPr>
                <a:spLocks noChangeShapeType="1"/>
              </p:cNvSpPr>
              <p:nvPr/>
            </p:nvSpPr>
            <p:spPr bwMode="auto">
              <a:xfrm>
                <a:off x="4224" y="1680"/>
                <a:ext cx="96" cy="48"/>
              </a:xfrm>
              <a:prstGeom prst="line">
                <a:avLst/>
              </a:prstGeom>
              <a:noFill/>
              <a:ln w="9525">
                <a:solidFill>
                  <a:schemeClr val="tx1"/>
                </a:solidFill>
                <a:round/>
                <a:headEnd/>
                <a:tailEnd/>
              </a:ln>
              <a:effectLst/>
            </p:spPr>
            <p:txBody>
              <a:bodyPr wrap="none" anchor="ctr"/>
              <a:lstStyle/>
              <a:p>
                <a:endParaRPr lang="en-US" dirty="0"/>
              </a:p>
            </p:txBody>
          </p:sp>
          <p:sp>
            <p:nvSpPr>
              <p:cNvPr id="36" name="Line 189"/>
              <p:cNvSpPr>
                <a:spLocks noChangeShapeType="1"/>
              </p:cNvSpPr>
              <p:nvPr/>
            </p:nvSpPr>
            <p:spPr bwMode="auto">
              <a:xfrm flipV="1">
                <a:off x="4224" y="1632"/>
                <a:ext cx="96" cy="48"/>
              </a:xfrm>
              <a:prstGeom prst="line">
                <a:avLst/>
              </a:prstGeom>
              <a:noFill/>
              <a:ln w="9525">
                <a:solidFill>
                  <a:schemeClr val="tx1"/>
                </a:solidFill>
                <a:round/>
                <a:headEnd/>
                <a:tailEnd/>
              </a:ln>
              <a:effectLst/>
            </p:spPr>
            <p:txBody>
              <a:bodyPr wrap="none" anchor="ctr"/>
              <a:lstStyle/>
              <a:p>
                <a:endParaRPr lang="en-US" dirty="0"/>
              </a:p>
            </p:txBody>
          </p:sp>
          <p:sp>
            <p:nvSpPr>
              <p:cNvPr id="37" name="Line 190"/>
              <p:cNvSpPr>
                <a:spLocks noChangeShapeType="1"/>
              </p:cNvSpPr>
              <p:nvPr/>
            </p:nvSpPr>
            <p:spPr bwMode="auto">
              <a:xfrm>
                <a:off x="4224" y="1632"/>
                <a:ext cx="0" cy="96"/>
              </a:xfrm>
              <a:prstGeom prst="line">
                <a:avLst/>
              </a:prstGeom>
              <a:noFill/>
              <a:ln w="9525">
                <a:solidFill>
                  <a:schemeClr val="tx1"/>
                </a:solidFill>
                <a:round/>
                <a:headEnd/>
                <a:tailEnd/>
              </a:ln>
              <a:effectLst/>
            </p:spPr>
            <p:txBody>
              <a:bodyPr wrap="none" anchor="ctr"/>
              <a:lstStyle/>
              <a:p>
                <a:endParaRPr lang="en-US" dirty="0"/>
              </a:p>
            </p:txBody>
          </p:sp>
        </p:grpSp>
      </p:grpSp>
      <p:sp>
        <p:nvSpPr>
          <p:cNvPr id="39" name="TextBox 38"/>
          <p:cNvSpPr txBox="1"/>
          <p:nvPr/>
        </p:nvSpPr>
        <p:spPr>
          <a:xfrm>
            <a:off x="1447800" y="2829177"/>
            <a:ext cx="7772400" cy="2062103"/>
          </a:xfrm>
          <a:prstGeom prst="rect">
            <a:avLst/>
          </a:prstGeom>
          <a:noFill/>
        </p:spPr>
        <p:txBody>
          <a:bodyPr wrap="square" rtlCol="0">
            <a:spAutoFit/>
          </a:bodyPr>
          <a:lstStyle/>
          <a:p>
            <a:pPr marL="342900" indent="-342900">
              <a:buFont typeface="+mj-lt"/>
              <a:buAutoNum type="arabicPeriod"/>
            </a:pPr>
            <a:r>
              <a:rPr lang="en-US" sz="1600" dirty="0"/>
              <a:t>Any one </a:t>
            </a:r>
            <a:r>
              <a:rPr lang="en-US" sz="1600" b="1" dirty="0"/>
              <a:t>order</a:t>
            </a:r>
            <a:r>
              <a:rPr lang="en-US" sz="1600" dirty="0"/>
              <a:t>—order ID # 4528, for example—may have a </a:t>
            </a:r>
            <a:r>
              <a:rPr lang="en-US" sz="1600" b="1" dirty="0"/>
              <a:t>minimum</a:t>
            </a:r>
            <a:r>
              <a:rPr lang="en-US" sz="1600" dirty="0"/>
              <a:t> of one </a:t>
            </a:r>
            <a:r>
              <a:rPr lang="en-US" sz="1600" b="1" dirty="0"/>
              <a:t>inventory</a:t>
            </a:r>
            <a:r>
              <a:rPr lang="en-US" sz="1600" dirty="0"/>
              <a:t> items in the order.</a:t>
            </a:r>
          </a:p>
          <a:p>
            <a:pPr marL="342900" indent="-342900">
              <a:buFont typeface="+mj-lt"/>
              <a:buAutoNum type="arabicPeriod"/>
            </a:pPr>
            <a:r>
              <a:rPr lang="en-US" sz="1600" dirty="0"/>
              <a:t>Any one </a:t>
            </a:r>
            <a:r>
              <a:rPr lang="en-US" sz="1600" b="1" dirty="0"/>
              <a:t>order</a:t>
            </a:r>
            <a:r>
              <a:rPr lang="en-US" sz="1600" dirty="0"/>
              <a:t>—order ID # 4528, for example—may have a </a:t>
            </a:r>
            <a:r>
              <a:rPr lang="en-US" sz="1600" b="1" dirty="0"/>
              <a:t>maximum</a:t>
            </a:r>
            <a:r>
              <a:rPr lang="en-US" sz="1600" dirty="0"/>
              <a:t> of many </a:t>
            </a:r>
            <a:r>
              <a:rPr lang="en-US" sz="1600" b="1" dirty="0"/>
              <a:t>inventory</a:t>
            </a:r>
            <a:r>
              <a:rPr lang="en-US" sz="1600" dirty="0"/>
              <a:t> items in the order.</a:t>
            </a:r>
          </a:p>
          <a:p>
            <a:pPr marL="342900" indent="-342900">
              <a:buFont typeface="+mj-lt"/>
              <a:buAutoNum type="arabicPeriod"/>
            </a:pPr>
            <a:r>
              <a:rPr lang="en-US" sz="1600" dirty="0"/>
              <a:t>Any one </a:t>
            </a:r>
            <a:r>
              <a:rPr lang="en-US" sz="1600" b="1" dirty="0"/>
              <a:t>inventory</a:t>
            </a:r>
            <a:r>
              <a:rPr lang="en-US" sz="1600" dirty="0"/>
              <a:t> item—Day-Glow Toothpaste, for example—may be sold in </a:t>
            </a:r>
            <a:r>
              <a:rPr lang="en-US" sz="1600" b="1" dirty="0"/>
              <a:t>a minimum </a:t>
            </a:r>
            <a:r>
              <a:rPr lang="en-US" sz="1600" dirty="0"/>
              <a:t>of zero </a:t>
            </a:r>
            <a:r>
              <a:rPr lang="en-US" sz="1600" b="1" dirty="0"/>
              <a:t>orders</a:t>
            </a:r>
            <a:r>
              <a:rPr lang="en-US" sz="1600" dirty="0"/>
              <a:t>. </a:t>
            </a:r>
          </a:p>
          <a:p>
            <a:pPr marL="342900" indent="-342900">
              <a:buFont typeface="+mj-lt"/>
              <a:buAutoNum type="arabicPeriod"/>
            </a:pPr>
            <a:r>
              <a:rPr lang="en-US" sz="1600" dirty="0"/>
              <a:t>Any one </a:t>
            </a:r>
            <a:r>
              <a:rPr lang="en-US" sz="1600" b="1" dirty="0"/>
              <a:t>inventory </a:t>
            </a:r>
            <a:r>
              <a:rPr lang="en-US" sz="1600" dirty="0"/>
              <a:t>item—Day-Glow Toothpaste, for example—may be sold in a </a:t>
            </a:r>
            <a:r>
              <a:rPr lang="en-US" sz="1600" b="1" dirty="0"/>
              <a:t>maximum</a:t>
            </a:r>
            <a:r>
              <a:rPr lang="en-US" sz="1600" dirty="0"/>
              <a:t> of many </a:t>
            </a:r>
            <a:r>
              <a:rPr lang="en-US" sz="1600" b="1" dirty="0"/>
              <a:t>orders</a:t>
            </a:r>
            <a:r>
              <a:rPr lang="en-US" sz="16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blinds(horizontal)">
                                      <p:cBhvr>
                                        <p:cTn id="7" dur="500"/>
                                        <p:tgtEl>
                                          <p:spTgt spid="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9">
                                            <p:txEl>
                                              <p:pRg st="1" end="1"/>
                                            </p:txEl>
                                          </p:spTgt>
                                        </p:tgtEl>
                                        <p:attrNameLst>
                                          <p:attrName>style.visibility</p:attrName>
                                        </p:attrNameLst>
                                      </p:cBhvr>
                                      <p:to>
                                        <p:strVal val="visible"/>
                                      </p:to>
                                    </p:set>
                                    <p:animEffect transition="in" filter="blinds(horizontal)">
                                      <p:cBhvr>
                                        <p:cTn id="12" dur="500"/>
                                        <p:tgtEl>
                                          <p:spTgt spid="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9">
                                            <p:txEl>
                                              <p:pRg st="2" end="2"/>
                                            </p:txEl>
                                          </p:spTgt>
                                        </p:tgtEl>
                                        <p:attrNameLst>
                                          <p:attrName>style.visibility</p:attrName>
                                        </p:attrNameLst>
                                      </p:cBhvr>
                                      <p:to>
                                        <p:strVal val="visible"/>
                                      </p:to>
                                    </p:set>
                                    <p:animEffect transition="in" filter="blinds(horizontal)">
                                      <p:cBhvr>
                                        <p:cTn id="17" dur="500"/>
                                        <p:tgtEl>
                                          <p:spTgt spid="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9">
                                            <p:txEl>
                                              <p:pRg st="3" end="3"/>
                                            </p:txEl>
                                          </p:spTgt>
                                        </p:tgtEl>
                                        <p:attrNameLst>
                                          <p:attrName>style.visibility</p:attrName>
                                        </p:attrNameLst>
                                      </p:cBhvr>
                                      <p:to>
                                        <p:strVal val="visible"/>
                                      </p:to>
                                    </p:set>
                                    <p:animEffect transition="in" filter="blinds(horizontal)">
                                      <p:cBhvr>
                                        <p:cTn id="22" dur="500"/>
                                        <p:tgtEl>
                                          <p:spTgt spid="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Degree of the relationship - Ternary</a:t>
            </a:r>
          </a:p>
        </p:txBody>
      </p:sp>
      <p:sp>
        <p:nvSpPr>
          <p:cNvPr id="3" name="Content Placeholder 2"/>
          <p:cNvSpPr>
            <a:spLocks noGrp="1"/>
          </p:cNvSpPr>
          <p:nvPr>
            <p:ph idx="1"/>
          </p:nvPr>
        </p:nvSpPr>
        <p:spPr>
          <a:xfrm>
            <a:off x="581192" y="1018091"/>
            <a:ext cx="11029615" cy="3634486"/>
          </a:xfrm>
        </p:spPr>
        <p:txBody>
          <a:bodyPr/>
          <a:lstStyle/>
          <a:p>
            <a:r>
              <a:rPr lang="en-US" dirty="0"/>
              <a:t>A </a:t>
            </a:r>
            <a:r>
              <a:rPr lang="en-US" b="1" dirty="0"/>
              <a:t>ternary</a:t>
            </a:r>
            <a:r>
              <a:rPr lang="en-US" dirty="0"/>
              <a:t> relationship means three entities are directly related.  However, this three-way relationship between three entities can be decomposed into binary relationships.  Therefore, we won’t spend more time on this term.  </a:t>
            </a:r>
          </a:p>
          <a:p>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18</a:t>
            </a:fld>
            <a:endParaRPr kumimoji="0"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Cardinality: Define a relationship</a:t>
            </a:r>
          </a:p>
        </p:txBody>
      </p:sp>
      <p:sp>
        <p:nvSpPr>
          <p:cNvPr id="3" name="Content Placeholder 2"/>
          <p:cNvSpPr>
            <a:spLocks noGrp="1"/>
          </p:cNvSpPr>
          <p:nvPr>
            <p:ph idx="1"/>
          </p:nvPr>
        </p:nvSpPr>
        <p:spPr/>
        <p:txBody>
          <a:bodyPr>
            <a:normAutofit/>
          </a:bodyPr>
          <a:lstStyle/>
          <a:p>
            <a:r>
              <a:rPr lang="en-US" dirty="0"/>
              <a:t>In a relationship between two entities (or an entity related to itself), the minimum and maximum cardinalities are defined by asking two questions from each end of the relationship.</a:t>
            </a:r>
          </a:p>
          <a:p>
            <a:r>
              <a:rPr lang="en-US" dirty="0"/>
              <a:t>In the example below you must determine the minimum and maximum cardinality from the “customer” side for its relationship to order.</a:t>
            </a:r>
          </a:p>
          <a:p>
            <a:r>
              <a:rPr lang="en-US" dirty="0"/>
              <a:t>Next, you must determine the minimum and maximum cardinality from the “order” side for its relationship to customer.</a:t>
            </a:r>
          </a:p>
          <a:p>
            <a:pPr>
              <a:buNone/>
            </a:pPr>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19</a:t>
            </a:fld>
            <a:endParaRPr kumimoji="0" lang="en-US" dirty="0"/>
          </a:p>
        </p:txBody>
      </p:sp>
      <p:grpSp>
        <p:nvGrpSpPr>
          <p:cNvPr id="10" name="Group 18"/>
          <p:cNvGrpSpPr/>
          <p:nvPr/>
        </p:nvGrpSpPr>
        <p:grpSpPr>
          <a:xfrm>
            <a:off x="4800600" y="5715000"/>
            <a:ext cx="4800600" cy="609600"/>
            <a:chOff x="3276600" y="5334000"/>
            <a:chExt cx="4800600" cy="609600"/>
          </a:xfrm>
        </p:grpSpPr>
        <p:sp>
          <p:nvSpPr>
            <p:cNvPr id="7" name="Rectangle 150"/>
            <p:cNvSpPr>
              <a:spLocks noChangeArrowheads="1"/>
            </p:cNvSpPr>
            <p:nvPr/>
          </p:nvSpPr>
          <p:spPr bwMode="auto">
            <a:xfrm>
              <a:off x="3276600" y="5334000"/>
              <a:ext cx="1828800" cy="609600"/>
            </a:xfrm>
            <a:prstGeom prst="rect">
              <a:avLst/>
            </a:prstGeom>
            <a:noFill/>
            <a:ln w="9525">
              <a:solidFill>
                <a:schemeClr val="tx1"/>
              </a:solidFill>
              <a:miter lim="800000"/>
              <a:headEnd/>
              <a:tailEnd/>
            </a:ln>
            <a:effectLst/>
          </p:spPr>
          <p:txBody>
            <a:bodyPr wrap="none" anchor="ctr"/>
            <a:lstStyle/>
            <a:p>
              <a:pPr algn="ctr"/>
              <a:r>
                <a:rPr lang="en-US" sz="1600" dirty="0">
                  <a:latin typeface="Arial" charset="0"/>
                </a:rPr>
                <a:t>CUSTOMER</a:t>
              </a:r>
            </a:p>
          </p:txBody>
        </p:sp>
        <p:sp>
          <p:nvSpPr>
            <p:cNvPr id="8" name="Rectangle 150"/>
            <p:cNvSpPr>
              <a:spLocks noChangeArrowheads="1"/>
            </p:cNvSpPr>
            <p:nvPr/>
          </p:nvSpPr>
          <p:spPr bwMode="auto">
            <a:xfrm>
              <a:off x="6248400" y="5334000"/>
              <a:ext cx="1828800" cy="609600"/>
            </a:xfrm>
            <a:prstGeom prst="rect">
              <a:avLst/>
            </a:prstGeom>
            <a:noFill/>
            <a:ln w="9525">
              <a:solidFill>
                <a:schemeClr val="tx1"/>
              </a:solidFill>
              <a:miter lim="800000"/>
              <a:headEnd/>
              <a:tailEnd/>
            </a:ln>
            <a:effectLst/>
          </p:spPr>
          <p:txBody>
            <a:bodyPr wrap="none" anchor="ctr"/>
            <a:lstStyle/>
            <a:p>
              <a:pPr algn="ctr"/>
              <a:r>
                <a:rPr lang="en-US" sz="1600" dirty="0">
                  <a:latin typeface="Arial" charset="0"/>
                </a:rPr>
                <a:t>ORDER</a:t>
              </a:r>
            </a:p>
          </p:txBody>
        </p:sp>
        <p:cxnSp>
          <p:nvCxnSpPr>
            <p:cNvPr id="9" name="Straight Connector 8"/>
            <p:cNvCxnSpPr/>
            <p:nvPr/>
          </p:nvCxnSpPr>
          <p:spPr>
            <a:xfrm>
              <a:off x="5257800" y="5638800"/>
              <a:ext cx="685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Group 155"/>
            <p:cNvGrpSpPr>
              <a:grpSpLocks/>
            </p:cNvGrpSpPr>
            <p:nvPr/>
          </p:nvGrpSpPr>
          <p:grpSpPr bwMode="auto">
            <a:xfrm>
              <a:off x="5943600" y="5562600"/>
              <a:ext cx="304800" cy="152400"/>
              <a:chOff x="4128" y="720"/>
              <a:chExt cx="192" cy="96"/>
            </a:xfrm>
          </p:grpSpPr>
          <p:sp>
            <p:nvSpPr>
              <p:cNvPr id="11" name="Oval 156"/>
              <p:cNvSpPr>
                <a:spLocks noChangeArrowheads="1"/>
              </p:cNvSpPr>
              <p:nvPr/>
            </p:nvSpPr>
            <p:spPr bwMode="auto">
              <a:xfrm>
                <a:off x="4128" y="720"/>
                <a:ext cx="96" cy="96"/>
              </a:xfrm>
              <a:prstGeom prst="ellipse">
                <a:avLst/>
              </a:prstGeom>
              <a:noFill/>
              <a:ln w="9525">
                <a:solidFill>
                  <a:schemeClr val="tx1"/>
                </a:solidFill>
                <a:round/>
                <a:headEnd/>
                <a:tailEnd/>
              </a:ln>
              <a:effectLst/>
            </p:spPr>
            <p:txBody>
              <a:bodyPr wrap="none" anchor="ctr"/>
              <a:lstStyle/>
              <a:p>
                <a:endParaRPr lang="en-US" dirty="0"/>
              </a:p>
            </p:txBody>
          </p:sp>
          <p:sp>
            <p:nvSpPr>
              <p:cNvPr id="12" name="Line 157"/>
              <p:cNvSpPr>
                <a:spLocks noChangeShapeType="1"/>
              </p:cNvSpPr>
              <p:nvPr/>
            </p:nvSpPr>
            <p:spPr bwMode="auto">
              <a:xfrm>
                <a:off x="4224" y="768"/>
                <a:ext cx="96" cy="0"/>
              </a:xfrm>
              <a:prstGeom prst="line">
                <a:avLst/>
              </a:prstGeom>
              <a:noFill/>
              <a:ln w="9525">
                <a:solidFill>
                  <a:schemeClr val="tx1"/>
                </a:solidFill>
                <a:round/>
                <a:headEnd/>
                <a:tailEnd/>
              </a:ln>
              <a:effectLst/>
            </p:spPr>
            <p:txBody>
              <a:bodyPr wrap="none" anchor="ctr"/>
              <a:lstStyle/>
              <a:p>
                <a:endParaRPr lang="en-US" dirty="0"/>
              </a:p>
            </p:txBody>
          </p:sp>
          <p:sp>
            <p:nvSpPr>
              <p:cNvPr id="13" name="Line 158"/>
              <p:cNvSpPr>
                <a:spLocks noChangeShapeType="1"/>
              </p:cNvSpPr>
              <p:nvPr/>
            </p:nvSpPr>
            <p:spPr bwMode="auto">
              <a:xfrm>
                <a:off x="4224" y="768"/>
                <a:ext cx="96" cy="48"/>
              </a:xfrm>
              <a:prstGeom prst="line">
                <a:avLst/>
              </a:prstGeom>
              <a:noFill/>
              <a:ln w="9525">
                <a:solidFill>
                  <a:schemeClr val="tx1"/>
                </a:solidFill>
                <a:round/>
                <a:headEnd/>
                <a:tailEnd/>
              </a:ln>
              <a:effectLst/>
            </p:spPr>
            <p:txBody>
              <a:bodyPr wrap="none" anchor="ctr"/>
              <a:lstStyle/>
              <a:p>
                <a:endParaRPr lang="en-US" dirty="0"/>
              </a:p>
            </p:txBody>
          </p:sp>
          <p:sp>
            <p:nvSpPr>
              <p:cNvPr id="14" name="Line 159"/>
              <p:cNvSpPr>
                <a:spLocks noChangeShapeType="1"/>
              </p:cNvSpPr>
              <p:nvPr/>
            </p:nvSpPr>
            <p:spPr bwMode="auto">
              <a:xfrm flipV="1">
                <a:off x="4224" y="720"/>
                <a:ext cx="96" cy="48"/>
              </a:xfrm>
              <a:prstGeom prst="line">
                <a:avLst/>
              </a:prstGeom>
              <a:noFill/>
              <a:ln w="9525">
                <a:solidFill>
                  <a:schemeClr val="tx1"/>
                </a:solidFill>
                <a:round/>
                <a:headEnd/>
                <a:tailEnd/>
              </a:ln>
              <a:effectLst/>
            </p:spPr>
            <p:txBody>
              <a:bodyPr wrap="none" anchor="ctr"/>
              <a:lstStyle/>
              <a:p>
                <a:endParaRPr lang="en-US" dirty="0"/>
              </a:p>
            </p:txBody>
          </p:sp>
        </p:grpSp>
        <p:grpSp>
          <p:nvGrpSpPr>
            <p:cNvPr id="19" name="Group 191"/>
            <p:cNvGrpSpPr>
              <a:grpSpLocks/>
            </p:cNvGrpSpPr>
            <p:nvPr/>
          </p:nvGrpSpPr>
          <p:grpSpPr bwMode="auto">
            <a:xfrm>
              <a:off x="5105400" y="5562600"/>
              <a:ext cx="152400" cy="152400"/>
              <a:chOff x="2160" y="3456"/>
              <a:chExt cx="96" cy="96"/>
            </a:xfrm>
          </p:grpSpPr>
          <p:sp>
            <p:nvSpPr>
              <p:cNvPr id="16" name="Line 192"/>
              <p:cNvSpPr>
                <a:spLocks noChangeShapeType="1"/>
              </p:cNvSpPr>
              <p:nvPr/>
            </p:nvSpPr>
            <p:spPr bwMode="auto">
              <a:xfrm>
                <a:off x="2256" y="3456"/>
                <a:ext cx="0" cy="96"/>
              </a:xfrm>
              <a:prstGeom prst="line">
                <a:avLst/>
              </a:prstGeom>
              <a:noFill/>
              <a:ln w="9525">
                <a:solidFill>
                  <a:schemeClr val="tx1"/>
                </a:solidFill>
                <a:round/>
                <a:headEnd/>
                <a:tailEnd/>
              </a:ln>
              <a:effectLst/>
            </p:spPr>
            <p:txBody>
              <a:bodyPr wrap="none" anchor="ctr"/>
              <a:lstStyle/>
              <a:p>
                <a:endParaRPr lang="en-US" dirty="0"/>
              </a:p>
            </p:txBody>
          </p:sp>
          <p:sp>
            <p:nvSpPr>
              <p:cNvPr id="17" name="Line 193"/>
              <p:cNvSpPr>
                <a:spLocks noChangeShapeType="1"/>
              </p:cNvSpPr>
              <p:nvPr/>
            </p:nvSpPr>
            <p:spPr bwMode="auto">
              <a:xfrm>
                <a:off x="2208" y="3456"/>
                <a:ext cx="0" cy="96"/>
              </a:xfrm>
              <a:prstGeom prst="line">
                <a:avLst/>
              </a:prstGeom>
              <a:noFill/>
              <a:ln w="9525">
                <a:solidFill>
                  <a:schemeClr val="tx1"/>
                </a:solidFill>
                <a:round/>
                <a:headEnd/>
                <a:tailEnd/>
              </a:ln>
              <a:effectLst/>
            </p:spPr>
            <p:txBody>
              <a:bodyPr wrap="none" anchor="ctr"/>
              <a:lstStyle/>
              <a:p>
                <a:endParaRPr lang="en-US" dirty="0"/>
              </a:p>
            </p:txBody>
          </p:sp>
          <p:sp>
            <p:nvSpPr>
              <p:cNvPr id="18" name="Line 194"/>
              <p:cNvSpPr>
                <a:spLocks noChangeShapeType="1"/>
              </p:cNvSpPr>
              <p:nvPr/>
            </p:nvSpPr>
            <p:spPr bwMode="auto">
              <a:xfrm>
                <a:off x="2160" y="3504"/>
                <a:ext cx="96" cy="0"/>
              </a:xfrm>
              <a:prstGeom prst="line">
                <a:avLst/>
              </a:prstGeom>
              <a:noFill/>
              <a:ln w="9525">
                <a:solidFill>
                  <a:schemeClr val="tx1"/>
                </a:solidFill>
                <a:round/>
                <a:headEnd/>
                <a:tailEnd/>
              </a:ln>
              <a:effectLst/>
            </p:spPr>
            <p:txBody>
              <a:bodyPr wrap="none" anchor="ctr"/>
              <a:lstStyle/>
              <a:p>
                <a:endParaRPr lang="en-US" dirty="0"/>
              </a:p>
            </p:txBody>
          </p:sp>
        </p:grpSp>
      </p:grpSp>
      <p:sp>
        <p:nvSpPr>
          <p:cNvPr id="20" name="Rounded Rectangular Callout 19"/>
          <p:cNvSpPr/>
          <p:nvPr/>
        </p:nvSpPr>
        <p:spPr>
          <a:xfrm>
            <a:off x="7543800" y="5257800"/>
            <a:ext cx="457200" cy="304800"/>
          </a:xfrm>
          <a:prstGeom prst="wedgeRoundRectCallout">
            <a:avLst>
              <a:gd name="adj1" fmla="val -48611"/>
              <a:gd name="adj2" fmla="val 158333"/>
              <a:gd name="adj3" fmla="val 16667"/>
            </a:avLst>
          </a:prstGeom>
          <a:solidFill>
            <a:schemeClr val="bg1"/>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Q1</a:t>
            </a:r>
            <a:endParaRPr lang="en-US" dirty="0">
              <a:solidFill>
                <a:schemeClr val="tx1"/>
              </a:solidFill>
            </a:endParaRPr>
          </a:p>
        </p:txBody>
      </p:sp>
      <p:sp>
        <p:nvSpPr>
          <p:cNvPr id="21" name="Rounded Rectangular Callout 20"/>
          <p:cNvSpPr/>
          <p:nvPr/>
        </p:nvSpPr>
        <p:spPr>
          <a:xfrm>
            <a:off x="8001000" y="5181600"/>
            <a:ext cx="457200" cy="304800"/>
          </a:xfrm>
          <a:prstGeom prst="wedgeRoundRectCallout">
            <a:avLst>
              <a:gd name="adj1" fmla="val -106944"/>
              <a:gd name="adj2" fmla="val 183333"/>
              <a:gd name="adj3" fmla="val 16667"/>
            </a:avLst>
          </a:prstGeom>
          <a:solidFill>
            <a:schemeClr val="bg1"/>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Q2</a:t>
            </a:r>
            <a:endParaRPr lang="en-US" dirty="0">
              <a:solidFill>
                <a:schemeClr val="tx1"/>
              </a:solidFill>
            </a:endParaRPr>
          </a:p>
        </p:txBody>
      </p:sp>
      <p:sp>
        <p:nvSpPr>
          <p:cNvPr id="22" name="Rounded Rectangular Callout 21"/>
          <p:cNvSpPr/>
          <p:nvPr/>
        </p:nvSpPr>
        <p:spPr>
          <a:xfrm>
            <a:off x="6019800" y="5257800"/>
            <a:ext cx="457200" cy="304800"/>
          </a:xfrm>
          <a:prstGeom prst="wedgeRoundRectCallout">
            <a:avLst>
              <a:gd name="adj1" fmla="val 98611"/>
              <a:gd name="adj2" fmla="val 154166"/>
              <a:gd name="adj3" fmla="val 16667"/>
            </a:avLst>
          </a:prstGeom>
          <a:solidFill>
            <a:schemeClr val="bg1"/>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Q4</a:t>
            </a:r>
            <a:endParaRPr lang="en-US" dirty="0">
              <a:solidFill>
                <a:schemeClr val="tx1"/>
              </a:solidFill>
            </a:endParaRPr>
          </a:p>
        </p:txBody>
      </p:sp>
      <p:sp>
        <p:nvSpPr>
          <p:cNvPr id="23" name="Rounded Rectangular Callout 22"/>
          <p:cNvSpPr/>
          <p:nvPr/>
        </p:nvSpPr>
        <p:spPr>
          <a:xfrm>
            <a:off x="6553200" y="5257800"/>
            <a:ext cx="457200" cy="304800"/>
          </a:xfrm>
          <a:prstGeom prst="wedgeRoundRectCallout">
            <a:avLst>
              <a:gd name="adj1" fmla="val 1389"/>
              <a:gd name="adj2" fmla="val 162500"/>
              <a:gd name="adj3" fmla="val 16667"/>
            </a:avLst>
          </a:prstGeom>
          <a:solidFill>
            <a:schemeClr val="bg1"/>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Q3</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par>
                          <p:cTn id="8" fill="hold">
                            <p:stCondLst>
                              <p:cond delay="500"/>
                            </p:stCondLst>
                            <p:childTnLst>
                              <p:par>
                                <p:cTn id="9" presetID="2" presetClass="entr" presetSubtype="4" fill="hold" grpId="0" nodeType="afterEffect">
                                  <p:stCondLst>
                                    <p:cond delay="10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4" presetClass="entr" presetSubtype="16" fill="hold" grpId="0" nodeType="afterEffect">
                                  <p:stCondLst>
                                    <p:cond delay="500"/>
                                  </p:stCondLst>
                                  <p:childTnLst>
                                    <p:set>
                                      <p:cBhvr>
                                        <p:cTn id="15" dur="1" fill="hold">
                                          <p:stCondLst>
                                            <p:cond delay="0"/>
                                          </p:stCondLst>
                                        </p:cTn>
                                        <p:tgtEl>
                                          <p:spTgt spid="21"/>
                                        </p:tgtEl>
                                        <p:attrNameLst>
                                          <p:attrName>style.visibility</p:attrName>
                                        </p:attrNameLst>
                                      </p:cBhvr>
                                      <p:to>
                                        <p:strVal val="visible"/>
                                      </p:to>
                                    </p:set>
                                    <p:animEffect transition="in" filter="box(in)">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linds(horizontal)">
                                      <p:cBhvr>
                                        <p:cTn id="21" dur="500"/>
                                        <p:tgtEl>
                                          <p:spTgt spid="3">
                                            <p:txEl>
                                              <p:pRg st="2" end="2"/>
                                            </p:txEl>
                                          </p:spTgt>
                                        </p:tgtEl>
                                      </p:cBhvr>
                                    </p:animEffect>
                                  </p:childTnLst>
                                </p:cTn>
                              </p:par>
                            </p:childTnLst>
                          </p:cTn>
                        </p:par>
                        <p:par>
                          <p:cTn id="22" fill="hold">
                            <p:stCondLst>
                              <p:cond delay="500"/>
                            </p:stCondLst>
                            <p:childTnLst>
                              <p:par>
                                <p:cTn id="23" presetID="4" presetClass="entr" presetSubtype="16" fill="hold" grpId="0" nodeType="afterEffect">
                                  <p:stCondLst>
                                    <p:cond delay="1000"/>
                                  </p:stCondLst>
                                  <p:childTnLst>
                                    <p:set>
                                      <p:cBhvr>
                                        <p:cTn id="24" dur="1" fill="hold">
                                          <p:stCondLst>
                                            <p:cond delay="0"/>
                                          </p:stCondLst>
                                        </p:cTn>
                                        <p:tgtEl>
                                          <p:spTgt spid="23"/>
                                        </p:tgtEl>
                                        <p:attrNameLst>
                                          <p:attrName>style.visibility</p:attrName>
                                        </p:attrNameLst>
                                      </p:cBhvr>
                                      <p:to>
                                        <p:strVal val="visible"/>
                                      </p:to>
                                    </p:set>
                                    <p:animEffect transition="in" filter="box(in)">
                                      <p:cBhvr>
                                        <p:cTn id="25" dur="500"/>
                                        <p:tgtEl>
                                          <p:spTgt spid="23"/>
                                        </p:tgtEl>
                                      </p:cBhvr>
                                    </p:animEffect>
                                  </p:childTnLst>
                                </p:cTn>
                              </p:par>
                            </p:childTnLst>
                          </p:cTn>
                        </p:par>
                        <p:par>
                          <p:cTn id="26" fill="hold">
                            <p:stCondLst>
                              <p:cond delay="2000"/>
                            </p:stCondLst>
                            <p:childTnLst>
                              <p:par>
                                <p:cTn id="27" presetID="4" presetClass="entr" presetSubtype="16" fill="hold" grpId="0" nodeType="afterEffect">
                                  <p:stCondLst>
                                    <p:cond delay="500"/>
                                  </p:stCondLst>
                                  <p:childTnLst>
                                    <p:set>
                                      <p:cBhvr>
                                        <p:cTn id="28" dur="1" fill="hold">
                                          <p:stCondLst>
                                            <p:cond delay="0"/>
                                          </p:stCondLst>
                                        </p:cTn>
                                        <p:tgtEl>
                                          <p:spTgt spid="22"/>
                                        </p:tgtEl>
                                        <p:attrNameLst>
                                          <p:attrName>style.visibility</p:attrName>
                                        </p:attrNameLst>
                                      </p:cBhvr>
                                      <p:to>
                                        <p:strVal val="visible"/>
                                      </p:to>
                                    </p:set>
                                    <p:animEffect transition="in" filter="box(in)">
                                      <p:cBhvr>
                                        <p:cTn id="2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0" grpId="0" animBg="1"/>
      <p:bldP spid="21" grpId="0" animBg="1"/>
      <p:bldP spid="22"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Databases</a:t>
            </a:r>
          </a:p>
        </p:txBody>
      </p:sp>
      <p:sp>
        <p:nvSpPr>
          <p:cNvPr id="3" name="Content Placeholder 2"/>
          <p:cNvSpPr>
            <a:spLocks noGrp="1"/>
          </p:cNvSpPr>
          <p:nvPr>
            <p:ph idx="1"/>
          </p:nvPr>
        </p:nvSpPr>
        <p:spPr/>
        <p:txBody>
          <a:bodyPr/>
          <a:lstStyle/>
          <a:p>
            <a:r>
              <a:rPr lang="en-US"/>
              <a:t>A </a:t>
            </a:r>
            <a:r>
              <a:rPr lang="en-US" b="1"/>
              <a:t>database</a:t>
            </a:r>
            <a:r>
              <a:rPr lang="en-US"/>
              <a:t> is a collection of data.  How that data is organized determines what type of database it is.</a:t>
            </a:r>
          </a:p>
          <a:p>
            <a:r>
              <a:rPr lang="en-US"/>
              <a:t>Over the history of computers there have been different types of databases—hierarchical and network, for example—but over the past 25 years the </a:t>
            </a:r>
            <a:r>
              <a:rPr lang="en-US" b="1"/>
              <a:t>relational database</a:t>
            </a:r>
            <a:r>
              <a:rPr lang="en-US"/>
              <a:t> has been the most prevalent.</a:t>
            </a:r>
          </a:p>
          <a:p>
            <a:endParaRPr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2</a:t>
            </a:fld>
            <a:endParaRPr kumimoji="0"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Define a relationship: 2 questions</a:t>
            </a:r>
          </a:p>
        </p:txBody>
      </p:sp>
      <p:sp>
        <p:nvSpPr>
          <p:cNvPr id="3" name="Content Placeholder 2"/>
          <p:cNvSpPr>
            <a:spLocks noGrp="1"/>
          </p:cNvSpPr>
          <p:nvPr>
            <p:ph idx="1"/>
          </p:nvPr>
        </p:nvSpPr>
        <p:spPr/>
        <p:txBody>
          <a:bodyPr>
            <a:normAutofit/>
          </a:bodyPr>
          <a:lstStyle/>
          <a:p>
            <a:r>
              <a:rPr lang="en-US" dirty="0"/>
              <a:t>Let’s walk through a detailed example of defining the relationship.</a:t>
            </a:r>
          </a:p>
          <a:p>
            <a:r>
              <a:rPr lang="en-US" dirty="0"/>
              <a:t>Defining CUSTOMER’s relationship to ORDER.</a:t>
            </a:r>
          </a:p>
          <a:p>
            <a:pPr lvl="1"/>
            <a:r>
              <a:rPr lang="en-US" dirty="0"/>
              <a:t>Q1  Minimum cardinality: For any </a:t>
            </a:r>
            <a:r>
              <a:rPr lang="en-US" b="1" dirty="0"/>
              <a:t>one customer</a:t>
            </a:r>
            <a:r>
              <a:rPr lang="en-US" dirty="0"/>
              <a:t>—Sylvia Sanchez, for example—what is the </a:t>
            </a:r>
            <a:r>
              <a:rPr lang="en-US" b="1" dirty="0"/>
              <a:t>minimum</a:t>
            </a:r>
            <a:r>
              <a:rPr lang="en-US" dirty="0"/>
              <a:t> number of orders allowed?</a:t>
            </a:r>
          </a:p>
          <a:p>
            <a:pPr lvl="1"/>
            <a:r>
              <a:rPr lang="en-US" dirty="0"/>
              <a:t>Q2  Maximum cardinality: For any </a:t>
            </a:r>
            <a:r>
              <a:rPr lang="en-US" b="1" dirty="0"/>
              <a:t>one customer</a:t>
            </a:r>
            <a:r>
              <a:rPr lang="en-US" dirty="0"/>
              <a:t>—Sylvia Sanchez, for example—what is the </a:t>
            </a:r>
            <a:r>
              <a:rPr lang="en-US" b="1" dirty="0"/>
              <a:t>maximum</a:t>
            </a:r>
            <a:r>
              <a:rPr lang="en-US" dirty="0"/>
              <a:t> number of orders allowed?</a:t>
            </a:r>
          </a:p>
          <a:p>
            <a:pPr>
              <a:buNone/>
            </a:pPr>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20</a:t>
            </a:fld>
            <a:endParaRPr kumimoji="0" lang="en-US" dirty="0"/>
          </a:p>
        </p:txBody>
      </p:sp>
      <p:sp>
        <p:nvSpPr>
          <p:cNvPr id="7" name="Rectangle 150"/>
          <p:cNvSpPr>
            <a:spLocks noChangeArrowheads="1"/>
          </p:cNvSpPr>
          <p:nvPr/>
        </p:nvSpPr>
        <p:spPr bwMode="auto">
          <a:xfrm>
            <a:off x="4800600" y="5334000"/>
            <a:ext cx="1828800" cy="609600"/>
          </a:xfrm>
          <a:prstGeom prst="rect">
            <a:avLst/>
          </a:prstGeom>
          <a:noFill/>
          <a:ln w="9525">
            <a:solidFill>
              <a:schemeClr val="tx1"/>
            </a:solidFill>
            <a:miter lim="800000"/>
            <a:headEnd/>
            <a:tailEnd/>
          </a:ln>
          <a:effectLst/>
        </p:spPr>
        <p:txBody>
          <a:bodyPr wrap="none" anchor="ctr"/>
          <a:lstStyle/>
          <a:p>
            <a:pPr algn="ctr"/>
            <a:r>
              <a:rPr lang="en-US" sz="1600" dirty="0">
                <a:latin typeface="Arial" charset="0"/>
              </a:rPr>
              <a:t>CUSTOMER</a:t>
            </a:r>
          </a:p>
        </p:txBody>
      </p:sp>
      <p:sp>
        <p:nvSpPr>
          <p:cNvPr id="8" name="Rectangle 150"/>
          <p:cNvSpPr>
            <a:spLocks noChangeArrowheads="1"/>
          </p:cNvSpPr>
          <p:nvPr/>
        </p:nvSpPr>
        <p:spPr bwMode="auto">
          <a:xfrm>
            <a:off x="7772400" y="5334000"/>
            <a:ext cx="1828800" cy="609600"/>
          </a:xfrm>
          <a:prstGeom prst="rect">
            <a:avLst/>
          </a:prstGeom>
          <a:noFill/>
          <a:ln w="9525">
            <a:solidFill>
              <a:schemeClr val="tx1"/>
            </a:solidFill>
            <a:miter lim="800000"/>
            <a:headEnd/>
            <a:tailEnd/>
          </a:ln>
          <a:effectLst/>
        </p:spPr>
        <p:txBody>
          <a:bodyPr wrap="none" anchor="ctr"/>
          <a:lstStyle/>
          <a:p>
            <a:pPr algn="ctr"/>
            <a:r>
              <a:rPr lang="en-US" sz="1600" dirty="0">
                <a:latin typeface="Arial" charset="0"/>
              </a:rPr>
              <a:t>ORDER</a:t>
            </a:r>
          </a:p>
        </p:txBody>
      </p:sp>
      <p:cxnSp>
        <p:nvCxnSpPr>
          <p:cNvPr id="9" name="Straight Connector 8"/>
          <p:cNvCxnSpPr/>
          <p:nvPr/>
        </p:nvCxnSpPr>
        <p:spPr>
          <a:xfrm>
            <a:off x="6781800" y="5638800"/>
            <a:ext cx="685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56"/>
          <p:cNvSpPr>
            <a:spLocks noChangeArrowheads="1"/>
          </p:cNvSpPr>
          <p:nvPr/>
        </p:nvSpPr>
        <p:spPr bwMode="auto">
          <a:xfrm>
            <a:off x="7467600" y="5562600"/>
            <a:ext cx="152400" cy="152400"/>
          </a:xfrm>
          <a:prstGeom prst="ellipse">
            <a:avLst/>
          </a:prstGeom>
          <a:noFill/>
          <a:ln w="9525">
            <a:solidFill>
              <a:schemeClr val="tx1"/>
            </a:solidFill>
            <a:round/>
            <a:headEnd/>
            <a:tailEnd/>
          </a:ln>
          <a:effectLst/>
        </p:spPr>
        <p:txBody>
          <a:bodyPr wrap="none" anchor="ctr"/>
          <a:lstStyle/>
          <a:p>
            <a:endParaRPr lang="en-US" dirty="0"/>
          </a:p>
        </p:txBody>
      </p:sp>
      <p:grpSp>
        <p:nvGrpSpPr>
          <p:cNvPr id="20" name="Group 19"/>
          <p:cNvGrpSpPr/>
          <p:nvPr/>
        </p:nvGrpSpPr>
        <p:grpSpPr>
          <a:xfrm>
            <a:off x="7620000" y="5562600"/>
            <a:ext cx="152400" cy="152400"/>
            <a:chOff x="6096000" y="5562600"/>
            <a:chExt cx="152400" cy="152400"/>
          </a:xfrm>
        </p:grpSpPr>
        <p:sp>
          <p:nvSpPr>
            <p:cNvPr id="12" name="Line 157"/>
            <p:cNvSpPr>
              <a:spLocks noChangeShapeType="1"/>
            </p:cNvSpPr>
            <p:nvPr/>
          </p:nvSpPr>
          <p:spPr bwMode="auto">
            <a:xfrm>
              <a:off x="6096000" y="5638800"/>
              <a:ext cx="152400" cy="0"/>
            </a:xfrm>
            <a:prstGeom prst="line">
              <a:avLst/>
            </a:prstGeom>
            <a:noFill/>
            <a:ln w="9525">
              <a:solidFill>
                <a:schemeClr val="tx1"/>
              </a:solidFill>
              <a:round/>
              <a:headEnd/>
              <a:tailEnd/>
            </a:ln>
            <a:effectLst/>
          </p:spPr>
          <p:txBody>
            <a:bodyPr wrap="none" anchor="ctr"/>
            <a:lstStyle/>
            <a:p>
              <a:endParaRPr lang="en-US" dirty="0"/>
            </a:p>
          </p:txBody>
        </p:sp>
        <p:sp>
          <p:nvSpPr>
            <p:cNvPr id="13" name="Line 158"/>
            <p:cNvSpPr>
              <a:spLocks noChangeShapeType="1"/>
            </p:cNvSpPr>
            <p:nvPr/>
          </p:nvSpPr>
          <p:spPr bwMode="auto">
            <a:xfrm>
              <a:off x="6096000" y="56388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14" name="Line 159"/>
            <p:cNvSpPr>
              <a:spLocks noChangeShapeType="1"/>
            </p:cNvSpPr>
            <p:nvPr/>
          </p:nvSpPr>
          <p:spPr bwMode="auto">
            <a:xfrm flipV="1">
              <a:off x="6096000" y="5562600"/>
              <a:ext cx="152400" cy="76200"/>
            </a:xfrm>
            <a:prstGeom prst="line">
              <a:avLst/>
            </a:prstGeom>
            <a:noFill/>
            <a:ln w="9525">
              <a:solidFill>
                <a:schemeClr val="tx1"/>
              </a:solidFill>
              <a:round/>
              <a:headEnd/>
              <a:tailEnd/>
            </a:ln>
            <a:effectLst/>
          </p:spPr>
          <p:txBody>
            <a:bodyPr wrap="none" anchor="ctr"/>
            <a:lstStyle/>
            <a:p>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ox(in)">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Define a relationship: 2 more questions</a:t>
            </a:r>
          </a:p>
        </p:txBody>
      </p:sp>
      <p:sp>
        <p:nvSpPr>
          <p:cNvPr id="3" name="Content Placeholder 2"/>
          <p:cNvSpPr>
            <a:spLocks noGrp="1"/>
          </p:cNvSpPr>
          <p:nvPr>
            <p:ph idx="1"/>
          </p:nvPr>
        </p:nvSpPr>
        <p:spPr/>
        <p:txBody>
          <a:bodyPr>
            <a:normAutofit/>
          </a:bodyPr>
          <a:lstStyle/>
          <a:p>
            <a:r>
              <a:rPr lang="en-US" dirty="0"/>
              <a:t>Defining ORDER’s relationship to CUSTOMER.</a:t>
            </a:r>
          </a:p>
          <a:p>
            <a:pPr lvl="1"/>
            <a:r>
              <a:rPr lang="en-US" dirty="0"/>
              <a:t>Q3  Minimum cardinality: For any </a:t>
            </a:r>
            <a:r>
              <a:rPr lang="en-US" b="1" dirty="0"/>
              <a:t>one order</a:t>
            </a:r>
            <a:r>
              <a:rPr lang="en-US" dirty="0"/>
              <a:t>—order # 2573, for example—what is the </a:t>
            </a:r>
            <a:r>
              <a:rPr lang="en-US" b="1" dirty="0"/>
              <a:t>minimum</a:t>
            </a:r>
            <a:r>
              <a:rPr lang="en-US" dirty="0"/>
              <a:t> number of customers allowed?</a:t>
            </a:r>
          </a:p>
          <a:p>
            <a:pPr lvl="1"/>
            <a:r>
              <a:rPr lang="en-US" dirty="0"/>
              <a:t>Q4  Maximum cardinality: For any </a:t>
            </a:r>
            <a:r>
              <a:rPr lang="en-US" b="1" dirty="0"/>
              <a:t>one order</a:t>
            </a:r>
            <a:r>
              <a:rPr lang="en-US" dirty="0"/>
              <a:t>—order # 2573, for example—what is the </a:t>
            </a:r>
            <a:r>
              <a:rPr lang="en-US" b="1" dirty="0"/>
              <a:t>maximum</a:t>
            </a:r>
            <a:r>
              <a:rPr lang="en-US" dirty="0"/>
              <a:t> number of customers allowed?</a:t>
            </a:r>
          </a:p>
          <a:p>
            <a:pPr>
              <a:buNone/>
            </a:pPr>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21</a:t>
            </a:fld>
            <a:endParaRPr kumimoji="0" lang="en-US" dirty="0"/>
          </a:p>
        </p:txBody>
      </p:sp>
      <p:sp>
        <p:nvSpPr>
          <p:cNvPr id="7" name="Rectangle 150"/>
          <p:cNvSpPr>
            <a:spLocks noChangeArrowheads="1"/>
          </p:cNvSpPr>
          <p:nvPr/>
        </p:nvSpPr>
        <p:spPr bwMode="auto">
          <a:xfrm>
            <a:off x="4800600" y="5334000"/>
            <a:ext cx="1828800" cy="609600"/>
          </a:xfrm>
          <a:prstGeom prst="rect">
            <a:avLst/>
          </a:prstGeom>
          <a:noFill/>
          <a:ln w="9525">
            <a:solidFill>
              <a:schemeClr val="tx1"/>
            </a:solidFill>
            <a:miter lim="800000"/>
            <a:headEnd/>
            <a:tailEnd/>
          </a:ln>
          <a:effectLst/>
        </p:spPr>
        <p:txBody>
          <a:bodyPr wrap="none" anchor="ctr"/>
          <a:lstStyle/>
          <a:p>
            <a:pPr algn="ctr"/>
            <a:r>
              <a:rPr lang="en-US" sz="1600" dirty="0">
                <a:latin typeface="Arial" charset="0"/>
              </a:rPr>
              <a:t>CUSTOMER</a:t>
            </a:r>
          </a:p>
        </p:txBody>
      </p:sp>
      <p:sp>
        <p:nvSpPr>
          <p:cNvPr id="8" name="Rectangle 150"/>
          <p:cNvSpPr>
            <a:spLocks noChangeArrowheads="1"/>
          </p:cNvSpPr>
          <p:nvPr/>
        </p:nvSpPr>
        <p:spPr bwMode="auto">
          <a:xfrm>
            <a:off x="7772400" y="5334000"/>
            <a:ext cx="1828800" cy="609600"/>
          </a:xfrm>
          <a:prstGeom prst="rect">
            <a:avLst/>
          </a:prstGeom>
          <a:noFill/>
          <a:ln w="9525">
            <a:solidFill>
              <a:schemeClr val="tx1"/>
            </a:solidFill>
            <a:miter lim="800000"/>
            <a:headEnd/>
            <a:tailEnd/>
          </a:ln>
          <a:effectLst/>
        </p:spPr>
        <p:txBody>
          <a:bodyPr wrap="none" anchor="ctr"/>
          <a:lstStyle/>
          <a:p>
            <a:pPr algn="ctr"/>
            <a:r>
              <a:rPr lang="en-US" sz="1600" dirty="0">
                <a:latin typeface="Arial" charset="0"/>
              </a:rPr>
              <a:t>ORDER</a:t>
            </a:r>
          </a:p>
        </p:txBody>
      </p:sp>
      <p:cxnSp>
        <p:nvCxnSpPr>
          <p:cNvPr id="9" name="Straight Connector 8"/>
          <p:cNvCxnSpPr/>
          <p:nvPr/>
        </p:nvCxnSpPr>
        <p:spPr>
          <a:xfrm>
            <a:off x="6781800" y="5638800"/>
            <a:ext cx="685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56"/>
          <p:cNvSpPr>
            <a:spLocks noChangeArrowheads="1"/>
          </p:cNvSpPr>
          <p:nvPr/>
        </p:nvSpPr>
        <p:spPr bwMode="auto">
          <a:xfrm>
            <a:off x="7467600" y="5562600"/>
            <a:ext cx="152400" cy="152400"/>
          </a:xfrm>
          <a:prstGeom prst="ellipse">
            <a:avLst/>
          </a:prstGeom>
          <a:noFill/>
          <a:ln w="9525">
            <a:solidFill>
              <a:schemeClr val="tx1"/>
            </a:solidFill>
            <a:round/>
            <a:headEnd/>
            <a:tailEnd/>
          </a:ln>
          <a:effectLst/>
        </p:spPr>
        <p:txBody>
          <a:bodyPr wrap="none" anchor="ctr"/>
          <a:lstStyle/>
          <a:p>
            <a:endParaRPr lang="en-US" dirty="0"/>
          </a:p>
        </p:txBody>
      </p:sp>
      <p:grpSp>
        <p:nvGrpSpPr>
          <p:cNvPr id="10" name="Group 19"/>
          <p:cNvGrpSpPr/>
          <p:nvPr/>
        </p:nvGrpSpPr>
        <p:grpSpPr>
          <a:xfrm>
            <a:off x="7620000" y="5562600"/>
            <a:ext cx="152400" cy="152400"/>
            <a:chOff x="6096000" y="5562600"/>
            <a:chExt cx="152400" cy="152400"/>
          </a:xfrm>
        </p:grpSpPr>
        <p:sp>
          <p:nvSpPr>
            <p:cNvPr id="12" name="Line 157"/>
            <p:cNvSpPr>
              <a:spLocks noChangeShapeType="1"/>
            </p:cNvSpPr>
            <p:nvPr/>
          </p:nvSpPr>
          <p:spPr bwMode="auto">
            <a:xfrm>
              <a:off x="6096000" y="5638800"/>
              <a:ext cx="152400" cy="0"/>
            </a:xfrm>
            <a:prstGeom prst="line">
              <a:avLst/>
            </a:prstGeom>
            <a:noFill/>
            <a:ln w="9525">
              <a:solidFill>
                <a:schemeClr val="tx1"/>
              </a:solidFill>
              <a:round/>
              <a:headEnd/>
              <a:tailEnd/>
            </a:ln>
            <a:effectLst/>
          </p:spPr>
          <p:txBody>
            <a:bodyPr wrap="none" anchor="ctr"/>
            <a:lstStyle/>
            <a:p>
              <a:endParaRPr lang="en-US" dirty="0"/>
            </a:p>
          </p:txBody>
        </p:sp>
        <p:sp>
          <p:nvSpPr>
            <p:cNvPr id="13" name="Line 158"/>
            <p:cNvSpPr>
              <a:spLocks noChangeShapeType="1"/>
            </p:cNvSpPr>
            <p:nvPr/>
          </p:nvSpPr>
          <p:spPr bwMode="auto">
            <a:xfrm>
              <a:off x="6096000" y="56388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14" name="Line 159"/>
            <p:cNvSpPr>
              <a:spLocks noChangeShapeType="1"/>
            </p:cNvSpPr>
            <p:nvPr/>
          </p:nvSpPr>
          <p:spPr bwMode="auto">
            <a:xfrm flipV="1">
              <a:off x="6096000" y="5562600"/>
              <a:ext cx="152400" cy="76200"/>
            </a:xfrm>
            <a:prstGeom prst="line">
              <a:avLst/>
            </a:prstGeom>
            <a:noFill/>
            <a:ln w="9525">
              <a:solidFill>
                <a:schemeClr val="tx1"/>
              </a:solidFill>
              <a:round/>
              <a:headEnd/>
              <a:tailEnd/>
            </a:ln>
            <a:effectLst/>
          </p:spPr>
          <p:txBody>
            <a:bodyPr wrap="none" anchor="ctr"/>
            <a:lstStyle/>
            <a:p>
              <a:endParaRPr lang="en-US" dirty="0"/>
            </a:p>
          </p:txBody>
        </p:sp>
      </p:grpSp>
      <p:sp>
        <p:nvSpPr>
          <p:cNvPr id="15" name="Line 192"/>
          <p:cNvSpPr>
            <a:spLocks noChangeShapeType="1"/>
          </p:cNvSpPr>
          <p:nvPr/>
        </p:nvSpPr>
        <p:spPr bwMode="auto">
          <a:xfrm>
            <a:off x="6781800" y="5562600"/>
            <a:ext cx="0" cy="152400"/>
          </a:xfrm>
          <a:prstGeom prst="line">
            <a:avLst/>
          </a:prstGeom>
          <a:noFill/>
          <a:ln w="9525">
            <a:solidFill>
              <a:schemeClr val="tx1"/>
            </a:solidFill>
            <a:round/>
            <a:headEnd/>
            <a:tailEnd/>
          </a:ln>
          <a:effectLst/>
        </p:spPr>
        <p:txBody>
          <a:bodyPr wrap="none" anchor="ctr"/>
          <a:lstStyle/>
          <a:p>
            <a:endParaRPr lang="en-US" dirty="0"/>
          </a:p>
        </p:txBody>
      </p:sp>
      <p:sp>
        <p:nvSpPr>
          <p:cNvPr id="16" name="Line 193"/>
          <p:cNvSpPr>
            <a:spLocks noChangeShapeType="1"/>
          </p:cNvSpPr>
          <p:nvPr/>
        </p:nvSpPr>
        <p:spPr bwMode="auto">
          <a:xfrm>
            <a:off x="6705600" y="5562600"/>
            <a:ext cx="0" cy="152400"/>
          </a:xfrm>
          <a:prstGeom prst="line">
            <a:avLst/>
          </a:prstGeom>
          <a:noFill/>
          <a:ln w="9525">
            <a:solidFill>
              <a:schemeClr val="tx1"/>
            </a:solidFill>
            <a:round/>
            <a:headEnd/>
            <a:tailEnd/>
          </a:ln>
          <a:effectLst/>
        </p:spPr>
        <p:txBody>
          <a:bodyPr wrap="none" anchor="ctr"/>
          <a:lstStyle/>
          <a:p>
            <a:endParaRPr lang="en-US" dirty="0"/>
          </a:p>
        </p:txBody>
      </p:sp>
      <p:sp>
        <p:nvSpPr>
          <p:cNvPr id="17" name="Line 194"/>
          <p:cNvSpPr>
            <a:spLocks noChangeShapeType="1"/>
          </p:cNvSpPr>
          <p:nvPr/>
        </p:nvSpPr>
        <p:spPr bwMode="auto">
          <a:xfrm>
            <a:off x="6629400" y="5638800"/>
            <a:ext cx="152400" cy="0"/>
          </a:xfrm>
          <a:prstGeom prst="line">
            <a:avLst/>
          </a:prstGeom>
          <a:noFill/>
          <a:ln w="9525">
            <a:solidFill>
              <a:schemeClr val="tx1"/>
            </a:solidFill>
            <a:round/>
            <a:headEnd/>
            <a:tailEnd/>
          </a:ln>
          <a:effectLst/>
        </p:spPr>
        <p:txBody>
          <a:bodyPr wrap="none" anchor="ct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ox(i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ox(in)">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the relationship</a:t>
            </a:r>
          </a:p>
        </p:txBody>
      </p:sp>
      <p:sp>
        <p:nvSpPr>
          <p:cNvPr id="3" name="Content Placeholder 2"/>
          <p:cNvSpPr>
            <a:spLocks noGrp="1"/>
          </p:cNvSpPr>
          <p:nvPr>
            <p:ph idx="1"/>
          </p:nvPr>
        </p:nvSpPr>
        <p:spPr/>
        <p:txBody>
          <a:bodyPr>
            <a:normAutofit/>
          </a:bodyPr>
          <a:lstStyle/>
          <a:p>
            <a:r>
              <a:rPr lang="en-US" dirty="0"/>
              <a:t>How would you read the relationship shown below?  You can interpret the relationship based on the way you know it was defined.</a:t>
            </a:r>
          </a:p>
          <a:p>
            <a:pPr lvl="1"/>
            <a:r>
              <a:rPr lang="en-US" dirty="0"/>
              <a:t>Any one department, such as marketing, can have a minimum of zero employees.</a:t>
            </a:r>
          </a:p>
          <a:p>
            <a:pPr lvl="1"/>
            <a:r>
              <a:rPr lang="en-US" dirty="0"/>
              <a:t>Any one department, such as marketing, can have a maximum of many employees.</a:t>
            </a:r>
          </a:p>
          <a:p>
            <a:pPr lvl="1"/>
            <a:r>
              <a:rPr lang="en-US" dirty="0"/>
              <a:t>Any one employee, such as Jack Jenkins, can have a minimum of one  departments.</a:t>
            </a:r>
          </a:p>
          <a:p>
            <a:pPr lvl="1"/>
            <a:r>
              <a:rPr lang="en-US" dirty="0"/>
              <a:t>Any one employee, such as Jack Jenkins, can have a maximum of one departments.</a:t>
            </a:r>
          </a:p>
          <a:p>
            <a:pPr>
              <a:buNone/>
            </a:pPr>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22</a:t>
            </a:fld>
            <a:endParaRPr kumimoji="0" lang="en-US" dirty="0"/>
          </a:p>
        </p:txBody>
      </p:sp>
      <p:sp>
        <p:nvSpPr>
          <p:cNvPr id="20" name="Rectangle 150"/>
          <p:cNvSpPr>
            <a:spLocks noChangeArrowheads="1"/>
          </p:cNvSpPr>
          <p:nvPr/>
        </p:nvSpPr>
        <p:spPr bwMode="auto">
          <a:xfrm>
            <a:off x="4800600" y="5562600"/>
            <a:ext cx="1828800" cy="609600"/>
          </a:xfrm>
          <a:prstGeom prst="rect">
            <a:avLst/>
          </a:prstGeom>
          <a:noFill/>
          <a:ln w="9525">
            <a:solidFill>
              <a:schemeClr val="tx1"/>
            </a:solidFill>
            <a:miter lim="800000"/>
            <a:headEnd/>
            <a:tailEnd/>
          </a:ln>
          <a:effectLst/>
        </p:spPr>
        <p:txBody>
          <a:bodyPr wrap="none" anchor="ctr"/>
          <a:lstStyle/>
          <a:p>
            <a:pPr algn="ctr"/>
            <a:r>
              <a:rPr lang="en-US" sz="1600" dirty="0">
                <a:latin typeface="Arial" charset="0"/>
              </a:rPr>
              <a:t>DEPARTMENT</a:t>
            </a:r>
          </a:p>
        </p:txBody>
      </p:sp>
      <p:sp>
        <p:nvSpPr>
          <p:cNvPr id="21" name="Rectangle 150"/>
          <p:cNvSpPr>
            <a:spLocks noChangeArrowheads="1"/>
          </p:cNvSpPr>
          <p:nvPr/>
        </p:nvSpPr>
        <p:spPr bwMode="auto">
          <a:xfrm>
            <a:off x="7772400" y="5562600"/>
            <a:ext cx="1828800" cy="609600"/>
          </a:xfrm>
          <a:prstGeom prst="rect">
            <a:avLst/>
          </a:prstGeom>
          <a:noFill/>
          <a:ln w="9525">
            <a:solidFill>
              <a:schemeClr val="tx1"/>
            </a:solidFill>
            <a:miter lim="800000"/>
            <a:headEnd/>
            <a:tailEnd/>
          </a:ln>
          <a:effectLst/>
        </p:spPr>
        <p:txBody>
          <a:bodyPr wrap="none" anchor="ctr"/>
          <a:lstStyle/>
          <a:p>
            <a:pPr algn="ctr"/>
            <a:r>
              <a:rPr lang="en-US" sz="1600" dirty="0">
                <a:latin typeface="Arial" charset="0"/>
              </a:rPr>
              <a:t>EMPLOYEE</a:t>
            </a:r>
          </a:p>
        </p:txBody>
      </p:sp>
      <p:cxnSp>
        <p:nvCxnSpPr>
          <p:cNvPr id="22" name="Straight Connector 21"/>
          <p:cNvCxnSpPr/>
          <p:nvPr/>
        </p:nvCxnSpPr>
        <p:spPr>
          <a:xfrm>
            <a:off x="6781800" y="5867400"/>
            <a:ext cx="685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 name="Group 155"/>
          <p:cNvGrpSpPr>
            <a:grpSpLocks/>
          </p:cNvGrpSpPr>
          <p:nvPr/>
        </p:nvGrpSpPr>
        <p:grpSpPr bwMode="auto">
          <a:xfrm>
            <a:off x="7467600" y="5791200"/>
            <a:ext cx="304800" cy="152400"/>
            <a:chOff x="4128" y="720"/>
            <a:chExt cx="192" cy="96"/>
          </a:xfrm>
        </p:grpSpPr>
        <p:sp>
          <p:nvSpPr>
            <p:cNvPr id="24" name="Oval 156"/>
            <p:cNvSpPr>
              <a:spLocks noChangeArrowheads="1"/>
            </p:cNvSpPr>
            <p:nvPr/>
          </p:nvSpPr>
          <p:spPr bwMode="auto">
            <a:xfrm>
              <a:off x="4128" y="720"/>
              <a:ext cx="96" cy="96"/>
            </a:xfrm>
            <a:prstGeom prst="ellipse">
              <a:avLst/>
            </a:prstGeom>
            <a:noFill/>
            <a:ln w="9525">
              <a:solidFill>
                <a:schemeClr val="tx1"/>
              </a:solidFill>
              <a:round/>
              <a:headEnd/>
              <a:tailEnd/>
            </a:ln>
            <a:effectLst/>
          </p:spPr>
          <p:txBody>
            <a:bodyPr wrap="none" anchor="ctr"/>
            <a:lstStyle/>
            <a:p>
              <a:endParaRPr lang="en-US" dirty="0"/>
            </a:p>
          </p:txBody>
        </p:sp>
        <p:sp>
          <p:nvSpPr>
            <p:cNvPr id="25" name="Line 157"/>
            <p:cNvSpPr>
              <a:spLocks noChangeShapeType="1"/>
            </p:cNvSpPr>
            <p:nvPr/>
          </p:nvSpPr>
          <p:spPr bwMode="auto">
            <a:xfrm>
              <a:off x="4224" y="768"/>
              <a:ext cx="96" cy="0"/>
            </a:xfrm>
            <a:prstGeom prst="line">
              <a:avLst/>
            </a:prstGeom>
            <a:noFill/>
            <a:ln w="9525">
              <a:solidFill>
                <a:schemeClr val="tx1"/>
              </a:solidFill>
              <a:round/>
              <a:headEnd/>
              <a:tailEnd/>
            </a:ln>
            <a:effectLst/>
          </p:spPr>
          <p:txBody>
            <a:bodyPr wrap="none" anchor="ctr"/>
            <a:lstStyle/>
            <a:p>
              <a:endParaRPr lang="en-US" dirty="0"/>
            </a:p>
          </p:txBody>
        </p:sp>
        <p:sp>
          <p:nvSpPr>
            <p:cNvPr id="26" name="Line 158"/>
            <p:cNvSpPr>
              <a:spLocks noChangeShapeType="1"/>
            </p:cNvSpPr>
            <p:nvPr/>
          </p:nvSpPr>
          <p:spPr bwMode="auto">
            <a:xfrm>
              <a:off x="4224" y="768"/>
              <a:ext cx="96" cy="48"/>
            </a:xfrm>
            <a:prstGeom prst="line">
              <a:avLst/>
            </a:prstGeom>
            <a:noFill/>
            <a:ln w="9525">
              <a:solidFill>
                <a:schemeClr val="tx1"/>
              </a:solidFill>
              <a:round/>
              <a:headEnd/>
              <a:tailEnd/>
            </a:ln>
            <a:effectLst/>
          </p:spPr>
          <p:txBody>
            <a:bodyPr wrap="none" anchor="ctr"/>
            <a:lstStyle/>
            <a:p>
              <a:endParaRPr lang="en-US" dirty="0"/>
            </a:p>
          </p:txBody>
        </p:sp>
        <p:sp>
          <p:nvSpPr>
            <p:cNvPr id="27" name="Line 159"/>
            <p:cNvSpPr>
              <a:spLocks noChangeShapeType="1"/>
            </p:cNvSpPr>
            <p:nvPr/>
          </p:nvSpPr>
          <p:spPr bwMode="auto">
            <a:xfrm flipV="1">
              <a:off x="4224" y="720"/>
              <a:ext cx="96" cy="48"/>
            </a:xfrm>
            <a:prstGeom prst="line">
              <a:avLst/>
            </a:prstGeom>
            <a:noFill/>
            <a:ln w="9525">
              <a:solidFill>
                <a:schemeClr val="tx1"/>
              </a:solidFill>
              <a:round/>
              <a:headEnd/>
              <a:tailEnd/>
            </a:ln>
            <a:effectLst/>
          </p:spPr>
          <p:txBody>
            <a:bodyPr wrap="none" anchor="ctr"/>
            <a:lstStyle/>
            <a:p>
              <a:endParaRPr lang="en-US" dirty="0"/>
            </a:p>
          </p:txBody>
        </p:sp>
      </p:grpSp>
      <p:grpSp>
        <p:nvGrpSpPr>
          <p:cNvPr id="28" name="Group 191"/>
          <p:cNvGrpSpPr>
            <a:grpSpLocks/>
          </p:cNvGrpSpPr>
          <p:nvPr/>
        </p:nvGrpSpPr>
        <p:grpSpPr bwMode="auto">
          <a:xfrm>
            <a:off x="6629400" y="5791200"/>
            <a:ext cx="152400" cy="152400"/>
            <a:chOff x="2160" y="3456"/>
            <a:chExt cx="96" cy="96"/>
          </a:xfrm>
        </p:grpSpPr>
        <p:sp>
          <p:nvSpPr>
            <p:cNvPr id="29" name="Line 192"/>
            <p:cNvSpPr>
              <a:spLocks noChangeShapeType="1"/>
            </p:cNvSpPr>
            <p:nvPr/>
          </p:nvSpPr>
          <p:spPr bwMode="auto">
            <a:xfrm>
              <a:off x="2256" y="3456"/>
              <a:ext cx="0" cy="96"/>
            </a:xfrm>
            <a:prstGeom prst="line">
              <a:avLst/>
            </a:prstGeom>
            <a:noFill/>
            <a:ln w="9525">
              <a:solidFill>
                <a:schemeClr val="tx1"/>
              </a:solidFill>
              <a:round/>
              <a:headEnd/>
              <a:tailEnd/>
            </a:ln>
            <a:effectLst/>
          </p:spPr>
          <p:txBody>
            <a:bodyPr wrap="none" anchor="ctr"/>
            <a:lstStyle/>
            <a:p>
              <a:endParaRPr lang="en-US" dirty="0"/>
            </a:p>
          </p:txBody>
        </p:sp>
        <p:sp>
          <p:nvSpPr>
            <p:cNvPr id="30" name="Line 193"/>
            <p:cNvSpPr>
              <a:spLocks noChangeShapeType="1"/>
            </p:cNvSpPr>
            <p:nvPr/>
          </p:nvSpPr>
          <p:spPr bwMode="auto">
            <a:xfrm>
              <a:off x="2208" y="3456"/>
              <a:ext cx="0" cy="96"/>
            </a:xfrm>
            <a:prstGeom prst="line">
              <a:avLst/>
            </a:prstGeom>
            <a:noFill/>
            <a:ln w="9525">
              <a:solidFill>
                <a:schemeClr val="tx1"/>
              </a:solidFill>
              <a:round/>
              <a:headEnd/>
              <a:tailEnd/>
            </a:ln>
            <a:effectLst/>
          </p:spPr>
          <p:txBody>
            <a:bodyPr wrap="none" anchor="ctr"/>
            <a:lstStyle/>
            <a:p>
              <a:endParaRPr lang="en-US" dirty="0"/>
            </a:p>
          </p:txBody>
        </p:sp>
        <p:sp>
          <p:nvSpPr>
            <p:cNvPr id="31" name="Line 194"/>
            <p:cNvSpPr>
              <a:spLocks noChangeShapeType="1"/>
            </p:cNvSpPr>
            <p:nvPr/>
          </p:nvSpPr>
          <p:spPr bwMode="auto">
            <a:xfrm>
              <a:off x="2160" y="3504"/>
              <a:ext cx="96" cy="0"/>
            </a:xfrm>
            <a:prstGeom prst="line">
              <a:avLst/>
            </a:prstGeom>
            <a:noFill/>
            <a:ln w="9525">
              <a:solidFill>
                <a:schemeClr val="tx1"/>
              </a:solidFill>
              <a:round/>
              <a:headEnd/>
              <a:tailEnd/>
            </a:ln>
            <a:effectLst/>
          </p:spPr>
          <p:txBody>
            <a:bodyPr wrap="none" anchor="ctr"/>
            <a:lstStyle/>
            <a:p>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Logical &amp; physical models</a:t>
            </a:r>
          </a:p>
        </p:txBody>
      </p:sp>
      <p:sp>
        <p:nvSpPr>
          <p:cNvPr id="3" name="Content Placeholder 2"/>
          <p:cNvSpPr>
            <a:spLocks noGrp="1"/>
          </p:cNvSpPr>
          <p:nvPr>
            <p:ph idx="1"/>
          </p:nvPr>
        </p:nvSpPr>
        <p:spPr/>
        <p:txBody>
          <a:bodyPr>
            <a:normAutofit/>
          </a:bodyPr>
          <a:lstStyle/>
          <a:p>
            <a:r>
              <a:rPr lang="en-US"/>
              <a:t>A data model can be documentation of how an existing database is constructed or it can be the tool for designing a new database.</a:t>
            </a:r>
          </a:p>
          <a:p>
            <a:r>
              <a:rPr lang="en-US"/>
              <a:t>Depending on the level of abstraction or the level of detail, we may classify a data model as </a:t>
            </a:r>
            <a:r>
              <a:rPr lang="en-US" b="1"/>
              <a:t>logical</a:t>
            </a:r>
            <a:r>
              <a:rPr lang="en-US"/>
              <a:t> or </a:t>
            </a:r>
            <a:r>
              <a:rPr lang="en-US" b="1"/>
              <a:t>physical</a:t>
            </a:r>
            <a:r>
              <a:rPr lang="en-US"/>
              <a:t>.</a:t>
            </a:r>
          </a:p>
          <a:p>
            <a:r>
              <a:rPr lang="en-US"/>
              <a:t>A </a:t>
            </a:r>
            <a:r>
              <a:rPr lang="en-US" b="1"/>
              <a:t>logical</a:t>
            </a:r>
            <a:r>
              <a:rPr lang="en-US"/>
              <a:t> data model is a general depiction of the data—entities and relationships.</a:t>
            </a:r>
          </a:p>
          <a:p>
            <a:r>
              <a:rPr lang="en-US"/>
              <a:t>A </a:t>
            </a:r>
            <a:r>
              <a:rPr lang="en-US" b="1"/>
              <a:t>physical</a:t>
            </a:r>
            <a:r>
              <a:rPr lang="en-US"/>
              <a:t> data model shows enough detail to depict how the database </a:t>
            </a:r>
            <a:r>
              <a:rPr lang="en-US" u="sng"/>
              <a:t>is built</a:t>
            </a:r>
            <a:r>
              <a:rPr lang="en-US"/>
              <a:t>.</a:t>
            </a:r>
          </a:p>
          <a:p>
            <a:pPr>
              <a:buNone/>
            </a:pPr>
            <a:endParaRPr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23</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Examples: Logical &amp; physical models</a:t>
            </a:r>
          </a:p>
        </p:txBody>
      </p:sp>
      <p:sp>
        <p:nvSpPr>
          <p:cNvPr id="3" name="Content Placeholder 2"/>
          <p:cNvSpPr>
            <a:spLocks noGrp="1"/>
          </p:cNvSpPr>
          <p:nvPr>
            <p:ph idx="1"/>
          </p:nvPr>
        </p:nvSpPr>
        <p:spPr>
          <a:xfrm>
            <a:off x="1981200" y="1447800"/>
            <a:ext cx="5410200" cy="4800600"/>
          </a:xfrm>
        </p:spPr>
        <p:txBody>
          <a:bodyPr>
            <a:normAutofit/>
          </a:bodyPr>
          <a:lstStyle/>
          <a:p>
            <a:r>
              <a:rPr lang="en-US"/>
              <a:t>The examples shown here are for an auto repair shop.</a:t>
            </a:r>
          </a:p>
          <a:p>
            <a:r>
              <a:rPr lang="en-US"/>
              <a:t>The logical model is on the top. </a:t>
            </a:r>
          </a:p>
          <a:p>
            <a:pPr lvl="1"/>
            <a:r>
              <a:rPr lang="en-US"/>
              <a:t>It shows entities and relationships.</a:t>
            </a:r>
          </a:p>
          <a:p>
            <a:pPr lvl="1"/>
            <a:r>
              <a:rPr lang="en-US"/>
              <a:t>It might also show some attributes.</a:t>
            </a:r>
          </a:p>
          <a:p>
            <a:r>
              <a:rPr lang="en-US"/>
              <a:t>The physical model, as you can see here, shows a great deal more detail. </a:t>
            </a:r>
          </a:p>
          <a:p>
            <a:pPr lvl="1"/>
            <a:r>
              <a:rPr lang="en-US"/>
              <a:t>In future presentations we’ll find out what ‘PK’ and ‘FK’ represent and why some attributes are in bold text.</a:t>
            </a:r>
          </a:p>
          <a:p>
            <a:pPr lvl="1"/>
            <a:r>
              <a:rPr lang="en-US"/>
              <a:t>The physical model shown here was created in Microsoft Visio.</a:t>
            </a:r>
          </a:p>
          <a:p>
            <a:endParaRPr lang="en-US"/>
          </a:p>
          <a:p>
            <a:pPr>
              <a:buNone/>
            </a:pPr>
            <a:endParaRPr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24</a:t>
            </a:fld>
            <a:endParaRPr kumimoji="0" lang="en-US"/>
          </a:p>
        </p:txBody>
      </p:sp>
      <p:pic>
        <p:nvPicPr>
          <p:cNvPr id="4" name="Picture 2"/>
          <p:cNvPicPr>
            <a:picLocks noChangeAspect="1" noChangeArrowheads="1"/>
          </p:cNvPicPr>
          <p:nvPr/>
        </p:nvPicPr>
        <p:blipFill>
          <a:blip r:embed="rId3" cstate="print"/>
          <a:srcRect/>
          <a:stretch>
            <a:fillRect/>
          </a:stretch>
        </p:blipFill>
        <p:spPr bwMode="auto">
          <a:xfrm>
            <a:off x="7647710" y="3429000"/>
            <a:ext cx="2105891" cy="2895600"/>
          </a:xfrm>
          <a:prstGeom prst="rect">
            <a:avLst/>
          </a:prstGeom>
          <a:noFill/>
          <a:ln w="9525">
            <a:noFill/>
            <a:miter lim="800000"/>
            <a:headEnd/>
            <a:tailEnd/>
          </a:ln>
        </p:spPr>
      </p:pic>
      <p:pic>
        <p:nvPicPr>
          <p:cNvPr id="8" name="Picture 7" descr="ERD_auto_repair_logical_model01.jpg"/>
          <p:cNvPicPr>
            <a:picLocks noChangeAspect="1"/>
          </p:cNvPicPr>
          <p:nvPr/>
        </p:nvPicPr>
        <p:blipFill>
          <a:blip r:embed="rId4" cstate="print"/>
          <a:stretch>
            <a:fillRect/>
          </a:stretch>
        </p:blipFill>
        <p:spPr>
          <a:xfrm>
            <a:off x="7593844" y="1524000"/>
            <a:ext cx="2083557" cy="17430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linds(horizontal)">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Physical model -&gt; relational database</a:t>
            </a:r>
          </a:p>
        </p:txBody>
      </p:sp>
      <p:sp>
        <p:nvSpPr>
          <p:cNvPr id="3" name="Content Placeholder 2"/>
          <p:cNvSpPr>
            <a:spLocks noGrp="1"/>
          </p:cNvSpPr>
          <p:nvPr>
            <p:ph idx="1"/>
          </p:nvPr>
        </p:nvSpPr>
        <p:spPr>
          <a:xfrm>
            <a:off x="1981200" y="1447800"/>
            <a:ext cx="5486400" cy="4800600"/>
          </a:xfrm>
        </p:spPr>
        <p:txBody>
          <a:bodyPr>
            <a:normAutofit/>
          </a:bodyPr>
          <a:lstStyle/>
          <a:p>
            <a:pPr marL="0" indent="0">
              <a:buNone/>
            </a:pPr>
            <a:r>
              <a:rPr lang="en-US"/>
              <a:t>When we go from the model to the database, the terminology changes.</a:t>
            </a:r>
          </a:p>
          <a:p>
            <a:r>
              <a:rPr lang="en-US"/>
              <a:t>Entity … </a:t>
            </a:r>
            <a:r>
              <a:rPr lang="en-US" sz="2000" i="1"/>
              <a:t>becomes</a:t>
            </a:r>
            <a:r>
              <a:rPr lang="en-US" sz="2000"/>
              <a:t> </a:t>
            </a:r>
            <a:r>
              <a:rPr lang="en-US"/>
              <a:t>… </a:t>
            </a:r>
            <a:r>
              <a:rPr lang="en-US" b="1"/>
              <a:t>table</a:t>
            </a:r>
          </a:p>
          <a:p>
            <a:r>
              <a:rPr lang="en-US"/>
              <a:t>Attribute … </a:t>
            </a:r>
            <a:r>
              <a:rPr lang="en-US" sz="2000" i="1"/>
              <a:t>becomes</a:t>
            </a:r>
            <a:r>
              <a:rPr lang="en-US"/>
              <a:t> … </a:t>
            </a:r>
            <a:r>
              <a:rPr lang="en-US" b="1"/>
              <a:t>column</a:t>
            </a:r>
            <a:r>
              <a:rPr lang="en-US"/>
              <a:t> or </a:t>
            </a:r>
            <a:r>
              <a:rPr lang="en-US" b="1"/>
              <a:t>field</a:t>
            </a:r>
          </a:p>
          <a:p>
            <a:r>
              <a:rPr lang="en-US"/>
              <a:t>Entity instance … </a:t>
            </a:r>
            <a:r>
              <a:rPr lang="en-US" sz="2000" i="1"/>
              <a:t>becomes</a:t>
            </a:r>
            <a:r>
              <a:rPr lang="en-US"/>
              <a:t> … a </a:t>
            </a:r>
            <a:r>
              <a:rPr lang="en-US" b="1"/>
              <a:t>row</a:t>
            </a:r>
            <a:r>
              <a:rPr lang="en-US"/>
              <a:t> in a table (also called a </a:t>
            </a:r>
            <a:r>
              <a:rPr lang="en-US" b="1"/>
              <a:t>record</a:t>
            </a:r>
            <a:r>
              <a:rPr lang="en-US"/>
              <a:t>).</a:t>
            </a:r>
          </a:p>
          <a:p>
            <a:r>
              <a:rPr lang="en-US"/>
              <a:t>Relationship … </a:t>
            </a:r>
            <a:r>
              <a:rPr lang="en-US" sz="2000" i="1"/>
              <a:t>becomes</a:t>
            </a:r>
            <a:r>
              <a:rPr lang="en-US"/>
              <a:t> … a column (or columns) that is in each table at both ends of the relationship.</a:t>
            </a:r>
          </a:p>
          <a:p>
            <a:endParaRPr lang="en-US"/>
          </a:p>
          <a:p>
            <a:pPr>
              <a:buNone/>
            </a:pPr>
            <a:endParaRPr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25</a:t>
            </a:fld>
            <a:endParaRPr kumimoji="0" lang="en-US"/>
          </a:p>
        </p:txBody>
      </p:sp>
      <p:pic>
        <p:nvPicPr>
          <p:cNvPr id="4" name="Picture 2"/>
          <p:cNvPicPr>
            <a:picLocks noChangeAspect="1" noChangeArrowheads="1"/>
          </p:cNvPicPr>
          <p:nvPr/>
        </p:nvPicPr>
        <p:blipFill>
          <a:blip r:embed="rId3" cstate="print"/>
          <a:srcRect/>
          <a:stretch>
            <a:fillRect/>
          </a:stretch>
        </p:blipFill>
        <p:spPr bwMode="auto">
          <a:xfrm>
            <a:off x="7661563" y="1676400"/>
            <a:ext cx="2549236" cy="3505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646676"/>
          </a:xfrm>
        </p:spPr>
        <p:txBody>
          <a:bodyPr/>
          <a:lstStyle/>
          <a:p>
            <a:r>
              <a:rPr lang="en-US" dirty="0"/>
              <a:t>From model to database – An example</a:t>
            </a:r>
          </a:p>
        </p:txBody>
      </p:sp>
      <p:sp>
        <p:nvSpPr>
          <p:cNvPr id="3" name="Content Placeholder 2"/>
          <p:cNvSpPr>
            <a:spLocks noGrp="1"/>
          </p:cNvSpPr>
          <p:nvPr>
            <p:ph idx="1"/>
          </p:nvPr>
        </p:nvSpPr>
        <p:spPr>
          <a:xfrm>
            <a:off x="647700" y="1686128"/>
            <a:ext cx="8001000" cy="1828800"/>
          </a:xfrm>
        </p:spPr>
        <p:txBody>
          <a:bodyPr>
            <a:normAutofit/>
          </a:bodyPr>
          <a:lstStyle/>
          <a:p>
            <a:r>
              <a:rPr lang="en-US" dirty="0"/>
              <a:t>CUSTOMER and REPAIR ORDER entities in the data model will become CUSTOMERS and  REPAIR ORDERS tables in the database. </a:t>
            </a:r>
            <a:r>
              <a:rPr lang="en-US" sz="2200" i="1" dirty="0"/>
              <a:t>(It’s not necessary but it is customary to use singular terms in the model then make these plural in the database.)</a:t>
            </a:r>
          </a:p>
          <a:p>
            <a:endParaRPr lang="en-US" dirty="0"/>
          </a:p>
          <a:p>
            <a:pPr>
              <a:buNone/>
            </a:pPr>
            <a:endParaRPr lang="en-US" dirty="0"/>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26</a:t>
            </a:fld>
            <a:endParaRPr kumimoji="0" lang="en-US"/>
          </a:p>
        </p:txBody>
      </p:sp>
      <p:pic>
        <p:nvPicPr>
          <p:cNvPr id="6" name="Picture 5" descr="ERD_Auto_Repair_CUSTOMER.jpg"/>
          <p:cNvPicPr>
            <a:picLocks noChangeAspect="1"/>
          </p:cNvPicPr>
          <p:nvPr/>
        </p:nvPicPr>
        <p:blipFill>
          <a:blip r:embed="rId3" cstate="print"/>
          <a:stretch>
            <a:fillRect/>
          </a:stretch>
        </p:blipFill>
        <p:spPr>
          <a:xfrm>
            <a:off x="2895601" y="3505200"/>
            <a:ext cx="1346200" cy="1143000"/>
          </a:xfrm>
          <a:prstGeom prst="rect">
            <a:avLst/>
          </a:prstGeom>
        </p:spPr>
      </p:pic>
      <p:pic>
        <p:nvPicPr>
          <p:cNvPr id="3074" name="Picture 2"/>
          <p:cNvPicPr>
            <a:picLocks noChangeAspect="1" noChangeArrowheads="1"/>
          </p:cNvPicPr>
          <p:nvPr/>
        </p:nvPicPr>
        <p:blipFill>
          <a:blip r:embed="rId4" cstate="print"/>
          <a:srcRect/>
          <a:stretch>
            <a:fillRect/>
          </a:stretch>
        </p:blipFill>
        <p:spPr bwMode="auto">
          <a:xfrm>
            <a:off x="4895850" y="3276600"/>
            <a:ext cx="4095750" cy="1533728"/>
          </a:xfrm>
          <a:prstGeom prst="rect">
            <a:avLst/>
          </a:prstGeom>
          <a:noFill/>
          <a:ln w="9525">
            <a:noFill/>
            <a:miter lim="800000"/>
            <a:headEnd/>
            <a:tailEnd/>
          </a:ln>
        </p:spPr>
      </p:pic>
      <p:pic>
        <p:nvPicPr>
          <p:cNvPr id="3075" name="Picture 3"/>
          <p:cNvPicPr>
            <a:picLocks noChangeAspect="1" noChangeArrowheads="1"/>
          </p:cNvPicPr>
          <p:nvPr/>
        </p:nvPicPr>
        <p:blipFill>
          <a:blip r:embed="rId5" cstate="print"/>
          <a:srcRect/>
          <a:stretch>
            <a:fillRect/>
          </a:stretch>
        </p:blipFill>
        <p:spPr bwMode="auto">
          <a:xfrm>
            <a:off x="5838826" y="4857114"/>
            <a:ext cx="3533775" cy="1467486"/>
          </a:xfrm>
          <a:prstGeom prst="rect">
            <a:avLst/>
          </a:prstGeom>
          <a:noFill/>
          <a:ln w="9525">
            <a:noFill/>
            <a:miter lim="800000"/>
            <a:headEnd/>
            <a:tailEnd/>
          </a:ln>
        </p:spPr>
      </p:pic>
      <p:pic>
        <p:nvPicPr>
          <p:cNvPr id="10" name="Picture 9" descr="ERD_Auto_Repair_REPAIR_ORDER.jpg"/>
          <p:cNvPicPr>
            <a:picLocks noChangeAspect="1"/>
          </p:cNvPicPr>
          <p:nvPr/>
        </p:nvPicPr>
        <p:blipFill>
          <a:blip r:embed="rId6" cstate="print"/>
          <a:stretch>
            <a:fillRect/>
          </a:stretch>
        </p:blipFill>
        <p:spPr>
          <a:xfrm>
            <a:off x="3533776" y="4999346"/>
            <a:ext cx="1114425" cy="1249054"/>
          </a:xfrm>
          <a:prstGeom prst="rect">
            <a:avLst/>
          </a:prstGeom>
        </p:spPr>
      </p:pic>
      <p:sp>
        <p:nvSpPr>
          <p:cNvPr id="11" name="Right Arrow 10"/>
          <p:cNvSpPr/>
          <p:nvPr/>
        </p:nvSpPr>
        <p:spPr>
          <a:xfrm>
            <a:off x="4343400" y="3962400"/>
            <a:ext cx="304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4953000" y="5486400"/>
            <a:ext cx="304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1"/>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30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50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nodeType="afterEffect">
                                  <p:stCondLst>
                                    <p:cond delay="500"/>
                                  </p:stCondLst>
                                  <p:childTnLst>
                                    <p:set>
                                      <p:cBhvr>
                                        <p:cTn id="22"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Entity instance = row in a table</a:t>
            </a:r>
          </a:p>
        </p:txBody>
      </p:sp>
      <p:sp>
        <p:nvSpPr>
          <p:cNvPr id="3" name="Content Placeholder 2"/>
          <p:cNvSpPr>
            <a:spLocks noGrp="1"/>
          </p:cNvSpPr>
          <p:nvPr>
            <p:ph idx="1"/>
          </p:nvPr>
        </p:nvSpPr>
        <p:spPr>
          <a:xfrm>
            <a:off x="720571" y="2159683"/>
            <a:ext cx="8229600" cy="3200400"/>
          </a:xfrm>
        </p:spPr>
        <p:txBody>
          <a:bodyPr>
            <a:normAutofit/>
          </a:bodyPr>
          <a:lstStyle/>
          <a:p>
            <a:r>
              <a:rPr lang="en-US" dirty="0"/>
              <a:t>One of the principles of relational databases is that </a:t>
            </a:r>
            <a:r>
              <a:rPr lang="en-US" u="sng" dirty="0"/>
              <a:t>each row in a table is unique</a:t>
            </a:r>
            <a:r>
              <a:rPr lang="en-US" dirty="0"/>
              <a:t>.</a:t>
            </a:r>
          </a:p>
          <a:p>
            <a:r>
              <a:rPr lang="en-US" b="1" dirty="0"/>
              <a:t>Primary key</a:t>
            </a:r>
            <a:r>
              <a:rPr lang="en-US" dirty="0"/>
              <a:t>: A field (or combination of fields) that uniquely identify one row in the table.</a:t>
            </a:r>
          </a:p>
          <a:p>
            <a:pPr lvl="1"/>
            <a:r>
              <a:rPr lang="en-US" dirty="0"/>
              <a:t>Remember the </a:t>
            </a:r>
            <a:r>
              <a:rPr lang="en-US" b="1" dirty="0"/>
              <a:t>identifier</a:t>
            </a:r>
            <a:r>
              <a:rPr lang="en-US" dirty="0"/>
              <a:t> in the data model?  That was one or more attributes used to uniquely identify an entity instance.  The </a:t>
            </a:r>
            <a:r>
              <a:rPr lang="en-US" b="1" dirty="0"/>
              <a:t>identifier</a:t>
            </a:r>
            <a:r>
              <a:rPr lang="en-US" dirty="0"/>
              <a:t> in the model becomes the  </a:t>
            </a:r>
            <a:r>
              <a:rPr lang="en-US" b="1" dirty="0"/>
              <a:t>primary key</a:t>
            </a:r>
            <a:r>
              <a:rPr lang="en-US" dirty="0"/>
              <a:t> in the database.</a:t>
            </a:r>
          </a:p>
          <a:p>
            <a:r>
              <a:rPr lang="en-US" dirty="0"/>
              <a:t>Many attributes or fields are not unique.  For example, names, addresses, and phone numbers may not be unique for each customer, employee, or student.</a:t>
            </a:r>
          </a:p>
          <a:p>
            <a:r>
              <a:rPr lang="en-US" dirty="0"/>
              <a:t>So, we often create an identifier or primary key field to uniquely identify each instance of an entity—each row in a table.</a:t>
            </a:r>
          </a:p>
          <a:p>
            <a:endParaRPr lang="en-US" dirty="0"/>
          </a:p>
          <a:p>
            <a:pPr>
              <a:buNone/>
            </a:pPr>
            <a:endParaRPr lang="en-US" dirty="0"/>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27</a:t>
            </a:fld>
            <a:endParaRPr kumimoji="0" lang="en-US"/>
          </a:p>
        </p:txBody>
      </p:sp>
      <p:pic>
        <p:nvPicPr>
          <p:cNvPr id="13" name="Picture 2"/>
          <p:cNvPicPr>
            <a:picLocks noChangeAspect="1" noChangeArrowheads="1"/>
          </p:cNvPicPr>
          <p:nvPr/>
        </p:nvPicPr>
        <p:blipFill>
          <a:blip r:embed="rId3" cstate="print"/>
          <a:srcRect/>
          <a:stretch>
            <a:fillRect/>
          </a:stretch>
        </p:blipFill>
        <p:spPr bwMode="auto">
          <a:xfrm>
            <a:off x="6477000" y="4845032"/>
            <a:ext cx="3962400" cy="1483793"/>
          </a:xfrm>
          <a:prstGeom prst="rect">
            <a:avLst/>
          </a:prstGeom>
          <a:noFill/>
          <a:ln w="9525">
            <a:noFill/>
            <a:miter lim="800000"/>
            <a:headEnd/>
            <a:tailEnd/>
          </a:ln>
        </p:spPr>
      </p:pic>
      <p:sp>
        <p:nvSpPr>
          <p:cNvPr id="6" name="Down Arrow 5"/>
          <p:cNvSpPr/>
          <p:nvPr/>
        </p:nvSpPr>
        <p:spPr>
          <a:xfrm>
            <a:off x="6248400" y="44958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par>
                          <p:cTn id="22" fill="hold">
                            <p:stCondLst>
                              <p:cond delay="500"/>
                            </p:stCondLst>
                            <p:childTnLst>
                              <p:par>
                                <p:cTn id="23" presetID="1" presetClass="entr" presetSubtype="0" fill="hold" grpId="0" nodeType="afterEffect">
                                  <p:stCondLst>
                                    <p:cond delay="150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Database “relationships”</a:t>
            </a:r>
          </a:p>
        </p:txBody>
      </p:sp>
      <p:sp>
        <p:nvSpPr>
          <p:cNvPr id="3" name="Content Placeholder 2"/>
          <p:cNvSpPr>
            <a:spLocks noGrp="1"/>
          </p:cNvSpPr>
          <p:nvPr>
            <p:ph idx="1"/>
          </p:nvPr>
        </p:nvSpPr>
        <p:spPr>
          <a:xfrm>
            <a:off x="951390" y="1947595"/>
            <a:ext cx="8229600" cy="2209800"/>
          </a:xfrm>
        </p:spPr>
        <p:txBody>
          <a:bodyPr>
            <a:normAutofit/>
          </a:bodyPr>
          <a:lstStyle/>
          <a:p>
            <a:r>
              <a:rPr lang="en-US" dirty="0"/>
              <a:t>How do we put a “relationship” between the CUSTOMER and REPAIR ORDER tables in the database?</a:t>
            </a:r>
          </a:p>
          <a:p>
            <a:r>
              <a:rPr lang="en-US" dirty="0"/>
              <a:t>We put the primary key from one table into the related table.</a:t>
            </a:r>
          </a:p>
          <a:p>
            <a:r>
              <a:rPr lang="en-US" dirty="0"/>
              <a:t>Which primary key goes into the other table?</a:t>
            </a:r>
          </a:p>
          <a:p>
            <a:endParaRPr lang="en-US" dirty="0"/>
          </a:p>
          <a:p>
            <a:pPr>
              <a:buNone/>
            </a:pPr>
            <a:endParaRPr lang="en-US" dirty="0"/>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28</a:t>
            </a:fld>
            <a:endParaRPr kumimoji="0" lang="en-US"/>
          </a:p>
        </p:txBody>
      </p:sp>
      <p:grpSp>
        <p:nvGrpSpPr>
          <p:cNvPr id="16" name="Group 15"/>
          <p:cNvGrpSpPr/>
          <p:nvPr/>
        </p:nvGrpSpPr>
        <p:grpSpPr>
          <a:xfrm>
            <a:off x="4419600" y="3733800"/>
            <a:ext cx="3733800" cy="457200"/>
            <a:chOff x="4876800" y="3733800"/>
            <a:chExt cx="3733800" cy="457200"/>
          </a:xfrm>
        </p:grpSpPr>
        <p:sp>
          <p:nvSpPr>
            <p:cNvPr id="5" name="Rectangle 150"/>
            <p:cNvSpPr>
              <a:spLocks noChangeArrowheads="1"/>
            </p:cNvSpPr>
            <p:nvPr/>
          </p:nvSpPr>
          <p:spPr bwMode="auto">
            <a:xfrm>
              <a:off x="4876800" y="3733800"/>
              <a:ext cx="1447800" cy="457200"/>
            </a:xfrm>
            <a:prstGeom prst="rect">
              <a:avLst/>
            </a:prstGeom>
            <a:noFill/>
            <a:ln w="9525">
              <a:solidFill>
                <a:schemeClr val="tx1"/>
              </a:solidFill>
              <a:miter lim="800000"/>
              <a:headEnd/>
              <a:tailEnd/>
            </a:ln>
            <a:effectLst/>
          </p:spPr>
          <p:txBody>
            <a:bodyPr wrap="none" anchor="ctr"/>
            <a:lstStyle/>
            <a:p>
              <a:pPr algn="ctr"/>
              <a:r>
                <a:rPr lang="en-US" sz="1200">
                  <a:latin typeface="Arial" charset="0"/>
                </a:rPr>
                <a:t>CUSTOMER</a:t>
              </a:r>
              <a:endParaRPr lang="en-US" sz="1200" dirty="0">
                <a:latin typeface="Arial" charset="0"/>
              </a:endParaRPr>
            </a:p>
          </p:txBody>
        </p:sp>
        <p:sp>
          <p:nvSpPr>
            <p:cNvPr id="6" name="Rectangle 150"/>
            <p:cNvSpPr>
              <a:spLocks noChangeArrowheads="1"/>
            </p:cNvSpPr>
            <p:nvPr/>
          </p:nvSpPr>
          <p:spPr bwMode="auto">
            <a:xfrm>
              <a:off x="7162800" y="3733800"/>
              <a:ext cx="1447800" cy="457200"/>
            </a:xfrm>
            <a:prstGeom prst="rect">
              <a:avLst/>
            </a:prstGeom>
            <a:noFill/>
            <a:ln w="9525">
              <a:solidFill>
                <a:schemeClr val="tx1"/>
              </a:solidFill>
              <a:miter lim="800000"/>
              <a:headEnd/>
              <a:tailEnd/>
            </a:ln>
            <a:effectLst/>
          </p:spPr>
          <p:txBody>
            <a:bodyPr wrap="none" anchor="ctr"/>
            <a:lstStyle/>
            <a:p>
              <a:pPr algn="ctr"/>
              <a:r>
                <a:rPr lang="en-US" sz="1200">
                  <a:latin typeface="Arial" charset="0"/>
                </a:rPr>
                <a:t>REPAIR ORDER</a:t>
              </a:r>
              <a:endParaRPr lang="en-US" sz="1200" dirty="0">
                <a:latin typeface="Arial" charset="0"/>
              </a:endParaRPr>
            </a:p>
          </p:txBody>
        </p:sp>
        <p:grpSp>
          <p:nvGrpSpPr>
            <p:cNvPr id="8" name="Group 199"/>
            <p:cNvGrpSpPr>
              <a:grpSpLocks/>
            </p:cNvGrpSpPr>
            <p:nvPr/>
          </p:nvGrpSpPr>
          <p:grpSpPr bwMode="auto">
            <a:xfrm>
              <a:off x="6858000" y="3886200"/>
              <a:ext cx="304800" cy="152400"/>
              <a:chOff x="4128" y="720"/>
              <a:chExt cx="192" cy="96"/>
            </a:xfrm>
          </p:grpSpPr>
          <p:sp>
            <p:nvSpPr>
              <p:cNvPr id="9" name="Oval 200"/>
              <p:cNvSpPr>
                <a:spLocks noChangeArrowheads="1"/>
              </p:cNvSpPr>
              <p:nvPr/>
            </p:nvSpPr>
            <p:spPr bwMode="auto">
              <a:xfrm>
                <a:off x="4128" y="720"/>
                <a:ext cx="96" cy="96"/>
              </a:xfrm>
              <a:prstGeom prst="ellipse">
                <a:avLst/>
              </a:prstGeom>
              <a:noFill/>
              <a:ln w="9525">
                <a:solidFill>
                  <a:schemeClr val="tx1"/>
                </a:solidFill>
                <a:round/>
                <a:headEnd/>
                <a:tailEnd/>
              </a:ln>
              <a:effectLst/>
            </p:spPr>
            <p:txBody>
              <a:bodyPr wrap="none" anchor="ctr"/>
              <a:lstStyle/>
              <a:p>
                <a:endParaRPr lang="en-US" dirty="0"/>
              </a:p>
            </p:txBody>
          </p:sp>
          <p:sp>
            <p:nvSpPr>
              <p:cNvPr id="10" name="Line 201"/>
              <p:cNvSpPr>
                <a:spLocks noChangeShapeType="1"/>
              </p:cNvSpPr>
              <p:nvPr/>
            </p:nvSpPr>
            <p:spPr bwMode="auto">
              <a:xfrm>
                <a:off x="4224" y="768"/>
                <a:ext cx="96" cy="0"/>
              </a:xfrm>
              <a:prstGeom prst="line">
                <a:avLst/>
              </a:prstGeom>
              <a:noFill/>
              <a:ln w="9525">
                <a:solidFill>
                  <a:schemeClr val="tx1"/>
                </a:solidFill>
                <a:round/>
                <a:headEnd/>
                <a:tailEnd/>
              </a:ln>
              <a:effectLst/>
            </p:spPr>
            <p:txBody>
              <a:bodyPr wrap="none" anchor="ctr"/>
              <a:lstStyle/>
              <a:p>
                <a:endParaRPr lang="en-US" dirty="0"/>
              </a:p>
            </p:txBody>
          </p:sp>
          <p:sp>
            <p:nvSpPr>
              <p:cNvPr id="11" name="Line 202"/>
              <p:cNvSpPr>
                <a:spLocks noChangeShapeType="1"/>
              </p:cNvSpPr>
              <p:nvPr/>
            </p:nvSpPr>
            <p:spPr bwMode="auto">
              <a:xfrm>
                <a:off x="4224" y="768"/>
                <a:ext cx="96" cy="48"/>
              </a:xfrm>
              <a:prstGeom prst="line">
                <a:avLst/>
              </a:prstGeom>
              <a:noFill/>
              <a:ln w="9525">
                <a:solidFill>
                  <a:schemeClr val="tx1"/>
                </a:solidFill>
                <a:round/>
                <a:headEnd/>
                <a:tailEnd/>
              </a:ln>
              <a:effectLst/>
            </p:spPr>
            <p:txBody>
              <a:bodyPr wrap="none" anchor="ctr"/>
              <a:lstStyle/>
              <a:p>
                <a:endParaRPr lang="en-US" dirty="0"/>
              </a:p>
            </p:txBody>
          </p:sp>
          <p:sp>
            <p:nvSpPr>
              <p:cNvPr id="12" name="Line 203"/>
              <p:cNvSpPr>
                <a:spLocks noChangeShapeType="1"/>
              </p:cNvSpPr>
              <p:nvPr/>
            </p:nvSpPr>
            <p:spPr bwMode="auto">
              <a:xfrm flipV="1">
                <a:off x="4224" y="720"/>
                <a:ext cx="96" cy="48"/>
              </a:xfrm>
              <a:prstGeom prst="line">
                <a:avLst/>
              </a:prstGeom>
              <a:noFill/>
              <a:ln w="9525">
                <a:solidFill>
                  <a:schemeClr val="tx1"/>
                </a:solidFill>
                <a:round/>
                <a:headEnd/>
                <a:tailEnd/>
              </a:ln>
              <a:effectLst/>
            </p:spPr>
            <p:txBody>
              <a:bodyPr wrap="none" anchor="ctr"/>
              <a:lstStyle/>
              <a:p>
                <a:endParaRPr lang="en-US" dirty="0"/>
              </a:p>
            </p:txBody>
          </p:sp>
        </p:grpSp>
        <p:sp>
          <p:nvSpPr>
            <p:cNvPr id="13" name="Line 264"/>
            <p:cNvSpPr>
              <a:spLocks noChangeShapeType="1"/>
            </p:cNvSpPr>
            <p:nvPr/>
          </p:nvSpPr>
          <p:spPr bwMode="auto">
            <a:xfrm>
              <a:off x="6477000" y="3886200"/>
              <a:ext cx="0" cy="152400"/>
            </a:xfrm>
            <a:prstGeom prst="line">
              <a:avLst/>
            </a:prstGeom>
            <a:noFill/>
            <a:ln w="9525">
              <a:solidFill>
                <a:schemeClr val="tx1"/>
              </a:solidFill>
              <a:round/>
              <a:headEnd/>
              <a:tailEnd/>
            </a:ln>
            <a:effectLst/>
          </p:spPr>
          <p:txBody>
            <a:bodyPr wrap="none" anchor="ctr"/>
            <a:lstStyle/>
            <a:p>
              <a:endParaRPr lang="en-US" dirty="0"/>
            </a:p>
          </p:txBody>
        </p:sp>
        <p:sp>
          <p:nvSpPr>
            <p:cNvPr id="14" name="Line 265"/>
            <p:cNvSpPr>
              <a:spLocks noChangeShapeType="1"/>
            </p:cNvSpPr>
            <p:nvPr/>
          </p:nvSpPr>
          <p:spPr bwMode="auto">
            <a:xfrm>
              <a:off x="6400800" y="3886200"/>
              <a:ext cx="0" cy="152400"/>
            </a:xfrm>
            <a:prstGeom prst="line">
              <a:avLst/>
            </a:prstGeom>
            <a:noFill/>
            <a:ln w="9525">
              <a:solidFill>
                <a:schemeClr val="tx1"/>
              </a:solidFill>
              <a:round/>
              <a:headEnd/>
              <a:tailEnd/>
            </a:ln>
            <a:effectLst/>
          </p:spPr>
          <p:txBody>
            <a:bodyPr wrap="none" anchor="ctr"/>
            <a:lstStyle/>
            <a:p>
              <a:endParaRPr lang="en-US" dirty="0"/>
            </a:p>
          </p:txBody>
        </p:sp>
        <p:sp>
          <p:nvSpPr>
            <p:cNvPr id="15" name="Line 266"/>
            <p:cNvSpPr>
              <a:spLocks noChangeShapeType="1"/>
            </p:cNvSpPr>
            <p:nvPr/>
          </p:nvSpPr>
          <p:spPr bwMode="auto">
            <a:xfrm>
              <a:off x="6324600" y="3962400"/>
              <a:ext cx="533400" cy="0"/>
            </a:xfrm>
            <a:prstGeom prst="line">
              <a:avLst/>
            </a:prstGeom>
            <a:noFill/>
            <a:ln w="9525">
              <a:solidFill>
                <a:schemeClr val="tx1"/>
              </a:solidFill>
              <a:round/>
              <a:headEnd/>
              <a:tailEnd/>
            </a:ln>
            <a:effectLst/>
          </p:spPr>
          <p:txBody>
            <a:bodyPr wrap="none" anchor="ctr"/>
            <a:lstStyle/>
            <a:p>
              <a:endParaRPr lang="en-US" dirty="0"/>
            </a:p>
          </p:txBody>
        </p:sp>
      </p:grpSp>
      <p:pic>
        <p:nvPicPr>
          <p:cNvPr id="17" name="Picture 2"/>
          <p:cNvPicPr>
            <a:picLocks noChangeAspect="1" noChangeArrowheads="1"/>
          </p:cNvPicPr>
          <p:nvPr/>
        </p:nvPicPr>
        <p:blipFill>
          <a:blip r:embed="rId3" cstate="print"/>
          <a:srcRect/>
          <a:stretch>
            <a:fillRect/>
          </a:stretch>
        </p:blipFill>
        <p:spPr bwMode="auto">
          <a:xfrm>
            <a:off x="2133601" y="4486072"/>
            <a:ext cx="3688773" cy="1381328"/>
          </a:xfrm>
          <a:prstGeom prst="rect">
            <a:avLst/>
          </a:prstGeom>
          <a:noFill/>
          <a:ln w="9525">
            <a:noFill/>
            <a:miter lim="800000"/>
            <a:headEnd/>
            <a:tailEnd/>
          </a:ln>
        </p:spPr>
      </p:pic>
      <p:pic>
        <p:nvPicPr>
          <p:cNvPr id="18" name="Picture 3"/>
          <p:cNvPicPr>
            <a:picLocks noChangeAspect="1" noChangeArrowheads="1"/>
          </p:cNvPicPr>
          <p:nvPr/>
        </p:nvPicPr>
        <p:blipFill>
          <a:blip r:embed="rId4" cstate="print"/>
          <a:srcRect/>
          <a:stretch>
            <a:fillRect/>
          </a:stretch>
        </p:blipFill>
        <p:spPr bwMode="auto">
          <a:xfrm>
            <a:off x="6705600" y="4495800"/>
            <a:ext cx="3124200" cy="1297400"/>
          </a:xfrm>
          <a:prstGeom prst="rect">
            <a:avLst/>
          </a:prstGeom>
          <a:noFill/>
          <a:ln w="9525">
            <a:noFill/>
            <a:miter lim="800000"/>
            <a:headEnd/>
            <a:tailEnd/>
          </a:ln>
        </p:spPr>
      </p:pic>
      <p:sp>
        <p:nvSpPr>
          <p:cNvPr id="19" name="Action Button: Help 18">
            <a:hlinkClick r:id="" action="ppaction://noaction" highlightClick="1"/>
          </p:cNvPr>
          <p:cNvSpPr/>
          <p:nvPr/>
        </p:nvSpPr>
        <p:spPr>
          <a:xfrm>
            <a:off x="5943600" y="4953000"/>
            <a:ext cx="533400" cy="457200"/>
          </a:xfrm>
          <a:prstGeom prst="actionButtonHelp">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par>
                          <p:cTn id="13" fill="hold">
                            <p:stCondLst>
                              <p:cond delay="500"/>
                            </p:stCondLst>
                            <p:childTnLst>
                              <p:par>
                                <p:cTn id="14" presetID="1" presetClass="entr" presetSubtype="0" fill="hold" nodeType="afterEffect">
                                  <p:stCondLst>
                                    <p:cond delay="1000"/>
                                  </p:stCondLst>
                                  <p:childTnLst>
                                    <p:set>
                                      <p:cBhvr>
                                        <p:cTn id="15" dur="1" fill="hold">
                                          <p:stCondLst>
                                            <p:cond delay="0"/>
                                          </p:stCondLst>
                                        </p:cTn>
                                        <p:tgtEl>
                                          <p:spTgt spid="17"/>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18"/>
                                        </p:tgtEl>
                                        <p:attrNameLst>
                                          <p:attrName>style.visibility</p:attrName>
                                        </p:attrNameLst>
                                      </p:cBhvr>
                                      <p:to>
                                        <p:strVal val="visible"/>
                                      </p:to>
                                    </p:set>
                                  </p:childTnLst>
                                </p:cTn>
                              </p:par>
                            </p:childTnLst>
                          </p:cTn>
                        </p:par>
                        <p:par>
                          <p:cTn id="19" fill="hold">
                            <p:stCondLst>
                              <p:cond delay="2000"/>
                            </p:stCondLst>
                            <p:childTnLst>
                              <p:par>
                                <p:cTn id="20" presetID="2" presetClass="entr" presetSubtype="4" fill="hold" grpId="0" nodeType="afterEffect">
                                  <p:stCondLst>
                                    <p:cond delay="100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9" grpId="0" animBg="1"/>
      <p:bldP spid="19"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Foreign key</a:t>
            </a:r>
          </a:p>
        </p:txBody>
      </p:sp>
      <p:sp>
        <p:nvSpPr>
          <p:cNvPr id="3" name="Content Placeholder 2"/>
          <p:cNvSpPr>
            <a:spLocks noGrp="1"/>
          </p:cNvSpPr>
          <p:nvPr>
            <p:ph idx="1"/>
          </p:nvPr>
        </p:nvSpPr>
        <p:spPr>
          <a:xfrm>
            <a:off x="1368641" y="1953400"/>
            <a:ext cx="8229600" cy="2971800"/>
          </a:xfrm>
        </p:spPr>
        <p:txBody>
          <a:bodyPr>
            <a:normAutofit/>
          </a:bodyPr>
          <a:lstStyle/>
          <a:p>
            <a:r>
              <a:rPr lang="en-US" b="1" dirty="0"/>
              <a:t>Foreign key</a:t>
            </a:r>
            <a:r>
              <a:rPr lang="en-US" dirty="0"/>
              <a:t>:  A foreign key is a field in one table that corresponds to a primary key field in another table.</a:t>
            </a:r>
          </a:p>
          <a:p>
            <a:r>
              <a:rPr lang="en-US" dirty="0"/>
              <a:t>We know which primary key to put in a related  table because of the “one” side and the “many” side of the relationship.</a:t>
            </a:r>
          </a:p>
          <a:p>
            <a:r>
              <a:rPr lang="en-US" dirty="0"/>
              <a:t>The rule:  In a one-to-many relationship the “many” side gets the foreign key.</a:t>
            </a:r>
          </a:p>
          <a:p>
            <a:endParaRPr lang="en-US" dirty="0"/>
          </a:p>
          <a:p>
            <a:pPr>
              <a:buNone/>
            </a:pPr>
            <a:endParaRPr lang="en-US" dirty="0"/>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29</a:t>
            </a:fld>
            <a:endParaRPr kumimoji="0" lang="en-US"/>
          </a:p>
        </p:txBody>
      </p:sp>
      <p:grpSp>
        <p:nvGrpSpPr>
          <p:cNvPr id="4" name="Group 15"/>
          <p:cNvGrpSpPr/>
          <p:nvPr/>
        </p:nvGrpSpPr>
        <p:grpSpPr>
          <a:xfrm>
            <a:off x="4191000" y="5181600"/>
            <a:ext cx="3733800" cy="457200"/>
            <a:chOff x="4876800" y="3733800"/>
            <a:chExt cx="3733800" cy="457200"/>
          </a:xfrm>
        </p:grpSpPr>
        <p:sp>
          <p:nvSpPr>
            <p:cNvPr id="5" name="Rectangle 150"/>
            <p:cNvSpPr>
              <a:spLocks noChangeArrowheads="1"/>
            </p:cNvSpPr>
            <p:nvPr/>
          </p:nvSpPr>
          <p:spPr bwMode="auto">
            <a:xfrm>
              <a:off x="4876800" y="3733800"/>
              <a:ext cx="1447800" cy="457200"/>
            </a:xfrm>
            <a:prstGeom prst="rect">
              <a:avLst/>
            </a:prstGeom>
            <a:noFill/>
            <a:ln w="9525">
              <a:solidFill>
                <a:schemeClr val="tx1"/>
              </a:solidFill>
              <a:miter lim="800000"/>
              <a:headEnd/>
              <a:tailEnd/>
            </a:ln>
            <a:effectLst/>
          </p:spPr>
          <p:txBody>
            <a:bodyPr wrap="none" anchor="ctr"/>
            <a:lstStyle/>
            <a:p>
              <a:pPr algn="ctr"/>
              <a:r>
                <a:rPr lang="en-US" sz="1200">
                  <a:latin typeface="Arial" charset="0"/>
                </a:rPr>
                <a:t>CUSTOMER</a:t>
              </a:r>
              <a:endParaRPr lang="en-US" sz="1200" dirty="0">
                <a:latin typeface="Arial" charset="0"/>
              </a:endParaRPr>
            </a:p>
          </p:txBody>
        </p:sp>
        <p:sp>
          <p:nvSpPr>
            <p:cNvPr id="6" name="Rectangle 150"/>
            <p:cNvSpPr>
              <a:spLocks noChangeArrowheads="1"/>
            </p:cNvSpPr>
            <p:nvPr/>
          </p:nvSpPr>
          <p:spPr bwMode="auto">
            <a:xfrm>
              <a:off x="7162800" y="3733800"/>
              <a:ext cx="1447800" cy="457200"/>
            </a:xfrm>
            <a:prstGeom prst="rect">
              <a:avLst/>
            </a:prstGeom>
            <a:noFill/>
            <a:ln w="9525">
              <a:solidFill>
                <a:schemeClr val="tx1"/>
              </a:solidFill>
              <a:miter lim="800000"/>
              <a:headEnd/>
              <a:tailEnd/>
            </a:ln>
            <a:effectLst/>
          </p:spPr>
          <p:txBody>
            <a:bodyPr wrap="none" anchor="ctr"/>
            <a:lstStyle/>
            <a:p>
              <a:pPr algn="ctr"/>
              <a:r>
                <a:rPr lang="en-US" sz="1200">
                  <a:latin typeface="Arial" charset="0"/>
                </a:rPr>
                <a:t>REPAIR ORDER</a:t>
              </a:r>
              <a:endParaRPr lang="en-US" sz="1200" dirty="0">
                <a:latin typeface="Arial" charset="0"/>
              </a:endParaRPr>
            </a:p>
          </p:txBody>
        </p:sp>
        <p:grpSp>
          <p:nvGrpSpPr>
            <p:cNvPr id="8" name="Group 199"/>
            <p:cNvGrpSpPr>
              <a:grpSpLocks/>
            </p:cNvGrpSpPr>
            <p:nvPr/>
          </p:nvGrpSpPr>
          <p:grpSpPr bwMode="auto">
            <a:xfrm>
              <a:off x="6858000" y="3886200"/>
              <a:ext cx="304800" cy="152400"/>
              <a:chOff x="4128" y="720"/>
              <a:chExt cx="192" cy="96"/>
            </a:xfrm>
          </p:grpSpPr>
          <p:sp>
            <p:nvSpPr>
              <p:cNvPr id="9" name="Oval 200"/>
              <p:cNvSpPr>
                <a:spLocks noChangeArrowheads="1"/>
              </p:cNvSpPr>
              <p:nvPr/>
            </p:nvSpPr>
            <p:spPr bwMode="auto">
              <a:xfrm>
                <a:off x="4128" y="720"/>
                <a:ext cx="96" cy="96"/>
              </a:xfrm>
              <a:prstGeom prst="ellipse">
                <a:avLst/>
              </a:prstGeom>
              <a:noFill/>
              <a:ln w="9525">
                <a:solidFill>
                  <a:schemeClr val="tx1"/>
                </a:solidFill>
                <a:round/>
                <a:headEnd/>
                <a:tailEnd/>
              </a:ln>
              <a:effectLst/>
            </p:spPr>
            <p:txBody>
              <a:bodyPr wrap="none" anchor="ctr"/>
              <a:lstStyle/>
              <a:p>
                <a:endParaRPr lang="en-US" dirty="0"/>
              </a:p>
            </p:txBody>
          </p:sp>
          <p:sp>
            <p:nvSpPr>
              <p:cNvPr id="10" name="Line 201"/>
              <p:cNvSpPr>
                <a:spLocks noChangeShapeType="1"/>
              </p:cNvSpPr>
              <p:nvPr/>
            </p:nvSpPr>
            <p:spPr bwMode="auto">
              <a:xfrm>
                <a:off x="4224" y="768"/>
                <a:ext cx="96" cy="0"/>
              </a:xfrm>
              <a:prstGeom prst="line">
                <a:avLst/>
              </a:prstGeom>
              <a:noFill/>
              <a:ln w="9525">
                <a:solidFill>
                  <a:schemeClr val="tx1"/>
                </a:solidFill>
                <a:round/>
                <a:headEnd/>
                <a:tailEnd/>
              </a:ln>
              <a:effectLst/>
            </p:spPr>
            <p:txBody>
              <a:bodyPr wrap="none" anchor="ctr"/>
              <a:lstStyle/>
              <a:p>
                <a:endParaRPr lang="en-US" dirty="0"/>
              </a:p>
            </p:txBody>
          </p:sp>
          <p:sp>
            <p:nvSpPr>
              <p:cNvPr id="11" name="Line 202"/>
              <p:cNvSpPr>
                <a:spLocks noChangeShapeType="1"/>
              </p:cNvSpPr>
              <p:nvPr/>
            </p:nvSpPr>
            <p:spPr bwMode="auto">
              <a:xfrm>
                <a:off x="4224" y="768"/>
                <a:ext cx="96" cy="48"/>
              </a:xfrm>
              <a:prstGeom prst="line">
                <a:avLst/>
              </a:prstGeom>
              <a:noFill/>
              <a:ln w="9525">
                <a:solidFill>
                  <a:schemeClr val="tx1"/>
                </a:solidFill>
                <a:round/>
                <a:headEnd/>
                <a:tailEnd/>
              </a:ln>
              <a:effectLst/>
            </p:spPr>
            <p:txBody>
              <a:bodyPr wrap="none" anchor="ctr"/>
              <a:lstStyle/>
              <a:p>
                <a:endParaRPr lang="en-US" dirty="0"/>
              </a:p>
            </p:txBody>
          </p:sp>
          <p:sp>
            <p:nvSpPr>
              <p:cNvPr id="12" name="Line 203"/>
              <p:cNvSpPr>
                <a:spLocks noChangeShapeType="1"/>
              </p:cNvSpPr>
              <p:nvPr/>
            </p:nvSpPr>
            <p:spPr bwMode="auto">
              <a:xfrm flipV="1">
                <a:off x="4224" y="720"/>
                <a:ext cx="96" cy="48"/>
              </a:xfrm>
              <a:prstGeom prst="line">
                <a:avLst/>
              </a:prstGeom>
              <a:noFill/>
              <a:ln w="9525">
                <a:solidFill>
                  <a:schemeClr val="tx1"/>
                </a:solidFill>
                <a:round/>
                <a:headEnd/>
                <a:tailEnd/>
              </a:ln>
              <a:effectLst/>
            </p:spPr>
            <p:txBody>
              <a:bodyPr wrap="none" anchor="ctr"/>
              <a:lstStyle/>
              <a:p>
                <a:endParaRPr lang="en-US" dirty="0"/>
              </a:p>
            </p:txBody>
          </p:sp>
        </p:grpSp>
        <p:sp>
          <p:nvSpPr>
            <p:cNvPr id="13" name="Line 264"/>
            <p:cNvSpPr>
              <a:spLocks noChangeShapeType="1"/>
            </p:cNvSpPr>
            <p:nvPr/>
          </p:nvSpPr>
          <p:spPr bwMode="auto">
            <a:xfrm>
              <a:off x="6477000" y="3886200"/>
              <a:ext cx="0" cy="152400"/>
            </a:xfrm>
            <a:prstGeom prst="line">
              <a:avLst/>
            </a:prstGeom>
            <a:noFill/>
            <a:ln w="9525">
              <a:solidFill>
                <a:schemeClr val="tx1"/>
              </a:solidFill>
              <a:round/>
              <a:headEnd/>
              <a:tailEnd/>
            </a:ln>
            <a:effectLst/>
          </p:spPr>
          <p:txBody>
            <a:bodyPr wrap="none" anchor="ctr"/>
            <a:lstStyle/>
            <a:p>
              <a:endParaRPr lang="en-US" dirty="0"/>
            </a:p>
          </p:txBody>
        </p:sp>
        <p:sp>
          <p:nvSpPr>
            <p:cNvPr id="14" name="Line 265"/>
            <p:cNvSpPr>
              <a:spLocks noChangeShapeType="1"/>
            </p:cNvSpPr>
            <p:nvPr/>
          </p:nvSpPr>
          <p:spPr bwMode="auto">
            <a:xfrm>
              <a:off x="6400800" y="3886200"/>
              <a:ext cx="0" cy="152400"/>
            </a:xfrm>
            <a:prstGeom prst="line">
              <a:avLst/>
            </a:prstGeom>
            <a:noFill/>
            <a:ln w="9525">
              <a:solidFill>
                <a:schemeClr val="tx1"/>
              </a:solidFill>
              <a:round/>
              <a:headEnd/>
              <a:tailEnd/>
            </a:ln>
            <a:effectLst/>
          </p:spPr>
          <p:txBody>
            <a:bodyPr wrap="none" anchor="ctr"/>
            <a:lstStyle/>
            <a:p>
              <a:endParaRPr lang="en-US" dirty="0"/>
            </a:p>
          </p:txBody>
        </p:sp>
        <p:sp>
          <p:nvSpPr>
            <p:cNvPr id="15" name="Line 266"/>
            <p:cNvSpPr>
              <a:spLocks noChangeShapeType="1"/>
            </p:cNvSpPr>
            <p:nvPr/>
          </p:nvSpPr>
          <p:spPr bwMode="auto">
            <a:xfrm>
              <a:off x="6324600" y="3962400"/>
              <a:ext cx="533400" cy="0"/>
            </a:xfrm>
            <a:prstGeom prst="line">
              <a:avLst/>
            </a:prstGeom>
            <a:noFill/>
            <a:ln w="9525">
              <a:solidFill>
                <a:schemeClr val="tx1"/>
              </a:solidFill>
              <a:round/>
              <a:headEnd/>
              <a:tailEnd/>
            </a:ln>
            <a:effectLst/>
          </p:spPr>
          <p:txBody>
            <a:bodyPr wrap="none" anchor="ctr"/>
            <a:lstStyle/>
            <a:p>
              <a:endParaRPr lang="en-US" dirty="0"/>
            </a:p>
          </p:txBody>
        </p:sp>
      </p:grpSp>
      <p:grpSp>
        <p:nvGrpSpPr>
          <p:cNvPr id="29" name="Group 28"/>
          <p:cNvGrpSpPr/>
          <p:nvPr/>
        </p:nvGrpSpPr>
        <p:grpSpPr>
          <a:xfrm>
            <a:off x="5105400" y="4648200"/>
            <a:ext cx="1981200" cy="644314"/>
            <a:chOff x="3581400" y="3622887"/>
            <a:chExt cx="1981200" cy="644314"/>
          </a:xfrm>
        </p:grpSpPr>
        <p:cxnSp>
          <p:nvCxnSpPr>
            <p:cNvPr id="21" name="Straight Arrow Connector 20"/>
            <p:cNvCxnSpPr/>
            <p:nvPr/>
          </p:nvCxnSpPr>
          <p:spPr>
            <a:xfrm rot="10800000" flipV="1">
              <a:off x="4191000" y="3899886"/>
              <a:ext cx="381000" cy="3673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581400" y="3622887"/>
              <a:ext cx="1981200" cy="276999"/>
            </a:xfrm>
            <a:prstGeom prst="rect">
              <a:avLst/>
            </a:prstGeom>
            <a:noFill/>
          </p:spPr>
          <p:txBody>
            <a:bodyPr wrap="square" rtlCol="0">
              <a:spAutoFit/>
            </a:bodyPr>
            <a:lstStyle/>
            <a:p>
              <a:pPr algn="ctr"/>
              <a:r>
                <a:rPr lang="en-US" sz="1200"/>
                <a:t>One-to-many</a:t>
              </a:r>
            </a:p>
          </p:txBody>
        </p:sp>
        <p:cxnSp>
          <p:nvCxnSpPr>
            <p:cNvPr id="27" name="Straight Arrow Connector 26"/>
            <p:cNvCxnSpPr/>
            <p:nvPr/>
          </p:nvCxnSpPr>
          <p:spPr>
            <a:xfrm rot="16200000" flipH="1">
              <a:off x="4533900" y="3924301"/>
              <a:ext cx="381000" cy="3047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2667000" y="5791201"/>
            <a:ext cx="7315200" cy="307777"/>
          </a:xfrm>
          <a:prstGeom prst="rect">
            <a:avLst/>
          </a:prstGeom>
          <a:noFill/>
        </p:spPr>
        <p:txBody>
          <a:bodyPr wrap="square" rtlCol="0">
            <a:spAutoFit/>
          </a:bodyPr>
          <a:lstStyle/>
          <a:p>
            <a:pPr algn="ctr"/>
            <a:r>
              <a:rPr lang="en-US" sz="1400"/>
              <a:t>The REPAIR ORDER table gets the foreign key column.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par>
                          <p:cTn id="8" fill="hold">
                            <p:stCondLst>
                              <p:cond delay="500"/>
                            </p:stCondLst>
                            <p:childTnLst>
                              <p:par>
                                <p:cTn id="9" presetID="1" presetClass="entr" presetSubtype="0" fill="hold" nodeType="afterEffect">
                                  <p:stCondLst>
                                    <p:cond delay="100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par>
                          <p:cTn id="16" fill="hold">
                            <p:stCondLst>
                              <p:cond delay="500"/>
                            </p:stCondLst>
                            <p:childTnLst>
                              <p:par>
                                <p:cTn id="17" presetID="1" presetClass="entr" presetSubtype="0" fill="hold" grpId="0" nodeType="afterEffect">
                                  <p:stCondLst>
                                    <p:cond delay="150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Relational Databases</a:t>
            </a:r>
          </a:p>
        </p:txBody>
      </p:sp>
      <p:sp>
        <p:nvSpPr>
          <p:cNvPr id="3" name="Content Placeholder 2"/>
          <p:cNvSpPr>
            <a:spLocks noGrp="1"/>
          </p:cNvSpPr>
          <p:nvPr>
            <p:ph idx="1"/>
          </p:nvPr>
        </p:nvSpPr>
        <p:spPr/>
        <p:txBody>
          <a:bodyPr/>
          <a:lstStyle/>
          <a:p>
            <a:r>
              <a:rPr lang="en-US" b="1" dirty="0"/>
              <a:t>E. F. Codd</a:t>
            </a:r>
            <a:r>
              <a:rPr lang="en-US" dirty="0"/>
              <a:t>, a researcher at I.B.M., published a paper at the beginning of the 1970s in which he proposed the terms and principles of relational databases.  These principles are based on relational algebra.</a:t>
            </a:r>
          </a:p>
          <a:p>
            <a:r>
              <a:rPr lang="en-US" b="1" dirty="0"/>
              <a:t>Peter Chen</a:t>
            </a:r>
            <a:r>
              <a:rPr lang="en-US" dirty="0"/>
              <a:t>, a professor in computer science, wrote a paper in 1976 that presented the concepts and symbols for the </a:t>
            </a:r>
            <a:r>
              <a:rPr lang="en-US" b="1" dirty="0"/>
              <a:t>entity relationship </a:t>
            </a:r>
            <a:r>
              <a:rPr lang="en-US" dirty="0"/>
              <a:t>model.  This modeling approach has been widely used to depict </a:t>
            </a:r>
            <a:r>
              <a:rPr lang="en-US"/>
              <a:t>the data </a:t>
            </a:r>
            <a:r>
              <a:rPr lang="en-US" dirty="0"/>
              <a:t>in a relational database.</a:t>
            </a:r>
            <a:endParaRPr lang="en-US" b="1" dirty="0"/>
          </a:p>
          <a:p>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3</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Foreign key: Building a relationship</a:t>
            </a:r>
          </a:p>
        </p:txBody>
      </p:sp>
      <p:sp>
        <p:nvSpPr>
          <p:cNvPr id="3" name="Content Placeholder 2"/>
          <p:cNvSpPr>
            <a:spLocks noGrp="1"/>
          </p:cNvSpPr>
          <p:nvPr>
            <p:ph idx="1"/>
          </p:nvPr>
        </p:nvSpPr>
        <p:spPr>
          <a:xfrm>
            <a:off x="1104900" y="1943101"/>
            <a:ext cx="8153400" cy="2362200"/>
          </a:xfrm>
        </p:spPr>
        <p:txBody>
          <a:bodyPr>
            <a:normAutofit/>
          </a:bodyPr>
          <a:lstStyle/>
          <a:p>
            <a:r>
              <a:rPr lang="en-US" dirty="0"/>
              <a:t>The primary key field from CUSTOMER, which is CUST_ID, has a corresponding column in the related REPAIR ORDER table. </a:t>
            </a:r>
          </a:p>
          <a:p>
            <a:r>
              <a:rPr lang="en-US" dirty="0"/>
              <a:t>The </a:t>
            </a:r>
            <a:r>
              <a:rPr lang="en-US" b="1" dirty="0"/>
              <a:t>foreign key </a:t>
            </a:r>
            <a:r>
              <a:rPr lang="en-US" dirty="0"/>
              <a:t>field, called CUSTID column in the example shown here, holds data that links to related data in the CUSTOMER table. </a:t>
            </a:r>
            <a:endParaRPr lang="en-US" sz="2000" i="1" dirty="0"/>
          </a:p>
          <a:p>
            <a:endParaRPr lang="en-US" dirty="0"/>
          </a:p>
          <a:p>
            <a:pPr>
              <a:buNone/>
            </a:pPr>
            <a:endParaRPr lang="en-US" dirty="0"/>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30</a:t>
            </a:fld>
            <a:endParaRPr kumimoji="0" lang="en-US"/>
          </a:p>
        </p:txBody>
      </p:sp>
      <p:grpSp>
        <p:nvGrpSpPr>
          <p:cNvPr id="4" name="Group 15"/>
          <p:cNvGrpSpPr/>
          <p:nvPr/>
        </p:nvGrpSpPr>
        <p:grpSpPr>
          <a:xfrm>
            <a:off x="2438400" y="3886200"/>
            <a:ext cx="3733800" cy="457200"/>
            <a:chOff x="4876800" y="3733800"/>
            <a:chExt cx="3733800" cy="457200"/>
          </a:xfrm>
        </p:grpSpPr>
        <p:sp>
          <p:nvSpPr>
            <p:cNvPr id="5" name="Rectangle 150"/>
            <p:cNvSpPr>
              <a:spLocks noChangeArrowheads="1"/>
            </p:cNvSpPr>
            <p:nvPr/>
          </p:nvSpPr>
          <p:spPr bwMode="auto">
            <a:xfrm>
              <a:off x="4876800" y="3733800"/>
              <a:ext cx="1447800" cy="457200"/>
            </a:xfrm>
            <a:prstGeom prst="rect">
              <a:avLst/>
            </a:prstGeom>
            <a:noFill/>
            <a:ln w="9525">
              <a:solidFill>
                <a:schemeClr val="tx1"/>
              </a:solidFill>
              <a:miter lim="800000"/>
              <a:headEnd/>
              <a:tailEnd/>
            </a:ln>
            <a:effectLst/>
          </p:spPr>
          <p:txBody>
            <a:bodyPr wrap="none" anchor="ctr"/>
            <a:lstStyle/>
            <a:p>
              <a:pPr algn="ctr"/>
              <a:r>
                <a:rPr lang="en-US" sz="1200">
                  <a:latin typeface="Arial" charset="0"/>
                </a:rPr>
                <a:t>CUSTOMER</a:t>
              </a:r>
              <a:endParaRPr lang="en-US" sz="1200" dirty="0">
                <a:latin typeface="Arial" charset="0"/>
              </a:endParaRPr>
            </a:p>
          </p:txBody>
        </p:sp>
        <p:sp>
          <p:nvSpPr>
            <p:cNvPr id="6" name="Rectangle 150"/>
            <p:cNvSpPr>
              <a:spLocks noChangeArrowheads="1"/>
            </p:cNvSpPr>
            <p:nvPr/>
          </p:nvSpPr>
          <p:spPr bwMode="auto">
            <a:xfrm>
              <a:off x="7162800" y="3733800"/>
              <a:ext cx="1447800" cy="457200"/>
            </a:xfrm>
            <a:prstGeom prst="rect">
              <a:avLst/>
            </a:prstGeom>
            <a:noFill/>
            <a:ln w="9525">
              <a:solidFill>
                <a:schemeClr val="tx1"/>
              </a:solidFill>
              <a:miter lim="800000"/>
              <a:headEnd/>
              <a:tailEnd/>
            </a:ln>
            <a:effectLst/>
          </p:spPr>
          <p:txBody>
            <a:bodyPr wrap="none" anchor="ctr"/>
            <a:lstStyle/>
            <a:p>
              <a:pPr algn="ctr"/>
              <a:r>
                <a:rPr lang="en-US" sz="1200">
                  <a:latin typeface="Arial" charset="0"/>
                </a:rPr>
                <a:t>REPAIR ORDER</a:t>
              </a:r>
              <a:endParaRPr lang="en-US" sz="1200" dirty="0">
                <a:latin typeface="Arial" charset="0"/>
              </a:endParaRPr>
            </a:p>
          </p:txBody>
        </p:sp>
        <p:grpSp>
          <p:nvGrpSpPr>
            <p:cNvPr id="8" name="Group 199"/>
            <p:cNvGrpSpPr>
              <a:grpSpLocks/>
            </p:cNvGrpSpPr>
            <p:nvPr/>
          </p:nvGrpSpPr>
          <p:grpSpPr bwMode="auto">
            <a:xfrm>
              <a:off x="6858000" y="3886200"/>
              <a:ext cx="304800" cy="152400"/>
              <a:chOff x="4128" y="720"/>
              <a:chExt cx="192" cy="96"/>
            </a:xfrm>
          </p:grpSpPr>
          <p:sp>
            <p:nvSpPr>
              <p:cNvPr id="9" name="Oval 200"/>
              <p:cNvSpPr>
                <a:spLocks noChangeArrowheads="1"/>
              </p:cNvSpPr>
              <p:nvPr/>
            </p:nvSpPr>
            <p:spPr bwMode="auto">
              <a:xfrm>
                <a:off x="4128" y="720"/>
                <a:ext cx="96" cy="96"/>
              </a:xfrm>
              <a:prstGeom prst="ellipse">
                <a:avLst/>
              </a:prstGeom>
              <a:noFill/>
              <a:ln w="9525">
                <a:solidFill>
                  <a:schemeClr val="tx1"/>
                </a:solidFill>
                <a:round/>
                <a:headEnd/>
                <a:tailEnd/>
              </a:ln>
              <a:effectLst/>
            </p:spPr>
            <p:txBody>
              <a:bodyPr wrap="none" anchor="ctr"/>
              <a:lstStyle/>
              <a:p>
                <a:endParaRPr lang="en-US" dirty="0"/>
              </a:p>
            </p:txBody>
          </p:sp>
          <p:sp>
            <p:nvSpPr>
              <p:cNvPr id="10" name="Line 201"/>
              <p:cNvSpPr>
                <a:spLocks noChangeShapeType="1"/>
              </p:cNvSpPr>
              <p:nvPr/>
            </p:nvSpPr>
            <p:spPr bwMode="auto">
              <a:xfrm>
                <a:off x="4224" y="768"/>
                <a:ext cx="96" cy="0"/>
              </a:xfrm>
              <a:prstGeom prst="line">
                <a:avLst/>
              </a:prstGeom>
              <a:noFill/>
              <a:ln w="9525">
                <a:solidFill>
                  <a:schemeClr val="tx1"/>
                </a:solidFill>
                <a:round/>
                <a:headEnd/>
                <a:tailEnd/>
              </a:ln>
              <a:effectLst/>
            </p:spPr>
            <p:txBody>
              <a:bodyPr wrap="none" anchor="ctr"/>
              <a:lstStyle/>
              <a:p>
                <a:endParaRPr lang="en-US" dirty="0"/>
              </a:p>
            </p:txBody>
          </p:sp>
          <p:sp>
            <p:nvSpPr>
              <p:cNvPr id="11" name="Line 202"/>
              <p:cNvSpPr>
                <a:spLocks noChangeShapeType="1"/>
              </p:cNvSpPr>
              <p:nvPr/>
            </p:nvSpPr>
            <p:spPr bwMode="auto">
              <a:xfrm>
                <a:off x="4224" y="768"/>
                <a:ext cx="96" cy="48"/>
              </a:xfrm>
              <a:prstGeom prst="line">
                <a:avLst/>
              </a:prstGeom>
              <a:noFill/>
              <a:ln w="9525">
                <a:solidFill>
                  <a:schemeClr val="tx1"/>
                </a:solidFill>
                <a:round/>
                <a:headEnd/>
                <a:tailEnd/>
              </a:ln>
              <a:effectLst/>
            </p:spPr>
            <p:txBody>
              <a:bodyPr wrap="none" anchor="ctr"/>
              <a:lstStyle/>
              <a:p>
                <a:endParaRPr lang="en-US" dirty="0"/>
              </a:p>
            </p:txBody>
          </p:sp>
          <p:sp>
            <p:nvSpPr>
              <p:cNvPr id="12" name="Line 203"/>
              <p:cNvSpPr>
                <a:spLocks noChangeShapeType="1"/>
              </p:cNvSpPr>
              <p:nvPr/>
            </p:nvSpPr>
            <p:spPr bwMode="auto">
              <a:xfrm flipV="1">
                <a:off x="4224" y="720"/>
                <a:ext cx="96" cy="48"/>
              </a:xfrm>
              <a:prstGeom prst="line">
                <a:avLst/>
              </a:prstGeom>
              <a:noFill/>
              <a:ln w="9525">
                <a:solidFill>
                  <a:schemeClr val="tx1"/>
                </a:solidFill>
                <a:round/>
                <a:headEnd/>
                <a:tailEnd/>
              </a:ln>
              <a:effectLst/>
            </p:spPr>
            <p:txBody>
              <a:bodyPr wrap="none" anchor="ctr"/>
              <a:lstStyle/>
              <a:p>
                <a:endParaRPr lang="en-US" dirty="0"/>
              </a:p>
            </p:txBody>
          </p:sp>
        </p:grpSp>
        <p:sp>
          <p:nvSpPr>
            <p:cNvPr id="13" name="Line 264"/>
            <p:cNvSpPr>
              <a:spLocks noChangeShapeType="1"/>
            </p:cNvSpPr>
            <p:nvPr/>
          </p:nvSpPr>
          <p:spPr bwMode="auto">
            <a:xfrm>
              <a:off x="6477000" y="3886200"/>
              <a:ext cx="0" cy="152400"/>
            </a:xfrm>
            <a:prstGeom prst="line">
              <a:avLst/>
            </a:prstGeom>
            <a:noFill/>
            <a:ln w="9525">
              <a:solidFill>
                <a:schemeClr val="tx1"/>
              </a:solidFill>
              <a:round/>
              <a:headEnd/>
              <a:tailEnd/>
            </a:ln>
            <a:effectLst/>
          </p:spPr>
          <p:txBody>
            <a:bodyPr wrap="none" anchor="ctr"/>
            <a:lstStyle/>
            <a:p>
              <a:endParaRPr lang="en-US" dirty="0"/>
            </a:p>
          </p:txBody>
        </p:sp>
        <p:sp>
          <p:nvSpPr>
            <p:cNvPr id="14" name="Line 265"/>
            <p:cNvSpPr>
              <a:spLocks noChangeShapeType="1"/>
            </p:cNvSpPr>
            <p:nvPr/>
          </p:nvSpPr>
          <p:spPr bwMode="auto">
            <a:xfrm>
              <a:off x="6400800" y="3886200"/>
              <a:ext cx="0" cy="152400"/>
            </a:xfrm>
            <a:prstGeom prst="line">
              <a:avLst/>
            </a:prstGeom>
            <a:noFill/>
            <a:ln w="9525">
              <a:solidFill>
                <a:schemeClr val="tx1"/>
              </a:solidFill>
              <a:round/>
              <a:headEnd/>
              <a:tailEnd/>
            </a:ln>
            <a:effectLst/>
          </p:spPr>
          <p:txBody>
            <a:bodyPr wrap="none" anchor="ctr"/>
            <a:lstStyle/>
            <a:p>
              <a:endParaRPr lang="en-US" dirty="0"/>
            </a:p>
          </p:txBody>
        </p:sp>
        <p:sp>
          <p:nvSpPr>
            <p:cNvPr id="15" name="Line 266"/>
            <p:cNvSpPr>
              <a:spLocks noChangeShapeType="1"/>
            </p:cNvSpPr>
            <p:nvPr/>
          </p:nvSpPr>
          <p:spPr bwMode="auto">
            <a:xfrm>
              <a:off x="6324600" y="3962400"/>
              <a:ext cx="533400" cy="0"/>
            </a:xfrm>
            <a:prstGeom prst="line">
              <a:avLst/>
            </a:prstGeom>
            <a:noFill/>
            <a:ln w="9525">
              <a:solidFill>
                <a:schemeClr val="tx1"/>
              </a:solidFill>
              <a:round/>
              <a:headEnd/>
              <a:tailEnd/>
            </a:ln>
            <a:effectLst/>
          </p:spPr>
          <p:txBody>
            <a:bodyPr wrap="none" anchor="ctr"/>
            <a:lstStyle/>
            <a:p>
              <a:endParaRPr lang="en-US" dirty="0"/>
            </a:p>
          </p:txBody>
        </p:sp>
      </p:grpSp>
      <p:pic>
        <p:nvPicPr>
          <p:cNvPr id="17" name="Picture 2"/>
          <p:cNvPicPr>
            <a:picLocks noChangeAspect="1" noChangeArrowheads="1"/>
          </p:cNvPicPr>
          <p:nvPr/>
        </p:nvPicPr>
        <p:blipFill>
          <a:blip r:embed="rId3" cstate="print"/>
          <a:srcRect/>
          <a:stretch>
            <a:fillRect/>
          </a:stretch>
        </p:blipFill>
        <p:spPr bwMode="auto">
          <a:xfrm>
            <a:off x="1981201" y="4800600"/>
            <a:ext cx="4273261" cy="16002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6400800" y="4800601"/>
            <a:ext cx="3810000" cy="1480265"/>
          </a:xfrm>
          <a:prstGeom prst="rect">
            <a:avLst/>
          </a:prstGeom>
          <a:noFill/>
          <a:ln w="9525">
            <a:noFill/>
            <a:miter lim="800000"/>
            <a:headEnd/>
            <a:tailEnd/>
          </a:ln>
        </p:spPr>
      </p:pic>
      <p:sp>
        <p:nvSpPr>
          <p:cNvPr id="25" name="Right Arrow 24"/>
          <p:cNvSpPr/>
          <p:nvPr/>
        </p:nvSpPr>
        <p:spPr>
          <a:xfrm>
            <a:off x="6477000" y="5181601"/>
            <a:ext cx="304800" cy="4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Down Arrow 27"/>
          <p:cNvSpPr/>
          <p:nvPr/>
        </p:nvSpPr>
        <p:spPr>
          <a:xfrm>
            <a:off x="9982201" y="4648200"/>
            <a:ext cx="45719" cy="304800"/>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p:nvPr/>
        </p:nvCxnSpPr>
        <p:spPr>
          <a:xfrm rot="10800000" flipV="1">
            <a:off x="4572000" y="5257800"/>
            <a:ext cx="5486400" cy="38100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477000" y="3810000"/>
            <a:ext cx="3581400" cy="738664"/>
          </a:xfrm>
          <a:prstGeom prst="rect">
            <a:avLst/>
          </a:prstGeom>
          <a:noFill/>
        </p:spPr>
        <p:txBody>
          <a:bodyPr wrap="square" rtlCol="0">
            <a:spAutoFit/>
          </a:bodyPr>
          <a:lstStyle/>
          <a:p>
            <a:r>
              <a:rPr lang="en-US" sz="1400"/>
              <a:t>For repair order #1 (Ord_ID), the #4 in the CustID field, tells us that this work was done for Debbie Davies.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par>
                          <p:cTn id="8" fill="hold">
                            <p:stCondLst>
                              <p:cond delay="500"/>
                            </p:stCondLst>
                            <p:childTnLst>
                              <p:par>
                                <p:cTn id="9" presetID="1" presetClass="entr" presetSubtype="0" fill="hold" grpId="0" nodeType="afterEffect">
                                  <p:stCondLst>
                                    <p:cond delay="2000"/>
                                  </p:stCondLst>
                                  <p:childTnLst>
                                    <p:set>
                                      <p:cBhvr>
                                        <p:cTn id="10" dur="1" fill="hold">
                                          <p:stCondLst>
                                            <p:cond delay="0"/>
                                          </p:stCondLst>
                                        </p:cTn>
                                        <p:tgtEl>
                                          <p:spTgt spid="33"/>
                                        </p:tgtEl>
                                        <p:attrNameLst>
                                          <p:attrName>style.visibility</p:attrName>
                                        </p:attrNameLst>
                                      </p:cBhvr>
                                      <p:to>
                                        <p:strVal val="visible"/>
                                      </p:to>
                                    </p:set>
                                  </p:childTnLst>
                                </p:cTn>
                              </p:par>
                            </p:childTnLst>
                          </p:cTn>
                        </p:par>
                        <p:par>
                          <p:cTn id="11" fill="hold">
                            <p:stCondLst>
                              <p:cond delay="2500"/>
                            </p:stCondLst>
                            <p:childTnLst>
                              <p:par>
                                <p:cTn id="12" presetID="1" presetClass="entr" presetSubtype="0" fill="hold" grpId="0" nodeType="afterEffect">
                                  <p:stCondLst>
                                    <p:cond delay="1000"/>
                                  </p:stCondLst>
                                  <p:childTnLst>
                                    <p:set>
                                      <p:cBhvr>
                                        <p:cTn id="13" dur="1" fill="hold">
                                          <p:stCondLst>
                                            <p:cond delay="0"/>
                                          </p:stCondLst>
                                        </p:cTn>
                                        <p:tgtEl>
                                          <p:spTgt spid="25"/>
                                        </p:tgtEl>
                                        <p:attrNameLst>
                                          <p:attrName>style.visibility</p:attrName>
                                        </p:attrNameLst>
                                      </p:cBhvr>
                                      <p:to>
                                        <p:strVal val="visible"/>
                                      </p:to>
                                    </p:set>
                                  </p:childTnLst>
                                </p:cTn>
                              </p:par>
                            </p:childTnLst>
                          </p:cTn>
                        </p:par>
                        <p:par>
                          <p:cTn id="14" fill="hold">
                            <p:stCondLst>
                              <p:cond delay="3500"/>
                            </p:stCondLst>
                            <p:childTnLst>
                              <p:par>
                                <p:cTn id="15" presetID="1" presetClass="entr" presetSubtype="0" fill="hold" grpId="0" nodeType="afterEffect">
                                  <p:stCondLst>
                                    <p:cond delay="1000"/>
                                  </p:stCondLst>
                                  <p:childTnLst>
                                    <p:set>
                                      <p:cBhvr>
                                        <p:cTn id="16" dur="1" fill="hold">
                                          <p:stCondLst>
                                            <p:cond delay="0"/>
                                          </p:stCondLst>
                                        </p:cTn>
                                        <p:tgtEl>
                                          <p:spTgt spid="28"/>
                                        </p:tgtEl>
                                        <p:attrNameLst>
                                          <p:attrName>style.visibility</p:attrName>
                                        </p:attrNameLst>
                                      </p:cBhvr>
                                      <p:to>
                                        <p:strVal val="visible"/>
                                      </p:to>
                                    </p:set>
                                  </p:childTnLst>
                                </p:cTn>
                              </p:par>
                            </p:childTnLst>
                          </p:cTn>
                        </p:par>
                        <p:par>
                          <p:cTn id="17" fill="hold">
                            <p:stCondLst>
                              <p:cond delay="4500"/>
                            </p:stCondLst>
                            <p:childTnLst>
                              <p:par>
                                <p:cTn id="18" presetID="1" presetClass="entr" presetSubtype="0" fill="hold" nodeType="afterEffect">
                                  <p:stCondLst>
                                    <p:cond delay="500"/>
                                  </p:stCondLst>
                                  <p:childTnLst>
                                    <p:set>
                                      <p:cBhvr>
                                        <p:cTn id="19"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5" grpId="0" animBg="1"/>
      <p:bldP spid="28" grpId="0" animBg="1"/>
      <p:bldP spid="3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745643"/>
          </a:xfrm>
        </p:spPr>
        <p:txBody>
          <a:bodyPr/>
          <a:lstStyle/>
          <a:p>
            <a:r>
              <a:rPr lang="en-US" dirty="0"/>
              <a:t>Data redundancy</a:t>
            </a:r>
          </a:p>
        </p:txBody>
      </p:sp>
      <p:sp>
        <p:nvSpPr>
          <p:cNvPr id="3" name="Content Placeholder 2"/>
          <p:cNvSpPr>
            <a:spLocks noGrp="1"/>
          </p:cNvSpPr>
          <p:nvPr>
            <p:ph idx="1"/>
          </p:nvPr>
        </p:nvSpPr>
        <p:spPr>
          <a:xfrm>
            <a:off x="1981200" y="1447800"/>
            <a:ext cx="8153400" cy="3124200"/>
          </a:xfrm>
        </p:spPr>
        <p:txBody>
          <a:bodyPr>
            <a:normAutofit/>
          </a:bodyPr>
          <a:lstStyle/>
          <a:p>
            <a:r>
              <a:rPr lang="en-US" dirty="0"/>
              <a:t>Using the foreign key field to link related data is an essential element of relational database.</a:t>
            </a:r>
          </a:p>
          <a:p>
            <a:r>
              <a:rPr lang="en-US" dirty="0"/>
              <a:t>It reduces </a:t>
            </a:r>
            <a:r>
              <a:rPr lang="en-US" b="1" dirty="0"/>
              <a:t>data redundancy</a:t>
            </a:r>
            <a:r>
              <a:rPr lang="en-US" dirty="0"/>
              <a:t>.</a:t>
            </a:r>
          </a:p>
          <a:p>
            <a:r>
              <a:rPr lang="en-US" dirty="0"/>
              <a:t>Each relational database table stores data about a particular entity (a person, place, thing, or event).  </a:t>
            </a:r>
          </a:p>
          <a:p>
            <a:r>
              <a:rPr lang="en-US" dirty="0"/>
              <a:t>In the example below, there are 3 repair orders for Debbie Davies.  </a:t>
            </a:r>
          </a:p>
          <a:p>
            <a:r>
              <a:rPr lang="en-US" dirty="0"/>
              <a:t>However, we don’t store her information (name, address, etc.) more than once. The foreign key value #4 links Debbie Davies’ information to each of her repair orders.</a:t>
            </a:r>
          </a:p>
          <a:p>
            <a:pPr>
              <a:buNone/>
            </a:pPr>
            <a:endParaRPr lang="en-US" dirty="0"/>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31</a:t>
            </a:fld>
            <a:endParaRPr kumimoji="0" lang="en-US"/>
          </a:p>
        </p:txBody>
      </p:sp>
      <p:pic>
        <p:nvPicPr>
          <p:cNvPr id="17" name="Picture 2"/>
          <p:cNvPicPr>
            <a:picLocks noChangeAspect="1" noChangeArrowheads="1"/>
          </p:cNvPicPr>
          <p:nvPr/>
        </p:nvPicPr>
        <p:blipFill>
          <a:blip r:embed="rId3" cstate="print"/>
          <a:srcRect/>
          <a:stretch>
            <a:fillRect/>
          </a:stretch>
        </p:blipFill>
        <p:spPr bwMode="auto">
          <a:xfrm>
            <a:off x="1981201" y="4800600"/>
            <a:ext cx="4273261" cy="16002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6400800" y="4800601"/>
            <a:ext cx="3810000" cy="1480265"/>
          </a:xfrm>
          <a:prstGeom prst="rect">
            <a:avLst/>
          </a:prstGeom>
          <a:noFill/>
          <a:ln w="9525">
            <a:noFill/>
            <a:miter lim="800000"/>
            <a:headEnd/>
            <a:tailEnd/>
          </a:ln>
        </p:spPr>
      </p:pic>
      <p:cxnSp>
        <p:nvCxnSpPr>
          <p:cNvPr id="31" name="Straight Arrow Connector 30"/>
          <p:cNvCxnSpPr/>
          <p:nvPr/>
        </p:nvCxnSpPr>
        <p:spPr>
          <a:xfrm rot="10800000" flipV="1">
            <a:off x="4572000" y="5257800"/>
            <a:ext cx="5486400" cy="38100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a:off x="4572000" y="5638800"/>
            <a:ext cx="5486400" cy="22860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0800000">
            <a:off x="4572000" y="5638800"/>
            <a:ext cx="5486400" cy="53340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par>
                          <p:cTn id="13" fill="hold">
                            <p:stCondLst>
                              <p:cond delay="500"/>
                            </p:stCondLst>
                            <p:childTnLst>
                              <p:par>
                                <p:cTn id="14" presetID="3" presetClass="entr" presetSubtype="10" fill="hold" grpId="0" nodeType="afterEffect">
                                  <p:stCondLst>
                                    <p:cond delay="100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childTnLst>
                          </p:cTn>
                        </p:par>
                        <p:par>
                          <p:cTn id="17" fill="hold">
                            <p:stCondLst>
                              <p:cond delay="2000"/>
                            </p:stCondLst>
                            <p:childTnLst>
                              <p:par>
                                <p:cTn id="18" presetID="1" presetClass="entr" presetSubtype="0" fill="hold" nodeType="afterEffect">
                                  <p:stCondLst>
                                    <p:cond delay="1000"/>
                                  </p:stCondLst>
                                  <p:childTnLst>
                                    <p:set>
                                      <p:cBhvr>
                                        <p:cTn id="19" dur="1" fill="hold">
                                          <p:stCondLst>
                                            <p:cond delay="0"/>
                                          </p:stCondLst>
                                        </p:cTn>
                                        <p:tgtEl>
                                          <p:spTgt spid="31"/>
                                        </p:tgtEl>
                                        <p:attrNameLst>
                                          <p:attrName>style.visibility</p:attrName>
                                        </p:attrNameLst>
                                      </p:cBhvr>
                                      <p:to>
                                        <p:strVal val="visible"/>
                                      </p:to>
                                    </p:set>
                                  </p:childTnLst>
                                </p:cTn>
                              </p:par>
                            </p:childTnLst>
                          </p:cTn>
                        </p:par>
                        <p:par>
                          <p:cTn id="20" fill="hold">
                            <p:stCondLst>
                              <p:cond delay="3000"/>
                            </p:stCondLst>
                            <p:childTnLst>
                              <p:par>
                                <p:cTn id="21" presetID="1" presetClass="entr" presetSubtype="0" fill="hold" nodeType="afterEffect">
                                  <p:stCondLst>
                                    <p:cond delay="1000"/>
                                  </p:stCondLst>
                                  <p:childTnLst>
                                    <p:set>
                                      <p:cBhvr>
                                        <p:cTn id="22" dur="1" fill="hold">
                                          <p:stCondLst>
                                            <p:cond delay="0"/>
                                          </p:stCondLst>
                                        </p:cTn>
                                        <p:tgtEl>
                                          <p:spTgt spid="22"/>
                                        </p:tgtEl>
                                        <p:attrNameLst>
                                          <p:attrName>style.visibility</p:attrName>
                                        </p:attrNameLst>
                                      </p:cBhvr>
                                      <p:to>
                                        <p:strVal val="visible"/>
                                      </p:to>
                                    </p:set>
                                  </p:childTnLst>
                                </p:cTn>
                              </p:par>
                            </p:childTnLst>
                          </p:cTn>
                        </p:par>
                        <p:par>
                          <p:cTn id="23" fill="hold">
                            <p:stCondLst>
                              <p:cond delay="4000"/>
                            </p:stCondLst>
                            <p:childTnLst>
                              <p:par>
                                <p:cTn id="24" presetID="1" presetClass="entr" presetSubtype="0" fill="hold" nodeType="afterEffect">
                                  <p:stCondLst>
                                    <p:cond delay="1000"/>
                                  </p:stCondLst>
                                  <p:childTnLst>
                                    <p:set>
                                      <p:cBhvr>
                                        <p:cTn id="25"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593244"/>
          </a:xfrm>
        </p:spPr>
        <p:txBody>
          <a:bodyPr/>
          <a:lstStyle/>
          <a:p>
            <a:r>
              <a:rPr lang="en-US" dirty="0"/>
              <a:t>Foreign key field name</a:t>
            </a:r>
          </a:p>
        </p:txBody>
      </p:sp>
      <p:sp>
        <p:nvSpPr>
          <p:cNvPr id="3" name="Content Placeholder 2"/>
          <p:cNvSpPr>
            <a:spLocks noGrp="1"/>
          </p:cNvSpPr>
          <p:nvPr>
            <p:ph idx="1"/>
          </p:nvPr>
        </p:nvSpPr>
        <p:spPr>
          <a:xfrm>
            <a:off x="1569721" y="2015971"/>
            <a:ext cx="8229600" cy="2971800"/>
          </a:xfrm>
        </p:spPr>
        <p:txBody>
          <a:bodyPr>
            <a:normAutofit/>
          </a:bodyPr>
          <a:lstStyle/>
          <a:p>
            <a:r>
              <a:rPr lang="en-US" dirty="0"/>
              <a:t>The foreign key field name can match the related primary key field name exactly.  This is often done.</a:t>
            </a:r>
          </a:p>
          <a:p>
            <a:r>
              <a:rPr lang="en-US" dirty="0"/>
              <a:t>However, as shown in the example here, it is not required that the names match.  In fact, in one situation, which you’ll see later, the names cannot match.</a:t>
            </a:r>
          </a:p>
          <a:p>
            <a:r>
              <a:rPr lang="en-US" dirty="0"/>
              <a:t>It is required that the foreign key column be defined so that it contains the same data as in the related primary key column.  The foreign key column is the same data type and field size as the primary key column.</a:t>
            </a:r>
            <a:endParaRPr lang="en-US" sz="2000" i="1" dirty="0"/>
          </a:p>
          <a:p>
            <a:endParaRPr lang="en-US" dirty="0"/>
          </a:p>
          <a:p>
            <a:pPr>
              <a:buNone/>
            </a:pPr>
            <a:endParaRPr lang="en-US" dirty="0"/>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32</a:t>
            </a:fld>
            <a:endParaRPr kumimoji="0" lang="en-US"/>
          </a:p>
        </p:txBody>
      </p:sp>
      <p:pic>
        <p:nvPicPr>
          <p:cNvPr id="17" name="Picture 2"/>
          <p:cNvPicPr>
            <a:picLocks noChangeAspect="1" noChangeArrowheads="1"/>
          </p:cNvPicPr>
          <p:nvPr/>
        </p:nvPicPr>
        <p:blipFill>
          <a:blip r:embed="rId3" cstate="print"/>
          <a:srcRect/>
          <a:stretch>
            <a:fillRect/>
          </a:stretch>
        </p:blipFill>
        <p:spPr bwMode="auto">
          <a:xfrm>
            <a:off x="1981201" y="4724400"/>
            <a:ext cx="4273261" cy="16002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6400800" y="4724401"/>
            <a:ext cx="3810000" cy="1480265"/>
          </a:xfrm>
          <a:prstGeom prst="rect">
            <a:avLst/>
          </a:prstGeom>
          <a:noFill/>
          <a:ln w="9525">
            <a:noFill/>
            <a:miter lim="800000"/>
            <a:headEnd/>
            <a:tailEnd/>
          </a:ln>
        </p:spPr>
      </p:pic>
      <p:sp>
        <p:nvSpPr>
          <p:cNvPr id="28" name="Down Arrow 27"/>
          <p:cNvSpPr/>
          <p:nvPr/>
        </p:nvSpPr>
        <p:spPr>
          <a:xfrm>
            <a:off x="9982201" y="4572000"/>
            <a:ext cx="45719" cy="304800"/>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2468882" y="4572000"/>
            <a:ext cx="45719" cy="304800"/>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linds(horizontal)">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8" grpId="0" animBg="1"/>
      <p:bldP spid="2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602861"/>
          </a:xfrm>
        </p:spPr>
        <p:txBody>
          <a:bodyPr/>
          <a:lstStyle/>
          <a:p>
            <a:r>
              <a:rPr lang="en-US" dirty="0"/>
              <a:t>Primary key – Which attribute?</a:t>
            </a:r>
          </a:p>
        </p:txBody>
      </p:sp>
      <p:sp>
        <p:nvSpPr>
          <p:cNvPr id="3" name="Content Placeholder 2"/>
          <p:cNvSpPr>
            <a:spLocks noGrp="1"/>
          </p:cNvSpPr>
          <p:nvPr>
            <p:ph idx="1"/>
          </p:nvPr>
        </p:nvSpPr>
        <p:spPr>
          <a:xfrm>
            <a:off x="1981200" y="1447800"/>
            <a:ext cx="8229600" cy="4800600"/>
          </a:xfrm>
        </p:spPr>
        <p:txBody>
          <a:bodyPr>
            <a:normAutofit/>
          </a:bodyPr>
          <a:lstStyle/>
          <a:p>
            <a:r>
              <a:rPr lang="en-US"/>
              <a:t>Before we create a couple of relationships, let’s review what a primary key is.  </a:t>
            </a:r>
          </a:p>
          <a:p>
            <a:r>
              <a:rPr lang="en-US"/>
              <a:t>The </a:t>
            </a:r>
            <a:r>
              <a:rPr lang="en-US" b="1"/>
              <a:t>primary key</a:t>
            </a:r>
            <a:r>
              <a:rPr lang="en-US"/>
              <a:t> is one or more attributes (fields) that can uniquely identify each entity instance (row in a table).</a:t>
            </a:r>
          </a:p>
          <a:p>
            <a:r>
              <a:rPr lang="en-US"/>
              <a:t>When you look at the attributes listed for an entity, you may already have one that uniquely identifies each entity instance. </a:t>
            </a:r>
          </a:p>
          <a:p>
            <a:r>
              <a:rPr lang="en-US"/>
              <a:t>For example, a business may already have a unique inventory number assigned to each inventory item.  If you have an attribute that is unique to reach record, designate that attribute as the primary key.</a:t>
            </a:r>
          </a:p>
          <a:p>
            <a:r>
              <a:rPr lang="en-US"/>
              <a:t>If no attribute appears to be unique, then create a new attribute—a new field—and use it to assign a unique value to each row in the table (each entity instance).</a:t>
            </a:r>
          </a:p>
          <a:p>
            <a:r>
              <a:rPr lang="en-US"/>
              <a:t>By the way, all the DMBS today offers a feature to generate unique values in a primary key field.</a:t>
            </a:r>
          </a:p>
          <a:p>
            <a:endParaRPr lang="en-US"/>
          </a:p>
          <a:p>
            <a:pPr>
              <a:buNone/>
            </a:pPr>
            <a:endParaRPr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33</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linds(horizontal)">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597062"/>
          </a:xfrm>
        </p:spPr>
        <p:txBody>
          <a:bodyPr/>
          <a:lstStyle/>
          <a:p>
            <a:r>
              <a:rPr lang="en-US" dirty="0"/>
              <a:t>Unary, one-to-many relationship</a:t>
            </a:r>
          </a:p>
        </p:txBody>
      </p:sp>
      <p:sp>
        <p:nvSpPr>
          <p:cNvPr id="3" name="Content Placeholder 2"/>
          <p:cNvSpPr>
            <a:spLocks noGrp="1"/>
          </p:cNvSpPr>
          <p:nvPr>
            <p:ph idx="1"/>
          </p:nvPr>
        </p:nvSpPr>
        <p:spPr>
          <a:xfrm>
            <a:off x="1981200" y="1447800"/>
            <a:ext cx="8229600" cy="3200400"/>
          </a:xfrm>
        </p:spPr>
        <p:txBody>
          <a:bodyPr>
            <a:normAutofit/>
          </a:bodyPr>
          <a:lstStyle/>
          <a:p>
            <a:r>
              <a:rPr lang="en-US" dirty="0"/>
              <a:t>Remember what a </a:t>
            </a:r>
            <a:r>
              <a:rPr lang="en-US" b="1" dirty="0"/>
              <a:t>unary</a:t>
            </a:r>
            <a:r>
              <a:rPr lang="en-US" dirty="0"/>
              <a:t> relationship means?</a:t>
            </a:r>
          </a:p>
          <a:p>
            <a:r>
              <a:rPr lang="en-US" dirty="0"/>
              <a:t>Unary relationship: An entity is related to itself.</a:t>
            </a:r>
          </a:p>
          <a:p>
            <a:r>
              <a:rPr lang="en-US" dirty="0"/>
              <a:t>Remember which “side” gets the foreign key when you implement a one-to-many relationship?</a:t>
            </a:r>
          </a:p>
          <a:p>
            <a:pPr lvl="1"/>
            <a:r>
              <a:rPr lang="en-US" dirty="0"/>
              <a:t>The foreign key goes in the “many” side, right?</a:t>
            </a:r>
          </a:p>
          <a:p>
            <a:pPr lvl="1"/>
            <a:r>
              <a:rPr lang="en-US" dirty="0"/>
              <a:t>But, what if it’s the </a:t>
            </a:r>
            <a:r>
              <a:rPr lang="en-US" u="sng" dirty="0"/>
              <a:t>same</a:t>
            </a:r>
            <a:r>
              <a:rPr lang="en-US" dirty="0"/>
              <a:t> entity?  How does this work?</a:t>
            </a:r>
          </a:p>
          <a:p>
            <a:r>
              <a:rPr lang="en-US" dirty="0"/>
              <a:t>Create a foreign key by adding another column.  In the example here, we’ll add a “supervisor ID”  column.</a:t>
            </a:r>
          </a:p>
          <a:p>
            <a:endParaRPr lang="en-US" dirty="0"/>
          </a:p>
          <a:p>
            <a:pPr>
              <a:buNone/>
            </a:pPr>
            <a:endParaRPr lang="en-US" dirty="0"/>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34</a:t>
            </a:fld>
            <a:endParaRPr kumimoji="0" lang="en-US"/>
          </a:p>
        </p:txBody>
      </p:sp>
      <p:grpSp>
        <p:nvGrpSpPr>
          <p:cNvPr id="25" name="Group 24"/>
          <p:cNvGrpSpPr/>
          <p:nvPr/>
        </p:nvGrpSpPr>
        <p:grpSpPr>
          <a:xfrm>
            <a:off x="2895600" y="4724402"/>
            <a:ext cx="3124200" cy="1377768"/>
            <a:chOff x="457200" y="4630579"/>
            <a:chExt cx="2895600" cy="1413168"/>
          </a:xfrm>
        </p:grpSpPr>
        <p:cxnSp>
          <p:nvCxnSpPr>
            <p:cNvPr id="5" name="Straight Connector 4"/>
            <p:cNvCxnSpPr/>
            <p:nvPr/>
          </p:nvCxnSpPr>
          <p:spPr>
            <a:xfrm rot="5400000">
              <a:off x="2477294" y="4991100"/>
              <a:ext cx="227806"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419100" y="5295900"/>
              <a:ext cx="838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38200" y="5715000"/>
              <a:ext cx="381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150"/>
            <p:cNvSpPr>
              <a:spLocks noChangeArrowheads="1"/>
            </p:cNvSpPr>
            <p:nvPr/>
          </p:nvSpPr>
          <p:spPr bwMode="auto">
            <a:xfrm>
              <a:off x="1524000" y="5410200"/>
              <a:ext cx="1828800" cy="609600"/>
            </a:xfrm>
            <a:prstGeom prst="rect">
              <a:avLst/>
            </a:prstGeom>
            <a:noFill/>
            <a:ln w="9525">
              <a:solidFill>
                <a:schemeClr val="tx1"/>
              </a:solidFill>
              <a:miter lim="800000"/>
              <a:headEnd/>
              <a:tailEnd/>
            </a:ln>
            <a:effectLst/>
          </p:spPr>
          <p:txBody>
            <a:bodyPr wrap="none" anchor="ctr"/>
            <a:lstStyle/>
            <a:p>
              <a:pPr algn="ctr"/>
              <a:r>
                <a:rPr lang="en-US" sz="1600">
                  <a:latin typeface="Arial" charset="0"/>
                </a:rPr>
                <a:t>EMPLOYEE</a:t>
              </a:r>
              <a:endParaRPr lang="en-US" sz="1600" dirty="0">
                <a:latin typeface="Arial" charset="0"/>
              </a:endParaRPr>
            </a:p>
          </p:txBody>
        </p:sp>
        <p:cxnSp>
          <p:nvCxnSpPr>
            <p:cNvPr id="10" name="Straight Connector 9"/>
            <p:cNvCxnSpPr/>
            <p:nvPr/>
          </p:nvCxnSpPr>
          <p:spPr>
            <a:xfrm>
              <a:off x="838200" y="48768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56"/>
            <p:cNvSpPr>
              <a:spLocks noChangeArrowheads="1"/>
            </p:cNvSpPr>
            <p:nvPr/>
          </p:nvSpPr>
          <p:spPr bwMode="auto">
            <a:xfrm>
              <a:off x="1219200" y="5638800"/>
              <a:ext cx="152400" cy="152400"/>
            </a:xfrm>
            <a:prstGeom prst="ellipse">
              <a:avLst/>
            </a:prstGeom>
            <a:noFill/>
            <a:ln w="9525">
              <a:solidFill>
                <a:schemeClr val="tx1"/>
              </a:solidFill>
              <a:round/>
              <a:headEnd/>
              <a:tailEnd/>
            </a:ln>
            <a:effectLst/>
          </p:spPr>
          <p:txBody>
            <a:bodyPr wrap="none" anchor="ctr"/>
            <a:lstStyle/>
            <a:p>
              <a:endParaRPr lang="en-US" dirty="0"/>
            </a:p>
          </p:txBody>
        </p:sp>
        <p:grpSp>
          <p:nvGrpSpPr>
            <p:cNvPr id="12" name="Group 11"/>
            <p:cNvGrpSpPr/>
            <p:nvPr/>
          </p:nvGrpSpPr>
          <p:grpSpPr>
            <a:xfrm>
              <a:off x="1371600" y="5638800"/>
              <a:ext cx="152400" cy="152400"/>
              <a:chOff x="1219994" y="4648200"/>
              <a:chExt cx="152400" cy="152400"/>
            </a:xfrm>
          </p:grpSpPr>
          <p:sp>
            <p:nvSpPr>
              <p:cNvPr id="13" name="Line 157"/>
              <p:cNvSpPr>
                <a:spLocks noChangeShapeType="1"/>
              </p:cNvSpPr>
              <p:nvPr/>
            </p:nvSpPr>
            <p:spPr bwMode="auto">
              <a:xfrm>
                <a:off x="1219994" y="4724400"/>
                <a:ext cx="152400" cy="0"/>
              </a:xfrm>
              <a:prstGeom prst="line">
                <a:avLst/>
              </a:prstGeom>
              <a:noFill/>
              <a:ln w="9525">
                <a:solidFill>
                  <a:schemeClr val="tx1"/>
                </a:solidFill>
                <a:round/>
                <a:headEnd/>
                <a:tailEnd/>
              </a:ln>
              <a:effectLst/>
            </p:spPr>
            <p:txBody>
              <a:bodyPr wrap="none" anchor="ctr"/>
              <a:lstStyle/>
              <a:p>
                <a:endParaRPr lang="en-US" dirty="0"/>
              </a:p>
            </p:txBody>
          </p:sp>
          <p:sp>
            <p:nvSpPr>
              <p:cNvPr id="14" name="Line 158"/>
              <p:cNvSpPr>
                <a:spLocks noChangeShapeType="1"/>
              </p:cNvSpPr>
              <p:nvPr/>
            </p:nvSpPr>
            <p:spPr bwMode="auto">
              <a:xfrm>
                <a:off x="1219994" y="47244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15" name="Line 159"/>
              <p:cNvSpPr>
                <a:spLocks noChangeShapeType="1"/>
              </p:cNvSpPr>
              <p:nvPr/>
            </p:nvSpPr>
            <p:spPr bwMode="auto">
              <a:xfrm flipV="1">
                <a:off x="1219994" y="4648200"/>
                <a:ext cx="152400" cy="76200"/>
              </a:xfrm>
              <a:prstGeom prst="line">
                <a:avLst/>
              </a:prstGeom>
              <a:noFill/>
              <a:ln w="9525">
                <a:solidFill>
                  <a:schemeClr val="tx1"/>
                </a:solidFill>
                <a:round/>
                <a:headEnd/>
                <a:tailEnd/>
              </a:ln>
              <a:effectLst/>
            </p:spPr>
            <p:txBody>
              <a:bodyPr wrap="none" anchor="ctr"/>
              <a:lstStyle/>
              <a:p>
                <a:endParaRPr lang="en-US" dirty="0"/>
              </a:p>
            </p:txBody>
          </p:sp>
        </p:grpSp>
        <p:sp>
          <p:nvSpPr>
            <p:cNvPr id="16" name="Line 260"/>
            <p:cNvSpPr>
              <a:spLocks noChangeShapeType="1"/>
            </p:cNvSpPr>
            <p:nvPr/>
          </p:nvSpPr>
          <p:spPr bwMode="auto">
            <a:xfrm>
              <a:off x="2590800" y="5257800"/>
              <a:ext cx="0" cy="152400"/>
            </a:xfrm>
            <a:prstGeom prst="line">
              <a:avLst/>
            </a:prstGeom>
            <a:noFill/>
            <a:ln w="9525">
              <a:solidFill>
                <a:schemeClr val="tx1"/>
              </a:solidFill>
              <a:round/>
              <a:headEnd/>
              <a:tailEnd/>
            </a:ln>
            <a:effectLst/>
          </p:spPr>
          <p:txBody>
            <a:bodyPr wrap="none" anchor="ctr"/>
            <a:lstStyle/>
            <a:p>
              <a:endParaRPr lang="en-US" dirty="0"/>
            </a:p>
          </p:txBody>
        </p:sp>
        <p:sp>
          <p:nvSpPr>
            <p:cNvPr id="17" name="Line 261"/>
            <p:cNvSpPr>
              <a:spLocks noChangeShapeType="1"/>
            </p:cNvSpPr>
            <p:nvPr/>
          </p:nvSpPr>
          <p:spPr bwMode="auto">
            <a:xfrm>
              <a:off x="2514600" y="5334000"/>
              <a:ext cx="152400" cy="0"/>
            </a:xfrm>
            <a:prstGeom prst="line">
              <a:avLst/>
            </a:prstGeom>
            <a:noFill/>
            <a:ln w="9525">
              <a:solidFill>
                <a:schemeClr val="tx1"/>
              </a:solidFill>
              <a:round/>
              <a:headEnd/>
              <a:tailEnd/>
            </a:ln>
            <a:effectLst/>
          </p:spPr>
          <p:txBody>
            <a:bodyPr wrap="none" anchor="ctr"/>
            <a:lstStyle/>
            <a:p>
              <a:endParaRPr lang="en-US" dirty="0"/>
            </a:p>
          </p:txBody>
        </p:sp>
        <p:sp>
          <p:nvSpPr>
            <p:cNvPr id="18" name="Oval 262"/>
            <p:cNvSpPr>
              <a:spLocks noChangeArrowheads="1"/>
            </p:cNvSpPr>
            <p:nvPr/>
          </p:nvSpPr>
          <p:spPr bwMode="auto">
            <a:xfrm>
              <a:off x="2514600" y="5105400"/>
              <a:ext cx="152400" cy="152400"/>
            </a:xfrm>
            <a:prstGeom prst="ellipse">
              <a:avLst/>
            </a:prstGeom>
            <a:noFill/>
            <a:ln w="9525">
              <a:solidFill>
                <a:schemeClr val="tx1"/>
              </a:solidFill>
              <a:round/>
              <a:headEnd/>
              <a:tailEnd/>
            </a:ln>
            <a:effectLst/>
          </p:spPr>
          <p:txBody>
            <a:bodyPr wrap="none" anchor="ctr"/>
            <a:lstStyle/>
            <a:p>
              <a:endParaRPr lang="en-US" dirty="0"/>
            </a:p>
          </p:txBody>
        </p:sp>
        <p:sp>
          <p:nvSpPr>
            <p:cNvPr id="19" name="TextBox 18"/>
            <p:cNvSpPr txBox="1"/>
            <p:nvPr/>
          </p:nvSpPr>
          <p:spPr>
            <a:xfrm>
              <a:off x="457200" y="5791200"/>
              <a:ext cx="1219200" cy="252547"/>
            </a:xfrm>
            <a:prstGeom prst="rect">
              <a:avLst/>
            </a:prstGeom>
            <a:noFill/>
          </p:spPr>
          <p:txBody>
            <a:bodyPr wrap="square" rtlCol="0">
              <a:spAutoFit/>
            </a:bodyPr>
            <a:lstStyle/>
            <a:p>
              <a:r>
                <a:rPr lang="en-US" sz="1000"/>
                <a:t>Supervised by</a:t>
              </a:r>
            </a:p>
          </p:txBody>
        </p:sp>
        <p:sp>
          <p:nvSpPr>
            <p:cNvPr id="20" name="TextBox 19"/>
            <p:cNvSpPr txBox="1"/>
            <p:nvPr/>
          </p:nvSpPr>
          <p:spPr>
            <a:xfrm>
              <a:off x="1904206" y="4630579"/>
              <a:ext cx="1219200" cy="252547"/>
            </a:xfrm>
            <a:prstGeom prst="rect">
              <a:avLst/>
            </a:prstGeom>
            <a:noFill/>
          </p:spPr>
          <p:txBody>
            <a:bodyPr wrap="square" rtlCol="0">
              <a:spAutoFit/>
            </a:bodyPr>
            <a:lstStyle/>
            <a:p>
              <a:r>
                <a:rPr lang="en-US" sz="1000"/>
                <a:t>Supervises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par>
                          <p:cTn id="18" fill="hold">
                            <p:stCondLst>
                              <p:cond delay="500"/>
                            </p:stCondLst>
                            <p:childTnLst>
                              <p:par>
                                <p:cTn id="19" presetID="3" presetClass="entr" presetSubtype="10" fill="hold" grpId="0" nodeType="afterEffect">
                                  <p:stCondLst>
                                    <p:cond delay="100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linds(horizontal)">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Unary, one-to-many relationship</a:t>
            </a:r>
          </a:p>
        </p:txBody>
      </p:sp>
      <p:sp>
        <p:nvSpPr>
          <p:cNvPr id="3" name="Content Placeholder 2"/>
          <p:cNvSpPr>
            <a:spLocks noGrp="1"/>
          </p:cNvSpPr>
          <p:nvPr>
            <p:ph idx="1"/>
          </p:nvPr>
        </p:nvSpPr>
        <p:spPr>
          <a:xfrm>
            <a:off x="1981200" y="1524000"/>
            <a:ext cx="8229600" cy="3200400"/>
          </a:xfrm>
        </p:spPr>
        <p:txBody>
          <a:bodyPr>
            <a:normAutofit/>
          </a:bodyPr>
          <a:lstStyle/>
          <a:p>
            <a:r>
              <a:rPr lang="en-US"/>
              <a:t>The EMPLOYEE table shown here has a column called Emp_SupvID.  </a:t>
            </a:r>
          </a:p>
          <a:p>
            <a:r>
              <a:rPr lang="en-US"/>
              <a:t>This column holds the Emp_ID (primary key) value for each employee’s supervisor.</a:t>
            </a:r>
          </a:p>
          <a:p>
            <a:r>
              <a:rPr lang="en-US"/>
              <a:t>Who supervises Bob Carson?</a:t>
            </a:r>
          </a:p>
          <a:p>
            <a:r>
              <a:rPr lang="en-US"/>
              <a:t>Who does Jason Matta supervise?</a:t>
            </a:r>
          </a:p>
          <a:p>
            <a:r>
              <a:rPr lang="en-US"/>
              <a:t>Note: This is the situation where the foreign key field can </a:t>
            </a:r>
            <a:r>
              <a:rPr lang="en-US" u="sng"/>
              <a:t>not</a:t>
            </a:r>
            <a:r>
              <a:rPr lang="en-US"/>
              <a:t> have the same name as its related primary key column, since both columns are in the same table.</a:t>
            </a:r>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35</a:t>
            </a:fld>
            <a:endParaRPr kumimoji="0" lang="en-US"/>
          </a:p>
        </p:txBody>
      </p:sp>
      <p:grpSp>
        <p:nvGrpSpPr>
          <p:cNvPr id="4" name="Group 24"/>
          <p:cNvGrpSpPr/>
          <p:nvPr/>
        </p:nvGrpSpPr>
        <p:grpSpPr>
          <a:xfrm>
            <a:off x="2057400" y="4841560"/>
            <a:ext cx="2514600" cy="1281115"/>
            <a:chOff x="457200" y="4630579"/>
            <a:chExt cx="2895600" cy="1436755"/>
          </a:xfrm>
        </p:grpSpPr>
        <p:cxnSp>
          <p:nvCxnSpPr>
            <p:cNvPr id="5" name="Straight Connector 4"/>
            <p:cNvCxnSpPr/>
            <p:nvPr/>
          </p:nvCxnSpPr>
          <p:spPr>
            <a:xfrm rot="5400000">
              <a:off x="2477294" y="4991100"/>
              <a:ext cx="227806"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419100" y="5295900"/>
              <a:ext cx="838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38200" y="5715000"/>
              <a:ext cx="381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150"/>
            <p:cNvSpPr>
              <a:spLocks noChangeArrowheads="1"/>
            </p:cNvSpPr>
            <p:nvPr/>
          </p:nvSpPr>
          <p:spPr bwMode="auto">
            <a:xfrm>
              <a:off x="1524000" y="5410200"/>
              <a:ext cx="1828800" cy="609600"/>
            </a:xfrm>
            <a:prstGeom prst="rect">
              <a:avLst/>
            </a:prstGeom>
            <a:noFill/>
            <a:ln w="9525">
              <a:solidFill>
                <a:schemeClr val="tx1"/>
              </a:solidFill>
              <a:miter lim="800000"/>
              <a:headEnd/>
              <a:tailEnd/>
            </a:ln>
            <a:effectLst/>
          </p:spPr>
          <p:txBody>
            <a:bodyPr wrap="none" anchor="ctr"/>
            <a:lstStyle/>
            <a:p>
              <a:pPr algn="ctr"/>
              <a:r>
                <a:rPr lang="en-US" sz="1600">
                  <a:latin typeface="Arial" charset="0"/>
                </a:rPr>
                <a:t>EMPLOYEE</a:t>
              </a:r>
              <a:endParaRPr lang="en-US" sz="1600" dirty="0">
                <a:latin typeface="Arial" charset="0"/>
              </a:endParaRPr>
            </a:p>
          </p:txBody>
        </p:sp>
        <p:cxnSp>
          <p:nvCxnSpPr>
            <p:cNvPr id="10" name="Straight Connector 9"/>
            <p:cNvCxnSpPr/>
            <p:nvPr/>
          </p:nvCxnSpPr>
          <p:spPr>
            <a:xfrm>
              <a:off x="838200" y="48768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56"/>
            <p:cNvSpPr>
              <a:spLocks noChangeArrowheads="1"/>
            </p:cNvSpPr>
            <p:nvPr/>
          </p:nvSpPr>
          <p:spPr bwMode="auto">
            <a:xfrm>
              <a:off x="1219200" y="5638800"/>
              <a:ext cx="152400" cy="152400"/>
            </a:xfrm>
            <a:prstGeom prst="ellipse">
              <a:avLst/>
            </a:prstGeom>
            <a:noFill/>
            <a:ln w="9525">
              <a:solidFill>
                <a:schemeClr val="tx1"/>
              </a:solidFill>
              <a:round/>
              <a:headEnd/>
              <a:tailEnd/>
            </a:ln>
            <a:effectLst/>
          </p:spPr>
          <p:txBody>
            <a:bodyPr wrap="none" anchor="ctr"/>
            <a:lstStyle/>
            <a:p>
              <a:endParaRPr lang="en-US" dirty="0"/>
            </a:p>
          </p:txBody>
        </p:sp>
        <p:grpSp>
          <p:nvGrpSpPr>
            <p:cNvPr id="12" name="Group 11"/>
            <p:cNvGrpSpPr/>
            <p:nvPr/>
          </p:nvGrpSpPr>
          <p:grpSpPr>
            <a:xfrm>
              <a:off x="1371600" y="5638800"/>
              <a:ext cx="152400" cy="152400"/>
              <a:chOff x="1219994" y="4648200"/>
              <a:chExt cx="152400" cy="152400"/>
            </a:xfrm>
          </p:grpSpPr>
          <p:sp>
            <p:nvSpPr>
              <p:cNvPr id="13" name="Line 157"/>
              <p:cNvSpPr>
                <a:spLocks noChangeShapeType="1"/>
              </p:cNvSpPr>
              <p:nvPr/>
            </p:nvSpPr>
            <p:spPr bwMode="auto">
              <a:xfrm>
                <a:off x="1219994" y="4724400"/>
                <a:ext cx="152400" cy="0"/>
              </a:xfrm>
              <a:prstGeom prst="line">
                <a:avLst/>
              </a:prstGeom>
              <a:noFill/>
              <a:ln w="9525">
                <a:solidFill>
                  <a:schemeClr val="tx1"/>
                </a:solidFill>
                <a:round/>
                <a:headEnd/>
                <a:tailEnd/>
              </a:ln>
              <a:effectLst/>
            </p:spPr>
            <p:txBody>
              <a:bodyPr wrap="none" anchor="ctr"/>
              <a:lstStyle/>
              <a:p>
                <a:endParaRPr lang="en-US" dirty="0"/>
              </a:p>
            </p:txBody>
          </p:sp>
          <p:sp>
            <p:nvSpPr>
              <p:cNvPr id="14" name="Line 158"/>
              <p:cNvSpPr>
                <a:spLocks noChangeShapeType="1"/>
              </p:cNvSpPr>
              <p:nvPr/>
            </p:nvSpPr>
            <p:spPr bwMode="auto">
              <a:xfrm>
                <a:off x="1219994" y="47244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15" name="Line 159"/>
              <p:cNvSpPr>
                <a:spLocks noChangeShapeType="1"/>
              </p:cNvSpPr>
              <p:nvPr/>
            </p:nvSpPr>
            <p:spPr bwMode="auto">
              <a:xfrm flipV="1">
                <a:off x="1219994" y="4648200"/>
                <a:ext cx="152400" cy="76200"/>
              </a:xfrm>
              <a:prstGeom prst="line">
                <a:avLst/>
              </a:prstGeom>
              <a:noFill/>
              <a:ln w="9525">
                <a:solidFill>
                  <a:schemeClr val="tx1"/>
                </a:solidFill>
                <a:round/>
                <a:headEnd/>
                <a:tailEnd/>
              </a:ln>
              <a:effectLst/>
            </p:spPr>
            <p:txBody>
              <a:bodyPr wrap="none" anchor="ctr"/>
              <a:lstStyle/>
              <a:p>
                <a:endParaRPr lang="en-US" dirty="0"/>
              </a:p>
            </p:txBody>
          </p:sp>
        </p:grpSp>
        <p:sp>
          <p:nvSpPr>
            <p:cNvPr id="16" name="Line 260"/>
            <p:cNvSpPr>
              <a:spLocks noChangeShapeType="1"/>
            </p:cNvSpPr>
            <p:nvPr/>
          </p:nvSpPr>
          <p:spPr bwMode="auto">
            <a:xfrm>
              <a:off x="2590800" y="5257800"/>
              <a:ext cx="0" cy="152400"/>
            </a:xfrm>
            <a:prstGeom prst="line">
              <a:avLst/>
            </a:prstGeom>
            <a:noFill/>
            <a:ln w="9525">
              <a:solidFill>
                <a:schemeClr val="tx1"/>
              </a:solidFill>
              <a:round/>
              <a:headEnd/>
              <a:tailEnd/>
            </a:ln>
            <a:effectLst/>
          </p:spPr>
          <p:txBody>
            <a:bodyPr wrap="none" anchor="ctr"/>
            <a:lstStyle/>
            <a:p>
              <a:endParaRPr lang="en-US" dirty="0"/>
            </a:p>
          </p:txBody>
        </p:sp>
        <p:sp>
          <p:nvSpPr>
            <p:cNvPr id="17" name="Line 261"/>
            <p:cNvSpPr>
              <a:spLocks noChangeShapeType="1"/>
            </p:cNvSpPr>
            <p:nvPr/>
          </p:nvSpPr>
          <p:spPr bwMode="auto">
            <a:xfrm>
              <a:off x="2514600" y="5334000"/>
              <a:ext cx="152400" cy="0"/>
            </a:xfrm>
            <a:prstGeom prst="line">
              <a:avLst/>
            </a:prstGeom>
            <a:noFill/>
            <a:ln w="9525">
              <a:solidFill>
                <a:schemeClr val="tx1"/>
              </a:solidFill>
              <a:round/>
              <a:headEnd/>
              <a:tailEnd/>
            </a:ln>
            <a:effectLst/>
          </p:spPr>
          <p:txBody>
            <a:bodyPr wrap="none" anchor="ctr"/>
            <a:lstStyle/>
            <a:p>
              <a:endParaRPr lang="en-US" dirty="0"/>
            </a:p>
          </p:txBody>
        </p:sp>
        <p:sp>
          <p:nvSpPr>
            <p:cNvPr id="18" name="Oval 262"/>
            <p:cNvSpPr>
              <a:spLocks noChangeArrowheads="1"/>
            </p:cNvSpPr>
            <p:nvPr/>
          </p:nvSpPr>
          <p:spPr bwMode="auto">
            <a:xfrm>
              <a:off x="2514600" y="5105400"/>
              <a:ext cx="152400" cy="152400"/>
            </a:xfrm>
            <a:prstGeom prst="ellipse">
              <a:avLst/>
            </a:prstGeom>
            <a:noFill/>
            <a:ln w="9525">
              <a:solidFill>
                <a:schemeClr val="tx1"/>
              </a:solidFill>
              <a:round/>
              <a:headEnd/>
              <a:tailEnd/>
            </a:ln>
            <a:effectLst/>
          </p:spPr>
          <p:txBody>
            <a:bodyPr wrap="none" anchor="ctr"/>
            <a:lstStyle/>
            <a:p>
              <a:endParaRPr lang="en-US" dirty="0"/>
            </a:p>
          </p:txBody>
        </p:sp>
        <p:sp>
          <p:nvSpPr>
            <p:cNvPr id="19" name="TextBox 18"/>
            <p:cNvSpPr txBox="1"/>
            <p:nvPr/>
          </p:nvSpPr>
          <p:spPr>
            <a:xfrm>
              <a:off x="457200" y="5791200"/>
              <a:ext cx="1219200" cy="276134"/>
            </a:xfrm>
            <a:prstGeom prst="rect">
              <a:avLst/>
            </a:prstGeom>
            <a:noFill/>
          </p:spPr>
          <p:txBody>
            <a:bodyPr wrap="square" rtlCol="0">
              <a:spAutoFit/>
            </a:bodyPr>
            <a:lstStyle/>
            <a:p>
              <a:r>
                <a:rPr lang="en-US" sz="1000"/>
                <a:t>Supervised by</a:t>
              </a:r>
            </a:p>
          </p:txBody>
        </p:sp>
        <p:sp>
          <p:nvSpPr>
            <p:cNvPr id="20" name="TextBox 19"/>
            <p:cNvSpPr txBox="1"/>
            <p:nvPr/>
          </p:nvSpPr>
          <p:spPr>
            <a:xfrm>
              <a:off x="1904205" y="4630579"/>
              <a:ext cx="1219200" cy="276134"/>
            </a:xfrm>
            <a:prstGeom prst="rect">
              <a:avLst/>
            </a:prstGeom>
            <a:noFill/>
          </p:spPr>
          <p:txBody>
            <a:bodyPr wrap="square" rtlCol="0">
              <a:spAutoFit/>
            </a:bodyPr>
            <a:lstStyle/>
            <a:p>
              <a:r>
                <a:rPr lang="en-US" sz="1000"/>
                <a:t>Supervises</a:t>
              </a:r>
            </a:p>
          </p:txBody>
        </p:sp>
      </p:grpSp>
      <p:pic>
        <p:nvPicPr>
          <p:cNvPr id="2050" name="Picture 2"/>
          <p:cNvPicPr>
            <a:picLocks noChangeAspect="1" noChangeArrowheads="1"/>
          </p:cNvPicPr>
          <p:nvPr/>
        </p:nvPicPr>
        <p:blipFill>
          <a:blip r:embed="rId3" cstate="print"/>
          <a:srcRect/>
          <a:stretch>
            <a:fillRect/>
          </a:stretch>
        </p:blipFill>
        <p:spPr bwMode="auto">
          <a:xfrm>
            <a:off x="5029201" y="4731039"/>
            <a:ext cx="5257800" cy="1593562"/>
          </a:xfrm>
          <a:prstGeom prst="rect">
            <a:avLst/>
          </a:prstGeom>
          <a:noFill/>
          <a:ln w="9525">
            <a:noFill/>
            <a:miter lim="800000"/>
            <a:headEnd/>
            <a:tailEnd/>
          </a:ln>
        </p:spPr>
      </p:pic>
      <p:sp>
        <p:nvSpPr>
          <p:cNvPr id="22" name="Right Arrow 21"/>
          <p:cNvSpPr/>
          <p:nvPr/>
        </p:nvSpPr>
        <p:spPr>
          <a:xfrm>
            <a:off x="5105400" y="5410200"/>
            <a:ext cx="381000" cy="7620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rot="10800000">
            <a:off x="7620000" y="5334000"/>
            <a:ext cx="1143000" cy="152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Right Arrow 24"/>
          <p:cNvSpPr/>
          <p:nvPr/>
        </p:nvSpPr>
        <p:spPr>
          <a:xfrm>
            <a:off x="5105400" y="5562600"/>
            <a:ext cx="381000" cy="76200"/>
          </a:xfrm>
          <a:prstGeom prst="rightArrow">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a:off x="7467600" y="5638800"/>
            <a:ext cx="1295400" cy="457200"/>
          </a:xfrm>
          <a:prstGeom prst="straightConnector1">
            <a:avLst/>
          </a:prstGeom>
          <a:ln w="254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467600" y="5638800"/>
            <a:ext cx="1295400" cy="609600"/>
          </a:xfrm>
          <a:prstGeom prst="straightConnector1">
            <a:avLst/>
          </a:prstGeom>
          <a:ln w="254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par>
                          <p:cTn id="13" fill="hold">
                            <p:stCondLst>
                              <p:cond delay="500"/>
                            </p:stCondLst>
                            <p:childTnLst>
                              <p:par>
                                <p:cTn id="14" presetID="1" presetClass="entr" presetSubtype="0" fill="hold" grpId="0" nodeType="afterEffect">
                                  <p:stCondLst>
                                    <p:cond delay="1000"/>
                                  </p:stCondLst>
                                  <p:childTnLst>
                                    <p:set>
                                      <p:cBhvr>
                                        <p:cTn id="15" dur="1" fill="hold">
                                          <p:stCondLst>
                                            <p:cond delay="0"/>
                                          </p:stCondLst>
                                        </p:cTn>
                                        <p:tgtEl>
                                          <p:spTgt spid="22"/>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100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linds(horizontal)">
                                      <p:cBhvr>
                                        <p:cTn id="23" dur="500"/>
                                        <p:tgtEl>
                                          <p:spTgt spid="3">
                                            <p:txEl>
                                              <p:pRg st="3" end="3"/>
                                            </p:txEl>
                                          </p:spTgt>
                                        </p:tgtEl>
                                      </p:cBhvr>
                                    </p:animEffect>
                                  </p:childTnLst>
                                </p:cTn>
                              </p:par>
                            </p:childTnLst>
                          </p:cTn>
                        </p:par>
                        <p:par>
                          <p:cTn id="24" fill="hold">
                            <p:stCondLst>
                              <p:cond delay="500"/>
                            </p:stCondLst>
                            <p:childTnLst>
                              <p:par>
                                <p:cTn id="25" presetID="1" presetClass="entr" presetSubtype="0" fill="hold" grpId="0" nodeType="afterEffect">
                                  <p:stCondLst>
                                    <p:cond delay="1000"/>
                                  </p:stCondLst>
                                  <p:childTnLst>
                                    <p:set>
                                      <p:cBhvr>
                                        <p:cTn id="26" dur="1" fill="hold">
                                          <p:stCondLst>
                                            <p:cond delay="0"/>
                                          </p:stCondLst>
                                        </p:cTn>
                                        <p:tgtEl>
                                          <p:spTgt spid="25"/>
                                        </p:tgtEl>
                                        <p:attrNameLst>
                                          <p:attrName>style.visibility</p:attrName>
                                        </p:attrNameLst>
                                      </p:cBhvr>
                                      <p:to>
                                        <p:strVal val="visible"/>
                                      </p:to>
                                    </p:set>
                                  </p:childTnLst>
                                </p:cTn>
                              </p:par>
                            </p:childTnLst>
                          </p:cTn>
                        </p:par>
                        <p:par>
                          <p:cTn id="27" fill="hold">
                            <p:stCondLst>
                              <p:cond delay="1500"/>
                            </p:stCondLst>
                            <p:childTnLst>
                              <p:par>
                                <p:cTn id="28" presetID="1" presetClass="entr" presetSubtype="0" fill="hold" nodeType="afterEffect">
                                  <p:stCondLst>
                                    <p:cond delay="1000"/>
                                  </p:stCondLst>
                                  <p:childTnLst>
                                    <p:set>
                                      <p:cBhvr>
                                        <p:cTn id="29" dur="1" fill="hold">
                                          <p:stCondLst>
                                            <p:cond delay="0"/>
                                          </p:stCondLst>
                                        </p:cTn>
                                        <p:tgtEl>
                                          <p:spTgt spid="27"/>
                                        </p:tgtEl>
                                        <p:attrNameLst>
                                          <p:attrName>style.visibility</p:attrName>
                                        </p:attrNameLst>
                                      </p:cBhvr>
                                      <p:to>
                                        <p:strVal val="visible"/>
                                      </p:to>
                                    </p:set>
                                  </p:childTnLst>
                                </p:cTn>
                              </p:par>
                            </p:childTnLst>
                          </p:cTn>
                        </p:par>
                        <p:par>
                          <p:cTn id="30" fill="hold">
                            <p:stCondLst>
                              <p:cond delay="2500"/>
                            </p:stCondLst>
                            <p:childTnLst>
                              <p:par>
                                <p:cTn id="31" presetID="1" presetClass="entr" presetSubtype="0" fill="hold" nodeType="afterEffect">
                                  <p:stCondLst>
                                    <p:cond delay="50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blinds(horizontal)">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2" grpId="0" animBg="1"/>
      <p:bldP spid="2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Binary, one-to-one relationship</a:t>
            </a:r>
          </a:p>
        </p:txBody>
      </p:sp>
      <p:sp>
        <p:nvSpPr>
          <p:cNvPr id="3" name="Content Placeholder 2"/>
          <p:cNvSpPr>
            <a:spLocks noGrp="1"/>
          </p:cNvSpPr>
          <p:nvPr>
            <p:ph idx="1"/>
          </p:nvPr>
        </p:nvSpPr>
        <p:spPr>
          <a:xfrm>
            <a:off x="1981200" y="1447800"/>
            <a:ext cx="8229600" cy="3200400"/>
          </a:xfrm>
        </p:spPr>
        <p:txBody>
          <a:bodyPr>
            <a:normAutofit/>
          </a:bodyPr>
          <a:lstStyle/>
          <a:p>
            <a:r>
              <a:rPr lang="en-US"/>
              <a:t>In a one-to-one relationship, which table gets the foreign key?</a:t>
            </a:r>
          </a:p>
          <a:p>
            <a:r>
              <a:rPr lang="en-US"/>
              <a:t>A one-to-one relationship allows you to put the foreign key on either side.</a:t>
            </a:r>
          </a:p>
          <a:p>
            <a:pPr lvl="1"/>
            <a:r>
              <a:rPr lang="en-US"/>
              <a:t>Don’t put it on both sides because that is redundant.</a:t>
            </a:r>
          </a:p>
          <a:p>
            <a:r>
              <a:rPr lang="en-US"/>
              <a:t>Sometimes the business setting helps determine the best place to put the foreign key.</a:t>
            </a:r>
          </a:p>
          <a:p>
            <a:pPr lvl="1"/>
            <a:r>
              <a:rPr lang="en-US"/>
              <a:t>In our example, the foreign key is in LOCATION.</a:t>
            </a:r>
          </a:p>
          <a:p>
            <a:pPr>
              <a:buNone/>
            </a:pPr>
            <a:endParaRPr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36</a:t>
            </a:fld>
            <a:endParaRPr kumimoji="0" lang="en-US"/>
          </a:p>
        </p:txBody>
      </p:sp>
      <p:grpSp>
        <p:nvGrpSpPr>
          <p:cNvPr id="57" name="Group 56"/>
          <p:cNvGrpSpPr/>
          <p:nvPr/>
        </p:nvGrpSpPr>
        <p:grpSpPr>
          <a:xfrm>
            <a:off x="4038600" y="4724400"/>
            <a:ext cx="4038600" cy="457200"/>
            <a:chOff x="685800" y="5181600"/>
            <a:chExt cx="4267200" cy="609600"/>
          </a:xfrm>
        </p:grpSpPr>
        <p:sp>
          <p:nvSpPr>
            <p:cNvPr id="21" name="Rectangle 150"/>
            <p:cNvSpPr>
              <a:spLocks noChangeArrowheads="1"/>
            </p:cNvSpPr>
            <p:nvPr/>
          </p:nvSpPr>
          <p:spPr bwMode="auto">
            <a:xfrm>
              <a:off x="685800" y="5181600"/>
              <a:ext cx="1600200" cy="609600"/>
            </a:xfrm>
            <a:prstGeom prst="rect">
              <a:avLst/>
            </a:prstGeom>
            <a:noFill/>
            <a:ln w="9525">
              <a:solidFill>
                <a:schemeClr val="tx1"/>
              </a:solidFill>
              <a:miter lim="800000"/>
              <a:headEnd/>
              <a:tailEnd/>
            </a:ln>
            <a:effectLst/>
          </p:spPr>
          <p:txBody>
            <a:bodyPr wrap="none" anchor="ctr"/>
            <a:lstStyle/>
            <a:p>
              <a:pPr algn="ctr"/>
              <a:r>
                <a:rPr lang="en-US" sz="1600">
                  <a:latin typeface="Arial" charset="0"/>
                </a:rPr>
                <a:t>LOCATION</a:t>
              </a:r>
              <a:endParaRPr lang="en-US" sz="1600" dirty="0">
                <a:latin typeface="Arial" charset="0"/>
              </a:endParaRPr>
            </a:p>
          </p:txBody>
        </p:sp>
        <p:sp>
          <p:nvSpPr>
            <p:cNvPr id="22" name="Rectangle 150"/>
            <p:cNvSpPr>
              <a:spLocks noChangeArrowheads="1"/>
            </p:cNvSpPr>
            <p:nvPr/>
          </p:nvSpPr>
          <p:spPr bwMode="auto">
            <a:xfrm>
              <a:off x="3352800" y="5181600"/>
              <a:ext cx="1600200" cy="609600"/>
            </a:xfrm>
            <a:prstGeom prst="rect">
              <a:avLst/>
            </a:prstGeom>
            <a:noFill/>
            <a:ln w="9525">
              <a:solidFill>
                <a:schemeClr val="tx1"/>
              </a:solidFill>
              <a:miter lim="800000"/>
              <a:headEnd/>
              <a:tailEnd/>
            </a:ln>
            <a:effectLst/>
          </p:spPr>
          <p:txBody>
            <a:bodyPr wrap="none" anchor="ctr"/>
            <a:lstStyle/>
            <a:p>
              <a:pPr algn="ctr"/>
              <a:r>
                <a:rPr lang="en-US" sz="1600">
                  <a:latin typeface="Arial" charset="0"/>
                </a:rPr>
                <a:t>EMPLOYEE</a:t>
              </a:r>
              <a:endParaRPr lang="en-US" sz="1600" dirty="0">
                <a:latin typeface="Arial" charset="0"/>
              </a:endParaRPr>
            </a:p>
          </p:txBody>
        </p:sp>
        <p:cxnSp>
          <p:nvCxnSpPr>
            <p:cNvPr id="35" name="Straight Connector 34"/>
            <p:cNvCxnSpPr/>
            <p:nvPr/>
          </p:nvCxnSpPr>
          <p:spPr>
            <a:xfrm>
              <a:off x="2590800" y="5484812"/>
              <a:ext cx="457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7" name="Group 204"/>
            <p:cNvGrpSpPr>
              <a:grpSpLocks/>
            </p:cNvGrpSpPr>
            <p:nvPr/>
          </p:nvGrpSpPr>
          <p:grpSpPr bwMode="auto">
            <a:xfrm>
              <a:off x="3048000" y="5410200"/>
              <a:ext cx="304800" cy="152400"/>
              <a:chOff x="4128" y="2544"/>
              <a:chExt cx="192" cy="96"/>
            </a:xfrm>
          </p:grpSpPr>
          <p:sp>
            <p:nvSpPr>
              <p:cNvPr id="48" name="Oval 205"/>
              <p:cNvSpPr>
                <a:spLocks noChangeArrowheads="1"/>
              </p:cNvSpPr>
              <p:nvPr/>
            </p:nvSpPr>
            <p:spPr bwMode="auto">
              <a:xfrm>
                <a:off x="4128" y="2544"/>
                <a:ext cx="96" cy="96"/>
              </a:xfrm>
              <a:prstGeom prst="ellipse">
                <a:avLst/>
              </a:prstGeom>
              <a:noFill/>
              <a:ln w="9525">
                <a:solidFill>
                  <a:schemeClr val="tx1"/>
                </a:solidFill>
                <a:round/>
                <a:headEnd/>
                <a:tailEnd/>
              </a:ln>
              <a:effectLst/>
            </p:spPr>
            <p:txBody>
              <a:bodyPr wrap="none" anchor="ctr"/>
              <a:lstStyle/>
              <a:p>
                <a:endParaRPr lang="en-US" dirty="0"/>
              </a:p>
            </p:txBody>
          </p:sp>
          <p:sp>
            <p:nvSpPr>
              <p:cNvPr id="49" name="Line 206"/>
              <p:cNvSpPr>
                <a:spLocks noChangeShapeType="1"/>
              </p:cNvSpPr>
              <p:nvPr/>
            </p:nvSpPr>
            <p:spPr bwMode="auto">
              <a:xfrm>
                <a:off x="4224" y="2592"/>
                <a:ext cx="96" cy="0"/>
              </a:xfrm>
              <a:prstGeom prst="line">
                <a:avLst/>
              </a:prstGeom>
              <a:noFill/>
              <a:ln w="9525">
                <a:solidFill>
                  <a:schemeClr val="tx1"/>
                </a:solidFill>
                <a:round/>
                <a:headEnd/>
                <a:tailEnd/>
              </a:ln>
              <a:effectLst/>
            </p:spPr>
            <p:txBody>
              <a:bodyPr wrap="none" anchor="ctr"/>
              <a:lstStyle/>
              <a:p>
                <a:endParaRPr lang="en-US" dirty="0"/>
              </a:p>
            </p:txBody>
          </p:sp>
          <p:sp>
            <p:nvSpPr>
              <p:cNvPr id="50" name="Line 207"/>
              <p:cNvSpPr>
                <a:spLocks noChangeShapeType="1"/>
              </p:cNvSpPr>
              <p:nvPr/>
            </p:nvSpPr>
            <p:spPr bwMode="auto">
              <a:xfrm>
                <a:off x="4272" y="2544"/>
                <a:ext cx="0" cy="96"/>
              </a:xfrm>
              <a:prstGeom prst="line">
                <a:avLst/>
              </a:prstGeom>
              <a:noFill/>
              <a:ln w="9525">
                <a:solidFill>
                  <a:schemeClr val="tx1"/>
                </a:solidFill>
                <a:round/>
                <a:headEnd/>
                <a:tailEnd/>
              </a:ln>
              <a:effectLst/>
            </p:spPr>
            <p:txBody>
              <a:bodyPr wrap="none" anchor="ctr"/>
              <a:lstStyle/>
              <a:p>
                <a:endParaRPr lang="en-US" dirty="0"/>
              </a:p>
            </p:txBody>
          </p:sp>
        </p:grpSp>
        <p:grpSp>
          <p:nvGrpSpPr>
            <p:cNvPr id="52" name="Group 208"/>
            <p:cNvGrpSpPr>
              <a:grpSpLocks/>
            </p:cNvGrpSpPr>
            <p:nvPr/>
          </p:nvGrpSpPr>
          <p:grpSpPr bwMode="auto">
            <a:xfrm>
              <a:off x="2286000" y="5410200"/>
              <a:ext cx="304800" cy="152400"/>
              <a:chOff x="2160" y="2544"/>
              <a:chExt cx="192" cy="96"/>
            </a:xfrm>
          </p:grpSpPr>
          <p:sp>
            <p:nvSpPr>
              <p:cNvPr id="53" name="Oval 209"/>
              <p:cNvSpPr>
                <a:spLocks noChangeArrowheads="1"/>
              </p:cNvSpPr>
              <p:nvPr/>
            </p:nvSpPr>
            <p:spPr bwMode="auto">
              <a:xfrm>
                <a:off x="2256" y="2544"/>
                <a:ext cx="96" cy="96"/>
              </a:xfrm>
              <a:prstGeom prst="ellipse">
                <a:avLst/>
              </a:prstGeom>
              <a:noFill/>
              <a:ln w="9525">
                <a:solidFill>
                  <a:schemeClr val="tx1"/>
                </a:solidFill>
                <a:round/>
                <a:headEnd/>
                <a:tailEnd/>
              </a:ln>
              <a:effectLst/>
            </p:spPr>
            <p:txBody>
              <a:bodyPr wrap="none" anchor="ctr"/>
              <a:lstStyle/>
              <a:p>
                <a:endParaRPr lang="en-US" dirty="0"/>
              </a:p>
            </p:txBody>
          </p:sp>
          <p:sp>
            <p:nvSpPr>
              <p:cNvPr id="54" name="Line 210"/>
              <p:cNvSpPr>
                <a:spLocks noChangeShapeType="1"/>
              </p:cNvSpPr>
              <p:nvPr/>
            </p:nvSpPr>
            <p:spPr bwMode="auto">
              <a:xfrm>
                <a:off x="2160" y="2592"/>
                <a:ext cx="96" cy="0"/>
              </a:xfrm>
              <a:prstGeom prst="line">
                <a:avLst/>
              </a:prstGeom>
              <a:noFill/>
              <a:ln w="9525">
                <a:solidFill>
                  <a:schemeClr val="tx1"/>
                </a:solidFill>
                <a:round/>
                <a:headEnd/>
                <a:tailEnd/>
              </a:ln>
              <a:effectLst/>
            </p:spPr>
            <p:txBody>
              <a:bodyPr wrap="none" anchor="ctr"/>
              <a:lstStyle/>
              <a:p>
                <a:endParaRPr lang="en-US" dirty="0"/>
              </a:p>
            </p:txBody>
          </p:sp>
          <p:sp>
            <p:nvSpPr>
              <p:cNvPr id="55" name="Line 211"/>
              <p:cNvSpPr>
                <a:spLocks noChangeShapeType="1"/>
              </p:cNvSpPr>
              <p:nvPr/>
            </p:nvSpPr>
            <p:spPr bwMode="auto">
              <a:xfrm>
                <a:off x="2208" y="2544"/>
                <a:ext cx="0" cy="96"/>
              </a:xfrm>
              <a:prstGeom prst="line">
                <a:avLst/>
              </a:prstGeom>
              <a:noFill/>
              <a:ln w="9525">
                <a:solidFill>
                  <a:schemeClr val="tx1"/>
                </a:solidFill>
                <a:round/>
                <a:headEnd/>
                <a:tailEnd/>
              </a:ln>
              <a:effectLst/>
            </p:spPr>
            <p:txBody>
              <a:bodyPr wrap="none" anchor="ctr"/>
              <a:lstStyle/>
              <a:p>
                <a:endParaRPr lang="en-US" dirty="0"/>
              </a:p>
            </p:txBody>
          </p:sp>
        </p:grpSp>
      </p:grpSp>
      <p:pic>
        <p:nvPicPr>
          <p:cNvPr id="3075" name="Picture 3"/>
          <p:cNvPicPr>
            <a:picLocks noChangeAspect="1" noChangeArrowheads="1"/>
          </p:cNvPicPr>
          <p:nvPr/>
        </p:nvPicPr>
        <p:blipFill>
          <a:blip r:embed="rId3" cstate="print"/>
          <a:srcRect/>
          <a:stretch>
            <a:fillRect/>
          </a:stretch>
        </p:blipFill>
        <p:spPr bwMode="auto">
          <a:xfrm>
            <a:off x="3276601" y="5372100"/>
            <a:ext cx="2543175" cy="876300"/>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6867526" y="5334000"/>
            <a:ext cx="3038475" cy="1028700"/>
          </a:xfrm>
          <a:prstGeom prst="rect">
            <a:avLst/>
          </a:prstGeom>
          <a:noFill/>
          <a:ln w="9525">
            <a:noFill/>
            <a:miter lim="800000"/>
            <a:headEnd/>
            <a:tailEnd/>
          </a:ln>
        </p:spPr>
      </p:pic>
      <p:cxnSp>
        <p:nvCxnSpPr>
          <p:cNvPr id="62" name="Straight Arrow Connector 61"/>
          <p:cNvCxnSpPr>
            <a:endCxn id="3075" idx="3"/>
          </p:cNvCxnSpPr>
          <p:nvPr/>
        </p:nvCxnSpPr>
        <p:spPr>
          <a:xfrm rot="10800000">
            <a:off x="5819777" y="5810250"/>
            <a:ext cx="1724025" cy="28575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10800000">
            <a:off x="5791202" y="5962650"/>
            <a:ext cx="1724025" cy="28575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6"/>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500"/>
                                  </p:stCondLst>
                                  <p:childTnLst>
                                    <p:set>
                                      <p:cBhvr>
                                        <p:cTn id="25" dur="1" fill="hold">
                                          <p:stCondLst>
                                            <p:cond delay="0"/>
                                          </p:stCondLst>
                                        </p:cTn>
                                        <p:tgtEl>
                                          <p:spTgt spid="3075"/>
                                        </p:tgtEl>
                                        <p:attrNameLst>
                                          <p:attrName>style.visibility</p:attrName>
                                        </p:attrNameLst>
                                      </p:cBhvr>
                                      <p:to>
                                        <p:strVal val="visible"/>
                                      </p:to>
                                    </p:set>
                                  </p:childTnLst>
                                </p:cTn>
                              </p:par>
                            </p:childTnLst>
                          </p:cTn>
                        </p:par>
                        <p:par>
                          <p:cTn id="26" fill="hold">
                            <p:stCondLst>
                              <p:cond delay="500"/>
                            </p:stCondLst>
                            <p:childTnLst>
                              <p:par>
                                <p:cTn id="27" presetID="1" presetClass="entr" presetSubtype="0" fill="hold" nodeType="afterEffect">
                                  <p:stCondLst>
                                    <p:cond delay="1500"/>
                                  </p:stCondLst>
                                  <p:childTnLst>
                                    <p:set>
                                      <p:cBhvr>
                                        <p:cTn id="28" dur="1" fill="hold">
                                          <p:stCondLst>
                                            <p:cond delay="0"/>
                                          </p:stCondLst>
                                        </p:cTn>
                                        <p:tgtEl>
                                          <p:spTgt spid="62"/>
                                        </p:tgtEl>
                                        <p:attrNameLst>
                                          <p:attrName>style.visibility</p:attrName>
                                        </p:attrNameLst>
                                      </p:cBhvr>
                                      <p:to>
                                        <p:strVal val="visible"/>
                                      </p:to>
                                    </p:set>
                                  </p:childTnLst>
                                </p:cTn>
                              </p:par>
                            </p:childTnLst>
                          </p:cTn>
                        </p:par>
                        <p:par>
                          <p:cTn id="29" fill="hold">
                            <p:stCondLst>
                              <p:cond delay="2000"/>
                            </p:stCondLst>
                            <p:childTnLst>
                              <p:par>
                                <p:cTn id="30" presetID="1" presetClass="entr" presetSubtype="0" fill="hold" nodeType="afterEffect">
                                  <p:stCondLst>
                                    <p:cond delay="1000"/>
                                  </p:stCondLst>
                                  <p:childTnLst>
                                    <p:set>
                                      <p:cBhvr>
                                        <p:cTn id="31"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Many-to-many relationship</a:t>
            </a:r>
          </a:p>
        </p:txBody>
      </p:sp>
      <p:sp>
        <p:nvSpPr>
          <p:cNvPr id="3" name="Content Placeholder 2"/>
          <p:cNvSpPr>
            <a:spLocks noGrp="1"/>
          </p:cNvSpPr>
          <p:nvPr>
            <p:ph idx="1"/>
          </p:nvPr>
        </p:nvSpPr>
        <p:spPr>
          <a:xfrm>
            <a:off x="1981200" y="1447800"/>
            <a:ext cx="8229600" cy="4800600"/>
          </a:xfrm>
        </p:spPr>
        <p:txBody>
          <a:bodyPr>
            <a:normAutofit/>
          </a:bodyPr>
          <a:lstStyle/>
          <a:p>
            <a:r>
              <a:rPr lang="en-US"/>
              <a:t>Now, we look at implementing a many-to-many relationship in a relational database.</a:t>
            </a:r>
          </a:p>
          <a:p>
            <a:r>
              <a:rPr lang="en-US"/>
              <a:t>In a many-to-many relationship, like the one between REPAIR ORDER and INVENTORY, </a:t>
            </a:r>
            <a:r>
              <a:rPr lang="en-US" u="sng"/>
              <a:t>neither</a:t>
            </a:r>
            <a:r>
              <a:rPr lang="en-US"/>
              <a:t> side gets a foreign key. </a:t>
            </a:r>
          </a:p>
          <a:p>
            <a:r>
              <a:rPr lang="en-US"/>
              <a:t>In fact, you can’t build a many-to-many relationship in a relational database.</a:t>
            </a:r>
          </a:p>
          <a:p>
            <a:endParaRPr lang="en-US"/>
          </a:p>
          <a:p>
            <a:pPr>
              <a:buNone/>
            </a:pPr>
            <a:endParaRPr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37</a:t>
            </a:fld>
            <a:endParaRPr kumimoji="0" lang="en-US"/>
          </a:p>
        </p:txBody>
      </p:sp>
      <p:grpSp>
        <p:nvGrpSpPr>
          <p:cNvPr id="31" name="Group 30"/>
          <p:cNvGrpSpPr/>
          <p:nvPr/>
        </p:nvGrpSpPr>
        <p:grpSpPr>
          <a:xfrm>
            <a:off x="4800600" y="4495800"/>
            <a:ext cx="1447800" cy="1752600"/>
            <a:chOff x="3276600" y="4419600"/>
            <a:chExt cx="1447800" cy="1752600"/>
          </a:xfrm>
        </p:grpSpPr>
        <p:sp>
          <p:nvSpPr>
            <p:cNvPr id="19" name="Rectangle 150"/>
            <p:cNvSpPr>
              <a:spLocks noChangeArrowheads="1"/>
            </p:cNvSpPr>
            <p:nvPr/>
          </p:nvSpPr>
          <p:spPr bwMode="auto">
            <a:xfrm>
              <a:off x="3276600" y="4419600"/>
              <a:ext cx="1447800" cy="457200"/>
            </a:xfrm>
            <a:prstGeom prst="rect">
              <a:avLst/>
            </a:prstGeom>
            <a:noFill/>
            <a:ln w="9525">
              <a:solidFill>
                <a:schemeClr val="tx1"/>
              </a:solidFill>
              <a:miter lim="800000"/>
              <a:headEnd/>
              <a:tailEnd/>
            </a:ln>
            <a:effectLst/>
          </p:spPr>
          <p:txBody>
            <a:bodyPr wrap="none" anchor="ctr"/>
            <a:lstStyle/>
            <a:p>
              <a:pPr algn="ctr"/>
              <a:r>
                <a:rPr lang="en-US" sz="1200">
                  <a:latin typeface="Arial" charset="0"/>
                </a:rPr>
                <a:t>REPAIR ORDER</a:t>
              </a:r>
              <a:endParaRPr lang="en-US" sz="1200" dirty="0">
                <a:latin typeface="Arial" charset="0"/>
              </a:endParaRPr>
            </a:p>
          </p:txBody>
        </p:sp>
        <p:sp>
          <p:nvSpPr>
            <p:cNvPr id="20" name="Rectangle 150"/>
            <p:cNvSpPr>
              <a:spLocks noChangeArrowheads="1"/>
            </p:cNvSpPr>
            <p:nvPr/>
          </p:nvSpPr>
          <p:spPr bwMode="auto">
            <a:xfrm>
              <a:off x="3276600" y="5715000"/>
              <a:ext cx="1447800" cy="457200"/>
            </a:xfrm>
            <a:prstGeom prst="rect">
              <a:avLst/>
            </a:prstGeom>
            <a:noFill/>
            <a:ln w="9525">
              <a:solidFill>
                <a:schemeClr val="tx1"/>
              </a:solidFill>
              <a:miter lim="800000"/>
              <a:headEnd/>
              <a:tailEnd/>
            </a:ln>
            <a:effectLst/>
          </p:spPr>
          <p:txBody>
            <a:bodyPr wrap="none" anchor="ctr"/>
            <a:lstStyle/>
            <a:p>
              <a:pPr algn="ctr"/>
              <a:r>
                <a:rPr lang="en-US" sz="1200">
                  <a:latin typeface="Arial" charset="0"/>
                </a:rPr>
                <a:t>INVENTORY</a:t>
              </a:r>
              <a:endParaRPr lang="en-US" sz="1200" dirty="0">
                <a:latin typeface="Arial" charset="0"/>
              </a:endParaRPr>
            </a:p>
          </p:txBody>
        </p:sp>
        <p:sp>
          <p:nvSpPr>
            <p:cNvPr id="21" name="Line 256"/>
            <p:cNvSpPr>
              <a:spLocks noChangeShapeType="1"/>
            </p:cNvSpPr>
            <p:nvPr/>
          </p:nvSpPr>
          <p:spPr bwMode="auto">
            <a:xfrm>
              <a:off x="4038600" y="5181600"/>
              <a:ext cx="0" cy="228600"/>
            </a:xfrm>
            <a:prstGeom prst="line">
              <a:avLst/>
            </a:prstGeom>
            <a:noFill/>
            <a:ln w="9525">
              <a:solidFill>
                <a:schemeClr val="tx1"/>
              </a:solidFill>
              <a:round/>
              <a:headEnd/>
              <a:tailEnd/>
            </a:ln>
            <a:effectLst/>
          </p:spPr>
          <p:txBody>
            <a:bodyPr wrap="none" anchor="ctr"/>
            <a:lstStyle/>
            <a:p>
              <a:endParaRPr lang="en-US" dirty="0"/>
            </a:p>
          </p:txBody>
        </p:sp>
        <p:sp>
          <p:nvSpPr>
            <p:cNvPr id="22" name="Line 228"/>
            <p:cNvSpPr>
              <a:spLocks noChangeShapeType="1"/>
            </p:cNvSpPr>
            <p:nvPr/>
          </p:nvSpPr>
          <p:spPr bwMode="auto">
            <a:xfrm flipH="1">
              <a:off x="3962400" y="5562600"/>
              <a:ext cx="76200" cy="152400"/>
            </a:xfrm>
            <a:prstGeom prst="line">
              <a:avLst/>
            </a:prstGeom>
            <a:noFill/>
            <a:ln w="9525">
              <a:solidFill>
                <a:schemeClr val="tx1"/>
              </a:solidFill>
              <a:round/>
              <a:headEnd/>
              <a:tailEnd/>
            </a:ln>
            <a:effectLst/>
          </p:spPr>
          <p:txBody>
            <a:bodyPr wrap="none" anchor="ctr"/>
            <a:lstStyle/>
            <a:p>
              <a:endParaRPr lang="en-US" dirty="0"/>
            </a:p>
          </p:txBody>
        </p:sp>
        <p:sp>
          <p:nvSpPr>
            <p:cNvPr id="23" name="Line 229"/>
            <p:cNvSpPr>
              <a:spLocks noChangeShapeType="1"/>
            </p:cNvSpPr>
            <p:nvPr/>
          </p:nvSpPr>
          <p:spPr bwMode="auto">
            <a:xfrm>
              <a:off x="4038600" y="5562600"/>
              <a:ext cx="76200" cy="152400"/>
            </a:xfrm>
            <a:prstGeom prst="line">
              <a:avLst/>
            </a:prstGeom>
            <a:noFill/>
            <a:ln w="9525">
              <a:solidFill>
                <a:schemeClr val="tx1"/>
              </a:solidFill>
              <a:round/>
              <a:headEnd/>
              <a:tailEnd/>
            </a:ln>
            <a:effectLst/>
          </p:spPr>
          <p:txBody>
            <a:bodyPr wrap="none" anchor="ctr"/>
            <a:lstStyle/>
            <a:p>
              <a:endParaRPr lang="en-US" dirty="0"/>
            </a:p>
          </p:txBody>
        </p:sp>
        <p:sp>
          <p:nvSpPr>
            <p:cNvPr id="24" name="Line 230"/>
            <p:cNvSpPr>
              <a:spLocks noChangeShapeType="1"/>
            </p:cNvSpPr>
            <p:nvPr/>
          </p:nvSpPr>
          <p:spPr bwMode="auto">
            <a:xfrm>
              <a:off x="4038600" y="5562600"/>
              <a:ext cx="0" cy="152400"/>
            </a:xfrm>
            <a:prstGeom prst="line">
              <a:avLst/>
            </a:prstGeom>
            <a:noFill/>
            <a:ln w="9525">
              <a:solidFill>
                <a:schemeClr val="tx1"/>
              </a:solidFill>
              <a:round/>
              <a:headEnd/>
              <a:tailEnd/>
            </a:ln>
            <a:effectLst/>
          </p:spPr>
          <p:txBody>
            <a:bodyPr wrap="none" anchor="ctr"/>
            <a:lstStyle/>
            <a:p>
              <a:endParaRPr lang="en-US" dirty="0"/>
            </a:p>
          </p:txBody>
        </p:sp>
        <p:grpSp>
          <p:nvGrpSpPr>
            <p:cNvPr id="25" name="Group 241"/>
            <p:cNvGrpSpPr>
              <a:grpSpLocks/>
            </p:cNvGrpSpPr>
            <p:nvPr/>
          </p:nvGrpSpPr>
          <p:grpSpPr bwMode="auto">
            <a:xfrm>
              <a:off x="3962400" y="4876800"/>
              <a:ext cx="152400" cy="304800"/>
              <a:chOff x="1056" y="1056"/>
              <a:chExt cx="96" cy="192"/>
            </a:xfrm>
          </p:grpSpPr>
          <p:sp>
            <p:nvSpPr>
              <p:cNvPr id="26" name="Line 242"/>
              <p:cNvSpPr>
                <a:spLocks noChangeShapeType="1"/>
              </p:cNvSpPr>
              <p:nvPr/>
            </p:nvSpPr>
            <p:spPr bwMode="auto">
              <a:xfrm flipH="1">
                <a:off x="1104" y="1056"/>
                <a:ext cx="48" cy="96"/>
              </a:xfrm>
              <a:prstGeom prst="line">
                <a:avLst/>
              </a:prstGeom>
              <a:noFill/>
              <a:ln w="9525">
                <a:solidFill>
                  <a:schemeClr val="tx1"/>
                </a:solidFill>
                <a:round/>
                <a:headEnd/>
                <a:tailEnd/>
              </a:ln>
              <a:effectLst/>
            </p:spPr>
            <p:txBody>
              <a:bodyPr wrap="none" anchor="ctr"/>
              <a:lstStyle/>
              <a:p>
                <a:endParaRPr lang="en-US" dirty="0"/>
              </a:p>
            </p:txBody>
          </p:sp>
          <p:sp>
            <p:nvSpPr>
              <p:cNvPr id="27" name="Line 243"/>
              <p:cNvSpPr>
                <a:spLocks noChangeShapeType="1"/>
              </p:cNvSpPr>
              <p:nvPr/>
            </p:nvSpPr>
            <p:spPr bwMode="auto">
              <a:xfrm>
                <a:off x="1056" y="1056"/>
                <a:ext cx="48" cy="96"/>
              </a:xfrm>
              <a:prstGeom prst="line">
                <a:avLst/>
              </a:prstGeom>
              <a:noFill/>
              <a:ln w="9525">
                <a:solidFill>
                  <a:schemeClr val="tx1"/>
                </a:solidFill>
                <a:round/>
                <a:headEnd/>
                <a:tailEnd/>
              </a:ln>
              <a:effectLst/>
            </p:spPr>
            <p:txBody>
              <a:bodyPr wrap="none" anchor="ctr"/>
              <a:lstStyle/>
              <a:p>
                <a:endParaRPr lang="en-US" dirty="0"/>
              </a:p>
            </p:txBody>
          </p:sp>
          <p:sp>
            <p:nvSpPr>
              <p:cNvPr id="28" name="Line 244"/>
              <p:cNvSpPr>
                <a:spLocks noChangeShapeType="1"/>
              </p:cNvSpPr>
              <p:nvPr/>
            </p:nvSpPr>
            <p:spPr bwMode="auto">
              <a:xfrm>
                <a:off x="1104" y="1056"/>
                <a:ext cx="0" cy="96"/>
              </a:xfrm>
              <a:prstGeom prst="line">
                <a:avLst/>
              </a:prstGeom>
              <a:noFill/>
              <a:ln w="9525">
                <a:solidFill>
                  <a:schemeClr val="tx1"/>
                </a:solidFill>
                <a:round/>
                <a:headEnd/>
                <a:tailEnd/>
              </a:ln>
              <a:effectLst/>
            </p:spPr>
            <p:txBody>
              <a:bodyPr wrap="none" anchor="ctr"/>
              <a:lstStyle/>
              <a:p>
                <a:endParaRPr lang="en-US" dirty="0"/>
              </a:p>
            </p:txBody>
          </p:sp>
          <p:sp>
            <p:nvSpPr>
              <p:cNvPr id="29" name="Oval 245"/>
              <p:cNvSpPr>
                <a:spLocks noChangeArrowheads="1"/>
              </p:cNvSpPr>
              <p:nvPr/>
            </p:nvSpPr>
            <p:spPr bwMode="auto">
              <a:xfrm>
                <a:off x="1056" y="1152"/>
                <a:ext cx="96" cy="96"/>
              </a:xfrm>
              <a:prstGeom prst="ellipse">
                <a:avLst/>
              </a:prstGeom>
              <a:noFill/>
              <a:ln w="9525">
                <a:solidFill>
                  <a:schemeClr val="tx1"/>
                </a:solidFill>
                <a:round/>
                <a:headEnd/>
                <a:tailEnd/>
              </a:ln>
              <a:effectLst/>
            </p:spPr>
            <p:txBody>
              <a:bodyPr wrap="none" anchor="ctr"/>
              <a:lstStyle/>
              <a:p>
                <a:endParaRPr lang="en-US" dirty="0"/>
              </a:p>
            </p:txBody>
          </p:sp>
        </p:grpSp>
        <p:sp>
          <p:nvSpPr>
            <p:cNvPr id="30" name="Oval 258"/>
            <p:cNvSpPr>
              <a:spLocks noChangeArrowheads="1"/>
            </p:cNvSpPr>
            <p:nvPr/>
          </p:nvSpPr>
          <p:spPr bwMode="auto">
            <a:xfrm>
              <a:off x="3962400" y="5410200"/>
              <a:ext cx="152400" cy="152400"/>
            </a:xfrm>
            <a:prstGeom prst="ellipse">
              <a:avLst/>
            </a:prstGeom>
            <a:noFill/>
            <a:ln w="9525">
              <a:solidFill>
                <a:schemeClr val="tx1"/>
              </a:solidFill>
              <a:round/>
              <a:headEnd/>
              <a:tailEnd/>
            </a:ln>
            <a:effectLst/>
          </p:spPr>
          <p:txBody>
            <a:bodyPr wrap="none" anchor="ctr"/>
            <a:lstStyle/>
            <a:p>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par>
                          <p:cTn id="8" fill="hold">
                            <p:stCondLst>
                              <p:cond delay="500"/>
                            </p:stCondLst>
                            <p:childTnLst>
                              <p:par>
                                <p:cTn id="9" presetID="1" presetClass="entr" presetSubtype="0" fill="hold" nodeType="afterEffect">
                                  <p:stCondLst>
                                    <p:cond delay="1500"/>
                                  </p:stCondLst>
                                  <p:childTnLst>
                                    <p:set>
                                      <p:cBhvr>
                                        <p:cTn id="10" dur="1" fill="hold">
                                          <p:stCondLst>
                                            <p:cond delay="0"/>
                                          </p:stCondLst>
                                        </p:cTn>
                                        <p:tgtEl>
                                          <p:spTgt spid="31"/>
                                        </p:tgtEl>
                                        <p:attrNameLst>
                                          <p:attrName>style.visibility</p:attrName>
                                        </p:attrNameLst>
                                      </p:cBhvr>
                                      <p:to>
                                        <p:strVal val="visible"/>
                                      </p:to>
                                    </p:set>
                                  </p:childTnLst>
                                </p:cTn>
                              </p:par>
                            </p:childTnLst>
                          </p:cTn>
                        </p:par>
                        <p:par>
                          <p:cTn id="11" fill="hold">
                            <p:stCondLst>
                              <p:cond delay="2000"/>
                            </p:stCondLst>
                            <p:childTnLst>
                              <p:par>
                                <p:cTn id="12" presetID="3" presetClass="entr" presetSubtype="10" fill="hold" grpId="0" nodeType="afterEffect">
                                  <p:stCondLst>
                                    <p:cond delay="200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linds(horizontal)">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Many-to-many: add associative entity</a:t>
            </a:r>
          </a:p>
        </p:txBody>
      </p:sp>
      <p:sp>
        <p:nvSpPr>
          <p:cNvPr id="3" name="Content Placeholder 2"/>
          <p:cNvSpPr>
            <a:spLocks noGrp="1"/>
          </p:cNvSpPr>
          <p:nvPr>
            <p:ph idx="1"/>
          </p:nvPr>
        </p:nvSpPr>
        <p:spPr>
          <a:xfrm>
            <a:off x="1910179" y="838200"/>
            <a:ext cx="8229600" cy="4800600"/>
          </a:xfrm>
        </p:spPr>
        <p:txBody>
          <a:bodyPr>
            <a:normAutofit/>
          </a:bodyPr>
          <a:lstStyle/>
          <a:p>
            <a:r>
              <a:rPr lang="en-US" dirty="0"/>
              <a:t>A many-to-many relationship must be decomposed into at least two one-to-many relationships.  </a:t>
            </a:r>
          </a:p>
          <a:p>
            <a:r>
              <a:rPr lang="en-US" dirty="0"/>
              <a:t>You add an </a:t>
            </a:r>
            <a:r>
              <a:rPr lang="en-US" b="1" dirty="0"/>
              <a:t>associative entity </a:t>
            </a:r>
            <a:r>
              <a:rPr lang="en-US" dirty="0"/>
              <a:t>that links the two original entities.</a:t>
            </a:r>
          </a:p>
          <a:p>
            <a:pPr lvl="1"/>
            <a:r>
              <a:rPr lang="en-US" dirty="0"/>
              <a:t>a.k.a.</a:t>
            </a:r>
            <a:r>
              <a:rPr lang="en-US" i="1" dirty="0"/>
              <a:t> (also known as) </a:t>
            </a:r>
            <a:r>
              <a:rPr lang="en-US" b="1" dirty="0"/>
              <a:t>conjunction</a:t>
            </a:r>
            <a:r>
              <a:rPr lang="en-US" dirty="0"/>
              <a:t> entity </a:t>
            </a:r>
          </a:p>
          <a:p>
            <a:pPr lvl="1"/>
            <a:r>
              <a:rPr lang="en-US" dirty="0"/>
              <a:t>a.k.a. </a:t>
            </a:r>
            <a:r>
              <a:rPr lang="en-US" b="1" dirty="0"/>
              <a:t>intersection</a:t>
            </a:r>
            <a:r>
              <a:rPr lang="en-US" dirty="0"/>
              <a:t> entity</a:t>
            </a:r>
          </a:p>
          <a:p>
            <a:pPr>
              <a:buNone/>
            </a:pPr>
            <a:endParaRPr lang="en-US" dirty="0"/>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38</a:t>
            </a:fld>
            <a:endParaRPr kumimoji="0" lang="en-US"/>
          </a:p>
        </p:txBody>
      </p:sp>
      <p:grpSp>
        <p:nvGrpSpPr>
          <p:cNvPr id="18" name="Group 17"/>
          <p:cNvGrpSpPr/>
          <p:nvPr/>
        </p:nvGrpSpPr>
        <p:grpSpPr>
          <a:xfrm>
            <a:off x="2667000" y="4419600"/>
            <a:ext cx="1447800" cy="1752600"/>
            <a:chOff x="3276600" y="4419600"/>
            <a:chExt cx="1447800" cy="1752600"/>
          </a:xfrm>
        </p:grpSpPr>
        <p:sp>
          <p:nvSpPr>
            <p:cNvPr id="19" name="Rectangle 150"/>
            <p:cNvSpPr>
              <a:spLocks noChangeArrowheads="1"/>
            </p:cNvSpPr>
            <p:nvPr/>
          </p:nvSpPr>
          <p:spPr bwMode="auto">
            <a:xfrm>
              <a:off x="3276600" y="4419600"/>
              <a:ext cx="1447800" cy="457200"/>
            </a:xfrm>
            <a:prstGeom prst="rect">
              <a:avLst/>
            </a:prstGeom>
            <a:noFill/>
            <a:ln w="9525">
              <a:solidFill>
                <a:schemeClr val="tx1"/>
              </a:solidFill>
              <a:miter lim="800000"/>
              <a:headEnd/>
              <a:tailEnd/>
            </a:ln>
            <a:effectLst/>
          </p:spPr>
          <p:txBody>
            <a:bodyPr wrap="none" anchor="ctr"/>
            <a:lstStyle/>
            <a:p>
              <a:pPr algn="ctr"/>
              <a:r>
                <a:rPr lang="en-US" sz="1200">
                  <a:latin typeface="Arial" charset="0"/>
                </a:rPr>
                <a:t>REPAIR ORDER</a:t>
              </a:r>
              <a:endParaRPr lang="en-US" sz="1200" dirty="0">
                <a:latin typeface="Arial" charset="0"/>
              </a:endParaRPr>
            </a:p>
          </p:txBody>
        </p:sp>
        <p:sp>
          <p:nvSpPr>
            <p:cNvPr id="20" name="Rectangle 150"/>
            <p:cNvSpPr>
              <a:spLocks noChangeArrowheads="1"/>
            </p:cNvSpPr>
            <p:nvPr/>
          </p:nvSpPr>
          <p:spPr bwMode="auto">
            <a:xfrm>
              <a:off x="3276600" y="5715000"/>
              <a:ext cx="1447800" cy="457200"/>
            </a:xfrm>
            <a:prstGeom prst="rect">
              <a:avLst/>
            </a:prstGeom>
            <a:noFill/>
            <a:ln w="9525">
              <a:solidFill>
                <a:schemeClr val="tx1"/>
              </a:solidFill>
              <a:miter lim="800000"/>
              <a:headEnd/>
              <a:tailEnd/>
            </a:ln>
            <a:effectLst/>
          </p:spPr>
          <p:txBody>
            <a:bodyPr wrap="none" anchor="ctr"/>
            <a:lstStyle/>
            <a:p>
              <a:pPr algn="ctr"/>
              <a:r>
                <a:rPr lang="en-US" sz="1200">
                  <a:latin typeface="Arial" charset="0"/>
                </a:rPr>
                <a:t>INVENTORY</a:t>
              </a:r>
              <a:endParaRPr lang="en-US" sz="1200" dirty="0">
                <a:latin typeface="Arial" charset="0"/>
              </a:endParaRPr>
            </a:p>
          </p:txBody>
        </p:sp>
        <p:sp>
          <p:nvSpPr>
            <p:cNvPr id="21" name="Line 256"/>
            <p:cNvSpPr>
              <a:spLocks noChangeShapeType="1"/>
            </p:cNvSpPr>
            <p:nvPr/>
          </p:nvSpPr>
          <p:spPr bwMode="auto">
            <a:xfrm>
              <a:off x="4038600" y="5181600"/>
              <a:ext cx="0" cy="228600"/>
            </a:xfrm>
            <a:prstGeom prst="line">
              <a:avLst/>
            </a:prstGeom>
            <a:noFill/>
            <a:ln w="9525">
              <a:solidFill>
                <a:schemeClr val="tx1"/>
              </a:solidFill>
              <a:round/>
              <a:headEnd/>
              <a:tailEnd/>
            </a:ln>
            <a:effectLst/>
          </p:spPr>
          <p:txBody>
            <a:bodyPr wrap="none" anchor="ctr"/>
            <a:lstStyle/>
            <a:p>
              <a:endParaRPr lang="en-US" dirty="0"/>
            </a:p>
          </p:txBody>
        </p:sp>
        <p:sp>
          <p:nvSpPr>
            <p:cNvPr id="22" name="Line 228"/>
            <p:cNvSpPr>
              <a:spLocks noChangeShapeType="1"/>
            </p:cNvSpPr>
            <p:nvPr/>
          </p:nvSpPr>
          <p:spPr bwMode="auto">
            <a:xfrm flipH="1">
              <a:off x="3962400" y="5562600"/>
              <a:ext cx="76200" cy="152400"/>
            </a:xfrm>
            <a:prstGeom prst="line">
              <a:avLst/>
            </a:prstGeom>
            <a:noFill/>
            <a:ln w="9525">
              <a:solidFill>
                <a:schemeClr val="tx1"/>
              </a:solidFill>
              <a:round/>
              <a:headEnd/>
              <a:tailEnd/>
            </a:ln>
            <a:effectLst/>
          </p:spPr>
          <p:txBody>
            <a:bodyPr wrap="none" anchor="ctr"/>
            <a:lstStyle/>
            <a:p>
              <a:endParaRPr lang="en-US" dirty="0"/>
            </a:p>
          </p:txBody>
        </p:sp>
        <p:sp>
          <p:nvSpPr>
            <p:cNvPr id="23" name="Line 229"/>
            <p:cNvSpPr>
              <a:spLocks noChangeShapeType="1"/>
            </p:cNvSpPr>
            <p:nvPr/>
          </p:nvSpPr>
          <p:spPr bwMode="auto">
            <a:xfrm>
              <a:off x="4038600" y="5562600"/>
              <a:ext cx="76200" cy="152400"/>
            </a:xfrm>
            <a:prstGeom prst="line">
              <a:avLst/>
            </a:prstGeom>
            <a:noFill/>
            <a:ln w="9525">
              <a:solidFill>
                <a:schemeClr val="tx1"/>
              </a:solidFill>
              <a:round/>
              <a:headEnd/>
              <a:tailEnd/>
            </a:ln>
            <a:effectLst/>
          </p:spPr>
          <p:txBody>
            <a:bodyPr wrap="none" anchor="ctr"/>
            <a:lstStyle/>
            <a:p>
              <a:endParaRPr lang="en-US" dirty="0"/>
            </a:p>
          </p:txBody>
        </p:sp>
        <p:sp>
          <p:nvSpPr>
            <p:cNvPr id="24" name="Line 230"/>
            <p:cNvSpPr>
              <a:spLocks noChangeShapeType="1"/>
            </p:cNvSpPr>
            <p:nvPr/>
          </p:nvSpPr>
          <p:spPr bwMode="auto">
            <a:xfrm>
              <a:off x="4038600" y="5562600"/>
              <a:ext cx="0" cy="152400"/>
            </a:xfrm>
            <a:prstGeom prst="line">
              <a:avLst/>
            </a:prstGeom>
            <a:noFill/>
            <a:ln w="9525">
              <a:solidFill>
                <a:schemeClr val="tx1"/>
              </a:solidFill>
              <a:round/>
              <a:headEnd/>
              <a:tailEnd/>
            </a:ln>
            <a:effectLst/>
          </p:spPr>
          <p:txBody>
            <a:bodyPr wrap="none" anchor="ctr"/>
            <a:lstStyle/>
            <a:p>
              <a:endParaRPr lang="en-US" dirty="0"/>
            </a:p>
          </p:txBody>
        </p:sp>
        <p:grpSp>
          <p:nvGrpSpPr>
            <p:cNvPr id="25" name="Group 241"/>
            <p:cNvGrpSpPr>
              <a:grpSpLocks/>
            </p:cNvGrpSpPr>
            <p:nvPr/>
          </p:nvGrpSpPr>
          <p:grpSpPr bwMode="auto">
            <a:xfrm>
              <a:off x="3962400" y="4876800"/>
              <a:ext cx="152400" cy="304800"/>
              <a:chOff x="1056" y="1056"/>
              <a:chExt cx="96" cy="192"/>
            </a:xfrm>
          </p:grpSpPr>
          <p:sp>
            <p:nvSpPr>
              <p:cNvPr id="27" name="Line 242"/>
              <p:cNvSpPr>
                <a:spLocks noChangeShapeType="1"/>
              </p:cNvSpPr>
              <p:nvPr/>
            </p:nvSpPr>
            <p:spPr bwMode="auto">
              <a:xfrm flipH="1">
                <a:off x="1104" y="1056"/>
                <a:ext cx="48" cy="96"/>
              </a:xfrm>
              <a:prstGeom prst="line">
                <a:avLst/>
              </a:prstGeom>
              <a:noFill/>
              <a:ln w="9525">
                <a:solidFill>
                  <a:schemeClr val="tx1"/>
                </a:solidFill>
                <a:round/>
                <a:headEnd/>
                <a:tailEnd/>
              </a:ln>
              <a:effectLst/>
            </p:spPr>
            <p:txBody>
              <a:bodyPr wrap="none" anchor="ctr"/>
              <a:lstStyle/>
              <a:p>
                <a:endParaRPr lang="en-US" dirty="0"/>
              </a:p>
            </p:txBody>
          </p:sp>
          <p:sp>
            <p:nvSpPr>
              <p:cNvPr id="28" name="Line 243"/>
              <p:cNvSpPr>
                <a:spLocks noChangeShapeType="1"/>
              </p:cNvSpPr>
              <p:nvPr/>
            </p:nvSpPr>
            <p:spPr bwMode="auto">
              <a:xfrm>
                <a:off x="1056" y="1056"/>
                <a:ext cx="48" cy="96"/>
              </a:xfrm>
              <a:prstGeom prst="line">
                <a:avLst/>
              </a:prstGeom>
              <a:noFill/>
              <a:ln w="9525">
                <a:solidFill>
                  <a:schemeClr val="tx1"/>
                </a:solidFill>
                <a:round/>
                <a:headEnd/>
                <a:tailEnd/>
              </a:ln>
              <a:effectLst/>
            </p:spPr>
            <p:txBody>
              <a:bodyPr wrap="none" anchor="ctr"/>
              <a:lstStyle/>
              <a:p>
                <a:endParaRPr lang="en-US" dirty="0"/>
              </a:p>
            </p:txBody>
          </p:sp>
          <p:sp>
            <p:nvSpPr>
              <p:cNvPr id="29" name="Line 244"/>
              <p:cNvSpPr>
                <a:spLocks noChangeShapeType="1"/>
              </p:cNvSpPr>
              <p:nvPr/>
            </p:nvSpPr>
            <p:spPr bwMode="auto">
              <a:xfrm>
                <a:off x="1104" y="1056"/>
                <a:ext cx="0" cy="96"/>
              </a:xfrm>
              <a:prstGeom prst="line">
                <a:avLst/>
              </a:prstGeom>
              <a:noFill/>
              <a:ln w="9525">
                <a:solidFill>
                  <a:schemeClr val="tx1"/>
                </a:solidFill>
                <a:round/>
                <a:headEnd/>
                <a:tailEnd/>
              </a:ln>
              <a:effectLst/>
            </p:spPr>
            <p:txBody>
              <a:bodyPr wrap="none" anchor="ctr"/>
              <a:lstStyle/>
              <a:p>
                <a:endParaRPr lang="en-US" dirty="0"/>
              </a:p>
            </p:txBody>
          </p:sp>
          <p:sp>
            <p:nvSpPr>
              <p:cNvPr id="30" name="Oval 245"/>
              <p:cNvSpPr>
                <a:spLocks noChangeArrowheads="1"/>
              </p:cNvSpPr>
              <p:nvPr/>
            </p:nvSpPr>
            <p:spPr bwMode="auto">
              <a:xfrm>
                <a:off x="1056" y="1152"/>
                <a:ext cx="96" cy="96"/>
              </a:xfrm>
              <a:prstGeom prst="ellipse">
                <a:avLst/>
              </a:prstGeom>
              <a:noFill/>
              <a:ln w="9525">
                <a:solidFill>
                  <a:schemeClr val="tx1"/>
                </a:solidFill>
                <a:round/>
                <a:headEnd/>
                <a:tailEnd/>
              </a:ln>
              <a:effectLst/>
            </p:spPr>
            <p:txBody>
              <a:bodyPr wrap="none" anchor="ctr"/>
              <a:lstStyle/>
              <a:p>
                <a:endParaRPr lang="en-US" dirty="0"/>
              </a:p>
            </p:txBody>
          </p:sp>
        </p:grpSp>
        <p:sp>
          <p:nvSpPr>
            <p:cNvPr id="26" name="Oval 258"/>
            <p:cNvSpPr>
              <a:spLocks noChangeArrowheads="1"/>
            </p:cNvSpPr>
            <p:nvPr/>
          </p:nvSpPr>
          <p:spPr bwMode="auto">
            <a:xfrm>
              <a:off x="3962400" y="5410200"/>
              <a:ext cx="152400" cy="152400"/>
            </a:xfrm>
            <a:prstGeom prst="ellipse">
              <a:avLst/>
            </a:prstGeom>
            <a:noFill/>
            <a:ln w="9525">
              <a:solidFill>
                <a:schemeClr val="tx1"/>
              </a:solidFill>
              <a:round/>
              <a:headEnd/>
              <a:tailEnd/>
            </a:ln>
            <a:effectLst/>
          </p:spPr>
          <p:txBody>
            <a:bodyPr wrap="none" anchor="ctr"/>
            <a:lstStyle/>
            <a:p>
              <a:endParaRPr lang="en-US" dirty="0"/>
            </a:p>
          </p:txBody>
        </p:sp>
      </p:grpSp>
      <p:grpSp>
        <p:nvGrpSpPr>
          <p:cNvPr id="51" name="Group 50"/>
          <p:cNvGrpSpPr/>
          <p:nvPr/>
        </p:nvGrpSpPr>
        <p:grpSpPr>
          <a:xfrm>
            <a:off x="5791200" y="4419600"/>
            <a:ext cx="3886200" cy="1752600"/>
            <a:chOff x="4267200" y="4419600"/>
            <a:chExt cx="3886200" cy="1752600"/>
          </a:xfrm>
        </p:grpSpPr>
        <p:sp>
          <p:nvSpPr>
            <p:cNvPr id="31" name="Rectangle 150"/>
            <p:cNvSpPr>
              <a:spLocks noChangeArrowheads="1"/>
            </p:cNvSpPr>
            <p:nvPr/>
          </p:nvSpPr>
          <p:spPr bwMode="auto">
            <a:xfrm>
              <a:off x="4267200" y="4419600"/>
              <a:ext cx="1447800" cy="457200"/>
            </a:xfrm>
            <a:prstGeom prst="rect">
              <a:avLst/>
            </a:prstGeom>
            <a:noFill/>
            <a:ln w="9525">
              <a:solidFill>
                <a:schemeClr val="tx1"/>
              </a:solidFill>
              <a:miter lim="800000"/>
              <a:headEnd/>
              <a:tailEnd/>
            </a:ln>
            <a:effectLst/>
          </p:spPr>
          <p:txBody>
            <a:bodyPr wrap="none" anchor="ctr"/>
            <a:lstStyle/>
            <a:p>
              <a:pPr algn="ctr"/>
              <a:r>
                <a:rPr lang="en-US" sz="1200">
                  <a:latin typeface="Arial" charset="0"/>
                </a:rPr>
                <a:t>REPAIR ORDER</a:t>
              </a:r>
              <a:endParaRPr lang="en-US" sz="1200" dirty="0">
                <a:latin typeface="Arial" charset="0"/>
              </a:endParaRPr>
            </a:p>
          </p:txBody>
        </p:sp>
        <p:sp>
          <p:nvSpPr>
            <p:cNvPr id="32" name="Rectangle 150"/>
            <p:cNvSpPr>
              <a:spLocks noChangeArrowheads="1"/>
            </p:cNvSpPr>
            <p:nvPr/>
          </p:nvSpPr>
          <p:spPr bwMode="auto">
            <a:xfrm>
              <a:off x="4267200" y="5715000"/>
              <a:ext cx="1447800" cy="457200"/>
            </a:xfrm>
            <a:prstGeom prst="rect">
              <a:avLst/>
            </a:prstGeom>
            <a:noFill/>
            <a:ln w="9525">
              <a:solidFill>
                <a:schemeClr val="tx1"/>
              </a:solidFill>
              <a:miter lim="800000"/>
              <a:headEnd/>
              <a:tailEnd/>
            </a:ln>
            <a:effectLst/>
          </p:spPr>
          <p:txBody>
            <a:bodyPr wrap="none" anchor="ctr"/>
            <a:lstStyle/>
            <a:p>
              <a:pPr algn="ctr"/>
              <a:r>
                <a:rPr lang="en-US" sz="1200">
                  <a:latin typeface="Arial" charset="0"/>
                </a:rPr>
                <a:t>REPAIR DETAIL</a:t>
              </a:r>
              <a:endParaRPr lang="en-US" sz="1200" dirty="0">
                <a:latin typeface="Arial" charset="0"/>
              </a:endParaRPr>
            </a:p>
          </p:txBody>
        </p:sp>
        <p:sp>
          <p:nvSpPr>
            <p:cNvPr id="33" name="Line 228"/>
            <p:cNvSpPr>
              <a:spLocks noChangeShapeType="1"/>
            </p:cNvSpPr>
            <p:nvPr/>
          </p:nvSpPr>
          <p:spPr bwMode="auto">
            <a:xfrm flipH="1">
              <a:off x="4953000" y="5562600"/>
              <a:ext cx="76200" cy="152400"/>
            </a:xfrm>
            <a:prstGeom prst="line">
              <a:avLst/>
            </a:prstGeom>
            <a:noFill/>
            <a:ln w="9525">
              <a:solidFill>
                <a:schemeClr val="tx1"/>
              </a:solidFill>
              <a:round/>
              <a:headEnd/>
              <a:tailEnd/>
            </a:ln>
            <a:effectLst/>
          </p:spPr>
          <p:txBody>
            <a:bodyPr wrap="none" anchor="ctr"/>
            <a:lstStyle/>
            <a:p>
              <a:endParaRPr lang="en-US" dirty="0"/>
            </a:p>
          </p:txBody>
        </p:sp>
        <p:sp>
          <p:nvSpPr>
            <p:cNvPr id="34" name="Line 229"/>
            <p:cNvSpPr>
              <a:spLocks noChangeShapeType="1"/>
            </p:cNvSpPr>
            <p:nvPr/>
          </p:nvSpPr>
          <p:spPr bwMode="auto">
            <a:xfrm>
              <a:off x="5029200" y="5562600"/>
              <a:ext cx="76200" cy="152400"/>
            </a:xfrm>
            <a:prstGeom prst="line">
              <a:avLst/>
            </a:prstGeom>
            <a:noFill/>
            <a:ln w="9525">
              <a:solidFill>
                <a:schemeClr val="tx1"/>
              </a:solidFill>
              <a:round/>
              <a:headEnd/>
              <a:tailEnd/>
            </a:ln>
            <a:effectLst/>
          </p:spPr>
          <p:txBody>
            <a:bodyPr wrap="none" anchor="ctr"/>
            <a:lstStyle/>
            <a:p>
              <a:endParaRPr lang="en-US" dirty="0"/>
            </a:p>
          </p:txBody>
        </p:sp>
        <p:sp>
          <p:nvSpPr>
            <p:cNvPr id="35" name="Line 230"/>
            <p:cNvSpPr>
              <a:spLocks noChangeShapeType="1"/>
            </p:cNvSpPr>
            <p:nvPr/>
          </p:nvSpPr>
          <p:spPr bwMode="auto">
            <a:xfrm>
              <a:off x="5029200" y="5562600"/>
              <a:ext cx="0" cy="152400"/>
            </a:xfrm>
            <a:prstGeom prst="line">
              <a:avLst/>
            </a:prstGeom>
            <a:noFill/>
            <a:ln w="9525">
              <a:solidFill>
                <a:schemeClr val="tx1"/>
              </a:solidFill>
              <a:round/>
              <a:headEnd/>
              <a:tailEnd/>
            </a:ln>
            <a:effectLst/>
          </p:spPr>
          <p:txBody>
            <a:bodyPr wrap="none" anchor="ctr"/>
            <a:lstStyle/>
            <a:p>
              <a:endParaRPr lang="en-US" dirty="0"/>
            </a:p>
          </p:txBody>
        </p:sp>
        <p:sp>
          <p:nvSpPr>
            <p:cNvPr id="36" name="Line 247"/>
            <p:cNvSpPr>
              <a:spLocks noChangeShapeType="1"/>
            </p:cNvSpPr>
            <p:nvPr/>
          </p:nvSpPr>
          <p:spPr bwMode="auto">
            <a:xfrm>
              <a:off x="5029200" y="4876800"/>
              <a:ext cx="0" cy="152400"/>
            </a:xfrm>
            <a:prstGeom prst="line">
              <a:avLst/>
            </a:prstGeom>
            <a:noFill/>
            <a:ln w="9525">
              <a:solidFill>
                <a:schemeClr val="tx1"/>
              </a:solidFill>
              <a:round/>
              <a:headEnd/>
              <a:tailEnd/>
            </a:ln>
            <a:effectLst/>
          </p:spPr>
          <p:txBody>
            <a:bodyPr wrap="none" anchor="ctr"/>
            <a:lstStyle/>
            <a:p>
              <a:endParaRPr lang="en-US" dirty="0"/>
            </a:p>
          </p:txBody>
        </p:sp>
        <p:sp>
          <p:nvSpPr>
            <p:cNvPr id="37" name="Line 248"/>
            <p:cNvSpPr>
              <a:spLocks noChangeShapeType="1"/>
            </p:cNvSpPr>
            <p:nvPr/>
          </p:nvSpPr>
          <p:spPr bwMode="auto">
            <a:xfrm>
              <a:off x="4953000" y="4953000"/>
              <a:ext cx="152400" cy="0"/>
            </a:xfrm>
            <a:prstGeom prst="line">
              <a:avLst/>
            </a:prstGeom>
            <a:noFill/>
            <a:ln w="9525">
              <a:solidFill>
                <a:schemeClr val="tx1"/>
              </a:solidFill>
              <a:round/>
              <a:headEnd/>
              <a:tailEnd/>
            </a:ln>
            <a:effectLst/>
          </p:spPr>
          <p:txBody>
            <a:bodyPr wrap="none" anchor="ctr"/>
            <a:lstStyle/>
            <a:p>
              <a:endParaRPr lang="en-US" dirty="0"/>
            </a:p>
          </p:txBody>
        </p:sp>
        <p:sp>
          <p:nvSpPr>
            <p:cNvPr id="38" name="Line 249"/>
            <p:cNvSpPr>
              <a:spLocks noChangeShapeType="1"/>
            </p:cNvSpPr>
            <p:nvPr/>
          </p:nvSpPr>
          <p:spPr bwMode="auto">
            <a:xfrm>
              <a:off x="4953000" y="5029200"/>
              <a:ext cx="152400" cy="0"/>
            </a:xfrm>
            <a:prstGeom prst="line">
              <a:avLst/>
            </a:prstGeom>
            <a:noFill/>
            <a:ln w="9525">
              <a:solidFill>
                <a:schemeClr val="tx1"/>
              </a:solidFill>
              <a:round/>
              <a:headEnd/>
              <a:tailEnd/>
            </a:ln>
            <a:effectLst/>
          </p:spPr>
          <p:txBody>
            <a:bodyPr wrap="none" anchor="ctr"/>
            <a:lstStyle/>
            <a:p>
              <a:endParaRPr lang="en-US" dirty="0"/>
            </a:p>
          </p:txBody>
        </p:sp>
        <p:sp>
          <p:nvSpPr>
            <p:cNvPr id="39" name="Line 256"/>
            <p:cNvSpPr>
              <a:spLocks noChangeShapeType="1"/>
            </p:cNvSpPr>
            <p:nvPr/>
          </p:nvSpPr>
          <p:spPr bwMode="auto">
            <a:xfrm>
              <a:off x="5029200" y="5029200"/>
              <a:ext cx="0" cy="381000"/>
            </a:xfrm>
            <a:prstGeom prst="line">
              <a:avLst/>
            </a:prstGeom>
            <a:noFill/>
            <a:ln w="9525">
              <a:solidFill>
                <a:schemeClr val="tx1"/>
              </a:solidFill>
              <a:round/>
              <a:headEnd/>
              <a:tailEnd/>
            </a:ln>
            <a:effectLst/>
          </p:spPr>
          <p:txBody>
            <a:bodyPr wrap="none" anchor="ctr"/>
            <a:lstStyle/>
            <a:p>
              <a:endParaRPr lang="en-US" dirty="0"/>
            </a:p>
          </p:txBody>
        </p:sp>
        <p:sp>
          <p:nvSpPr>
            <p:cNvPr id="40" name="Oval 258"/>
            <p:cNvSpPr>
              <a:spLocks noChangeArrowheads="1"/>
            </p:cNvSpPr>
            <p:nvPr/>
          </p:nvSpPr>
          <p:spPr bwMode="auto">
            <a:xfrm>
              <a:off x="4953000" y="5410200"/>
              <a:ext cx="152400" cy="152400"/>
            </a:xfrm>
            <a:prstGeom prst="ellipse">
              <a:avLst/>
            </a:prstGeom>
            <a:noFill/>
            <a:ln w="9525">
              <a:solidFill>
                <a:schemeClr val="tx1"/>
              </a:solidFill>
              <a:round/>
              <a:headEnd/>
              <a:tailEnd/>
            </a:ln>
            <a:effectLst/>
          </p:spPr>
          <p:txBody>
            <a:bodyPr wrap="none" anchor="ctr"/>
            <a:lstStyle/>
            <a:p>
              <a:endParaRPr lang="en-US" dirty="0"/>
            </a:p>
          </p:txBody>
        </p:sp>
        <p:sp>
          <p:nvSpPr>
            <p:cNvPr id="41" name="Rectangle 150"/>
            <p:cNvSpPr>
              <a:spLocks noChangeArrowheads="1"/>
            </p:cNvSpPr>
            <p:nvPr/>
          </p:nvSpPr>
          <p:spPr bwMode="auto">
            <a:xfrm>
              <a:off x="6705600" y="5715000"/>
              <a:ext cx="1447800" cy="457200"/>
            </a:xfrm>
            <a:prstGeom prst="rect">
              <a:avLst/>
            </a:prstGeom>
            <a:noFill/>
            <a:ln w="9525">
              <a:solidFill>
                <a:schemeClr val="tx1"/>
              </a:solidFill>
              <a:miter lim="800000"/>
              <a:headEnd/>
              <a:tailEnd/>
            </a:ln>
            <a:effectLst/>
          </p:spPr>
          <p:txBody>
            <a:bodyPr wrap="none" anchor="ctr"/>
            <a:lstStyle/>
            <a:p>
              <a:pPr algn="ctr"/>
              <a:r>
                <a:rPr lang="en-US" sz="1200">
                  <a:latin typeface="Arial" charset="0"/>
                </a:rPr>
                <a:t>INVENTORY</a:t>
              </a:r>
              <a:endParaRPr lang="en-US" sz="1200" dirty="0">
                <a:latin typeface="Arial" charset="0"/>
              </a:endParaRPr>
            </a:p>
          </p:txBody>
        </p:sp>
        <p:grpSp>
          <p:nvGrpSpPr>
            <p:cNvPr id="42" name="Group 212"/>
            <p:cNvGrpSpPr>
              <a:grpSpLocks/>
            </p:cNvGrpSpPr>
            <p:nvPr/>
          </p:nvGrpSpPr>
          <p:grpSpPr bwMode="auto">
            <a:xfrm>
              <a:off x="5715000" y="5867400"/>
              <a:ext cx="304800" cy="152400"/>
              <a:chOff x="2160" y="720"/>
              <a:chExt cx="192" cy="96"/>
            </a:xfrm>
          </p:grpSpPr>
          <p:sp>
            <p:nvSpPr>
              <p:cNvPr id="43" name="Oval 213"/>
              <p:cNvSpPr>
                <a:spLocks noChangeArrowheads="1"/>
              </p:cNvSpPr>
              <p:nvPr/>
            </p:nvSpPr>
            <p:spPr bwMode="auto">
              <a:xfrm>
                <a:off x="2256" y="720"/>
                <a:ext cx="96" cy="96"/>
              </a:xfrm>
              <a:prstGeom prst="ellipse">
                <a:avLst/>
              </a:prstGeom>
              <a:noFill/>
              <a:ln w="9525">
                <a:solidFill>
                  <a:schemeClr val="tx1"/>
                </a:solidFill>
                <a:round/>
                <a:headEnd/>
                <a:tailEnd/>
              </a:ln>
              <a:effectLst/>
            </p:spPr>
            <p:txBody>
              <a:bodyPr wrap="none" anchor="ctr"/>
              <a:lstStyle/>
              <a:p>
                <a:endParaRPr lang="en-US" dirty="0"/>
              </a:p>
            </p:txBody>
          </p:sp>
          <p:sp>
            <p:nvSpPr>
              <p:cNvPr id="44" name="Line 214"/>
              <p:cNvSpPr>
                <a:spLocks noChangeShapeType="1"/>
              </p:cNvSpPr>
              <p:nvPr/>
            </p:nvSpPr>
            <p:spPr bwMode="auto">
              <a:xfrm>
                <a:off x="2160" y="768"/>
                <a:ext cx="96" cy="0"/>
              </a:xfrm>
              <a:prstGeom prst="line">
                <a:avLst/>
              </a:prstGeom>
              <a:noFill/>
              <a:ln w="9525">
                <a:solidFill>
                  <a:schemeClr val="tx1"/>
                </a:solidFill>
                <a:round/>
                <a:headEnd/>
                <a:tailEnd/>
              </a:ln>
              <a:effectLst/>
            </p:spPr>
            <p:txBody>
              <a:bodyPr wrap="none" anchor="ctr"/>
              <a:lstStyle/>
              <a:p>
                <a:endParaRPr lang="en-US" dirty="0"/>
              </a:p>
            </p:txBody>
          </p:sp>
          <p:sp>
            <p:nvSpPr>
              <p:cNvPr id="45" name="Line 215"/>
              <p:cNvSpPr>
                <a:spLocks noChangeShapeType="1"/>
              </p:cNvSpPr>
              <p:nvPr/>
            </p:nvSpPr>
            <p:spPr bwMode="auto">
              <a:xfrm flipH="1">
                <a:off x="2160" y="768"/>
                <a:ext cx="96" cy="48"/>
              </a:xfrm>
              <a:prstGeom prst="line">
                <a:avLst/>
              </a:prstGeom>
              <a:noFill/>
              <a:ln w="9525">
                <a:solidFill>
                  <a:schemeClr val="tx1"/>
                </a:solidFill>
                <a:round/>
                <a:headEnd/>
                <a:tailEnd/>
              </a:ln>
              <a:effectLst/>
            </p:spPr>
            <p:txBody>
              <a:bodyPr wrap="none" anchor="ctr"/>
              <a:lstStyle/>
              <a:p>
                <a:endParaRPr lang="en-US" dirty="0"/>
              </a:p>
            </p:txBody>
          </p:sp>
          <p:sp>
            <p:nvSpPr>
              <p:cNvPr id="46" name="Line 216"/>
              <p:cNvSpPr>
                <a:spLocks noChangeShapeType="1"/>
              </p:cNvSpPr>
              <p:nvPr/>
            </p:nvSpPr>
            <p:spPr bwMode="auto">
              <a:xfrm flipH="1" flipV="1">
                <a:off x="2160" y="720"/>
                <a:ext cx="96" cy="48"/>
              </a:xfrm>
              <a:prstGeom prst="line">
                <a:avLst/>
              </a:prstGeom>
              <a:noFill/>
              <a:ln w="9525">
                <a:solidFill>
                  <a:schemeClr val="tx1"/>
                </a:solidFill>
                <a:round/>
                <a:headEnd/>
                <a:tailEnd/>
              </a:ln>
              <a:effectLst/>
            </p:spPr>
            <p:txBody>
              <a:bodyPr wrap="none" anchor="ctr"/>
              <a:lstStyle/>
              <a:p>
                <a:endParaRPr lang="en-US" dirty="0"/>
              </a:p>
            </p:txBody>
          </p:sp>
        </p:grpSp>
        <p:sp>
          <p:nvSpPr>
            <p:cNvPr id="47" name="Line 268"/>
            <p:cNvSpPr>
              <a:spLocks noChangeShapeType="1"/>
            </p:cNvSpPr>
            <p:nvPr/>
          </p:nvSpPr>
          <p:spPr bwMode="auto">
            <a:xfrm>
              <a:off x="6629400" y="5867400"/>
              <a:ext cx="0" cy="152400"/>
            </a:xfrm>
            <a:prstGeom prst="line">
              <a:avLst/>
            </a:prstGeom>
            <a:noFill/>
            <a:ln w="9525">
              <a:solidFill>
                <a:schemeClr val="tx1"/>
              </a:solidFill>
              <a:round/>
              <a:headEnd/>
              <a:tailEnd/>
            </a:ln>
            <a:effectLst/>
          </p:spPr>
          <p:txBody>
            <a:bodyPr wrap="none" anchor="ctr"/>
            <a:lstStyle/>
            <a:p>
              <a:endParaRPr lang="en-US" dirty="0"/>
            </a:p>
          </p:txBody>
        </p:sp>
        <p:sp>
          <p:nvSpPr>
            <p:cNvPr id="48" name="Line 269"/>
            <p:cNvSpPr>
              <a:spLocks noChangeShapeType="1"/>
            </p:cNvSpPr>
            <p:nvPr/>
          </p:nvSpPr>
          <p:spPr bwMode="auto">
            <a:xfrm>
              <a:off x="6553200" y="5867400"/>
              <a:ext cx="0" cy="152400"/>
            </a:xfrm>
            <a:prstGeom prst="line">
              <a:avLst/>
            </a:prstGeom>
            <a:noFill/>
            <a:ln w="9525">
              <a:solidFill>
                <a:schemeClr val="tx1"/>
              </a:solidFill>
              <a:round/>
              <a:headEnd/>
              <a:tailEnd/>
            </a:ln>
            <a:effectLst/>
          </p:spPr>
          <p:txBody>
            <a:bodyPr wrap="none" anchor="ctr"/>
            <a:lstStyle/>
            <a:p>
              <a:endParaRPr lang="en-US" dirty="0"/>
            </a:p>
          </p:txBody>
        </p:sp>
        <p:sp>
          <p:nvSpPr>
            <p:cNvPr id="49" name="Line 270"/>
            <p:cNvSpPr>
              <a:spLocks noChangeShapeType="1"/>
            </p:cNvSpPr>
            <p:nvPr/>
          </p:nvSpPr>
          <p:spPr bwMode="auto">
            <a:xfrm>
              <a:off x="6553200" y="5943600"/>
              <a:ext cx="152400" cy="0"/>
            </a:xfrm>
            <a:prstGeom prst="line">
              <a:avLst/>
            </a:prstGeom>
            <a:noFill/>
            <a:ln w="9525">
              <a:solidFill>
                <a:schemeClr val="tx1"/>
              </a:solidFill>
              <a:round/>
              <a:headEnd/>
              <a:tailEnd/>
            </a:ln>
            <a:effectLst/>
          </p:spPr>
          <p:txBody>
            <a:bodyPr wrap="none" anchor="ctr"/>
            <a:lstStyle/>
            <a:p>
              <a:endParaRPr lang="en-US" dirty="0"/>
            </a:p>
          </p:txBody>
        </p:sp>
        <p:cxnSp>
          <p:nvCxnSpPr>
            <p:cNvPr id="50" name="Straight Connector 49"/>
            <p:cNvCxnSpPr>
              <a:endCxn id="49" idx="0"/>
            </p:cNvCxnSpPr>
            <p:nvPr/>
          </p:nvCxnSpPr>
          <p:spPr>
            <a:xfrm>
              <a:off x="6019800" y="5943600"/>
              <a:ext cx="53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Many-to-many: Physical model</a:t>
            </a:r>
          </a:p>
        </p:txBody>
      </p:sp>
      <p:sp>
        <p:nvSpPr>
          <p:cNvPr id="3" name="Content Placeholder 2"/>
          <p:cNvSpPr>
            <a:spLocks noGrp="1"/>
          </p:cNvSpPr>
          <p:nvPr>
            <p:ph idx="1"/>
          </p:nvPr>
        </p:nvSpPr>
        <p:spPr>
          <a:xfrm>
            <a:off x="1981200" y="1447800"/>
            <a:ext cx="5181600" cy="4572000"/>
          </a:xfrm>
        </p:spPr>
        <p:txBody>
          <a:bodyPr>
            <a:normAutofit/>
          </a:bodyPr>
          <a:lstStyle/>
          <a:p>
            <a:r>
              <a:rPr lang="en-US"/>
              <a:t>A many-to-many relationahip is appropriate in a </a:t>
            </a:r>
            <a:r>
              <a:rPr lang="en-US" b="1"/>
              <a:t>logical</a:t>
            </a:r>
            <a:r>
              <a:rPr lang="en-US"/>
              <a:t> data model</a:t>
            </a:r>
          </a:p>
          <a:p>
            <a:endParaRPr lang="en-US"/>
          </a:p>
          <a:p>
            <a:r>
              <a:rPr lang="en-US"/>
              <a:t>The </a:t>
            </a:r>
            <a:r>
              <a:rPr lang="en-US" b="1"/>
              <a:t>physical</a:t>
            </a:r>
            <a:r>
              <a:rPr lang="en-US"/>
              <a:t> data model should not contain many-to-many relationships.</a:t>
            </a:r>
          </a:p>
          <a:p>
            <a:r>
              <a:rPr lang="en-US"/>
              <a:t>They should be decomposed into one-to-many relationships.</a:t>
            </a:r>
          </a:p>
          <a:p>
            <a:endParaRPr lang="en-US"/>
          </a:p>
          <a:p>
            <a:pPr>
              <a:buNone/>
            </a:pPr>
            <a:endParaRPr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39</a:t>
            </a:fld>
            <a:endParaRPr kumimoji="0" lang="en-US"/>
          </a:p>
        </p:txBody>
      </p:sp>
      <p:grpSp>
        <p:nvGrpSpPr>
          <p:cNvPr id="4" name="Group 17"/>
          <p:cNvGrpSpPr/>
          <p:nvPr/>
        </p:nvGrpSpPr>
        <p:grpSpPr>
          <a:xfrm>
            <a:off x="7696200" y="1600200"/>
            <a:ext cx="1447800" cy="1752600"/>
            <a:chOff x="3276600" y="4419600"/>
            <a:chExt cx="1447800" cy="1752600"/>
          </a:xfrm>
        </p:grpSpPr>
        <p:sp>
          <p:nvSpPr>
            <p:cNvPr id="19" name="Rectangle 150"/>
            <p:cNvSpPr>
              <a:spLocks noChangeArrowheads="1"/>
            </p:cNvSpPr>
            <p:nvPr/>
          </p:nvSpPr>
          <p:spPr bwMode="auto">
            <a:xfrm>
              <a:off x="3276600" y="4419600"/>
              <a:ext cx="1447800" cy="457200"/>
            </a:xfrm>
            <a:prstGeom prst="rect">
              <a:avLst/>
            </a:prstGeom>
            <a:noFill/>
            <a:ln w="9525">
              <a:solidFill>
                <a:schemeClr val="tx1"/>
              </a:solidFill>
              <a:miter lim="800000"/>
              <a:headEnd/>
              <a:tailEnd/>
            </a:ln>
            <a:effectLst/>
          </p:spPr>
          <p:txBody>
            <a:bodyPr wrap="none" anchor="ctr"/>
            <a:lstStyle/>
            <a:p>
              <a:pPr algn="ctr"/>
              <a:r>
                <a:rPr lang="en-US" sz="1200">
                  <a:latin typeface="Arial" charset="0"/>
                </a:rPr>
                <a:t>REPAIR ORDER</a:t>
              </a:r>
              <a:endParaRPr lang="en-US" sz="1200" dirty="0">
                <a:latin typeface="Arial" charset="0"/>
              </a:endParaRPr>
            </a:p>
          </p:txBody>
        </p:sp>
        <p:sp>
          <p:nvSpPr>
            <p:cNvPr id="20" name="Rectangle 150"/>
            <p:cNvSpPr>
              <a:spLocks noChangeArrowheads="1"/>
            </p:cNvSpPr>
            <p:nvPr/>
          </p:nvSpPr>
          <p:spPr bwMode="auto">
            <a:xfrm>
              <a:off x="3276600" y="5715000"/>
              <a:ext cx="1447800" cy="457200"/>
            </a:xfrm>
            <a:prstGeom prst="rect">
              <a:avLst/>
            </a:prstGeom>
            <a:noFill/>
            <a:ln w="9525">
              <a:solidFill>
                <a:schemeClr val="tx1"/>
              </a:solidFill>
              <a:miter lim="800000"/>
              <a:headEnd/>
              <a:tailEnd/>
            </a:ln>
            <a:effectLst/>
          </p:spPr>
          <p:txBody>
            <a:bodyPr wrap="none" anchor="ctr"/>
            <a:lstStyle/>
            <a:p>
              <a:pPr algn="ctr"/>
              <a:r>
                <a:rPr lang="en-US" sz="1200">
                  <a:latin typeface="Arial" charset="0"/>
                </a:rPr>
                <a:t>INVENTORY</a:t>
              </a:r>
              <a:endParaRPr lang="en-US" sz="1200" dirty="0">
                <a:latin typeface="Arial" charset="0"/>
              </a:endParaRPr>
            </a:p>
          </p:txBody>
        </p:sp>
        <p:sp>
          <p:nvSpPr>
            <p:cNvPr id="21" name="Line 256"/>
            <p:cNvSpPr>
              <a:spLocks noChangeShapeType="1"/>
            </p:cNvSpPr>
            <p:nvPr/>
          </p:nvSpPr>
          <p:spPr bwMode="auto">
            <a:xfrm>
              <a:off x="4038600" y="5181600"/>
              <a:ext cx="0" cy="228600"/>
            </a:xfrm>
            <a:prstGeom prst="line">
              <a:avLst/>
            </a:prstGeom>
            <a:noFill/>
            <a:ln w="9525">
              <a:solidFill>
                <a:schemeClr val="tx1"/>
              </a:solidFill>
              <a:round/>
              <a:headEnd/>
              <a:tailEnd/>
            </a:ln>
            <a:effectLst/>
          </p:spPr>
          <p:txBody>
            <a:bodyPr wrap="none" anchor="ctr"/>
            <a:lstStyle/>
            <a:p>
              <a:endParaRPr lang="en-US" dirty="0"/>
            </a:p>
          </p:txBody>
        </p:sp>
        <p:sp>
          <p:nvSpPr>
            <p:cNvPr id="22" name="Line 228"/>
            <p:cNvSpPr>
              <a:spLocks noChangeShapeType="1"/>
            </p:cNvSpPr>
            <p:nvPr/>
          </p:nvSpPr>
          <p:spPr bwMode="auto">
            <a:xfrm flipH="1">
              <a:off x="3962400" y="5562600"/>
              <a:ext cx="76200" cy="152400"/>
            </a:xfrm>
            <a:prstGeom prst="line">
              <a:avLst/>
            </a:prstGeom>
            <a:noFill/>
            <a:ln w="9525">
              <a:solidFill>
                <a:schemeClr val="tx1"/>
              </a:solidFill>
              <a:round/>
              <a:headEnd/>
              <a:tailEnd/>
            </a:ln>
            <a:effectLst/>
          </p:spPr>
          <p:txBody>
            <a:bodyPr wrap="none" anchor="ctr"/>
            <a:lstStyle/>
            <a:p>
              <a:endParaRPr lang="en-US" dirty="0"/>
            </a:p>
          </p:txBody>
        </p:sp>
        <p:sp>
          <p:nvSpPr>
            <p:cNvPr id="23" name="Line 229"/>
            <p:cNvSpPr>
              <a:spLocks noChangeShapeType="1"/>
            </p:cNvSpPr>
            <p:nvPr/>
          </p:nvSpPr>
          <p:spPr bwMode="auto">
            <a:xfrm>
              <a:off x="4038600" y="5562600"/>
              <a:ext cx="76200" cy="152400"/>
            </a:xfrm>
            <a:prstGeom prst="line">
              <a:avLst/>
            </a:prstGeom>
            <a:noFill/>
            <a:ln w="9525">
              <a:solidFill>
                <a:schemeClr val="tx1"/>
              </a:solidFill>
              <a:round/>
              <a:headEnd/>
              <a:tailEnd/>
            </a:ln>
            <a:effectLst/>
          </p:spPr>
          <p:txBody>
            <a:bodyPr wrap="none" anchor="ctr"/>
            <a:lstStyle/>
            <a:p>
              <a:endParaRPr lang="en-US" dirty="0"/>
            </a:p>
          </p:txBody>
        </p:sp>
        <p:sp>
          <p:nvSpPr>
            <p:cNvPr id="24" name="Line 230"/>
            <p:cNvSpPr>
              <a:spLocks noChangeShapeType="1"/>
            </p:cNvSpPr>
            <p:nvPr/>
          </p:nvSpPr>
          <p:spPr bwMode="auto">
            <a:xfrm>
              <a:off x="4038600" y="5562600"/>
              <a:ext cx="0" cy="152400"/>
            </a:xfrm>
            <a:prstGeom prst="line">
              <a:avLst/>
            </a:prstGeom>
            <a:noFill/>
            <a:ln w="9525">
              <a:solidFill>
                <a:schemeClr val="tx1"/>
              </a:solidFill>
              <a:round/>
              <a:headEnd/>
              <a:tailEnd/>
            </a:ln>
            <a:effectLst/>
          </p:spPr>
          <p:txBody>
            <a:bodyPr wrap="none" anchor="ctr"/>
            <a:lstStyle/>
            <a:p>
              <a:endParaRPr lang="en-US" dirty="0"/>
            </a:p>
          </p:txBody>
        </p:sp>
        <p:grpSp>
          <p:nvGrpSpPr>
            <p:cNvPr id="5" name="Group 241"/>
            <p:cNvGrpSpPr>
              <a:grpSpLocks/>
            </p:cNvGrpSpPr>
            <p:nvPr/>
          </p:nvGrpSpPr>
          <p:grpSpPr bwMode="auto">
            <a:xfrm>
              <a:off x="3962400" y="4876800"/>
              <a:ext cx="152400" cy="304800"/>
              <a:chOff x="1056" y="1056"/>
              <a:chExt cx="96" cy="192"/>
            </a:xfrm>
          </p:grpSpPr>
          <p:sp>
            <p:nvSpPr>
              <p:cNvPr id="27" name="Line 242"/>
              <p:cNvSpPr>
                <a:spLocks noChangeShapeType="1"/>
              </p:cNvSpPr>
              <p:nvPr/>
            </p:nvSpPr>
            <p:spPr bwMode="auto">
              <a:xfrm flipH="1">
                <a:off x="1104" y="1056"/>
                <a:ext cx="48" cy="96"/>
              </a:xfrm>
              <a:prstGeom prst="line">
                <a:avLst/>
              </a:prstGeom>
              <a:noFill/>
              <a:ln w="9525">
                <a:solidFill>
                  <a:schemeClr val="tx1"/>
                </a:solidFill>
                <a:round/>
                <a:headEnd/>
                <a:tailEnd/>
              </a:ln>
              <a:effectLst/>
            </p:spPr>
            <p:txBody>
              <a:bodyPr wrap="none" anchor="ctr"/>
              <a:lstStyle/>
              <a:p>
                <a:endParaRPr lang="en-US" dirty="0"/>
              </a:p>
            </p:txBody>
          </p:sp>
          <p:sp>
            <p:nvSpPr>
              <p:cNvPr id="28" name="Line 243"/>
              <p:cNvSpPr>
                <a:spLocks noChangeShapeType="1"/>
              </p:cNvSpPr>
              <p:nvPr/>
            </p:nvSpPr>
            <p:spPr bwMode="auto">
              <a:xfrm>
                <a:off x="1056" y="1056"/>
                <a:ext cx="48" cy="96"/>
              </a:xfrm>
              <a:prstGeom prst="line">
                <a:avLst/>
              </a:prstGeom>
              <a:noFill/>
              <a:ln w="9525">
                <a:solidFill>
                  <a:schemeClr val="tx1"/>
                </a:solidFill>
                <a:round/>
                <a:headEnd/>
                <a:tailEnd/>
              </a:ln>
              <a:effectLst/>
            </p:spPr>
            <p:txBody>
              <a:bodyPr wrap="none" anchor="ctr"/>
              <a:lstStyle/>
              <a:p>
                <a:endParaRPr lang="en-US" dirty="0"/>
              </a:p>
            </p:txBody>
          </p:sp>
          <p:sp>
            <p:nvSpPr>
              <p:cNvPr id="29" name="Line 244"/>
              <p:cNvSpPr>
                <a:spLocks noChangeShapeType="1"/>
              </p:cNvSpPr>
              <p:nvPr/>
            </p:nvSpPr>
            <p:spPr bwMode="auto">
              <a:xfrm>
                <a:off x="1104" y="1056"/>
                <a:ext cx="0" cy="96"/>
              </a:xfrm>
              <a:prstGeom prst="line">
                <a:avLst/>
              </a:prstGeom>
              <a:noFill/>
              <a:ln w="9525">
                <a:solidFill>
                  <a:schemeClr val="tx1"/>
                </a:solidFill>
                <a:round/>
                <a:headEnd/>
                <a:tailEnd/>
              </a:ln>
              <a:effectLst/>
            </p:spPr>
            <p:txBody>
              <a:bodyPr wrap="none" anchor="ctr"/>
              <a:lstStyle/>
              <a:p>
                <a:endParaRPr lang="en-US" dirty="0"/>
              </a:p>
            </p:txBody>
          </p:sp>
          <p:sp>
            <p:nvSpPr>
              <p:cNvPr id="30" name="Oval 245"/>
              <p:cNvSpPr>
                <a:spLocks noChangeArrowheads="1"/>
              </p:cNvSpPr>
              <p:nvPr/>
            </p:nvSpPr>
            <p:spPr bwMode="auto">
              <a:xfrm>
                <a:off x="1056" y="1152"/>
                <a:ext cx="96" cy="96"/>
              </a:xfrm>
              <a:prstGeom prst="ellipse">
                <a:avLst/>
              </a:prstGeom>
              <a:noFill/>
              <a:ln w="9525">
                <a:solidFill>
                  <a:schemeClr val="tx1"/>
                </a:solidFill>
                <a:round/>
                <a:headEnd/>
                <a:tailEnd/>
              </a:ln>
              <a:effectLst/>
            </p:spPr>
            <p:txBody>
              <a:bodyPr wrap="none" anchor="ctr"/>
              <a:lstStyle/>
              <a:p>
                <a:endParaRPr lang="en-US" dirty="0"/>
              </a:p>
            </p:txBody>
          </p:sp>
        </p:grpSp>
        <p:sp>
          <p:nvSpPr>
            <p:cNvPr id="26" name="Oval 258"/>
            <p:cNvSpPr>
              <a:spLocks noChangeArrowheads="1"/>
            </p:cNvSpPr>
            <p:nvPr/>
          </p:nvSpPr>
          <p:spPr bwMode="auto">
            <a:xfrm>
              <a:off x="3962400" y="5410200"/>
              <a:ext cx="152400" cy="152400"/>
            </a:xfrm>
            <a:prstGeom prst="ellipse">
              <a:avLst/>
            </a:prstGeom>
            <a:noFill/>
            <a:ln w="9525">
              <a:solidFill>
                <a:schemeClr val="tx1"/>
              </a:solidFill>
              <a:round/>
              <a:headEnd/>
              <a:tailEnd/>
            </a:ln>
            <a:effectLst/>
          </p:spPr>
          <p:txBody>
            <a:bodyPr wrap="none" anchor="ctr"/>
            <a:lstStyle/>
            <a:p>
              <a:endParaRPr lang="en-US" dirty="0"/>
            </a:p>
          </p:txBody>
        </p:sp>
      </p:grpSp>
      <p:pic>
        <p:nvPicPr>
          <p:cNvPr id="42" name="Picture 41" descr="ERD_Auto_Repair_associative_entity_example.jpg"/>
          <p:cNvPicPr>
            <a:picLocks noChangeAspect="1"/>
          </p:cNvPicPr>
          <p:nvPr/>
        </p:nvPicPr>
        <p:blipFill>
          <a:blip r:embed="rId3" cstate="print"/>
          <a:stretch>
            <a:fillRect/>
          </a:stretch>
        </p:blipFill>
        <p:spPr>
          <a:xfrm>
            <a:off x="7402582" y="3548064"/>
            <a:ext cx="2655818" cy="27765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par>
                          <p:cTn id="8" fill="hold">
                            <p:stCondLst>
                              <p:cond delay="500"/>
                            </p:stCondLst>
                            <p:childTnLst>
                              <p:par>
                                <p:cTn id="9" presetID="3" presetClass="entr" presetSubtype="10" fill="hold" grpId="0" nodeType="afterEffect">
                                  <p:stCondLst>
                                    <p:cond delay="150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blinds(horizontal)">
                                      <p:cBhvr>
                                        <p:cTn id="11" dur="500"/>
                                        <p:tgtEl>
                                          <p:spTgt spid="3">
                                            <p:txEl>
                                              <p:pRg st="3" end="3"/>
                                            </p:txEl>
                                          </p:spTgt>
                                        </p:tgtEl>
                                      </p:cBhvr>
                                    </p:animEffect>
                                  </p:childTnLst>
                                </p:cTn>
                              </p:par>
                            </p:childTnLst>
                          </p:cTn>
                        </p:par>
                        <p:par>
                          <p:cTn id="12" fill="hold">
                            <p:stCondLst>
                              <p:cond delay="2500"/>
                            </p:stCondLst>
                            <p:childTnLst>
                              <p:par>
                                <p:cTn id="13" presetID="1" presetClass="entr" presetSubtype="0" fill="hold" nodeType="afterEffect">
                                  <p:stCondLst>
                                    <p:cond delay="150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 – An example</a:t>
            </a:r>
          </a:p>
        </p:txBody>
      </p:sp>
      <p:sp>
        <p:nvSpPr>
          <p:cNvPr id="3" name="Content Placeholder 2"/>
          <p:cNvSpPr>
            <a:spLocks noGrp="1"/>
          </p:cNvSpPr>
          <p:nvPr>
            <p:ph idx="1"/>
          </p:nvPr>
        </p:nvSpPr>
        <p:spPr/>
        <p:txBody>
          <a:bodyPr/>
          <a:lstStyle/>
          <a:p>
            <a:r>
              <a:rPr lang="en-US" dirty="0"/>
              <a:t>This diagram is an example of an entity relationship diagram (</a:t>
            </a:r>
            <a:r>
              <a:rPr lang="en-US" b="1" dirty="0"/>
              <a:t>ERD</a:t>
            </a:r>
            <a:r>
              <a:rPr lang="en-US" dirty="0"/>
              <a:t>).  </a:t>
            </a:r>
          </a:p>
          <a:p>
            <a:r>
              <a:rPr lang="en-US" dirty="0"/>
              <a:t>This diagram is for the data used in an auto repair business.  </a:t>
            </a:r>
          </a:p>
          <a:p>
            <a:r>
              <a:rPr lang="en-US" dirty="0"/>
              <a:t>This diagram depicts how the relational database is structured.</a:t>
            </a:r>
          </a:p>
        </p:txBody>
      </p:sp>
      <p:pic>
        <p:nvPicPr>
          <p:cNvPr id="1027" name="Picture 3"/>
          <p:cNvPicPr>
            <a:picLocks noChangeAspect="1" noChangeArrowheads="1"/>
          </p:cNvPicPr>
          <p:nvPr/>
        </p:nvPicPr>
        <p:blipFill>
          <a:blip r:embed="rId3" cstate="print"/>
          <a:srcRect/>
          <a:stretch>
            <a:fillRect/>
          </a:stretch>
        </p:blipFill>
        <p:spPr bwMode="auto">
          <a:xfrm>
            <a:off x="7346273" y="2223504"/>
            <a:ext cx="3457575" cy="2743621"/>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91974DF9-AD47-4691-BA21-BBFCE3637A9A}" type="slidenum">
              <a:rPr kumimoji="0" lang="en-US" smtClean="0"/>
              <a:pPr/>
              <a:t>4</a:t>
            </a:fld>
            <a:endParaRPr kumimoji="0"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Associate entity -&gt; Building the table</a:t>
            </a:r>
          </a:p>
        </p:txBody>
      </p:sp>
      <p:sp>
        <p:nvSpPr>
          <p:cNvPr id="3" name="Content Placeholder 2"/>
          <p:cNvSpPr>
            <a:spLocks noGrp="1"/>
          </p:cNvSpPr>
          <p:nvPr>
            <p:ph idx="1"/>
          </p:nvPr>
        </p:nvSpPr>
        <p:spPr>
          <a:xfrm>
            <a:off x="1981200" y="1447800"/>
            <a:ext cx="5181600" cy="4572000"/>
          </a:xfrm>
        </p:spPr>
        <p:txBody>
          <a:bodyPr>
            <a:normAutofit/>
          </a:bodyPr>
          <a:lstStyle/>
          <a:p>
            <a:r>
              <a:rPr lang="en-US"/>
              <a:t>For the auto repair shop example, you’ll build a table called REPAIR DETAILS.  </a:t>
            </a:r>
          </a:p>
          <a:p>
            <a:pPr lvl="1"/>
            <a:r>
              <a:rPr lang="en-US"/>
              <a:t>This table has a foreign key field from REPAIR ORDERS</a:t>
            </a:r>
          </a:p>
          <a:p>
            <a:pPr lvl="1"/>
            <a:r>
              <a:rPr lang="en-US"/>
              <a:t>It also has a foreign key field from INVENTORY.</a:t>
            </a:r>
          </a:p>
          <a:p>
            <a:r>
              <a:rPr lang="en-US"/>
              <a:t>A table can have many foreign keys or it can have none.  It depends on its relationships with other tables.</a:t>
            </a:r>
          </a:p>
          <a:p>
            <a:endParaRPr lang="en-US"/>
          </a:p>
          <a:p>
            <a:pPr>
              <a:buNone/>
            </a:pPr>
            <a:endParaRPr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40</a:t>
            </a:fld>
            <a:endParaRPr kumimoji="0" lang="en-US"/>
          </a:p>
        </p:txBody>
      </p:sp>
      <p:pic>
        <p:nvPicPr>
          <p:cNvPr id="42" name="Picture 41" descr="ERD_Auto_Repair_associative_entity_example.jpg"/>
          <p:cNvPicPr>
            <a:picLocks noChangeAspect="1"/>
          </p:cNvPicPr>
          <p:nvPr/>
        </p:nvPicPr>
        <p:blipFill>
          <a:blip r:embed="rId3" cstate="print"/>
          <a:stretch>
            <a:fillRect/>
          </a:stretch>
        </p:blipFill>
        <p:spPr>
          <a:xfrm>
            <a:off x="7315200" y="2057401"/>
            <a:ext cx="2655818" cy="2776537"/>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Multivalued attribute</a:t>
            </a:r>
          </a:p>
        </p:txBody>
      </p:sp>
      <p:sp>
        <p:nvSpPr>
          <p:cNvPr id="3" name="Content Placeholder 2"/>
          <p:cNvSpPr>
            <a:spLocks noGrp="1"/>
          </p:cNvSpPr>
          <p:nvPr>
            <p:ph idx="1"/>
          </p:nvPr>
        </p:nvSpPr>
        <p:spPr>
          <a:xfrm>
            <a:off x="1981200" y="1447800"/>
            <a:ext cx="5791200" cy="4876800"/>
          </a:xfrm>
        </p:spPr>
        <p:txBody>
          <a:bodyPr>
            <a:normAutofit/>
          </a:bodyPr>
          <a:lstStyle/>
          <a:p>
            <a:r>
              <a:rPr lang="en-US"/>
              <a:t>The entity shown here has a </a:t>
            </a:r>
            <a:r>
              <a:rPr lang="en-US" b="1"/>
              <a:t>multivalued</a:t>
            </a:r>
            <a:r>
              <a:rPr lang="en-US"/>
              <a:t> attribute.  Which attribute is it?</a:t>
            </a:r>
          </a:p>
          <a:p>
            <a:r>
              <a:rPr lang="en-US"/>
              <a:t>Emp_phone</a:t>
            </a:r>
          </a:p>
          <a:p>
            <a:r>
              <a:rPr lang="en-US"/>
              <a:t>A </a:t>
            </a:r>
            <a:r>
              <a:rPr lang="en-US" b="1"/>
              <a:t>multivalued</a:t>
            </a:r>
            <a:r>
              <a:rPr lang="en-US"/>
              <a:t> attribute can have more than one value for a single entity instance.</a:t>
            </a:r>
          </a:p>
          <a:p>
            <a:r>
              <a:rPr lang="en-US"/>
              <a:t>In this example, Emp_phone is multivalued because it is possible for each employee to have more than one phone number that we need to keep in the database.</a:t>
            </a:r>
          </a:p>
          <a:p>
            <a:pPr>
              <a:buNone/>
            </a:pPr>
            <a:endParaRPr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41</a:t>
            </a:fld>
            <a:endParaRPr kumimoji="0" lang="en-US"/>
          </a:p>
        </p:txBody>
      </p:sp>
      <p:sp>
        <p:nvSpPr>
          <p:cNvPr id="18" name="Rectangle 150"/>
          <p:cNvSpPr>
            <a:spLocks noChangeArrowheads="1"/>
          </p:cNvSpPr>
          <p:nvPr/>
        </p:nvSpPr>
        <p:spPr bwMode="auto">
          <a:xfrm>
            <a:off x="7848600" y="1600200"/>
            <a:ext cx="2209800" cy="1752600"/>
          </a:xfrm>
          <a:prstGeom prst="rect">
            <a:avLst/>
          </a:prstGeom>
          <a:noFill/>
          <a:ln w="9525">
            <a:solidFill>
              <a:schemeClr val="tx1"/>
            </a:solidFill>
            <a:miter lim="800000"/>
            <a:headEnd/>
            <a:tailEnd/>
          </a:ln>
          <a:effectLst/>
        </p:spPr>
        <p:txBody>
          <a:bodyPr wrap="none" anchor="ctr"/>
          <a:lstStyle/>
          <a:p>
            <a:pPr algn="ctr"/>
            <a:r>
              <a:rPr lang="en-US" sz="1600" dirty="0">
                <a:latin typeface="Arial" charset="0"/>
              </a:rPr>
              <a:t>EMPLOYEE</a:t>
            </a:r>
          </a:p>
          <a:p>
            <a:r>
              <a:rPr lang="en-US" sz="1600" u="sng" dirty="0">
                <a:latin typeface="Arial" charset="0"/>
              </a:rPr>
              <a:t>Emp_ID</a:t>
            </a:r>
          </a:p>
          <a:p>
            <a:r>
              <a:rPr lang="en-US" sz="1600" dirty="0">
                <a:latin typeface="Arial" charset="0"/>
              </a:rPr>
              <a:t>Emp_First_Name</a:t>
            </a:r>
          </a:p>
          <a:p>
            <a:r>
              <a:rPr lang="en-US" sz="1600" dirty="0">
                <a:latin typeface="Arial" charset="0"/>
              </a:rPr>
              <a:t>Emp_Last_Name</a:t>
            </a:r>
          </a:p>
          <a:p>
            <a:r>
              <a:rPr lang="en-US" sz="1600" dirty="0">
                <a:latin typeface="Arial" charset="0"/>
              </a:rPr>
              <a:t>{Emp_Phone}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par>
                          <p:cTn id="13" fill="hold">
                            <p:stCondLst>
                              <p:cond delay="500"/>
                            </p:stCondLst>
                            <p:childTnLst>
                              <p:par>
                                <p:cTn id="14" presetID="3" presetClass="entr" presetSubtype="10" fill="hold" grpId="0" nodeType="afterEffect">
                                  <p:stCondLst>
                                    <p:cond delay="200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815926"/>
          </a:xfrm>
        </p:spPr>
        <p:txBody>
          <a:bodyPr/>
          <a:lstStyle/>
          <a:p>
            <a:r>
              <a:rPr lang="en-US" dirty="0"/>
              <a:t>Concatenated primary key</a:t>
            </a:r>
          </a:p>
        </p:txBody>
      </p:sp>
      <p:sp>
        <p:nvSpPr>
          <p:cNvPr id="3" name="Content Placeholder 2"/>
          <p:cNvSpPr>
            <a:spLocks noGrp="1"/>
          </p:cNvSpPr>
          <p:nvPr>
            <p:ph idx="1"/>
          </p:nvPr>
        </p:nvSpPr>
        <p:spPr>
          <a:xfrm>
            <a:off x="1981200" y="1447800"/>
            <a:ext cx="8153400" cy="3276600"/>
          </a:xfrm>
        </p:spPr>
        <p:txBody>
          <a:bodyPr>
            <a:normAutofit/>
          </a:bodyPr>
          <a:lstStyle/>
          <a:p>
            <a:r>
              <a:rPr lang="en-US"/>
              <a:t>The entity on the left depicts a multivalued attribute.</a:t>
            </a:r>
          </a:p>
          <a:p>
            <a:r>
              <a:rPr lang="en-US"/>
              <a:t>The </a:t>
            </a:r>
            <a:r>
              <a:rPr lang="en-US" b="1"/>
              <a:t>physical </a:t>
            </a:r>
            <a:r>
              <a:rPr lang="en-US"/>
              <a:t>data model shown on the right illustrates how a multivalued attribute is transformed.</a:t>
            </a:r>
          </a:p>
          <a:p>
            <a:r>
              <a:rPr lang="en-US"/>
              <a:t>The primary key from the </a:t>
            </a:r>
            <a:r>
              <a:rPr lang="en-US" b="1"/>
              <a:t>parent </a:t>
            </a:r>
            <a:r>
              <a:rPr lang="en-US"/>
              <a:t>entity usually becomes </a:t>
            </a:r>
            <a:r>
              <a:rPr lang="en-US" u="sng"/>
              <a:t>part of</a:t>
            </a:r>
            <a:r>
              <a:rPr lang="en-US"/>
              <a:t> the primary key in the </a:t>
            </a:r>
            <a:r>
              <a:rPr lang="en-US" b="1"/>
              <a:t>child</a:t>
            </a:r>
            <a:r>
              <a:rPr lang="en-US"/>
              <a:t> entity (Emp_ID in EMPLOYEE, in this case).</a:t>
            </a:r>
          </a:p>
          <a:p>
            <a:r>
              <a:rPr lang="en-US"/>
              <a:t>Remember, a primary key can consist of more than one field.</a:t>
            </a:r>
          </a:p>
          <a:p>
            <a:r>
              <a:rPr lang="en-US"/>
              <a:t>A </a:t>
            </a:r>
            <a:r>
              <a:rPr lang="en-US" b="1"/>
              <a:t>concatenated </a:t>
            </a:r>
            <a:r>
              <a:rPr lang="en-US"/>
              <a:t>primary key consists of two or more fields.</a:t>
            </a:r>
          </a:p>
          <a:p>
            <a:pPr>
              <a:buNone/>
            </a:pPr>
            <a:endParaRPr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42</a:t>
            </a:fld>
            <a:endParaRPr kumimoji="0" lang="en-US"/>
          </a:p>
        </p:txBody>
      </p:sp>
      <p:sp>
        <p:nvSpPr>
          <p:cNvPr id="18" name="Rectangle 150"/>
          <p:cNvSpPr>
            <a:spLocks noChangeArrowheads="1"/>
          </p:cNvSpPr>
          <p:nvPr/>
        </p:nvSpPr>
        <p:spPr bwMode="auto">
          <a:xfrm>
            <a:off x="2286000" y="5181600"/>
            <a:ext cx="1828800" cy="1143000"/>
          </a:xfrm>
          <a:prstGeom prst="rect">
            <a:avLst/>
          </a:prstGeom>
          <a:noFill/>
          <a:ln w="9525">
            <a:solidFill>
              <a:schemeClr val="tx1"/>
            </a:solidFill>
            <a:miter lim="800000"/>
            <a:headEnd/>
            <a:tailEnd/>
          </a:ln>
          <a:effectLst/>
        </p:spPr>
        <p:txBody>
          <a:bodyPr wrap="none" anchor="ctr"/>
          <a:lstStyle/>
          <a:p>
            <a:pPr algn="ctr"/>
            <a:r>
              <a:rPr lang="en-US" sz="1200" dirty="0">
                <a:latin typeface="Arial" charset="0"/>
              </a:rPr>
              <a:t>EMPLOYEE</a:t>
            </a:r>
          </a:p>
          <a:p>
            <a:r>
              <a:rPr lang="en-US" sz="1200" u="sng" dirty="0">
                <a:latin typeface="Arial" charset="0"/>
              </a:rPr>
              <a:t>Emp_ID</a:t>
            </a:r>
          </a:p>
          <a:p>
            <a:r>
              <a:rPr lang="en-US" sz="1200" dirty="0">
                <a:latin typeface="Arial" charset="0"/>
              </a:rPr>
              <a:t>Emp_First_Name</a:t>
            </a:r>
          </a:p>
          <a:p>
            <a:r>
              <a:rPr lang="en-US" sz="1200" dirty="0">
                <a:latin typeface="Arial" charset="0"/>
              </a:rPr>
              <a:t>Emp_Last_Name</a:t>
            </a:r>
          </a:p>
          <a:p>
            <a:r>
              <a:rPr lang="en-US" sz="1200" dirty="0">
                <a:latin typeface="Arial" charset="0"/>
              </a:rPr>
              <a:t>{Emp_Phone}</a:t>
            </a:r>
          </a:p>
        </p:txBody>
      </p:sp>
      <p:pic>
        <p:nvPicPr>
          <p:cNvPr id="6" name="Picture 5" descr="ERD_Auto_Repair_PHONE_NUMBER_table_with_FK.jpg"/>
          <p:cNvPicPr>
            <a:picLocks noChangeAspect="1"/>
          </p:cNvPicPr>
          <p:nvPr/>
        </p:nvPicPr>
        <p:blipFill>
          <a:blip r:embed="rId3" cstate="print"/>
          <a:stretch>
            <a:fillRect/>
          </a:stretch>
        </p:blipFill>
        <p:spPr>
          <a:xfrm>
            <a:off x="6096000" y="5095178"/>
            <a:ext cx="3733800" cy="12294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669444"/>
          </a:xfrm>
        </p:spPr>
        <p:txBody>
          <a:bodyPr/>
          <a:lstStyle/>
          <a:p>
            <a:r>
              <a:rPr lang="en-US" dirty="0"/>
              <a:t>Multivalued attribute implementation</a:t>
            </a:r>
          </a:p>
        </p:txBody>
      </p:sp>
      <p:sp>
        <p:nvSpPr>
          <p:cNvPr id="3" name="Content Placeholder 2"/>
          <p:cNvSpPr>
            <a:spLocks noGrp="1"/>
          </p:cNvSpPr>
          <p:nvPr>
            <p:ph idx="1"/>
          </p:nvPr>
        </p:nvSpPr>
        <p:spPr>
          <a:xfrm>
            <a:off x="1981200" y="1447800"/>
            <a:ext cx="8153400" cy="1905000"/>
          </a:xfrm>
        </p:spPr>
        <p:txBody>
          <a:bodyPr>
            <a:normAutofit/>
          </a:bodyPr>
          <a:lstStyle/>
          <a:p>
            <a:r>
              <a:rPr lang="en-US" dirty="0"/>
              <a:t>The examples below illustrate the transformation from </a:t>
            </a:r>
          </a:p>
          <a:p>
            <a:pPr lvl="1"/>
            <a:r>
              <a:rPr lang="en-US" dirty="0"/>
              <a:t>a logical entity </a:t>
            </a:r>
          </a:p>
          <a:p>
            <a:pPr lvl="1"/>
            <a:r>
              <a:rPr lang="en-US" dirty="0"/>
              <a:t>to a physical design </a:t>
            </a:r>
          </a:p>
          <a:p>
            <a:pPr lvl="1"/>
            <a:r>
              <a:rPr lang="en-US" dirty="0"/>
              <a:t>to the tables in the relational database.</a:t>
            </a:r>
          </a:p>
          <a:p>
            <a:pPr>
              <a:buNone/>
            </a:pPr>
            <a:endParaRPr lang="en-US" dirty="0"/>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43</a:t>
            </a:fld>
            <a:endParaRPr kumimoji="0" lang="en-US"/>
          </a:p>
        </p:txBody>
      </p:sp>
      <p:pic>
        <p:nvPicPr>
          <p:cNvPr id="6" name="Picture 5" descr="ERD_Auto_Repair_PHONE_NUMBER_table_with_FK.jpg"/>
          <p:cNvPicPr>
            <a:picLocks noChangeAspect="1"/>
          </p:cNvPicPr>
          <p:nvPr/>
        </p:nvPicPr>
        <p:blipFill>
          <a:blip r:embed="rId3" cstate="print"/>
          <a:stretch>
            <a:fillRect/>
          </a:stretch>
        </p:blipFill>
        <p:spPr>
          <a:xfrm>
            <a:off x="4114800" y="3771900"/>
            <a:ext cx="3124200" cy="1028700"/>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8168898" y="5029200"/>
            <a:ext cx="2041902" cy="1295400"/>
          </a:xfrm>
          <a:prstGeom prst="rect">
            <a:avLst/>
          </a:prstGeom>
          <a:noFill/>
          <a:ln w="9525">
            <a:noFill/>
            <a:miter lim="800000"/>
            <a:headEnd/>
            <a:tailEnd/>
          </a:ln>
        </p:spPr>
      </p:pic>
      <p:sp>
        <p:nvSpPr>
          <p:cNvPr id="8" name="Rectangle 150"/>
          <p:cNvSpPr>
            <a:spLocks noChangeArrowheads="1"/>
          </p:cNvSpPr>
          <p:nvPr/>
        </p:nvSpPr>
        <p:spPr bwMode="auto">
          <a:xfrm>
            <a:off x="2057400" y="3429000"/>
            <a:ext cx="1676400" cy="1066800"/>
          </a:xfrm>
          <a:prstGeom prst="rect">
            <a:avLst/>
          </a:prstGeom>
          <a:noFill/>
          <a:ln w="9525">
            <a:solidFill>
              <a:schemeClr val="tx1"/>
            </a:solidFill>
            <a:miter lim="800000"/>
            <a:headEnd/>
            <a:tailEnd/>
          </a:ln>
          <a:effectLst/>
        </p:spPr>
        <p:txBody>
          <a:bodyPr wrap="none" anchor="ctr"/>
          <a:lstStyle/>
          <a:p>
            <a:pPr algn="ctr"/>
            <a:r>
              <a:rPr lang="en-US" sz="1100" dirty="0">
                <a:latin typeface="Arial" charset="0"/>
              </a:rPr>
              <a:t>EMPLOYEE</a:t>
            </a:r>
          </a:p>
          <a:p>
            <a:r>
              <a:rPr lang="en-US" sz="1100" u="sng" dirty="0">
                <a:latin typeface="Arial" charset="0"/>
              </a:rPr>
              <a:t>Emp_ID</a:t>
            </a:r>
          </a:p>
          <a:p>
            <a:r>
              <a:rPr lang="en-US" sz="1100" dirty="0">
                <a:latin typeface="Arial" charset="0"/>
              </a:rPr>
              <a:t>Emp_First_Name</a:t>
            </a:r>
          </a:p>
          <a:p>
            <a:r>
              <a:rPr lang="en-US" sz="1100" dirty="0">
                <a:latin typeface="Arial" charset="0"/>
              </a:rPr>
              <a:t>Emp_Last_Name</a:t>
            </a:r>
          </a:p>
          <a:p>
            <a:r>
              <a:rPr lang="en-US" sz="1100" dirty="0">
                <a:latin typeface="Arial" charset="0"/>
              </a:rPr>
              <a:t>{Emp_Phone}</a:t>
            </a:r>
          </a:p>
        </p:txBody>
      </p:sp>
      <p:pic>
        <p:nvPicPr>
          <p:cNvPr id="1027" name="Picture 3"/>
          <p:cNvPicPr>
            <a:picLocks noChangeAspect="1" noChangeArrowheads="1"/>
          </p:cNvPicPr>
          <p:nvPr/>
        </p:nvPicPr>
        <p:blipFill>
          <a:blip r:embed="rId5" cstate="print"/>
          <a:srcRect/>
          <a:stretch>
            <a:fillRect/>
          </a:stretch>
        </p:blipFill>
        <p:spPr bwMode="auto">
          <a:xfrm>
            <a:off x="4572000" y="5010150"/>
            <a:ext cx="3124200" cy="1238250"/>
          </a:xfrm>
          <a:prstGeom prst="rect">
            <a:avLst/>
          </a:prstGeom>
          <a:noFill/>
          <a:ln w="9525">
            <a:noFill/>
            <a:miter lim="800000"/>
            <a:headEnd/>
            <a:tailEnd/>
          </a:ln>
        </p:spPr>
      </p:pic>
      <p:cxnSp>
        <p:nvCxnSpPr>
          <p:cNvPr id="11" name="Straight Arrow Connector 10"/>
          <p:cNvCxnSpPr/>
          <p:nvPr/>
        </p:nvCxnSpPr>
        <p:spPr>
          <a:xfrm>
            <a:off x="7086600" y="5638800"/>
            <a:ext cx="1447800" cy="76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086600" y="5638800"/>
            <a:ext cx="1447800" cy="228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par>
                          <p:cTn id="16" fill="hold">
                            <p:stCondLst>
                              <p:cond delay="500"/>
                            </p:stCondLst>
                            <p:childTnLst>
                              <p:par>
                                <p:cTn id="17" presetID="1" presetClass="entr" presetSubtype="0" fill="hold" nodeType="afterEffect">
                                  <p:stCondLst>
                                    <p:cond delay="50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linds(horizontal)">
                                      <p:cBhvr>
                                        <p:cTn id="23" dur="500"/>
                                        <p:tgtEl>
                                          <p:spTgt spid="3">
                                            <p:txEl>
                                              <p:pRg st="3" end="3"/>
                                            </p:txEl>
                                          </p:spTgt>
                                        </p:tgtEl>
                                      </p:cBhvr>
                                    </p:animEffect>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10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childTnLst>
                                </p:cTn>
                              </p:par>
                            </p:childTnLst>
                          </p:cTn>
                        </p:par>
                        <p:par>
                          <p:cTn id="29" fill="hold">
                            <p:stCondLst>
                              <p:cond delay="500"/>
                            </p:stCondLst>
                            <p:childTnLst>
                              <p:par>
                                <p:cTn id="30" presetID="1" presetClass="entr" presetSubtype="0" fill="hold" nodeType="afterEffect">
                                  <p:stCondLst>
                                    <p:cond delay="1000"/>
                                  </p:stCondLst>
                                  <p:childTnLst>
                                    <p:set>
                                      <p:cBhvr>
                                        <p:cTn id="31" dur="1" fill="hold">
                                          <p:stCondLst>
                                            <p:cond delay="0"/>
                                          </p:stCondLst>
                                        </p:cTn>
                                        <p:tgtEl>
                                          <p:spTgt spid="11"/>
                                        </p:tgtEl>
                                        <p:attrNameLst>
                                          <p:attrName>style.visibility</p:attrName>
                                        </p:attrNameLst>
                                      </p:cBhvr>
                                      <p:to>
                                        <p:strVal val="visible"/>
                                      </p:to>
                                    </p:set>
                                  </p:childTnLst>
                                </p:cTn>
                              </p:par>
                            </p:childTnLst>
                          </p:cTn>
                        </p:par>
                        <p:par>
                          <p:cTn id="32" fill="hold">
                            <p:stCondLst>
                              <p:cond delay="1500"/>
                            </p:stCondLst>
                            <p:childTnLst>
                              <p:par>
                                <p:cTn id="33" presetID="1" presetClass="entr" presetSubtype="0" fill="hold" nodeType="afterEffect">
                                  <p:stCondLst>
                                    <p:cond delay="100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Databases – Why bother?</a:t>
            </a:r>
          </a:p>
        </p:txBody>
      </p:sp>
      <p:sp>
        <p:nvSpPr>
          <p:cNvPr id="3" name="Content Placeholder 2"/>
          <p:cNvSpPr>
            <a:spLocks noGrp="1"/>
          </p:cNvSpPr>
          <p:nvPr>
            <p:ph idx="1"/>
          </p:nvPr>
        </p:nvSpPr>
        <p:spPr>
          <a:xfrm>
            <a:off x="1981200" y="1447800"/>
            <a:ext cx="8183880" cy="4953000"/>
          </a:xfrm>
        </p:spPr>
        <p:txBody>
          <a:bodyPr>
            <a:normAutofit/>
          </a:bodyPr>
          <a:lstStyle/>
          <a:p>
            <a:pPr marL="365760" indent="-256032">
              <a:buFont typeface="Wingdings 3"/>
              <a:buChar char=""/>
              <a:defRPr/>
            </a:pPr>
            <a:r>
              <a:rPr lang="en-US" b="1" dirty="0"/>
              <a:t>Databases</a:t>
            </a:r>
            <a:r>
              <a:rPr lang="en-US" dirty="0"/>
              <a:t> are important because almost everyone—businesses, government agencies, schools, etc.—need to keep track of </a:t>
            </a:r>
            <a:r>
              <a:rPr lang="en-US" b="1" dirty="0"/>
              <a:t>data</a:t>
            </a:r>
            <a:r>
              <a:rPr lang="en-US" dirty="0"/>
              <a:t> over time.  </a:t>
            </a:r>
          </a:p>
          <a:p>
            <a:pPr marL="365760" indent="-256032">
              <a:buFont typeface="Wingdings 3"/>
              <a:buChar char=""/>
              <a:defRPr/>
            </a:pPr>
            <a:r>
              <a:rPr lang="en-US" dirty="0"/>
              <a:t>Whether it is a business that wants to keep a record of its customers and its inventory or a non-profit agency that wants to keep track of donors and donations, storing and retrieving that </a:t>
            </a:r>
            <a:r>
              <a:rPr lang="en-US" b="1" dirty="0"/>
              <a:t>information</a:t>
            </a:r>
            <a:r>
              <a:rPr lang="en-US" dirty="0"/>
              <a:t> efficiently requires a database.</a:t>
            </a:r>
          </a:p>
          <a:p>
            <a:pPr marL="365760" indent="-256032">
              <a:buFont typeface="Wingdings 3"/>
              <a:buChar char=""/>
              <a:defRPr/>
            </a:pPr>
            <a:r>
              <a:rPr lang="en-US" b="1" dirty="0"/>
              <a:t>Information</a:t>
            </a:r>
            <a:r>
              <a:rPr lang="en-US" dirty="0"/>
              <a:t> and </a:t>
            </a:r>
            <a:r>
              <a:rPr lang="en-US" b="1" dirty="0"/>
              <a:t>data</a:t>
            </a:r>
            <a:r>
              <a:rPr lang="en-US" dirty="0"/>
              <a:t>: A distinction is usually made between these two terms.  </a:t>
            </a:r>
            <a:r>
              <a:rPr lang="en-US" b="1" dirty="0"/>
              <a:t>Information</a:t>
            </a:r>
            <a:r>
              <a:rPr lang="en-US" dirty="0"/>
              <a:t> is data organized in a way that is useful to someone—for example, a list of phone numbers and email addresses for employees in the marketing department sorted by last name. All the details about employees—first name, last name, phone number, pay rate, social security number, department, etc.—are the </a:t>
            </a:r>
            <a:r>
              <a:rPr lang="en-US" b="1" dirty="0"/>
              <a:t>data</a:t>
            </a:r>
            <a:r>
              <a:rPr lang="en-US" dirty="0"/>
              <a:t> stored in the database.</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5</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 Management System (DBMS)</a:t>
            </a:r>
          </a:p>
        </p:txBody>
      </p:sp>
      <p:sp>
        <p:nvSpPr>
          <p:cNvPr id="3" name="Content Placeholder 2"/>
          <p:cNvSpPr>
            <a:spLocks noGrp="1"/>
          </p:cNvSpPr>
          <p:nvPr>
            <p:ph idx="1"/>
          </p:nvPr>
        </p:nvSpPr>
        <p:spPr/>
        <p:txBody>
          <a:bodyPr/>
          <a:lstStyle/>
          <a:p>
            <a:r>
              <a:rPr lang="en-US" dirty="0"/>
              <a:t>A </a:t>
            </a:r>
            <a:r>
              <a:rPr lang="en-US" b="1" dirty="0"/>
              <a:t>DBMS</a:t>
            </a:r>
            <a:r>
              <a:rPr lang="en-US" dirty="0"/>
              <a:t> is software that provides tools for building and managing a database.</a:t>
            </a:r>
          </a:p>
          <a:p>
            <a:r>
              <a:rPr lang="en-US" dirty="0"/>
              <a:t>Examples of relational DBMS software are:</a:t>
            </a:r>
          </a:p>
          <a:p>
            <a:pPr lvl="1"/>
            <a:r>
              <a:rPr lang="en-US" dirty="0"/>
              <a:t>Microsoft Access</a:t>
            </a:r>
          </a:p>
          <a:p>
            <a:pPr lvl="1"/>
            <a:r>
              <a:rPr lang="en-US" dirty="0"/>
              <a:t>SQL Server</a:t>
            </a:r>
          </a:p>
          <a:p>
            <a:pPr lvl="1"/>
            <a:r>
              <a:rPr lang="en-US" dirty="0"/>
              <a:t>Oracle</a:t>
            </a:r>
          </a:p>
          <a:p>
            <a:pPr lvl="1"/>
            <a:r>
              <a:rPr lang="en-US" dirty="0"/>
              <a:t>DB2</a:t>
            </a:r>
          </a:p>
          <a:p>
            <a:pPr lvl="1"/>
            <a:r>
              <a:rPr lang="en-US" dirty="0"/>
              <a:t>MySQL</a:t>
            </a:r>
          </a:p>
          <a:p>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6</a:t>
            </a:fld>
            <a:endParaRPr kumimoji="0"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notation</a:t>
            </a:r>
          </a:p>
        </p:txBody>
      </p:sp>
      <p:sp>
        <p:nvSpPr>
          <p:cNvPr id="3" name="Content Placeholder 2"/>
          <p:cNvSpPr>
            <a:spLocks noGrp="1"/>
          </p:cNvSpPr>
          <p:nvPr>
            <p:ph idx="1"/>
          </p:nvPr>
        </p:nvSpPr>
        <p:spPr/>
        <p:txBody>
          <a:bodyPr>
            <a:normAutofit/>
          </a:bodyPr>
          <a:lstStyle/>
          <a:p>
            <a:r>
              <a:rPr lang="en-US" dirty="0"/>
              <a:t>The are relatively few symbols in data modeling but many terms and concepts are represented by a deceptively simple set of symbols.</a:t>
            </a:r>
          </a:p>
          <a:p>
            <a:r>
              <a:rPr lang="en-US" i="1" dirty="0"/>
              <a:t>We can’t seem to agree! </a:t>
            </a:r>
            <a:r>
              <a:rPr lang="en-US" dirty="0"/>
              <a:t>There is than one set of symbols (a.k.a. </a:t>
            </a:r>
            <a:r>
              <a:rPr lang="en-US" b="1" dirty="0"/>
              <a:t>notation</a:t>
            </a:r>
            <a:r>
              <a:rPr lang="en-US" dirty="0"/>
              <a:t>) used for data modeling.   There is no consensus among IS professionals on which set to use.</a:t>
            </a:r>
          </a:p>
          <a:p>
            <a:r>
              <a:rPr lang="en-US" dirty="0"/>
              <a:t>We’ll use the </a:t>
            </a:r>
            <a:r>
              <a:rPr lang="en-US" b="1" dirty="0"/>
              <a:t>crow’s feet</a:t>
            </a:r>
            <a:r>
              <a:rPr lang="en-US" dirty="0"/>
              <a:t> notation.  It is commonly found in systems analysis and design textbooks. </a:t>
            </a:r>
          </a:p>
          <a:p>
            <a:r>
              <a:rPr lang="en-US" dirty="0"/>
              <a:t>Once you become comfortable with data modeling terms—what they are and, more importantly, what they mean—you’ll find it fairly easy to switch from one notation to another.</a:t>
            </a:r>
          </a:p>
          <a:p>
            <a:endParaRPr lang="en-US" dirty="0"/>
          </a:p>
          <a:p>
            <a:endParaRPr lang="en-US" dirty="0"/>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7</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Model – Entity</a:t>
            </a:r>
          </a:p>
        </p:txBody>
      </p:sp>
      <p:sp>
        <p:nvSpPr>
          <p:cNvPr id="3" name="Content Placeholder 2"/>
          <p:cNvSpPr>
            <a:spLocks noGrp="1"/>
          </p:cNvSpPr>
          <p:nvPr>
            <p:ph idx="1"/>
          </p:nvPr>
        </p:nvSpPr>
        <p:spPr/>
        <p:txBody>
          <a:bodyPr/>
          <a:lstStyle/>
          <a:p>
            <a:r>
              <a:rPr lang="en-US" b="1" dirty="0"/>
              <a:t>Entity</a:t>
            </a:r>
            <a:r>
              <a:rPr lang="en-US" dirty="0"/>
              <a:t>: An entity is a person</a:t>
            </a:r>
            <a:r>
              <a:rPr lang="en-US"/>
              <a:t>, place, thing or event about </a:t>
            </a:r>
            <a:r>
              <a:rPr lang="en-US" dirty="0"/>
              <a:t>which we want to store information.  Example entities are: customer, inventory, project, etc.</a:t>
            </a:r>
          </a:p>
          <a:p>
            <a:r>
              <a:rPr lang="en-US" b="1" dirty="0"/>
              <a:t>Entity type</a:t>
            </a:r>
            <a:r>
              <a:rPr lang="en-US" dirty="0"/>
              <a:t> and </a:t>
            </a:r>
            <a:r>
              <a:rPr lang="en-US" b="1" dirty="0"/>
              <a:t>entity</a:t>
            </a:r>
            <a:r>
              <a:rPr lang="en-US" dirty="0"/>
              <a:t>: We usually say “entity” but you may also hear “entity type”.</a:t>
            </a:r>
          </a:p>
          <a:p>
            <a:r>
              <a:rPr lang="en-US" b="1" dirty="0"/>
              <a:t>Entity</a:t>
            </a:r>
            <a:r>
              <a:rPr lang="en-US" dirty="0"/>
              <a:t> and </a:t>
            </a:r>
            <a:r>
              <a:rPr lang="en-US" b="1" dirty="0"/>
              <a:t>entity instance</a:t>
            </a:r>
            <a:r>
              <a:rPr lang="en-US" dirty="0"/>
              <a:t>: An entity instance is a </a:t>
            </a:r>
            <a:r>
              <a:rPr lang="en-US" u="sng" dirty="0"/>
              <a:t>single</a:t>
            </a:r>
            <a:r>
              <a:rPr lang="en-US" dirty="0"/>
              <a:t> occurrence of an entity.  For example: Bob Wilson is an instance of the entity CUSTOMER.</a:t>
            </a:r>
          </a:p>
          <a:p>
            <a:r>
              <a:rPr lang="en-US" dirty="0"/>
              <a:t>The symbol for an entity is a rectangle:</a:t>
            </a:r>
          </a:p>
          <a:p>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8</a:t>
            </a:fld>
            <a:endParaRPr kumimoji="0" lang="en-US" dirty="0"/>
          </a:p>
        </p:txBody>
      </p:sp>
      <p:sp>
        <p:nvSpPr>
          <p:cNvPr id="7" name="Rectangle 150"/>
          <p:cNvSpPr>
            <a:spLocks noChangeArrowheads="1"/>
          </p:cNvSpPr>
          <p:nvPr/>
        </p:nvSpPr>
        <p:spPr bwMode="auto">
          <a:xfrm>
            <a:off x="8686800" y="5257800"/>
            <a:ext cx="1524000" cy="533400"/>
          </a:xfrm>
          <a:prstGeom prst="rect">
            <a:avLst/>
          </a:prstGeom>
          <a:noFill/>
          <a:ln w="9525">
            <a:solidFill>
              <a:schemeClr val="tx1"/>
            </a:solidFill>
            <a:miter lim="800000"/>
            <a:headEnd/>
            <a:tailEnd/>
          </a:ln>
          <a:effectLst/>
        </p:spPr>
        <p:txBody>
          <a:bodyPr wrap="none" anchor="ctr"/>
          <a:lstStyle/>
          <a:p>
            <a:pPr algn="ctr"/>
            <a:r>
              <a:rPr lang="en-US" sz="1600" dirty="0">
                <a:latin typeface="Arial" charset="0"/>
              </a:rPr>
              <a:t>ENTITY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par>
                          <p:cTn id="18" fill="hold">
                            <p:stCondLst>
                              <p:cond delay="500"/>
                            </p:stCondLst>
                            <p:childTnLst>
                              <p:par>
                                <p:cTn id="19" presetID="3" presetClass="entr" presetSubtype="1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Model – Attribute</a:t>
            </a:r>
          </a:p>
        </p:txBody>
      </p:sp>
      <p:sp>
        <p:nvSpPr>
          <p:cNvPr id="3" name="Content Placeholder 2"/>
          <p:cNvSpPr>
            <a:spLocks noGrp="1"/>
          </p:cNvSpPr>
          <p:nvPr>
            <p:ph idx="1"/>
          </p:nvPr>
        </p:nvSpPr>
        <p:spPr/>
        <p:txBody>
          <a:bodyPr/>
          <a:lstStyle/>
          <a:p>
            <a:r>
              <a:rPr lang="en-US" b="1" dirty="0"/>
              <a:t>Attribute</a:t>
            </a:r>
            <a:r>
              <a:rPr lang="en-US" dirty="0"/>
              <a:t>: An attribute is a single unit of information that describes something about an entity.  </a:t>
            </a:r>
          </a:p>
          <a:p>
            <a:r>
              <a:rPr lang="en-US" dirty="0"/>
              <a:t>An entity usually has many attributes.</a:t>
            </a:r>
          </a:p>
          <a:p>
            <a:r>
              <a:rPr lang="en-US" dirty="0"/>
              <a:t>Example:  For a CUSTOMER entity, we probably want to know the customer’s first name, last name, address, home phone number, etc.</a:t>
            </a:r>
          </a:p>
          <a:p>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9</a:t>
            </a:fld>
            <a:endParaRPr kumimoji="0" lang="en-US" dirty="0"/>
          </a:p>
        </p:txBody>
      </p:sp>
      <p:sp>
        <p:nvSpPr>
          <p:cNvPr id="7" name="Rectangle 150"/>
          <p:cNvSpPr>
            <a:spLocks noChangeArrowheads="1"/>
          </p:cNvSpPr>
          <p:nvPr/>
        </p:nvSpPr>
        <p:spPr bwMode="auto">
          <a:xfrm>
            <a:off x="3352800" y="4724400"/>
            <a:ext cx="1905000" cy="990600"/>
          </a:xfrm>
          <a:prstGeom prst="rect">
            <a:avLst/>
          </a:prstGeom>
          <a:noFill/>
          <a:ln w="9525">
            <a:solidFill>
              <a:schemeClr val="tx1"/>
            </a:solidFill>
            <a:miter lim="800000"/>
            <a:headEnd/>
            <a:tailEnd/>
          </a:ln>
          <a:effectLst/>
        </p:spPr>
        <p:txBody>
          <a:bodyPr wrap="none" anchor="ctr"/>
          <a:lstStyle/>
          <a:p>
            <a:pPr algn="ctr"/>
            <a:r>
              <a:rPr lang="en-US" sz="1600" dirty="0">
                <a:latin typeface="Arial" charset="0"/>
              </a:rPr>
              <a:t>ENTITY</a:t>
            </a:r>
          </a:p>
          <a:p>
            <a:r>
              <a:rPr lang="en-US" sz="1600" dirty="0">
                <a:latin typeface="Arial" charset="0"/>
              </a:rPr>
              <a:t>Attribute1</a:t>
            </a:r>
          </a:p>
          <a:p>
            <a:r>
              <a:rPr lang="en-US" sz="1600" dirty="0">
                <a:latin typeface="Arial" charset="0"/>
              </a:rPr>
              <a:t>Attribute 2</a:t>
            </a:r>
          </a:p>
        </p:txBody>
      </p:sp>
      <p:sp>
        <p:nvSpPr>
          <p:cNvPr id="8" name="Rectangle 150"/>
          <p:cNvSpPr>
            <a:spLocks noChangeArrowheads="1"/>
          </p:cNvSpPr>
          <p:nvPr/>
        </p:nvSpPr>
        <p:spPr bwMode="auto">
          <a:xfrm>
            <a:off x="6477000" y="4724400"/>
            <a:ext cx="1905000" cy="1219200"/>
          </a:xfrm>
          <a:prstGeom prst="rect">
            <a:avLst/>
          </a:prstGeom>
          <a:noFill/>
          <a:ln w="9525">
            <a:solidFill>
              <a:schemeClr val="tx1"/>
            </a:solidFill>
            <a:miter lim="800000"/>
            <a:headEnd/>
            <a:tailEnd/>
          </a:ln>
          <a:effectLst/>
        </p:spPr>
        <p:txBody>
          <a:bodyPr wrap="none" anchor="ctr"/>
          <a:lstStyle/>
          <a:p>
            <a:pPr algn="ctr"/>
            <a:r>
              <a:rPr lang="en-US" sz="1600" dirty="0">
                <a:latin typeface="Arial" charset="0"/>
              </a:rPr>
              <a:t>CUSTOMER</a:t>
            </a:r>
          </a:p>
          <a:p>
            <a:r>
              <a:rPr lang="en-US" sz="1600" dirty="0">
                <a:latin typeface="Arial" charset="0"/>
              </a:rPr>
              <a:t>Cust_First_Name</a:t>
            </a:r>
          </a:p>
          <a:p>
            <a:r>
              <a:rPr lang="en-US" sz="1600">
                <a:latin typeface="Arial" charset="0"/>
              </a:rPr>
              <a:t>Cust_Last_Name</a:t>
            </a:r>
          </a:p>
          <a:p>
            <a:r>
              <a:rPr lang="en-US" sz="1600">
                <a:latin typeface="Arial" charset="0"/>
              </a:rPr>
              <a:t>Cust_Phone</a:t>
            </a:r>
            <a:endParaRPr lang="en-US" sz="16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Lst>
  </p:timing>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289AE2-D2AE-49D1-AFAC-3A79F6794255}">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927BD4C1-B6B1-4715-ABF9-E660A51A4EA0}">
  <ds:schemaRefs>
    <ds:schemaRef ds:uri="http://schemas.microsoft.com/sharepoint/v3/contenttype/forms"/>
  </ds:schemaRefs>
</ds:datastoreItem>
</file>

<file path=customXml/itemProps3.xml><?xml version="1.0" encoding="utf-8"?>
<ds:datastoreItem xmlns:ds="http://schemas.openxmlformats.org/officeDocument/2006/customXml" ds:itemID="{41E7CA09-9778-4414-AE97-8064B12DA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{A2C66C81-3E1B-4990-A454-2F275A9D447A}tf33552983_win32</Template>
  <TotalTime>41</TotalTime>
  <Words>3720</Words>
  <Application>Microsoft Office PowerPoint</Application>
  <PresentationFormat>Widescreen</PresentationFormat>
  <Paragraphs>420</Paragraphs>
  <Slides>43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Franklin Gothic Book</vt:lpstr>
      <vt:lpstr>Franklin Gothic Demi</vt:lpstr>
      <vt:lpstr>Wingdings 2</vt:lpstr>
      <vt:lpstr>Wingdings 3</vt:lpstr>
      <vt:lpstr>DividendVTI</vt:lpstr>
      <vt:lpstr>Database design, relationships</vt:lpstr>
      <vt:lpstr>Databases</vt:lpstr>
      <vt:lpstr>Relational Databases</vt:lpstr>
      <vt:lpstr>Database – An example</vt:lpstr>
      <vt:lpstr>Databases – Why bother?</vt:lpstr>
      <vt:lpstr>Database Management System (DBMS)</vt:lpstr>
      <vt:lpstr>Model notation</vt:lpstr>
      <vt:lpstr>Data Model – Entity</vt:lpstr>
      <vt:lpstr>Data Model – Attribute</vt:lpstr>
      <vt:lpstr>Data Model:  Different kinds of attributes</vt:lpstr>
      <vt:lpstr>Data Model – Relationship</vt:lpstr>
      <vt:lpstr>Data Model - Cardinality</vt:lpstr>
      <vt:lpstr>Relationships and cardinality</vt:lpstr>
      <vt:lpstr>Relationships</vt:lpstr>
      <vt:lpstr>Maximum Cardinality</vt:lpstr>
      <vt:lpstr>Degree of the relationship - Unary</vt:lpstr>
      <vt:lpstr>Degree of the relationship - Binary</vt:lpstr>
      <vt:lpstr>Degree of the relationship - Ternary</vt:lpstr>
      <vt:lpstr>Cardinality: Define a relationship</vt:lpstr>
      <vt:lpstr>Define a relationship: 2 questions</vt:lpstr>
      <vt:lpstr>Define a relationship: 2 more questions</vt:lpstr>
      <vt:lpstr>Reading the relationship</vt:lpstr>
      <vt:lpstr>Logical &amp; physical models</vt:lpstr>
      <vt:lpstr>Examples: Logical &amp; physical models</vt:lpstr>
      <vt:lpstr>Physical model -&gt; relational database</vt:lpstr>
      <vt:lpstr>From model to database – An example</vt:lpstr>
      <vt:lpstr>Entity instance = row in a table</vt:lpstr>
      <vt:lpstr>Database “relationships”</vt:lpstr>
      <vt:lpstr>Foreign key</vt:lpstr>
      <vt:lpstr>Foreign key: Building a relationship</vt:lpstr>
      <vt:lpstr>Data redundancy</vt:lpstr>
      <vt:lpstr>Foreign key field name</vt:lpstr>
      <vt:lpstr>Primary key – Which attribute?</vt:lpstr>
      <vt:lpstr>Unary, one-to-many relationship</vt:lpstr>
      <vt:lpstr>Unary, one-to-many relationship</vt:lpstr>
      <vt:lpstr>Binary, one-to-one relationship</vt:lpstr>
      <vt:lpstr>Many-to-many relationship</vt:lpstr>
      <vt:lpstr>Many-to-many: add associative entity</vt:lpstr>
      <vt:lpstr>Many-to-many: Physical model</vt:lpstr>
      <vt:lpstr>Associate entity -&gt; Building the table</vt:lpstr>
      <vt:lpstr>Multivalued attribute</vt:lpstr>
      <vt:lpstr>Concatenated primary key</vt:lpstr>
      <vt:lpstr>Multivalued attribute implementation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Carl M. Rebman Jr.</dc:creator>
  <cp:lastModifiedBy>Carl M. Rebman Jr.</cp:lastModifiedBy>
  <cp:revision>4</cp:revision>
  <dcterms:created xsi:type="dcterms:W3CDTF">2020-09-29T07:05:25Z</dcterms:created>
  <dcterms:modified xsi:type="dcterms:W3CDTF">2020-09-29T07:46:27Z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