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sldIdLst>
    <p:sldId id="266" r:id="rId5"/>
    <p:sldId id="308" r:id="rId6"/>
    <p:sldId id="264" r:id="rId7"/>
    <p:sldId id="274" r:id="rId8"/>
    <p:sldId id="275" r:id="rId9"/>
    <p:sldId id="276" r:id="rId10"/>
    <p:sldId id="277" r:id="rId11"/>
    <p:sldId id="310" r:id="rId12"/>
    <p:sldId id="311" r:id="rId13"/>
    <p:sldId id="312" r:id="rId14"/>
    <p:sldId id="313" r:id="rId15"/>
    <p:sldId id="314" r:id="rId16"/>
    <p:sldId id="315" r:id="rId17"/>
    <p:sldId id="316" r:id="rId18"/>
    <p:sldId id="273" r:id="rId19"/>
    <p:sldId id="317" r:id="rId20"/>
    <p:sldId id="318" r:id="rId21"/>
    <p:sldId id="319" r:id="rId22"/>
    <p:sldId id="320" r:id="rId23"/>
    <p:sldId id="321" r:id="rId24"/>
    <p:sldId id="322" r:id="rId25"/>
    <p:sldId id="278" r:id="rId26"/>
    <p:sldId id="323" r:id="rId27"/>
    <p:sldId id="279"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0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B87291-1BAD-4AB8-8A51-B8FFBAA39F0C}">
          <p14:sldIdLst>
            <p14:sldId id="266"/>
            <p14:sldId id="308"/>
          </p14:sldIdLst>
        </p14:section>
        <p14:section name="greenhouse" id="{66DE3825-BBE9-42F3-8799-FF63ACCAD827}">
          <p14:sldIdLst>
            <p14:sldId id="264"/>
            <p14:sldId id="274"/>
            <p14:sldId id="275"/>
            <p14:sldId id="276"/>
            <p14:sldId id="277"/>
          </p14:sldIdLst>
        </p14:section>
        <p14:section name="one sided outer join" id="{8264100F-9F0F-4445-99D5-AEDA965C2DEE}">
          <p14:sldIdLst>
            <p14:sldId id="310"/>
            <p14:sldId id="311"/>
            <p14:sldId id="312"/>
            <p14:sldId id="313"/>
            <p14:sldId id="314"/>
            <p14:sldId id="315"/>
          </p14:sldIdLst>
        </p14:section>
        <p14:section name="nested type 1 subquery" id="{CDB435BD-B176-4287-A1DB-34BCA1AAC5DC}">
          <p14:sldIdLst>
            <p14:sldId id="316"/>
            <p14:sldId id="273"/>
            <p14:sldId id="317"/>
            <p14:sldId id="318"/>
            <p14:sldId id="319"/>
            <p14:sldId id="320"/>
          </p14:sldIdLst>
        </p14:section>
        <p14:section name="Nested Type II" id="{7013A4F1-F3F2-48FF-AF73-F3D62F683E95}">
          <p14:sldIdLst>
            <p14:sldId id="321"/>
            <p14:sldId id="322"/>
            <p14:sldId id="278"/>
            <p14:sldId id="323"/>
            <p14:sldId id="279"/>
          </p14:sldIdLst>
        </p14:section>
        <p14:section name="inline subquery" id="{4C7AC962-43CF-4DC8-B303-051FFB9FBDEA}">
          <p14:sldIdLst>
            <p14:sldId id="324"/>
            <p14:sldId id="325"/>
            <p14:sldId id="326"/>
            <p14:sldId id="327"/>
            <p14:sldId id="328"/>
            <p14:sldId id="329"/>
            <p14:sldId id="330"/>
          </p14:sldIdLst>
        </p14:section>
        <p14:section name="nested aggregate" id="{9658EC4E-A5C0-4130-A0FE-B26DBECC745F}">
          <p14:sldIdLst>
            <p14:sldId id="331"/>
            <p14:sldId id="332"/>
            <p14:sldId id="333"/>
            <p14:sldId id="334"/>
            <p14:sldId id="335"/>
            <p14:sldId id="336"/>
          </p14:sldIdLst>
        </p14:section>
        <p14:section name="Division" id="{687C64F7-F609-4410-8B76-4C8CDAB38F22}">
          <p14:sldIdLst>
            <p14:sldId id="337"/>
            <p14:sldId id="338"/>
            <p14:sldId id="339"/>
            <p14:sldId id="340"/>
            <p14:sldId id="341"/>
            <p14:sldId id="342"/>
            <p14:sldId id="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Lorem ipsum dolor sit amet, consectetuer adipiscing elit.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Nunc viverra imperdiet enim. Fusce est. Vivamus a tellus.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Pellentesque habitant morbi tristique senectus et netus.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ie char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Lorem ipsum dolor sit amet, consectetuer adipiscing elit. </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Nunc viverra imperdiet enim. Fusce est. Vivamus a tellus.</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Pellentesque habitant morbi tristique senectus et netus.</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64693-8CDD-49B5-A163-02E5C67D8319}" type="datetimeFigureOut">
              <a:rPr lang="en-US" smtClean="0"/>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69FE4-37B1-433E-89D9-91AF1A33E393}" type="slidenum">
              <a:rPr lang="en-US" smtClean="0"/>
              <a:t>‹#›</a:t>
            </a:fld>
            <a:endParaRPr lang="en-US"/>
          </a:p>
        </p:txBody>
      </p:sp>
    </p:spTree>
    <p:extLst>
      <p:ext uri="{BB962C8B-B14F-4D97-AF65-F5344CB8AC3E}">
        <p14:creationId xmlns:p14="http://schemas.microsoft.com/office/powerpoint/2010/main" val="242532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9/29/2020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9/29/2020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9/29/2020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9/29/2020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9/29/2020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9/29/2020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9/29/2020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9/29/2020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9/29/2020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9/29/2020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Title Lorem Ipsum</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Sit Dolor Amet</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One-Sided Join: Left or Right?</a:t>
            </a:r>
          </a:p>
        </p:txBody>
      </p:sp>
      <p:sp>
        <p:nvSpPr>
          <p:cNvPr id="3" name="Content Placeholder 2"/>
          <p:cNvSpPr>
            <a:spLocks noGrp="1"/>
          </p:cNvSpPr>
          <p:nvPr>
            <p:ph idx="1"/>
          </p:nvPr>
        </p:nvSpPr>
        <p:spPr/>
        <p:txBody>
          <a:bodyPr>
            <a:normAutofit/>
          </a:bodyPr>
          <a:lstStyle/>
          <a:p>
            <a:r>
              <a:rPr lang="en-US"/>
              <a:t>The choice of “left” or “right” is based on which table you want all the data from and the order it is listed in the FROM clause.  </a:t>
            </a:r>
          </a:p>
          <a:p>
            <a:r>
              <a:rPr lang="en-US"/>
              <a:t>Left and right have been used below and the output is the same because the order the tables are listed was switched.</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10</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2362201" y="3962400"/>
            <a:ext cx="2991429" cy="219428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313544" y="3962401"/>
            <a:ext cx="2982857" cy="22114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500"/>
                                        <p:tgtEl>
                                          <p:spTgt spid="205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linds(horizontal)">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One-Sided Join: Show all teams</a:t>
            </a:r>
          </a:p>
        </p:txBody>
      </p:sp>
      <p:sp>
        <p:nvSpPr>
          <p:cNvPr id="3" name="Content Placeholder 2"/>
          <p:cNvSpPr>
            <a:spLocks noGrp="1"/>
          </p:cNvSpPr>
          <p:nvPr>
            <p:ph idx="1"/>
          </p:nvPr>
        </p:nvSpPr>
        <p:spPr/>
        <p:txBody>
          <a:bodyPr>
            <a:normAutofit/>
          </a:bodyPr>
          <a:lstStyle/>
          <a:p>
            <a:r>
              <a:rPr lang="en-US"/>
              <a:t>Let’s do a one-sided outer join that shows ALL teams and the # of students on each team.</a:t>
            </a:r>
          </a:p>
          <a:p>
            <a:r>
              <a:rPr lang="en-US"/>
              <a:t>The output on the left demonstrates that sometimes it is important to count a field, not count(*).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11</a:t>
            </a:fld>
            <a:endParaRPr kumimoji="0" lang="en-US"/>
          </a:p>
        </p:txBody>
      </p:sp>
      <p:pic>
        <p:nvPicPr>
          <p:cNvPr id="3075" name="Picture 3"/>
          <p:cNvPicPr>
            <a:picLocks noChangeAspect="1" noChangeArrowheads="1"/>
          </p:cNvPicPr>
          <p:nvPr/>
        </p:nvPicPr>
        <p:blipFill>
          <a:blip r:embed="rId3" cstate="print"/>
          <a:srcRect/>
          <a:stretch>
            <a:fillRect/>
          </a:stretch>
        </p:blipFill>
        <p:spPr bwMode="auto">
          <a:xfrm>
            <a:off x="2133600" y="3429362"/>
            <a:ext cx="3535238" cy="2895238"/>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6629400" y="3276600"/>
            <a:ext cx="3193810" cy="3085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blinds(horizontal)">
                                      <p:cBhvr>
                                        <p:cTn id="11" dur="500"/>
                                        <p:tgtEl>
                                          <p:spTgt spid="307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blinds(horizontal)">
                                      <p:cBhvr>
                                        <p:cTn id="16"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Full outer join</a:t>
            </a:r>
          </a:p>
        </p:txBody>
      </p:sp>
      <p:sp>
        <p:nvSpPr>
          <p:cNvPr id="3" name="Content Placeholder 2"/>
          <p:cNvSpPr>
            <a:spLocks noGrp="1"/>
          </p:cNvSpPr>
          <p:nvPr>
            <p:ph idx="1"/>
          </p:nvPr>
        </p:nvSpPr>
        <p:spPr/>
        <p:txBody>
          <a:bodyPr>
            <a:normAutofit/>
          </a:bodyPr>
          <a:lstStyle/>
          <a:p>
            <a:r>
              <a:rPr lang="en-US"/>
              <a:t>A FULL outer join shows all data from both tables.</a:t>
            </a:r>
          </a:p>
          <a:p>
            <a:pPr>
              <a:buNone/>
            </a:pPr>
            <a:endParaRPr lang="en-US" sz="1200">
              <a:latin typeface="Courier New" pitchFamily="49" charset="0"/>
              <a:cs typeface="Courier New" pitchFamily="49" charset="0"/>
            </a:endParaRPr>
          </a:p>
          <a:p>
            <a:pPr>
              <a:buNone/>
            </a:pPr>
            <a:r>
              <a:rPr lang="en-US" sz="1200">
                <a:latin typeface="Courier New" pitchFamily="49" charset="0"/>
                <a:cs typeface="Courier New" pitchFamily="49" charset="0"/>
              </a:rPr>
              <a:t>/*  Full outer join.  Show ALL students and ALL teams.  */</a:t>
            </a:r>
          </a:p>
          <a:p>
            <a:pPr>
              <a:buNone/>
            </a:pPr>
            <a:endParaRPr lang="en-US" sz="1200">
              <a:latin typeface="Courier New" pitchFamily="49" charset="0"/>
              <a:cs typeface="Courier New" pitchFamily="49" charset="0"/>
            </a:endParaRPr>
          </a:p>
          <a:p>
            <a:pPr>
              <a:buNone/>
            </a:pPr>
            <a:r>
              <a:rPr lang="en-US" sz="1200">
                <a:latin typeface="Courier New" pitchFamily="49" charset="0"/>
                <a:cs typeface="Courier New" pitchFamily="49" charset="0"/>
              </a:rPr>
              <a:t>select teams.teamID, team_name, stdid, stdlname</a:t>
            </a:r>
          </a:p>
          <a:p>
            <a:pPr>
              <a:buNone/>
            </a:pPr>
            <a:r>
              <a:rPr lang="en-US" sz="1200">
                <a:latin typeface="Courier New" pitchFamily="49" charset="0"/>
                <a:cs typeface="Courier New" pitchFamily="49" charset="0"/>
              </a:rPr>
              <a:t>from teams full join students</a:t>
            </a:r>
          </a:p>
          <a:p>
            <a:pPr>
              <a:buNone/>
            </a:pPr>
            <a:r>
              <a:rPr lang="en-US" sz="1200">
                <a:latin typeface="Courier New" pitchFamily="49" charset="0"/>
                <a:cs typeface="Courier New" pitchFamily="49" charset="0"/>
              </a:rPr>
              <a:t>  on teams.teamID = students.std_teamID;</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12</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6629400" y="3043015"/>
            <a:ext cx="3312362" cy="3204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linds(horizontal)">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One-Sided JOIN and NULL</a:t>
            </a:r>
          </a:p>
        </p:txBody>
      </p:sp>
      <p:sp>
        <p:nvSpPr>
          <p:cNvPr id="3" name="Content Placeholder 2"/>
          <p:cNvSpPr>
            <a:spLocks noGrp="1"/>
          </p:cNvSpPr>
          <p:nvPr>
            <p:ph idx="1"/>
          </p:nvPr>
        </p:nvSpPr>
        <p:spPr/>
        <p:txBody>
          <a:bodyPr>
            <a:normAutofit/>
          </a:bodyPr>
          <a:lstStyle/>
          <a:p>
            <a:r>
              <a:rPr lang="en-US" dirty="0"/>
              <a:t>If we ask the question “Which teams don’t have students assigned?”, we use a one-sided join and the IS NULL criterion.  </a:t>
            </a:r>
          </a:p>
          <a:p>
            <a:endParaRPr lang="en-US" dirty="0"/>
          </a:p>
          <a:p>
            <a:pPr>
              <a:buNone/>
            </a:pPr>
            <a:r>
              <a:rPr lang="en-US" sz="1200" b="1" dirty="0">
                <a:latin typeface="Courier New" pitchFamily="49" charset="0"/>
                <a:cs typeface="Courier New" pitchFamily="49" charset="0"/>
              </a:rPr>
              <a:t>/*  Show teams without students assigned.  */</a:t>
            </a:r>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teams.teamID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team_name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endParaRPr lang="en-US" sz="1200" b="1" dirty="0">
              <a:latin typeface="Courier New" pitchFamily="49" charset="0"/>
              <a:cs typeface="Courier New" pitchFamily="49" charset="0"/>
            </a:endParaRPr>
          </a:p>
          <a:p>
            <a:pPr>
              <a:buNone/>
            </a:pPr>
            <a:r>
              <a:rPr lang="en-US" sz="1200" b="1" dirty="0">
                <a:latin typeface="Courier New" pitchFamily="49" charset="0"/>
                <a:cs typeface="Courier New" pitchFamily="49" charset="0"/>
              </a:rPr>
              <a:t>from teams left join students</a:t>
            </a:r>
          </a:p>
          <a:p>
            <a:pPr>
              <a:buNone/>
            </a:pPr>
            <a:r>
              <a:rPr lang="en-US" sz="1200" b="1" dirty="0">
                <a:latin typeface="Courier New" pitchFamily="49" charset="0"/>
                <a:cs typeface="Courier New" pitchFamily="49" charset="0"/>
              </a:rPr>
              <a:t>  on </a:t>
            </a:r>
            <a:r>
              <a:rPr lang="en-US" sz="1200" b="1" dirty="0" err="1">
                <a:latin typeface="Courier New" pitchFamily="49" charset="0"/>
                <a:cs typeface="Courier New" pitchFamily="49" charset="0"/>
              </a:rPr>
              <a:t>teams.teamID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students.std_teamID</a:t>
            </a:r>
            <a:endParaRPr lang="en-US" sz="1200" b="1" dirty="0">
              <a:latin typeface="Courier New" pitchFamily="49" charset="0"/>
              <a:cs typeface="Courier New" pitchFamily="49" charset="0"/>
            </a:endParaRPr>
          </a:p>
          <a:p>
            <a:pPr>
              <a:buNone/>
            </a:pPr>
            <a:r>
              <a:rPr lang="en-US" sz="1200" b="1" dirty="0">
                <a:latin typeface="Courier New" pitchFamily="49" charset="0"/>
                <a:cs typeface="Courier New" pitchFamily="49" charset="0"/>
              </a:rPr>
              <a:t>where </a:t>
            </a:r>
            <a:r>
              <a:rPr lang="en-US" sz="1200" b="1" dirty="0" err="1">
                <a:latin typeface="Courier New" pitchFamily="49" charset="0"/>
                <a:cs typeface="Courier New" pitchFamily="49" charset="0"/>
              </a:rPr>
              <a:t>students.std_teamID</a:t>
            </a:r>
            <a:r>
              <a:rPr lang="en-US" sz="1200" b="1" dirty="0">
                <a:latin typeface="Courier New" pitchFamily="49" charset="0"/>
                <a:cs typeface="Courier New" pitchFamily="49" charset="0"/>
              </a:rPr>
              <a:t> is null;</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13</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6445929" y="3147874"/>
            <a:ext cx="4029075"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 I Subquery</a:t>
            </a:r>
          </a:p>
        </p:txBody>
      </p:sp>
      <p:sp>
        <p:nvSpPr>
          <p:cNvPr id="3" name="Content Placeholder 2"/>
          <p:cNvSpPr>
            <a:spLocks noGrp="1"/>
          </p:cNvSpPr>
          <p:nvPr>
            <p:ph idx="1"/>
          </p:nvPr>
        </p:nvSpPr>
        <p:spPr/>
        <p:txBody>
          <a:bodyPr>
            <a:normAutofit/>
          </a:bodyPr>
          <a:lstStyle/>
          <a:p>
            <a:r>
              <a:rPr lang="en-US"/>
              <a:t>A subquery typically appears in the WHERE clause or the HAVING clause but may also be in the FROM clause.</a:t>
            </a:r>
          </a:p>
          <a:p>
            <a:r>
              <a:rPr lang="en-US"/>
              <a:t>The </a:t>
            </a:r>
            <a:r>
              <a:rPr lang="en-US" b="1">
                <a:solidFill>
                  <a:srgbClr val="0070C0"/>
                </a:solidFill>
              </a:rPr>
              <a:t>Type I</a:t>
            </a:r>
            <a:r>
              <a:rPr lang="en-US"/>
              <a:t> subquery is executed one time—before the outer query—and the output is a termporary data set used by the outer query.</a:t>
            </a:r>
          </a:p>
          <a:p>
            <a:r>
              <a:rPr lang="en-US"/>
              <a:t>Let’s take a look at a simple example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14</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 I Subquery - Example</a:t>
            </a:r>
          </a:p>
        </p:txBody>
      </p:sp>
      <p:sp>
        <p:nvSpPr>
          <p:cNvPr id="3" name="Content Placeholder 2"/>
          <p:cNvSpPr>
            <a:spLocks noGrp="1"/>
          </p:cNvSpPr>
          <p:nvPr>
            <p:ph idx="1"/>
          </p:nvPr>
        </p:nvSpPr>
        <p:spPr/>
        <p:txBody>
          <a:bodyPr>
            <a:normAutofit fontScale="25000" lnSpcReduction="20000"/>
          </a:bodyPr>
          <a:lstStyle/>
          <a:p>
            <a:r>
              <a:rPr lang="en-US" sz="4000" b="1" dirty="0"/>
              <a:t>List the students working on the auto shop database project.</a:t>
            </a:r>
          </a:p>
          <a:p>
            <a:pPr>
              <a:buNone/>
            </a:pPr>
            <a:r>
              <a:rPr lang="en-US" sz="4000" b="1" dirty="0">
                <a:latin typeface="Courier New" pitchFamily="49" charset="0"/>
                <a:cs typeface="Courier New" pitchFamily="49" charset="0"/>
              </a:rPr>
              <a:t>/* S-T: List students working on the auto shop database project.</a:t>
            </a:r>
          </a:p>
          <a:p>
            <a:pPr>
              <a:buNone/>
            </a:pPr>
            <a:r>
              <a:rPr lang="en-US" sz="4000" b="1" dirty="0">
                <a:latin typeface="Courier New" pitchFamily="49" charset="0"/>
                <a:cs typeface="Courier New" pitchFamily="49" charset="0"/>
              </a:rPr>
              <a:t>Subquery: Find the team ID for the team working on the auto shop project.</a:t>
            </a:r>
          </a:p>
          <a:p>
            <a:pPr>
              <a:buNone/>
            </a:pPr>
            <a:r>
              <a:rPr lang="en-US" sz="4000" b="1" dirty="0">
                <a:latin typeface="Courier New" pitchFamily="49" charset="0"/>
                <a:cs typeface="Courier New" pitchFamily="49" charset="0"/>
              </a:rPr>
              <a:t>Outer query: List students assigned to that team ID.   */</a:t>
            </a:r>
          </a:p>
          <a:p>
            <a:pPr>
              <a:buNone/>
            </a:pPr>
            <a:r>
              <a:rPr lang="en-US" sz="4000" b="1" dirty="0">
                <a:latin typeface="Courier New" pitchFamily="49" charset="0"/>
                <a:cs typeface="Courier New" pitchFamily="49" charset="0"/>
              </a:rPr>
              <a:t>/* Subquery */</a:t>
            </a:r>
          </a:p>
          <a:p>
            <a:pPr>
              <a:buNone/>
            </a:pPr>
            <a:r>
              <a:rPr lang="en-US" sz="4000" b="1" dirty="0">
                <a:solidFill>
                  <a:srgbClr val="0070C0"/>
                </a:solidFill>
                <a:latin typeface="Courier New" pitchFamily="49" charset="0"/>
                <a:cs typeface="Courier New" pitchFamily="49" charset="0"/>
              </a:rPr>
              <a:t>select </a:t>
            </a:r>
            <a:r>
              <a:rPr lang="en-US" sz="4000" b="1" dirty="0" err="1">
                <a:solidFill>
                  <a:srgbClr val="0070C0"/>
                </a:solidFill>
                <a:latin typeface="Courier New" pitchFamily="49" charset="0"/>
                <a:cs typeface="Courier New" pitchFamily="49" charset="0"/>
              </a:rPr>
              <a:t>teamID</a:t>
            </a:r>
            <a:r>
              <a:rPr lang="en-US" sz="4000" b="1" dirty="0">
                <a:solidFill>
                  <a:srgbClr val="0070C0"/>
                </a:solidFill>
                <a:latin typeface="Courier New" pitchFamily="49" charset="0"/>
                <a:cs typeface="Courier New" pitchFamily="49" charset="0"/>
              </a:rPr>
              <a:t> from teams</a:t>
            </a:r>
          </a:p>
          <a:p>
            <a:pPr>
              <a:buNone/>
            </a:pPr>
            <a:r>
              <a:rPr lang="en-US" sz="4000" b="1" dirty="0">
                <a:solidFill>
                  <a:srgbClr val="0070C0"/>
                </a:solidFill>
                <a:latin typeface="Courier New" pitchFamily="49" charset="0"/>
                <a:cs typeface="Courier New" pitchFamily="49" charset="0"/>
              </a:rPr>
              <a:t>where project like '%auto shop%‘</a:t>
            </a:r>
          </a:p>
          <a:p>
            <a:pPr>
              <a:buNone/>
            </a:pPr>
            <a:r>
              <a:rPr lang="en-US" sz="4000" b="1" dirty="0">
                <a:latin typeface="Courier New" pitchFamily="49" charset="0"/>
                <a:cs typeface="Courier New" pitchFamily="49" charset="0"/>
              </a:rPr>
              <a:t>/* Outer query lists students */</a:t>
            </a:r>
          </a:p>
          <a:p>
            <a:pPr>
              <a:buNone/>
            </a:pPr>
            <a:r>
              <a:rPr lang="en-US" sz="4000" b="1" dirty="0">
                <a:latin typeface="Courier New" pitchFamily="49" charset="0"/>
                <a:cs typeface="Courier New" pitchFamily="49" charset="0"/>
              </a:rPr>
              <a:t>select </a:t>
            </a:r>
            <a:r>
              <a:rPr lang="en-US" sz="4000" b="1" dirty="0" err="1">
                <a:latin typeface="Courier New" pitchFamily="49" charset="0"/>
                <a:cs typeface="Courier New" pitchFamily="49" charset="0"/>
              </a:rPr>
              <a:t>stdid</a:t>
            </a:r>
            <a:r>
              <a:rPr lang="en-US" sz="4000" b="1" dirty="0">
                <a:latin typeface="Courier New" pitchFamily="49" charset="0"/>
                <a:cs typeface="Courier New" pitchFamily="49" charset="0"/>
              </a:rPr>
              <a:t>, </a:t>
            </a:r>
            <a:r>
              <a:rPr lang="en-US" sz="4000" b="1" dirty="0" err="1">
                <a:latin typeface="Courier New" pitchFamily="49" charset="0"/>
                <a:cs typeface="Courier New" pitchFamily="49" charset="0"/>
              </a:rPr>
              <a:t>stdfname</a:t>
            </a:r>
            <a:r>
              <a:rPr lang="en-US" sz="4000" b="1" dirty="0">
                <a:latin typeface="Courier New" pitchFamily="49" charset="0"/>
                <a:cs typeface="Courier New" pitchFamily="49" charset="0"/>
              </a:rPr>
              <a:t>, </a:t>
            </a:r>
            <a:r>
              <a:rPr lang="en-US" sz="4000" b="1" dirty="0" err="1">
                <a:latin typeface="Courier New" pitchFamily="49" charset="0"/>
                <a:cs typeface="Courier New" pitchFamily="49" charset="0"/>
              </a:rPr>
              <a:t>stdlname</a:t>
            </a:r>
            <a:r>
              <a:rPr lang="en-US" sz="4000" b="1" dirty="0">
                <a:latin typeface="Courier New" pitchFamily="49" charset="0"/>
                <a:cs typeface="Courier New" pitchFamily="49" charset="0"/>
              </a:rPr>
              <a:t>, </a:t>
            </a:r>
            <a:r>
              <a:rPr lang="en-US" sz="4000" b="1" dirty="0" err="1">
                <a:latin typeface="Courier New" pitchFamily="49" charset="0"/>
                <a:cs typeface="Courier New" pitchFamily="49" charset="0"/>
              </a:rPr>
              <a:t>std_teamID</a:t>
            </a:r>
            <a:endParaRPr lang="en-US" sz="4000" b="1" dirty="0">
              <a:latin typeface="Courier New" pitchFamily="49" charset="0"/>
              <a:cs typeface="Courier New" pitchFamily="49" charset="0"/>
            </a:endParaRPr>
          </a:p>
          <a:p>
            <a:pPr>
              <a:buNone/>
            </a:pPr>
            <a:r>
              <a:rPr lang="en-US" sz="4000" b="1" dirty="0">
                <a:latin typeface="Courier New" pitchFamily="49" charset="0"/>
                <a:cs typeface="Courier New" pitchFamily="49" charset="0"/>
              </a:rPr>
              <a:t>from students where </a:t>
            </a:r>
            <a:r>
              <a:rPr lang="en-US" sz="4000" b="1" dirty="0" err="1">
                <a:latin typeface="Courier New" pitchFamily="49" charset="0"/>
                <a:cs typeface="Courier New" pitchFamily="49" charset="0"/>
              </a:rPr>
              <a:t>std_teamID</a:t>
            </a:r>
            <a:r>
              <a:rPr lang="en-US" sz="4000" b="1" dirty="0">
                <a:latin typeface="Courier New" pitchFamily="49" charset="0"/>
                <a:cs typeface="Courier New" pitchFamily="49" charset="0"/>
              </a:rPr>
              <a:t> </a:t>
            </a:r>
            <a:r>
              <a:rPr lang="en-US" sz="4000" b="1" dirty="0">
                <a:solidFill>
                  <a:srgbClr val="C00000"/>
                </a:solidFill>
                <a:latin typeface="Courier New" pitchFamily="49" charset="0"/>
                <a:cs typeface="Courier New" pitchFamily="49" charset="0"/>
              </a:rPr>
              <a:t>IN</a:t>
            </a:r>
          </a:p>
          <a:p>
            <a:pPr>
              <a:buNone/>
            </a:pPr>
            <a:r>
              <a:rPr lang="en-US" sz="4000" b="1" dirty="0">
                <a:latin typeface="Courier New" pitchFamily="49" charset="0"/>
                <a:cs typeface="Courier New" pitchFamily="49" charset="0"/>
              </a:rPr>
              <a:t> (</a:t>
            </a:r>
            <a:r>
              <a:rPr lang="en-US" sz="4000" b="1" dirty="0">
                <a:solidFill>
                  <a:srgbClr val="0070C0"/>
                </a:solidFill>
                <a:latin typeface="Courier New" pitchFamily="49" charset="0"/>
                <a:cs typeface="Courier New" pitchFamily="49" charset="0"/>
              </a:rPr>
              <a:t>select </a:t>
            </a:r>
            <a:r>
              <a:rPr lang="en-US" sz="4000" b="1" dirty="0" err="1">
                <a:solidFill>
                  <a:srgbClr val="0070C0"/>
                </a:solidFill>
                <a:latin typeface="Courier New" pitchFamily="49" charset="0"/>
                <a:cs typeface="Courier New" pitchFamily="49" charset="0"/>
              </a:rPr>
              <a:t>teamID</a:t>
            </a:r>
            <a:r>
              <a:rPr lang="en-US" sz="4000" b="1" dirty="0">
                <a:solidFill>
                  <a:srgbClr val="0070C0"/>
                </a:solidFill>
                <a:latin typeface="Courier New" pitchFamily="49" charset="0"/>
                <a:cs typeface="Courier New" pitchFamily="49" charset="0"/>
              </a:rPr>
              <a:t>   from teams</a:t>
            </a:r>
          </a:p>
          <a:p>
            <a:pPr>
              <a:buNone/>
            </a:pPr>
            <a:r>
              <a:rPr lang="en-US" sz="4000" b="1" dirty="0">
                <a:solidFill>
                  <a:srgbClr val="0070C0"/>
                </a:solidFill>
                <a:latin typeface="Courier New" pitchFamily="49" charset="0"/>
                <a:cs typeface="Courier New" pitchFamily="49" charset="0"/>
              </a:rPr>
              <a:t>  where project like '%auto shop%';</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15</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7054789" y="3783607"/>
            <a:ext cx="3124200" cy="208548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57530" y="2417608"/>
            <a:ext cx="2280381" cy="11558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linds(horizontal)">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linds(horizontal)">
                                      <p:cBhvr>
                                        <p:cTn id="29" dur="500"/>
                                        <p:tgtEl>
                                          <p:spTgt spid="3">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blinds(horizontal)">
                                      <p:cBhvr>
                                        <p:cTn id="35" dur="500"/>
                                        <p:tgtEl>
                                          <p:spTgt spid="3">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blinds(horizontal)">
                                      <p:cBhvr>
                                        <p:cTn id="4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87595"/>
          </a:xfrm>
        </p:spPr>
        <p:txBody>
          <a:bodyPr/>
          <a:lstStyle/>
          <a:p>
            <a:r>
              <a:rPr lang="en-US" dirty="0"/>
              <a:t>Type I Subquery – Another Example</a:t>
            </a:r>
          </a:p>
        </p:txBody>
      </p:sp>
      <p:sp>
        <p:nvSpPr>
          <p:cNvPr id="3" name="Content Placeholder 2"/>
          <p:cNvSpPr>
            <a:spLocks noGrp="1"/>
          </p:cNvSpPr>
          <p:nvPr>
            <p:ph idx="1"/>
          </p:nvPr>
        </p:nvSpPr>
        <p:spPr>
          <a:xfrm>
            <a:off x="935182" y="1442377"/>
            <a:ext cx="10058400" cy="3449220"/>
          </a:xfrm>
        </p:spPr>
        <p:txBody>
          <a:bodyPr>
            <a:normAutofit fontScale="25000" lnSpcReduction="20000"/>
          </a:bodyPr>
          <a:lstStyle/>
          <a:p>
            <a:r>
              <a:rPr lang="en-US" sz="4000" dirty="0"/>
              <a:t>List the herb crop/varieties planted in sector B of the South Seed zone. </a:t>
            </a:r>
          </a:p>
          <a:p>
            <a:pPr>
              <a:buNone/>
            </a:pPr>
            <a:endParaRPr lang="en-US" sz="4000" dirty="0">
              <a:latin typeface="Courier New" pitchFamily="49" charset="0"/>
              <a:cs typeface="Courier New" pitchFamily="49" charset="0"/>
            </a:endParaRPr>
          </a:p>
          <a:p>
            <a:pPr>
              <a:buNone/>
            </a:pPr>
            <a:r>
              <a:rPr lang="en-US" sz="4800" b="1" dirty="0">
                <a:latin typeface="Courier New" pitchFamily="49" charset="0"/>
                <a:cs typeface="Courier New" pitchFamily="49" charset="0"/>
              </a:rPr>
              <a:t>/* Greenhouse:  Show crops of type herb planted in sector B of the South Seed zone. </a:t>
            </a:r>
          </a:p>
          <a:p>
            <a:pPr>
              <a:buNone/>
            </a:pPr>
            <a:r>
              <a:rPr lang="en-US" sz="4800" b="1" dirty="0">
                <a:latin typeface="Courier New" pitchFamily="49" charset="0"/>
                <a:cs typeface="Courier New" pitchFamily="49" charset="0"/>
              </a:rPr>
              <a:t>Subquery: List bay-beds for zone South Seed, sector B. Outer query: List the </a:t>
            </a:r>
            <a:r>
              <a:rPr lang="en-US" sz="4800" b="1" dirty="0" err="1">
                <a:latin typeface="Courier New" pitchFamily="49" charset="0"/>
                <a:cs typeface="Courier New" pitchFamily="49" charset="0"/>
              </a:rPr>
              <a:t>crop_type</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bay_bed</a:t>
            </a:r>
            <a:r>
              <a:rPr lang="en-US" sz="4800" b="1" dirty="0">
                <a:latin typeface="Courier New" pitchFamily="49" charset="0"/>
                <a:cs typeface="Courier New" pitchFamily="49" charset="0"/>
              </a:rPr>
              <a:t>, crop, and variety for the herb crop type.*/</a:t>
            </a:r>
          </a:p>
          <a:p>
            <a:pPr>
              <a:buNone/>
            </a:pPr>
            <a:r>
              <a:rPr lang="en-US" sz="4800" b="1" dirty="0">
                <a:latin typeface="Courier New" pitchFamily="49" charset="0"/>
                <a:cs typeface="Courier New" pitchFamily="49" charset="0"/>
              </a:rPr>
              <a:t>/* Subquery */</a:t>
            </a:r>
          </a:p>
          <a:p>
            <a:pPr>
              <a:buNone/>
            </a:pPr>
            <a:r>
              <a:rPr lang="en-US" sz="4800" b="1" dirty="0">
                <a:solidFill>
                  <a:srgbClr val="0070C0"/>
                </a:solidFill>
                <a:latin typeface="Courier New" pitchFamily="49" charset="0"/>
                <a:cs typeface="Courier New" pitchFamily="49" charset="0"/>
              </a:rPr>
              <a:t>Select </a:t>
            </a:r>
            <a:r>
              <a:rPr lang="en-US" sz="4800" b="1" dirty="0" err="1">
                <a:solidFill>
                  <a:srgbClr val="0070C0"/>
                </a:solidFill>
                <a:latin typeface="Courier New" pitchFamily="49" charset="0"/>
                <a:cs typeface="Courier New" pitchFamily="49" charset="0"/>
              </a:rPr>
              <a:t>bay_bed</a:t>
            </a:r>
            <a:r>
              <a:rPr lang="en-US" sz="4800" b="1" dirty="0">
                <a:solidFill>
                  <a:srgbClr val="0070C0"/>
                </a:solidFill>
                <a:latin typeface="Courier New" pitchFamily="49" charset="0"/>
                <a:cs typeface="Courier New" pitchFamily="49" charset="0"/>
              </a:rPr>
              <a:t> From </a:t>
            </a:r>
            <a:r>
              <a:rPr lang="en-US" sz="4800" b="1" dirty="0" err="1">
                <a:solidFill>
                  <a:srgbClr val="0070C0"/>
                </a:solidFill>
                <a:latin typeface="Courier New" pitchFamily="49" charset="0"/>
                <a:cs typeface="Courier New" pitchFamily="49" charset="0"/>
              </a:rPr>
              <a:t>tblBay_Bed</a:t>
            </a:r>
            <a:r>
              <a:rPr lang="en-US" sz="4800" b="1" dirty="0">
                <a:solidFill>
                  <a:srgbClr val="0070C0"/>
                </a:solidFill>
                <a:latin typeface="Courier New" pitchFamily="49" charset="0"/>
                <a:cs typeface="Courier New" pitchFamily="49" charset="0"/>
              </a:rPr>
              <a:t> Where zone = 'South Seed‘ and sector = 'B';</a:t>
            </a:r>
          </a:p>
          <a:p>
            <a:pPr>
              <a:buNone/>
            </a:pPr>
            <a:r>
              <a:rPr lang="en-US" sz="4800" b="1" dirty="0">
                <a:latin typeface="Courier New" pitchFamily="49" charset="0"/>
                <a:cs typeface="Courier New" pitchFamily="49" charset="0"/>
              </a:rPr>
              <a:t>/* Outer query */</a:t>
            </a:r>
          </a:p>
          <a:p>
            <a:pPr>
              <a:buNone/>
            </a:pPr>
            <a:r>
              <a:rPr lang="en-US" sz="4800" b="1" dirty="0">
                <a:latin typeface="Courier New" pitchFamily="49" charset="0"/>
                <a:cs typeface="Courier New" pitchFamily="49" charset="0"/>
              </a:rPr>
              <a:t>select </a:t>
            </a:r>
            <a:r>
              <a:rPr lang="en-US" sz="4800" b="1" dirty="0" err="1">
                <a:latin typeface="Courier New" pitchFamily="49" charset="0"/>
                <a:cs typeface="Courier New" pitchFamily="49" charset="0"/>
              </a:rPr>
              <a:t>crop_type</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bay_bed</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tblcrop.crop</a:t>
            </a:r>
            <a:r>
              <a:rPr lang="en-US" sz="4800" b="1" dirty="0">
                <a:latin typeface="Courier New" pitchFamily="49" charset="0"/>
                <a:cs typeface="Courier New" pitchFamily="49" charset="0"/>
              </a:rPr>
              <a:t>, variety</a:t>
            </a:r>
          </a:p>
          <a:p>
            <a:pPr>
              <a:buNone/>
            </a:pPr>
            <a:r>
              <a:rPr lang="en-US" sz="4800" b="1" dirty="0">
                <a:latin typeface="Courier New" pitchFamily="49" charset="0"/>
                <a:cs typeface="Courier New" pitchFamily="49" charset="0"/>
              </a:rPr>
              <a:t>from </a:t>
            </a:r>
            <a:r>
              <a:rPr lang="en-US" sz="4800" b="1" dirty="0" err="1">
                <a:latin typeface="Courier New" pitchFamily="49" charset="0"/>
                <a:cs typeface="Courier New" pitchFamily="49" charset="0"/>
              </a:rPr>
              <a:t>tblCropPlanting</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tblCropVariety</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tblCrop</a:t>
            </a:r>
            <a:endParaRPr lang="en-US" sz="4800" b="1" dirty="0">
              <a:latin typeface="Courier New" pitchFamily="49" charset="0"/>
              <a:cs typeface="Courier New" pitchFamily="49" charset="0"/>
            </a:endParaRPr>
          </a:p>
          <a:p>
            <a:pPr>
              <a:buNone/>
            </a:pPr>
            <a:r>
              <a:rPr lang="en-US" sz="4800" b="1" dirty="0">
                <a:latin typeface="Courier New" pitchFamily="49" charset="0"/>
                <a:cs typeface="Courier New" pitchFamily="49" charset="0"/>
              </a:rPr>
              <a:t>where </a:t>
            </a:r>
            <a:r>
              <a:rPr lang="en-US" sz="4800" b="1" dirty="0" err="1">
                <a:latin typeface="Courier New" pitchFamily="49" charset="0"/>
                <a:cs typeface="Courier New" pitchFamily="49" charset="0"/>
              </a:rPr>
              <a:t>tblCrop.crop</a:t>
            </a:r>
            <a:r>
              <a:rPr lang="en-US" sz="4800" b="1" dirty="0">
                <a:latin typeface="Courier New" pitchFamily="49" charset="0"/>
                <a:cs typeface="Courier New" pitchFamily="49" charset="0"/>
              </a:rPr>
              <a:t> = </a:t>
            </a:r>
            <a:r>
              <a:rPr lang="en-US" sz="4800" b="1" dirty="0" err="1">
                <a:latin typeface="Courier New" pitchFamily="49" charset="0"/>
                <a:cs typeface="Courier New" pitchFamily="49" charset="0"/>
              </a:rPr>
              <a:t>tblCropVariety.crop</a:t>
            </a:r>
            <a:endParaRPr lang="en-US" sz="4800" b="1" dirty="0">
              <a:latin typeface="Courier New" pitchFamily="49" charset="0"/>
              <a:cs typeface="Courier New" pitchFamily="49" charset="0"/>
            </a:endParaRPr>
          </a:p>
          <a:p>
            <a:pPr>
              <a:buNone/>
            </a:pPr>
            <a:r>
              <a:rPr lang="en-US" sz="4800" b="1" dirty="0">
                <a:latin typeface="Courier New" pitchFamily="49" charset="0"/>
                <a:cs typeface="Courier New" pitchFamily="49" charset="0"/>
              </a:rPr>
              <a:t>and </a:t>
            </a:r>
            <a:r>
              <a:rPr lang="en-US" sz="4800" b="1" dirty="0" err="1">
                <a:latin typeface="Courier New" pitchFamily="49" charset="0"/>
                <a:cs typeface="Courier New" pitchFamily="49" charset="0"/>
              </a:rPr>
              <a:t>tblCropVariety.cropVarID</a:t>
            </a:r>
            <a:r>
              <a:rPr lang="en-US" sz="4800" b="1" dirty="0">
                <a:latin typeface="Courier New" pitchFamily="49" charset="0"/>
                <a:cs typeface="Courier New" pitchFamily="49" charset="0"/>
              </a:rPr>
              <a:t> = </a:t>
            </a:r>
            <a:r>
              <a:rPr lang="en-US" sz="4800" b="1" dirty="0" err="1">
                <a:latin typeface="Courier New" pitchFamily="49" charset="0"/>
                <a:cs typeface="Courier New" pitchFamily="49" charset="0"/>
              </a:rPr>
              <a:t>tblCropPlanting.cropVarID</a:t>
            </a:r>
            <a:endParaRPr lang="en-US" sz="4800" b="1" dirty="0">
              <a:latin typeface="Courier New" pitchFamily="49" charset="0"/>
              <a:cs typeface="Courier New" pitchFamily="49" charset="0"/>
            </a:endParaRPr>
          </a:p>
          <a:p>
            <a:pPr>
              <a:buNone/>
            </a:pPr>
            <a:r>
              <a:rPr lang="en-US" sz="4800" b="1" dirty="0">
                <a:latin typeface="Courier New" pitchFamily="49" charset="0"/>
                <a:cs typeface="Courier New" pitchFamily="49" charset="0"/>
              </a:rPr>
              <a:t>and </a:t>
            </a:r>
            <a:r>
              <a:rPr lang="en-US" sz="4800" b="1" dirty="0" err="1">
                <a:latin typeface="Courier New" pitchFamily="49" charset="0"/>
                <a:cs typeface="Courier New" pitchFamily="49" charset="0"/>
              </a:rPr>
              <a:t>crop_type</a:t>
            </a:r>
            <a:r>
              <a:rPr lang="en-US" sz="4800" b="1" dirty="0">
                <a:latin typeface="Courier New" pitchFamily="49" charset="0"/>
                <a:cs typeface="Courier New" pitchFamily="49" charset="0"/>
              </a:rPr>
              <a:t> = 'Herb’ and </a:t>
            </a:r>
            <a:r>
              <a:rPr lang="en-US" sz="4800" b="1" dirty="0" err="1">
                <a:latin typeface="Courier New" pitchFamily="49" charset="0"/>
                <a:cs typeface="Courier New" pitchFamily="49" charset="0"/>
              </a:rPr>
              <a:t>bay_bed</a:t>
            </a:r>
            <a:r>
              <a:rPr lang="en-US" sz="4800" b="1" dirty="0">
                <a:latin typeface="Courier New" pitchFamily="49" charset="0"/>
                <a:cs typeface="Courier New" pitchFamily="49" charset="0"/>
              </a:rPr>
              <a:t> </a:t>
            </a:r>
            <a:r>
              <a:rPr lang="en-US" sz="4800" b="1" dirty="0">
                <a:solidFill>
                  <a:srgbClr val="C00000"/>
                </a:solidFill>
                <a:latin typeface="Courier New" pitchFamily="49" charset="0"/>
                <a:cs typeface="Courier New" pitchFamily="49" charset="0"/>
              </a:rPr>
              <a:t>IN</a:t>
            </a:r>
          </a:p>
          <a:p>
            <a:pPr>
              <a:buNone/>
            </a:pPr>
            <a:r>
              <a:rPr lang="en-US" sz="4800" b="1" dirty="0">
                <a:latin typeface="Courier New" pitchFamily="49" charset="0"/>
                <a:cs typeface="Courier New" pitchFamily="49" charset="0"/>
              </a:rPr>
              <a:t> (</a:t>
            </a:r>
            <a:r>
              <a:rPr lang="en-US" sz="4800" b="1" dirty="0">
                <a:solidFill>
                  <a:srgbClr val="0070C0"/>
                </a:solidFill>
                <a:latin typeface="Courier New" pitchFamily="49" charset="0"/>
                <a:cs typeface="Courier New" pitchFamily="49" charset="0"/>
              </a:rPr>
              <a:t>Select </a:t>
            </a:r>
            <a:r>
              <a:rPr lang="en-US" sz="4800" b="1" dirty="0" err="1">
                <a:solidFill>
                  <a:srgbClr val="0070C0"/>
                </a:solidFill>
                <a:latin typeface="Courier New" pitchFamily="49" charset="0"/>
                <a:cs typeface="Courier New" pitchFamily="49" charset="0"/>
              </a:rPr>
              <a:t>bay_bed</a:t>
            </a:r>
            <a:r>
              <a:rPr lang="en-US" sz="4800" b="1" dirty="0">
                <a:solidFill>
                  <a:srgbClr val="0070C0"/>
                </a:solidFill>
                <a:latin typeface="Courier New" pitchFamily="49" charset="0"/>
                <a:cs typeface="Courier New" pitchFamily="49" charset="0"/>
              </a:rPr>
              <a:t>   From </a:t>
            </a:r>
            <a:r>
              <a:rPr lang="en-US" sz="4800" b="1" dirty="0" err="1">
                <a:solidFill>
                  <a:srgbClr val="0070C0"/>
                </a:solidFill>
                <a:latin typeface="Courier New" pitchFamily="49" charset="0"/>
                <a:cs typeface="Courier New" pitchFamily="49" charset="0"/>
              </a:rPr>
              <a:t>tblBay_Bed</a:t>
            </a:r>
            <a:r>
              <a:rPr lang="en-US" sz="4800" b="1" dirty="0">
                <a:solidFill>
                  <a:srgbClr val="0070C0"/>
                </a:solidFill>
                <a:latin typeface="Courier New" pitchFamily="49" charset="0"/>
                <a:cs typeface="Courier New" pitchFamily="49" charset="0"/>
              </a:rPr>
              <a:t>   Where zone = 'South Seed‘ and sector = 'B'</a:t>
            </a:r>
            <a:r>
              <a:rPr lang="en-US" sz="4800" b="1" dirty="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16</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8259933" y="2831807"/>
            <a:ext cx="1614055" cy="16002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9558292" y="4115838"/>
            <a:ext cx="2456049" cy="18470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linds(horizontal)">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linds(horizontal)">
                                      <p:cBhvr>
                                        <p:cTn id="29" dur="500"/>
                                        <p:tgtEl>
                                          <p:spTgt spid="3">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blinds(horizontal)">
                                      <p:cBhvr>
                                        <p:cTn id="35" dur="500"/>
                                        <p:tgtEl>
                                          <p:spTgt spid="3">
                                            <p:txEl>
                                              <p:pRg st="11" end="1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blinds(horizontal)">
                                      <p:cBhvr>
                                        <p:cTn id="38" dur="500"/>
                                        <p:tgtEl>
                                          <p:spTgt spid="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blinds(horizontal)">
                                      <p:cBhvr>
                                        <p:cTn id="4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60962"/>
          </a:xfrm>
        </p:spPr>
        <p:txBody>
          <a:bodyPr/>
          <a:lstStyle/>
          <a:p>
            <a:r>
              <a:rPr lang="en-US" dirty="0"/>
              <a:t>Type I Subquery – versus Distinct</a:t>
            </a:r>
          </a:p>
        </p:txBody>
      </p:sp>
      <p:sp>
        <p:nvSpPr>
          <p:cNvPr id="3" name="Content Placeholder 2"/>
          <p:cNvSpPr>
            <a:spLocks noGrp="1"/>
          </p:cNvSpPr>
          <p:nvPr>
            <p:ph idx="1"/>
          </p:nvPr>
        </p:nvSpPr>
        <p:spPr>
          <a:xfrm>
            <a:off x="772357" y="1302857"/>
            <a:ext cx="9392723" cy="4724400"/>
          </a:xfrm>
        </p:spPr>
        <p:txBody>
          <a:bodyPr>
            <a:normAutofit fontScale="25000" lnSpcReduction="20000"/>
          </a:bodyPr>
          <a:lstStyle/>
          <a:p>
            <a:pPr>
              <a:buNone/>
            </a:pPr>
            <a:r>
              <a:rPr lang="en-US" sz="4800" b="1" dirty="0">
                <a:latin typeface="Courier New" pitchFamily="49" charset="0"/>
                <a:cs typeface="Courier New" pitchFamily="49" charset="0"/>
              </a:rPr>
              <a:t>/* Subquery versus </a:t>
            </a:r>
            <a:r>
              <a:rPr lang="en-US" sz="4800" b="1" dirty="0">
                <a:solidFill>
                  <a:srgbClr val="FF0000"/>
                </a:solidFill>
                <a:latin typeface="Courier New" pitchFamily="49" charset="0"/>
                <a:cs typeface="Courier New" pitchFamily="49" charset="0"/>
              </a:rPr>
              <a:t>DISTINCT</a:t>
            </a:r>
            <a:r>
              <a:rPr lang="en-US" sz="4800" b="1" dirty="0">
                <a:latin typeface="Courier New" pitchFamily="49" charset="0"/>
                <a:cs typeface="Courier New" pitchFamily="49" charset="0"/>
              </a:rPr>
              <a:t> </a:t>
            </a:r>
          </a:p>
          <a:p>
            <a:pPr>
              <a:buNone/>
            </a:pPr>
            <a:r>
              <a:rPr lang="en-US" sz="4800" b="1" dirty="0">
                <a:latin typeface="Courier New" pitchFamily="49" charset="0"/>
                <a:cs typeface="Courier New" pitchFamily="49" charset="0"/>
              </a:rPr>
              <a:t>Show students who did evaluations about their teammates. Show the student's ID and name. */</a:t>
            </a:r>
          </a:p>
          <a:p>
            <a:pPr>
              <a:buNone/>
            </a:pPr>
            <a:r>
              <a:rPr lang="en-US" sz="4800" b="1" dirty="0">
                <a:latin typeface="Courier New" pitchFamily="49" charset="0"/>
                <a:cs typeface="Courier New" pitchFamily="49" charset="0"/>
              </a:rPr>
              <a:t>select </a:t>
            </a:r>
            <a:r>
              <a:rPr lang="en-US" sz="4800" b="1" dirty="0" err="1">
                <a:latin typeface="Courier New" pitchFamily="49" charset="0"/>
                <a:cs typeface="Courier New" pitchFamily="49" charset="0"/>
              </a:rPr>
              <a:t>stdid</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stdfname</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stdlname</a:t>
            </a:r>
            <a:endParaRPr lang="en-US" sz="4800" b="1" dirty="0">
              <a:latin typeface="Courier New" pitchFamily="49" charset="0"/>
              <a:cs typeface="Courier New" pitchFamily="49" charset="0"/>
            </a:endParaRPr>
          </a:p>
          <a:p>
            <a:pPr>
              <a:buNone/>
            </a:pPr>
            <a:r>
              <a:rPr lang="en-US" sz="4800" b="1" dirty="0">
                <a:latin typeface="Courier New" pitchFamily="49" charset="0"/>
                <a:cs typeface="Courier New" pitchFamily="49" charset="0"/>
              </a:rPr>
              <a:t>from students, evaluations</a:t>
            </a:r>
          </a:p>
          <a:p>
            <a:pPr>
              <a:buNone/>
            </a:pPr>
            <a:r>
              <a:rPr lang="en-US" sz="4800" b="1" dirty="0">
                <a:latin typeface="Courier New" pitchFamily="49" charset="0"/>
                <a:cs typeface="Courier New" pitchFamily="49" charset="0"/>
              </a:rPr>
              <a:t>where </a:t>
            </a:r>
            <a:r>
              <a:rPr lang="en-US" sz="4800" b="1" dirty="0" err="1">
                <a:latin typeface="Courier New" pitchFamily="49" charset="0"/>
                <a:cs typeface="Courier New" pitchFamily="49" charset="0"/>
              </a:rPr>
              <a:t>students.stdid</a:t>
            </a:r>
            <a:r>
              <a:rPr lang="en-US" sz="4800" b="1" dirty="0">
                <a:latin typeface="Courier New" pitchFamily="49" charset="0"/>
                <a:cs typeface="Courier New" pitchFamily="49" charset="0"/>
              </a:rPr>
              <a:t> = </a:t>
            </a:r>
            <a:r>
              <a:rPr lang="en-US" sz="4800" b="1" dirty="0" err="1">
                <a:latin typeface="Courier New" pitchFamily="49" charset="0"/>
                <a:cs typeface="Courier New" pitchFamily="49" charset="0"/>
              </a:rPr>
              <a:t>evaluations.evaluatorID</a:t>
            </a:r>
            <a:r>
              <a:rPr lang="en-US" sz="4800" b="1" dirty="0">
                <a:latin typeface="Courier New" pitchFamily="49" charset="0"/>
                <a:cs typeface="Courier New" pitchFamily="49" charset="0"/>
              </a:rPr>
              <a:t>;</a:t>
            </a:r>
          </a:p>
          <a:p>
            <a:pPr>
              <a:buNone/>
            </a:pPr>
            <a:endParaRPr lang="en-US" sz="4800" b="1" dirty="0">
              <a:latin typeface="Courier New" pitchFamily="49" charset="0"/>
              <a:cs typeface="Courier New" pitchFamily="49" charset="0"/>
            </a:endParaRPr>
          </a:p>
          <a:p>
            <a:pPr>
              <a:buNone/>
            </a:pPr>
            <a:r>
              <a:rPr lang="en-US" sz="4800" b="1" dirty="0">
                <a:solidFill>
                  <a:schemeClr val="accent3"/>
                </a:solidFill>
                <a:latin typeface="Courier New" pitchFamily="49" charset="0"/>
                <a:cs typeface="Courier New" pitchFamily="49" charset="0"/>
              </a:rPr>
              <a:t>/* Remove duplicates */</a:t>
            </a:r>
          </a:p>
          <a:p>
            <a:pPr>
              <a:buNone/>
            </a:pPr>
            <a:r>
              <a:rPr lang="en-US" sz="4800" b="1" dirty="0">
                <a:latin typeface="Courier New" pitchFamily="49" charset="0"/>
                <a:cs typeface="Courier New" pitchFamily="49" charset="0"/>
              </a:rPr>
              <a:t>select </a:t>
            </a:r>
            <a:r>
              <a:rPr lang="en-US" sz="4800" b="1" dirty="0">
                <a:solidFill>
                  <a:srgbClr val="C00000"/>
                </a:solidFill>
                <a:latin typeface="Courier New" pitchFamily="49" charset="0"/>
                <a:cs typeface="Courier New" pitchFamily="49" charset="0"/>
              </a:rPr>
              <a:t>distinct</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stdid</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stdfname</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stdlname</a:t>
            </a:r>
            <a:endParaRPr lang="en-US" sz="4800" b="1" dirty="0">
              <a:latin typeface="Courier New" pitchFamily="49" charset="0"/>
              <a:cs typeface="Courier New" pitchFamily="49" charset="0"/>
            </a:endParaRPr>
          </a:p>
          <a:p>
            <a:pPr>
              <a:buNone/>
            </a:pPr>
            <a:r>
              <a:rPr lang="en-US" sz="4800" b="1" dirty="0">
                <a:latin typeface="Courier New" pitchFamily="49" charset="0"/>
                <a:cs typeface="Courier New" pitchFamily="49" charset="0"/>
              </a:rPr>
              <a:t>from students, evaluations</a:t>
            </a:r>
          </a:p>
          <a:p>
            <a:pPr>
              <a:buNone/>
            </a:pPr>
            <a:r>
              <a:rPr lang="en-US" sz="4800" b="1" dirty="0">
                <a:latin typeface="Courier New" pitchFamily="49" charset="0"/>
                <a:cs typeface="Courier New" pitchFamily="49" charset="0"/>
              </a:rPr>
              <a:t>where </a:t>
            </a:r>
            <a:r>
              <a:rPr lang="en-US" sz="4800" b="1" dirty="0" err="1">
                <a:latin typeface="Courier New" pitchFamily="49" charset="0"/>
                <a:cs typeface="Courier New" pitchFamily="49" charset="0"/>
              </a:rPr>
              <a:t>students.stdid</a:t>
            </a:r>
            <a:r>
              <a:rPr lang="en-US" sz="4800" b="1" dirty="0">
                <a:latin typeface="Courier New" pitchFamily="49" charset="0"/>
                <a:cs typeface="Courier New" pitchFamily="49" charset="0"/>
              </a:rPr>
              <a:t> = </a:t>
            </a:r>
            <a:r>
              <a:rPr lang="en-US" sz="4800" b="1" dirty="0" err="1">
                <a:latin typeface="Courier New" pitchFamily="49" charset="0"/>
                <a:cs typeface="Courier New" pitchFamily="49" charset="0"/>
              </a:rPr>
              <a:t>evaluations.evaluatorID</a:t>
            </a:r>
            <a:r>
              <a:rPr lang="en-US" sz="4800" b="1" dirty="0">
                <a:latin typeface="Courier New" pitchFamily="49" charset="0"/>
                <a:cs typeface="Courier New" pitchFamily="49" charset="0"/>
              </a:rPr>
              <a:t>;</a:t>
            </a:r>
          </a:p>
          <a:p>
            <a:pPr>
              <a:buNone/>
            </a:pPr>
            <a:endParaRPr lang="en-US" sz="4800" b="1" dirty="0">
              <a:solidFill>
                <a:schemeClr val="accent3"/>
              </a:solidFill>
              <a:latin typeface="Courier New" pitchFamily="49" charset="0"/>
              <a:cs typeface="Courier New" pitchFamily="49" charset="0"/>
            </a:endParaRPr>
          </a:p>
          <a:p>
            <a:pPr>
              <a:buNone/>
            </a:pPr>
            <a:r>
              <a:rPr lang="en-US" sz="4800" b="1" dirty="0">
                <a:solidFill>
                  <a:schemeClr val="accent3"/>
                </a:solidFill>
                <a:latin typeface="Courier New" pitchFamily="49" charset="0"/>
                <a:cs typeface="Courier New" pitchFamily="49" charset="0"/>
              </a:rPr>
              <a:t>/* Try this with a Type I subquery.  Subquery:  List the evaluator </a:t>
            </a:r>
            <a:r>
              <a:rPr lang="en-US" sz="4800" b="1" dirty="0" err="1">
                <a:solidFill>
                  <a:schemeClr val="accent3"/>
                </a:solidFill>
                <a:latin typeface="Courier New" pitchFamily="49" charset="0"/>
                <a:cs typeface="Courier New" pitchFamily="49" charset="0"/>
              </a:rPr>
              <a:t>IDs.Outquery</a:t>
            </a:r>
            <a:r>
              <a:rPr lang="en-US" sz="4800" b="1" dirty="0">
                <a:solidFill>
                  <a:schemeClr val="accent3"/>
                </a:solidFill>
                <a:latin typeface="Courier New" pitchFamily="49" charset="0"/>
                <a:cs typeface="Courier New" pitchFamily="49" charset="0"/>
              </a:rPr>
              <a:t>:  List the students that have an ID in the subquery list.  */</a:t>
            </a:r>
          </a:p>
          <a:p>
            <a:pPr>
              <a:buNone/>
            </a:pPr>
            <a:r>
              <a:rPr lang="en-US" sz="4800" b="1" dirty="0">
                <a:latin typeface="Courier New" pitchFamily="49" charset="0"/>
                <a:cs typeface="Courier New" pitchFamily="49" charset="0"/>
              </a:rPr>
              <a:t>select </a:t>
            </a:r>
            <a:r>
              <a:rPr lang="en-US" sz="4800" b="1" dirty="0" err="1">
                <a:latin typeface="Courier New" pitchFamily="49" charset="0"/>
                <a:cs typeface="Courier New" pitchFamily="49" charset="0"/>
              </a:rPr>
              <a:t>stdid</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stdfname</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stdlname</a:t>
            </a:r>
            <a:r>
              <a:rPr lang="en-US" sz="4800" b="1" dirty="0">
                <a:latin typeface="Courier New" pitchFamily="49" charset="0"/>
                <a:cs typeface="Courier New" pitchFamily="49" charset="0"/>
              </a:rPr>
              <a:t> from students</a:t>
            </a:r>
          </a:p>
          <a:p>
            <a:pPr>
              <a:buNone/>
            </a:pPr>
            <a:r>
              <a:rPr lang="en-US" sz="4800" b="1" dirty="0">
                <a:latin typeface="Courier New" pitchFamily="49" charset="0"/>
                <a:cs typeface="Courier New" pitchFamily="49" charset="0"/>
              </a:rPr>
              <a:t>where </a:t>
            </a:r>
            <a:r>
              <a:rPr lang="en-US" sz="4800" b="1" dirty="0" err="1">
                <a:latin typeface="Courier New" pitchFamily="49" charset="0"/>
                <a:cs typeface="Courier New" pitchFamily="49" charset="0"/>
              </a:rPr>
              <a:t>stdid</a:t>
            </a:r>
            <a:r>
              <a:rPr lang="en-US" sz="4800" b="1" dirty="0">
                <a:latin typeface="Courier New" pitchFamily="49" charset="0"/>
                <a:cs typeface="Courier New" pitchFamily="49" charset="0"/>
              </a:rPr>
              <a:t> </a:t>
            </a:r>
            <a:r>
              <a:rPr lang="en-US" sz="4800" b="1" dirty="0">
                <a:solidFill>
                  <a:srgbClr val="C00000"/>
                </a:solidFill>
                <a:latin typeface="Courier New" pitchFamily="49" charset="0"/>
                <a:cs typeface="Courier New" pitchFamily="49" charset="0"/>
              </a:rPr>
              <a:t>IN </a:t>
            </a:r>
            <a:r>
              <a:rPr lang="en-US" sz="4800" b="1" dirty="0">
                <a:latin typeface="Courier New" pitchFamily="49" charset="0"/>
                <a:cs typeface="Courier New" pitchFamily="49" charset="0"/>
              </a:rPr>
              <a:t>  (select </a:t>
            </a:r>
            <a:r>
              <a:rPr lang="en-US" sz="4800" b="1" dirty="0" err="1">
                <a:latin typeface="Courier New" pitchFamily="49" charset="0"/>
                <a:cs typeface="Courier New" pitchFamily="49" charset="0"/>
              </a:rPr>
              <a:t>evaluatorID</a:t>
            </a:r>
            <a:r>
              <a:rPr lang="en-US" sz="4800" b="1" dirty="0">
                <a:latin typeface="Courier New" pitchFamily="49" charset="0"/>
                <a:cs typeface="Courier New" pitchFamily="49" charset="0"/>
              </a:rPr>
              <a:t>   from evaluations);</a:t>
            </a:r>
          </a:p>
          <a:p>
            <a:pPr>
              <a:buNone/>
            </a:pPr>
            <a:endParaRPr lang="en-US" sz="120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17</a:t>
            </a:fld>
            <a:endParaRPr kumimoji="0" lang="en-US"/>
          </a:p>
        </p:txBody>
      </p:sp>
      <p:pic>
        <p:nvPicPr>
          <p:cNvPr id="3076" name="Picture 4"/>
          <p:cNvPicPr>
            <a:picLocks noChangeAspect="1" noChangeArrowheads="1"/>
          </p:cNvPicPr>
          <p:nvPr/>
        </p:nvPicPr>
        <p:blipFill>
          <a:blip r:embed="rId3" cstate="print"/>
          <a:srcRect/>
          <a:stretch>
            <a:fillRect/>
          </a:stretch>
        </p:blipFill>
        <p:spPr bwMode="auto">
          <a:xfrm>
            <a:off x="7025937" y="3365357"/>
            <a:ext cx="1878095" cy="866191"/>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6820469" y="2202070"/>
            <a:ext cx="1902381" cy="752857"/>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9972153" y="3665057"/>
            <a:ext cx="2042858" cy="25071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blinds(horizontal)">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linds(horizont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blinds(horizontal)">
                                      <p:cBhvr>
                                        <p:cTn id="31" dur="500"/>
                                        <p:tgtEl>
                                          <p:spTgt spid="3">
                                            <p:txEl>
                                              <p:pRg st="11" end="11"/>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blinds(horizontal)">
                                      <p:cBhvr>
                                        <p:cTn id="34" dur="500"/>
                                        <p:tgtEl>
                                          <p:spTgt spid="3">
                                            <p:txEl>
                                              <p:pRg st="12" end="12"/>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linds(horizontal)">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blinds(horizontal)">
                                      <p:cBhvr>
                                        <p:cTn id="4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87595"/>
          </a:xfrm>
        </p:spPr>
        <p:txBody>
          <a:bodyPr/>
          <a:lstStyle/>
          <a:p>
            <a:r>
              <a:rPr lang="en-US" dirty="0"/>
              <a:t>Type I Subquery for deleting records</a:t>
            </a:r>
          </a:p>
        </p:txBody>
      </p:sp>
      <p:sp>
        <p:nvSpPr>
          <p:cNvPr id="3" name="Content Placeholder 2"/>
          <p:cNvSpPr>
            <a:spLocks noGrp="1"/>
          </p:cNvSpPr>
          <p:nvPr>
            <p:ph idx="1"/>
          </p:nvPr>
        </p:nvSpPr>
        <p:spPr>
          <a:xfrm>
            <a:off x="1181100" y="1074198"/>
            <a:ext cx="7848600" cy="1143000"/>
          </a:xfrm>
        </p:spPr>
        <p:txBody>
          <a:bodyPr>
            <a:normAutofit/>
          </a:bodyPr>
          <a:lstStyle/>
          <a:p>
            <a:r>
              <a:rPr lang="en-US" dirty="0"/>
              <a:t>If you want to delete records from a table based on criteria in another table, you must use a Type I subquery.</a:t>
            </a:r>
          </a:p>
          <a:p>
            <a:pPr>
              <a:buNone/>
            </a:pPr>
            <a:endParaRPr lang="en-US" sz="1200" dirty="0">
              <a:latin typeface="Courier New" pitchFamily="49" charset="0"/>
              <a:cs typeface="Courier New" pitchFamily="49" charset="0"/>
            </a:endParaRPr>
          </a:p>
          <a:p>
            <a:pPr marL="0" indent="0">
              <a:buNone/>
            </a:pPr>
            <a:endParaRPr lang="en-US" sz="120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18</a:t>
            </a:fld>
            <a:endParaRPr kumimoji="0" lang="en-US"/>
          </a:p>
        </p:txBody>
      </p:sp>
      <p:pic>
        <p:nvPicPr>
          <p:cNvPr id="4099" name="Picture 3"/>
          <p:cNvPicPr>
            <a:picLocks noChangeAspect="1" noChangeArrowheads="1"/>
          </p:cNvPicPr>
          <p:nvPr/>
        </p:nvPicPr>
        <p:blipFill>
          <a:blip r:embed="rId3" cstate="print"/>
          <a:srcRect/>
          <a:stretch>
            <a:fillRect/>
          </a:stretch>
        </p:blipFill>
        <p:spPr bwMode="auto">
          <a:xfrm>
            <a:off x="6816571" y="2354802"/>
            <a:ext cx="2460952" cy="1829524"/>
          </a:xfrm>
          <a:prstGeom prst="rect">
            <a:avLst/>
          </a:prstGeom>
          <a:noFill/>
          <a:ln w="9525">
            <a:noFill/>
            <a:miter lim="800000"/>
            <a:headEnd/>
            <a:tailEnd/>
          </a:ln>
        </p:spPr>
      </p:pic>
      <p:sp>
        <p:nvSpPr>
          <p:cNvPr id="9" name="Content Placeholder 2"/>
          <p:cNvSpPr txBox="1">
            <a:spLocks/>
          </p:cNvSpPr>
          <p:nvPr/>
        </p:nvSpPr>
        <p:spPr>
          <a:xfrm>
            <a:off x="1329431" y="2064075"/>
            <a:ext cx="4648200" cy="3810000"/>
          </a:xfrm>
          <a:prstGeom prst="rect">
            <a:avLst/>
          </a:prstGeom>
        </p:spPr>
        <p:txBody>
          <a:bodyPr vert="horz" lIns="182880" tIns="91440">
            <a:noAutofit/>
          </a:bodyPr>
          <a:lstStyle/>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 For instance, see which students didn’t do any evaluations. Note the use of NOT IN.  */</a:t>
            </a:r>
          </a:p>
          <a:p>
            <a:pPr marL="265176" indent="-265176">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stdfname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from students</a:t>
            </a:r>
          </a:p>
          <a:p>
            <a:pPr marL="265176" indent="-265176">
              <a:spcBef>
                <a:spcPts val="250"/>
              </a:spcBef>
              <a:buClr>
                <a:schemeClr val="accent1"/>
              </a:buClr>
              <a:buSzPct val="80000"/>
            </a:pPr>
            <a:r>
              <a:rPr lang="en-US" sz="1200" dirty="0">
                <a:latin typeface="Courier New" pitchFamily="49" charset="0"/>
                <a:cs typeface="Courier New" pitchFamily="49" charset="0"/>
              </a:rPr>
              <a:t>where </a:t>
            </a:r>
            <a:r>
              <a:rPr lang="en-US" sz="1200" dirty="0" err="1">
                <a:latin typeface="Courier New" pitchFamily="49" charset="0"/>
                <a:cs typeface="Courier New" pitchFamily="49" charset="0"/>
              </a:rPr>
              <a:t>stdid</a:t>
            </a:r>
            <a:r>
              <a:rPr lang="en-US" sz="12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NOT IN</a:t>
            </a:r>
            <a:endParaRPr lang="en-US" sz="1200" b="1" dirty="0">
              <a:solidFill>
                <a:srgbClr val="C00000"/>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  (</a:t>
            </a:r>
            <a:r>
              <a:rPr lang="en-US" sz="1200" dirty="0">
                <a:solidFill>
                  <a:srgbClr val="0070C0"/>
                </a:solidFill>
                <a:latin typeface="Courier New" pitchFamily="49" charset="0"/>
                <a:cs typeface="Courier New" pitchFamily="49" charset="0"/>
              </a:rPr>
              <a:t>select </a:t>
            </a:r>
            <a:r>
              <a:rPr lang="en-US" sz="1200" dirty="0" err="1">
                <a:solidFill>
                  <a:srgbClr val="0070C0"/>
                </a:solidFill>
                <a:latin typeface="Courier New" pitchFamily="49" charset="0"/>
                <a:cs typeface="Courier New" pitchFamily="49" charset="0"/>
              </a:rPr>
              <a:t>evaluatorID</a:t>
            </a:r>
            <a:endParaRPr lang="en-US" sz="1200" dirty="0">
              <a:solidFill>
                <a:srgbClr val="0070C0"/>
              </a:solidFill>
              <a:latin typeface="Courier New" pitchFamily="49" charset="0"/>
              <a:cs typeface="Courier New" pitchFamily="49" charset="0"/>
            </a:endParaRPr>
          </a:p>
          <a:p>
            <a:pPr marL="265176" indent="-265176">
              <a:spcBef>
                <a:spcPts val="250"/>
              </a:spcBef>
              <a:buClr>
                <a:schemeClr val="accent1"/>
              </a:buClr>
              <a:buSzPct val="80000"/>
            </a:pPr>
            <a:r>
              <a:rPr lang="en-US" sz="1200" dirty="0">
                <a:solidFill>
                  <a:srgbClr val="0070C0"/>
                </a:solidFill>
                <a:latin typeface="Courier New" pitchFamily="49" charset="0"/>
                <a:cs typeface="Courier New" pitchFamily="49" charset="0"/>
              </a:rPr>
              <a:t>  from evaluations);</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 If we wanted to delete these students, we would use the following statement.  */</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delete </a:t>
            </a:r>
          </a:p>
          <a:p>
            <a:pPr marL="265176" indent="-265176">
              <a:spcBef>
                <a:spcPts val="250"/>
              </a:spcBef>
              <a:buClr>
                <a:schemeClr val="accent1"/>
              </a:buClr>
              <a:buSzPct val="80000"/>
            </a:pPr>
            <a:r>
              <a:rPr lang="en-US" sz="1200" dirty="0">
                <a:latin typeface="Courier New" pitchFamily="49" charset="0"/>
                <a:cs typeface="Courier New" pitchFamily="49" charset="0"/>
              </a:rPr>
              <a:t>from students</a:t>
            </a:r>
          </a:p>
          <a:p>
            <a:pPr marL="265176" indent="-265176">
              <a:spcBef>
                <a:spcPts val="250"/>
              </a:spcBef>
              <a:buClr>
                <a:schemeClr val="accent1"/>
              </a:buClr>
              <a:buSzPct val="80000"/>
            </a:pPr>
            <a:r>
              <a:rPr lang="en-US" sz="1200" dirty="0">
                <a:latin typeface="Courier New" pitchFamily="49" charset="0"/>
                <a:cs typeface="Courier New" pitchFamily="49" charset="0"/>
              </a:rPr>
              <a:t>where </a:t>
            </a:r>
            <a:r>
              <a:rPr lang="en-US" sz="1200" dirty="0" err="1">
                <a:latin typeface="Courier New" pitchFamily="49" charset="0"/>
                <a:cs typeface="Courier New" pitchFamily="49" charset="0"/>
              </a:rPr>
              <a:t>stdid</a:t>
            </a:r>
            <a:r>
              <a:rPr lang="en-US" sz="1200" dirty="0">
                <a:latin typeface="Courier New" pitchFamily="49" charset="0"/>
                <a:cs typeface="Courier New" pitchFamily="49" charset="0"/>
              </a:rPr>
              <a:t> </a:t>
            </a:r>
            <a:r>
              <a:rPr lang="en-US" sz="1600" b="1" dirty="0">
                <a:solidFill>
                  <a:srgbClr val="C00000"/>
                </a:solidFill>
                <a:latin typeface="Courier New" pitchFamily="49" charset="0"/>
                <a:cs typeface="Courier New" pitchFamily="49" charset="0"/>
              </a:rPr>
              <a:t>NOT IN</a:t>
            </a:r>
            <a:endParaRPr lang="en-US" sz="1200" b="1" dirty="0">
              <a:solidFill>
                <a:srgbClr val="C00000"/>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  (</a:t>
            </a:r>
            <a:r>
              <a:rPr lang="en-US" sz="1200" dirty="0">
                <a:solidFill>
                  <a:srgbClr val="0070C0"/>
                </a:solidFill>
                <a:latin typeface="Courier New" pitchFamily="49" charset="0"/>
                <a:cs typeface="Courier New" pitchFamily="49" charset="0"/>
              </a:rPr>
              <a:t>select </a:t>
            </a:r>
            <a:r>
              <a:rPr lang="en-US" sz="1200" dirty="0" err="1">
                <a:solidFill>
                  <a:srgbClr val="0070C0"/>
                </a:solidFill>
                <a:latin typeface="Courier New" pitchFamily="49" charset="0"/>
                <a:cs typeface="Courier New" pitchFamily="49" charset="0"/>
              </a:rPr>
              <a:t>evaluatorID</a:t>
            </a:r>
            <a:endParaRPr lang="en-US" sz="1200" dirty="0">
              <a:solidFill>
                <a:srgbClr val="0070C0"/>
              </a:solidFill>
              <a:latin typeface="Courier New" pitchFamily="49" charset="0"/>
              <a:cs typeface="Courier New" pitchFamily="49" charset="0"/>
            </a:endParaRPr>
          </a:p>
          <a:p>
            <a:pPr marL="265176" indent="-265176">
              <a:spcBef>
                <a:spcPts val="250"/>
              </a:spcBef>
              <a:buClr>
                <a:schemeClr val="accent1"/>
              </a:buClr>
              <a:buSzPct val="80000"/>
            </a:pPr>
            <a:r>
              <a:rPr lang="en-US" sz="1200" dirty="0">
                <a:solidFill>
                  <a:srgbClr val="0070C0"/>
                </a:solidFill>
                <a:latin typeface="Courier New" pitchFamily="49" charset="0"/>
                <a:cs typeface="Courier New" pitchFamily="49" charset="0"/>
              </a:rPr>
              <a:t>  from evaluations</a:t>
            </a:r>
            <a:r>
              <a:rPr lang="en-US" sz="1200" dirty="0">
                <a:latin typeface="Courier New" pitchFamily="49" charset="0"/>
                <a:cs typeface="Courier New" pitchFamily="49" charset="0"/>
              </a:rPr>
              <a:t>);</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defRPr/>
            </a:pPr>
            <a:endParaRPr lang="en-US" sz="1200" dirty="0">
              <a:latin typeface="Courier New" pitchFamily="49" charset="0"/>
              <a:cs typeface="Courier New" pitchFamily="49" charset="0"/>
            </a:endParaRPr>
          </a:p>
          <a:p>
            <a:pPr>
              <a:spcBef>
                <a:spcPts val="250"/>
              </a:spcBef>
              <a:buClr>
                <a:schemeClr val="accent1"/>
              </a:buClr>
              <a:buSzPct val="80000"/>
              <a:defRPr/>
            </a:pPr>
            <a:endParaRPr lang="en-US" sz="1200" dirty="0">
              <a:latin typeface="Courier New" pitchFamily="49" charset="0"/>
              <a:cs typeface="Courier New" pitchFamily="49" charset="0"/>
            </a:endParaRPr>
          </a:p>
        </p:txBody>
      </p:sp>
      <p:sp>
        <p:nvSpPr>
          <p:cNvPr id="10" name="TextBox 9"/>
          <p:cNvSpPr txBox="1"/>
          <p:nvPr/>
        </p:nvSpPr>
        <p:spPr>
          <a:xfrm>
            <a:off x="4759171" y="5043078"/>
            <a:ext cx="4114800" cy="830997"/>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50800" dir="5400000" algn="ctr" rotWithShape="0">
              <a:schemeClr val="tx2">
                <a:lumMod val="40000"/>
                <a:lumOff val="60000"/>
              </a:schemeClr>
            </a:outerShdw>
          </a:effectLst>
        </p:spPr>
        <p:txBody>
          <a:bodyPr wrap="square" rtlCol="0">
            <a:spAutoFit/>
          </a:bodyPr>
          <a:lstStyle/>
          <a:p>
            <a:r>
              <a:rPr lang="en-US" sz="1600"/>
              <a:t>However, we can’t execute this delete statement because it conflicts with the evaluatee foreign key constraint.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linds(horizontal)">
                                      <p:cBhvr>
                                        <p:cTn id="10" dur="500"/>
                                        <p:tgtEl>
                                          <p:spTgt spid="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blinds(horizontal)">
                                      <p:cBhvr>
                                        <p:cTn id="13" dur="500"/>
                                        <p:tgtEl>
                                          <p:spTgt spid="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blinds(horizontal)">
                                      <p:cBhvr>
                                        <p:cTn id="16" dur="500"/>
                                        <p:tgtEl>
                                          <p:spTgt spid="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blinds(horizontal)">
                                      <p:cBhvr>
                                        <p:cTn id="19" dur="500"/>
                                        <p:tgtEl>
                                          <p:spTgt spid="9">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blinds(horizontal)">
                                      <p:cBhvr>
                                        <p:cTn id="27" dur="500"/>
                                        <p:tgtEl>
                                          <p:spTgt spid="409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blinds(horizontal)">
                                      <p:cBhvr>
                                        <p:cTn id="32" dur="500"/>
                                        <p:tgtEl>
                                          <p:spTgt spid="9">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blinds(horizontal)">
                                      <p:cBhvr>
                                        <p:cTn id="35" dur="500"/>
                                        <p:tgtEl>
                                          <p:spTgt spid="9">
                                            <p:txEl>
                                              <p:pRg st="10" end="1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9">
                                            <p:txEl>
                                              <p:pRg st="11" end="11"/>
                                            </p:txEl>
                                          </p:spTgt>
                                        </p:tgtEl>
                                        <p:attrNameLst>
                                          <p:attrName>style.visibility</p:attrName>
                                        </p:attrNameLst>
                                      </p:cBhvr>
                                      <p:to>
                                        <p:strVal val="visible"/>
                                      </p:to>
                                    </p:set>
                                    <p:animEffect transition="in" filter="blinds(horizontal)">
                                      <p:cBhvr>
                                        <p:cTn id="38" dur="500"/>
                                        <p:tgtEl>
                                          <p:spTgt spid="9">
                                            <p:txEl>
                                              <p:pRg st="11" end="1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animEffect transition="in" filter="blinds(horizontal)">
                                      <p:cBhvr>
                                        <p:cTn id="41" dur="500"/>
                                        <p:tgtEl>
                                          <p:spTgt spid="9">
                                            <p:txEl>
                                              <p:pRg st="12" end="1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9">
                                            <p:txEl>
                                              <p:pRg st="13" end="13"/>
                                            </p:txEl>
                                          </p:spTgt>
                                        </p:tgtEl>
                                        <p:attrNameLst>
                                          <p:attrName>style.visibility</p:attrName>
                                        </p:attrNameLst>
                                      </p:cBhvr>
                                      <p:to>
                                        <p:strVal val="visible"/>
                                      </p:to>
                                    </p:set>
                                    <p:animEffect transition="in" filter="blinds(horizontal)">
                                      <p:cBhvr>
                                        <p:cTn id="44" dur="500"/>
                                        <p:tgtEl>
                                          <p:spTgt spid="9">
                                            <p:txEl>
                                              <p:pRg st="13" end="1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9">
                                            <p:txEl>
                                              <p:pRg st="14" end="14"/>
                                            </p:txEl>
                                          </p:spTgt>
                                        </p:tgtEl>
                                        <p:attrNameLst>
                                          <p:attrName>style.visibility</p:attrName>
                                        </p:attrNameLst>
                                      </p:cBhvr>
                                      <p:to>
                                        <p:strVal val="visible"/>
                                      </p:to>
                                    </p:set>
                                    <p:animEffect transition="in" filter="blinds(horizontal)">
                                      <p:cBhvr>
                                        <p:cTn id="47" dur="500"/>
                                        <p:tgtEl>
                                          <p:spTgt spid="9">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14400"/>
          </a:xfrm>
        </p:spPr>
        <p:txBody>
          <a:bodyPr/>
          <a:lstStyle/>
          <a:p>
            <a:r>
              <a:rPr lang="en-US" dirty="0"/>
              <a:t>Type I Subquery in the HAVING clause</a:t>
            </a:r>
          </a:p>
        </p:txBody>
      </p:sp>
      <p:sp>
        <p:nvSpPr>
          <p:cNvPr id="3" name="Content Placeholder 2"/>
          <p:cNvSpPr>
            <a:spLocks noGrp="1"/>
          </p:cNvSpPr>
          <p:nvPr>
            <p:ph idx="1"/>
          </p:nvPr>
        </p:nvSpPr>
        <p:spPr>
          <a:xfrm>
            <a:off x="1924050" y="1143000"/>
            <a:ext cx="7848600" cy="914400"/>
          </a:xfrm>
        </p:spPr>
        <p:txBody>
          <a:bodyPr>
            <a:normAutofit/>
          </a:bodyPr>
          <a:lstStyle/>
          <a:p>
            <a:r>
              <a:rPr lang="en-US" dirty="0"/>
              <a:t>Find out who got an average evaluation score higher than the class average .</a:t>
            </a:r>
          </a:p>
          <a:p>
            <a:pPr>
              <a:buNone/>
            </a:pPr>
            <a:endParaRPr lang="en-US" sz="1200" dirty="0">
              <a:latin typeface="Courier New" pitchFamily="49" charset="0"/>
              <a:cs typeface="Courier New" pitchFamily="49" charset="0"/>
            </a:endParaRPr>
          </a:p>
          <a:p>
            <a:pPr marL="0" indent="0">
              <a:buNone/>
            </a:pPr>
            <a:endParaRPr lang="en-US" sz="120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19</a:t>
            </a:fld>
            <a:endParaRPr kumimoji="0" lang="en-US"/>
          </a:p>
        </p:txBody>
      </p:sp>
      <p:sp>
        <p:nvSpPr>
          <p:cNvPr id="9" name="Content Placeholder 2"/>
          <p:cNvSpPr txBox="1">
            <a:spLocks/>
          </p:cNvSpPr>
          <p:nvPr/>
        </p:nvSpPr>
        <p:spPr>
          <a:xfrm>
            <a:off x="1752600" y="2057400"/>
            <a:ext cx="4876800" cy="3886200"/>
          </a:xfrm>
          <a:prstGeom prst="rect">
            <a:avLst/>
          </a:prstGeom>
        </p:spPr>
        <p:txBody>
          <a:bodyPr vert="horz" lIns="182880" tIns="91440">
            <a:noAutofit/>
          </a:bodyPr>
          <a:lstStyle/>
          <a:p>
            <a:pPr>
              <a:spcBef>
                <a:spcPts val="250"/>
              </a:spcBef>
              <a:buClr>
                <a:schemeClr val="accent1"/>
              </a:buClr>
              <a:buSzPct val="80000"/>
            </a:pPr>
            <a:r>
              <a:rPr lang="en-US" sz="1200" dirty="0">
                <a:latin typeface="Courier New" pitchFamily="49" charset="0"/>
                <a:cs typeface="Courier New" pitchFamily="49" charset="0"/>
              </a:rPr>
              <a:t>/* Subquery */</a:t>
            </a:r>
          </a:p>
          <a:p>
            <a:pPr>
              <a:spcBef>
                <a:spcPts val="250"/>
              </a:spcBef>
              <a:buClr>
                <a:schemeClr val="accent1"/>
              </a:buClr>
              <a:buSzPct val="80000"/>
            </a:pPr>
            <a:r>
              <a:rPr lang="en-US" sz="1200" dirty="0">
                <a:solidFill>
                  <a:srgbClr val="0070C0"/>
                </a:solidFill>
                <a:latin typeface="Courier New" pitchFamily="49" charset="0"/>
                <a:cs typeface="Courier New" pitchFamily="49" charset="0"/>
              </a:rPr>
              <a:t>Select avg(score)</a:t>
            </a:r>
          </a:p>
          <a:p>
            <a:pPr>
              <a:spcBef>
                <a:spcPts val="250"/>
              </a:spcBef>
              <a:buClr>
                <a:schemeClr val="accent1"/>
              </a:buClr>
              <a:buSzPct val="80000"/>
            </a:pPr>
            <a:r>
              <a:rPr lang="en-US" sz="1200" dirty="0">
                <a:solidFill>
                  <a:srgbClr val="0070C0"/>
                </a:solidFill>
                <a:latin typeface="Courier New" pitchFamily="49" charset="0"/>
                <a:cs typeface="Courier New" pitchFamily="49" charset="0"/>
              </a:rPr>
              <a:t>From </a:t>
            </a:r>
            <a:r>
              <a:rPr lang="en-US" sz="1200" dirty="0" err="1">
                <a:solidFill>
                  <a:srgbClr val="0070C0"/>
                </a:solidFill>
                <a:latin typeface="Courier New" pitchFamily="49" charset="0"/>
                <a:cs typeface="Courier New" pitchFamily="49" charset="0"/>
              </a:rPr>
              <a:t>eval_items_scores</a:t>
            </a:r>
            <a:r>
              <a:rPr lang="en-US" sz="1200" dirty="0">
                <a:latin typeface="Courier New" pitchFamily="49" charset="0"/>
                <a:cs typeface="Courier New" pitchFamily="49" charset="0"/>
              </a:rPr>
              <a:t>;</a:t>
            </a:r>
          </a:p>
          <a:p>
            <a:pPr>
              <a:spcBef>
                <a:spcPts val="250"/>
              </a:spcBef>
              <a:buClr>
                <a:schemeClr val="accent1"/>
              </a:buClr>
              <a:buSzPct val="80000"/>
            </a:pPr>
            <a:endParaRPr lang="en-US" sz="1200" dirty="0">
              <a:latin typeface="Courier New" pitchFamily="49" charset="0"/>
              <a:cs typeface="Courier New" pitchFamily="49" charset="0"/>
            </a:endParaRPr>
          </a:p>
          <a:p>
            <a:pPr>
              <a:spcBef>
                <a:spcPts val="250"/>
              </a:spcBef>
              <a:buClr>
                <a:schemeClr val="accent1"/>
              </a:buClr>
              <a:buSzPct val="80000"/>
            </a:pPr>
            <a:endParaRPr lang="en-US" sz="1200" dirty="0">
              <a:latin typeface="Courier New" pitchFamily="49" charset="0"/>
              <a:cs typeface="Courier New" pitchFamily="49" charset="0"/>
            </a:endParaRPr>
          </a:p>
          <a:p>
            <a:pPr>
              <a:spcBef>
                <a:spcPts val="250"/>
              </a:spcBef>
              <a:buClr>
                <a:schemeClr val="accent1"/>
              </a:buClr>
              <a:buSzPct val="80000"/>
            </a:pPr>
            <a:endParaRPr lang="en-US" sz="1200" dirty="0">
              <a:latin typeface="Courier New" pitchFamily="49" charset="0"/>
              <a:cs typeface="Courier New" pitchFamily="49" charset="0"/>
            </a:endParaRPr>
          </a:p>
          <a:p>
            <a:pPr>
              <a:spcBef>
                <a:spcPts val="250"/>
              </a:spcBef>
              <a:buClr>
                <a:schemeClr val="accent1"/>
              </a:buClr>
              <a:buSzPct val="80000"/>
            </a:pPr>
            <a:r>
              <a:rPr lang="en-US" sz="1200" dirty="0">
                <a:latin typeface="Courier New" pitchFamily="49" charset="0"/>
                <a:cs typeface="Courier New" pitchFamily="49" charset="0"/>
              </a:rPr>
              <a:t>/* List students with an above average score. *;</a:t>
            </a:r>
          </a:p>
          <a:p>
            <a:pPr>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avg(score)</a:t>
            </a:r>
          </a:p>
          <a:p>
            <a:pPr>
              <a:spcBef>
                <a:spcPts val="250"/>
              </a:spcBef>
              <a:buClr>
                <a:schemeClr val="accent1"/>
              </a:buClr>
              <a:buSzPct val="80000"/>
            </a:pPr>
            <a:r>
              <a:rPr lang="en-US" sz="1200" dirty="0">
                <a:latin typeface="Courier New" pitchFamily="49" charset="0"/>
                <a:cs typeface="Courier New" pitchFamily="49" charset="0"/>
              </a:rPr>
              <a:t>from students, evaluations, </a:t>
            </a:r>
            <a:r>
              <a:rPr lang="en-US" sz="1200" dirty="0" err="1">
                <a:latin typeface="Courier New" pitchFamily="49" charset="0"/>
                <a:cs typeface="Courier New" pitchFamily="49" charset="0"/>
              </a:rPr>
              <a:t>eval_items_scores</a:t>
            </a:r>
            <a:endParaRPr lang="en-US" sz="1200" dirty="0">
              <a:latin typeface="Courier New" pitchFamily="49" charset="0"/>
              <a:cs typeface="Courier New" pitchFamily="49" charset="0"/>
            </a:endParaRPr>
          </a:p>
          <a:p>
            <a:pPr>
              <a:spcBef>
                <a:spcPts val="250"/>
              </a:spcBef>
              <a:buClr>
                <a:schemeClr val="accent1"/>
              </a:buClr>
              <a:buSzPct val="80000"/>
            </a:pPr>
            <a:r>
              <a:rPr lang="en-US" sz="1200" dirty="0">
                <a:latin typeface="Courier New" pitchFamily="49" charset="0"/>
                <a:cs typeface="Courier New" pitchFamily="49" charset="0"/>
              </a:rPr>
              <a:t>where </a:t>
            </a:r>
            <a:r>
              <a:rPr lang="en-US" sz="1200" dirty="0" err="1">
                <a:latin typeface="Courier New" pitchFamily="49" charset="0"/>
                <a:cs typeface="Courier New" pitchFamily="49" charset="0"/>
              </a:rPr>
              <a:t>students.stdid</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evaluations.evaluateeID</a:t>
            </a:r>
            <a:endParaRPr lang="en-US" sz="1200" dirty="0">
              <a:latin typeface="Courier New" pitchFamily="49" charset="0"/>
              <a:cs typeface="Courier New" pitchFamily="49" charset="0"/>
            </a:endParaRPr>
          </a:p>
          <a:p>
            <a:pPr>
              <a:spcBef>
                <a:spcPts val="250"/>
              </a:spcBef>
              <a:buClr>
                <a:schemeClr val="accent1"/>
              </a:buClr>
              <a:buSzPct val="80000"/>
            </a:pPr>
            <a:r>
              <a:rPr lang="en-US" sz="1200" dirty="0">
                <a:latin typeface="Courier New" pitchFamily="49" charset="0"/>
                <a:cs typeface="Courier New" pitchFamily="49" charset="0"/>
              </a:rPr>
              <a:t>and </a:t>
            </a:r>
            <a:r>
              <a:rPr lang="en-US" sz="1200" dirty="0" err="1">
                <a:latin typeface="Courier New" pitchFamily="49" charset="0"/>
                <a:cs typeface="Courier New" pitchFamily="49" charset="0"/>
              </a:rPr>
              <a:t>evaluations.eval_id</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eval_items_scores.eval_id</a:t>
            </a:r>
            <a:endParaRPr lang="en-US" sz="1200" dirty="0">
              <a:latin typeface="Courier New" pitchFamily="49" charset="0"/>
              <a:cs typeface="Courier New" pitchFamily="49" charset="0"/>
            </a:endParaRPr>
          </a:p>
          <a:p>
            <a:pPr>
              <a:spcBef>
                <a:spcPts val="250"/>
              </a:spcBef>
              <a:buClr>
                <a:schemeClr val="accent1"/>
              </a:buClr>
              <a:buSzPct val="80000"/>
            </a:pPr>
            <a:r>
              <a:rPr lang="en-US" sz="1200" dirty="0">
                <a:latin typeface="Courier New" pitchFamily="49" charset="0"/>
                <a:cs typeface="Courier New" pitchFamily="49" charset="0"/>
              </a:rPr>
              <a:t>group by </a:t>
            </a:r>
            <a:r>
              <a:rPr lang="en-US" sz="1200" dirty="0" err="1">
                <a:latin typeface="Courier New" pitchFamily="49" charset="0"/>
                <a:cs typeface="Courier New" pitchFamily="49" charset="0"/>
              </a:rPr>
              <a:t>stdid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std_teamID</a:t>
            </a:r>
            <a:endParaRPr lang="en-US" sz="1200" dirty="0">
              <a:latin typeface="Courier New" pitchFamily="49" charset="0"/>
              <a:cs typeface="Courier New" pitchFamily="49" charset="0"/>
            </a:endParaRPr>
          </a:p>
          <a:p>
            <a:pPr>
              <a:spcBef>
                <a:spcPts val="250"/>
              </a:spcBef>
              <a:buClr>
                <a:schemeClr val="accent1"/>
              </a:buClr>
              <a:buSzPct val="80000"/>
            </a:pPr>
            <a:r>
              <a:rPr lang="en-US" sz="1400" b="1" dirty="0">
                <a:solidFill>
                  <a:srgbClr val="C00000"/>
                </a:solidFill>
                <a:latin typeface="Courier New" pitchFamily="49" charset="0"/>
                <a:cs typeface="Courier New" pitchFamily="49" charset="0"/>
              </a:rPr>
              <a:t>HAVING avg(score) &gt;</a:t>
            </a:r>
          </a:p>
          <a:p>
            <a:pPr>
              <a:spcBef>
                <a:spcPts val="250"/>
              </a:spcBef>
              <a:buClr>
                <a:schemeClr val="accent1"/>
              </a:buClr>
              <a:buSzPct val="80000"/>
            </a:pPr>
            <a:r>
              <a:rPr lang="en-US" sz="1200" dirty="0">
                <a:latin typeface="Courier New" pitchFamily="49" charset="0"/>
                <a:cs typeface="Courier New" pitchFamily="49" charset="0"/>
              </a:rPr>
              <a:t>  (</a:t>
            </a:r>
            <a:r>
              <a:rPr lang="en-US" sz="1200" dirty="0">
                <a:solidFill>
                  <a:srgbClr val="0070C0"/>
                </a:solidFill>
                <a:latin typeface="Courier New" pitchFamily="49" charset="0"/>
                <a:cs typeface="Courier New" pitchFamily="49" charset="0"/>
              </a:rPr>
              <a:t>Select avg(score)</a:t>
            </a:r>
          </a:p>
          <a:p>
            <a:pPr>
              <a:spcBef>
                <a:spcPts val="250"/>
              </a:spcBef>
              <a:buClr>
                <a:schemeClr val="accent1"/>
              </a:buClr>
              <a:buSzPct val="80000"/>
            </a:pPr>
            <a:r>
              <a:rPr lang="en-US" sz="1200" dirty="0">
                <a:solidFill>
                  <a:srgbClr val="0070C0"/>
                </a:solidFill>
                <a:latin typeface="Courier New" pitchFamily="49" charset="0"/>
                <a:cs typeface="Courier New" pitchFamily="49" charset="0"/>
              </a:rPr>
              <a:t>  From </a:t>
            </a:r>
            <a:r>
              <a:rPr lang="en-US" sz="1200" dirty="0" err="1">
                <a:solidFill>
                  <a:srgbClr val="0070C0"/>
                </a:solidFill>
                <a:latin typeface="Courier New" pitchFamily="49" charset="0"/>
                <a:cs typeface="Courier New" pitchFamily="49" charset="0"/>
              </a:rPr>
              <a:t>eval_items_scores</a:t>
            </a:r>
            <a:r>
              <a:rPr lang="en-US" sz="1200" dirty="0">
                <a:latin typeface="Courier New" pitchFamily="49" charset="0"/>
                <a:cs typeface="Courier New" pitchFamily="49" charset="0"/>
              </a:rPr>
              <a:t>);</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defRPr/>
            </a:pPr>
            <a:endParaRPr lang="en-US" sz="1200" dirty="0">
              <a:latin typeface="Courier New" pitchFamily="49" charset="0"/>
              <a:cs typeface="Courier New" pitchFamily="49" charset="0"/>
            </a:endParaRPr>
          </a:p>
          <a:p>
            <a:pPr>
              <a:spcBef>
                <a:spcPts val="250"/>
              </a:spcBef>
              <a:buClr>
                <a:schemeClr val="accent1"/>
              </a:buClr>
              <a:buSzPct val="80000"/>
              <a:defRPr/>
            </a:pPr>
            <a:endParaRPr lang="en-US" sz="1200" dirty="0">
              <a:latin typeface="Courier New" pitchFamily="49" charset="0"/>
              <a:cs typeface="Courier New" pitchFamily="49" charset="0"/>
            </a:endParaRPr>
          </a:p>
        </p:txBody>
      </p:sp>
      <p:pic>
        <p:nvPicPr>
          <p:cNvPr id="5122" name="Picture 2"/>
          <p:cNvPicPr>
            <a:picLocks noChangeAspect="1" noChangeArrowheads="1"/>
          </p:cNvPicPr>
          <p:nvPr/>
        </p:nvPicPr>
        <p:blipFill>
          <a:blip r:embed="rId3" cstate="print"/>
          <a:srcRect/>
          <a:stretch>
            <a:fillRect/>
          </a:stretch>
        </p:blipFill>
        <p:spPr bwMode="auto">
          <a:xfrm>
            <a:off x="4970016" y="2105025"/>
            <a:ext cx="1028700" cy="62865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884090" y="3322838"/>
            <a:ext cx="288856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blinds(horizontal)">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blinds(horizontal)">
                                      <p:cBhvr>
                                        <p:cTn id="23" dur="500"/>
                                        <p:tgtEl>
                                          <p:spTgt spid="9">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blinds(horizontal)">
                                      <p:cBhvr>
                                        <p:cTn id="26" dur="500"/>
                                        <p:tgtEl>
                                          <p:spTgt spid="9">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blinds(horizontal)">
                                      <p:cBhvr>
                                        <p:cTn id="29" dur="500"/>
                                        <p:tgtEl>
                                          <p:spTgt spid="9">
                                            <p:txEl>
                                              <p:pRg st="8" end="8"/>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blinds(horizontal)">
                                      <p:cBhvr>
                                        <p:cTn id="32" dur="500"/>
                                        <p:tgtEl>
                                          <p:spTgt spid="9">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blinds(horizontal)">
                                      <p:cBhvr>
                                        <p:cTn id="35" dur="500"/>
                                        <p:tgtEl>
                                          <p:spTgt spid="9">
                                            <p:txEl>
                                              <p:pRg st="10" end="1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9">
                                            <p:txEl>
                                              <p:pRg st="11" end="11"/>
                                            </p:txEl>
                                          </p:spTgt>
                                        </p:tgtEl>
                                        <p:attrNameLst>
                                          <p:attrName>style.visibility</p:attrName>
                                        </p:attrNameLst>
                                      </p:cBhvr>
                                      <p:to>
                                        <p:strVal val="visible"/>
                                      </p:to>
                                    </p:set>
                                    <p:animEffect transition="in" filter="blinds(horizontal)">
                                      <p:cBhvr>
                                        <p:cTn id="38" dur="500"/>
                                        <p:tgtEl>
                                          <p:spTgt spid="9">
                                            <p:txEl>
                                              <p:pRg st="11" end="1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animEffect transition="in" filter="blinds(horizontal)">
                                      <p:cBhvr>
                                        <p:cTn id="41" dur="500"/>
                                        <p:tgtEl>
                                          <p:spTgt spid="9">
                                            <p:txEl>
                                              <p:pRg st="12" end="1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9">
                                            <p:txEl>
                                              <p:pRg st="13" end="13"/>
                                            </p:txEl>
                                          </p:spTgt>
                                        </p:tgtEl>
                                        <p:attrNameLst>
                                          <p:attrName>style.visibility</p:attrName>
                                        </p:attrNameLst>
                                      </p:cBhvr>
                                      <p:to>
                                        <p:strVal val="visible"/>
                                      </p:to>
                                    </p:set>
                                    <p:animEffect transition="in" filter="blinds(horizontal)">
                                      <p:cBhvr>
                                        <p:cTn id="44" dur="500"/>
                                        <p:tgtEl>
                                          <p:spTgt spid="9">
                                            <p:txEl>
                                              <p:pRg st="13" end="1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9">
                                            <p:txEl>
                                              <p:pRg st="14" end="14"/>
                                            </p:txEl>
                                          </p:spTgt>
                                        </p:tgtEl>
                                        <p:attrNameLst>
                                          <p:attrName>style.visibility</p:attrName>
                                        </p:attrNameLst>
                                      </p:cBhvr>
                                      <p:to>
                                        <p:strVal val="visible"/>
                                      </p:to>
                                    </p:set>
                                    <p:animEffect transition="in" filter="blinds(horizontal)">
                                      <p:cBhvr>
                                        <p:cTn id="47" dur="500"/>
                                        <p:tgtEl>
                                          <p:spTgt spid="9">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123"/>
                                        </p:tgtEl>
                                        <p:attrNameLst>
                                          <p:attrName>style.visibility</p:attrName>
                                        </p:attrNameLst>
                                      </p:cBhvr>
                                      <p:to>
                                        <p:strVal val="visible"/>
                                      </p:to>
                                    </p:set>
                                    <p:animEffect transition="in" filter="blinds(horizontal)">
                                      <p:cBhvr>
                                        <p:cTn id="5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Title Lorem Ipsum </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300372102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53925"/>
          </a:xfrm>
        </p:spPr>
        <p:txBody>
          <a:bodyPr/>
          <a:lstStyle/>
          <a:p>
            <a:r>
              <a:rPr lang="en-US" dirty="0"/>
              <a:t>Type II Subquery (Correlated)</a:t>
            </a:r>
          </a:p>
        </p:txBody>
      </p:sp>
      <p:sp>
        <p:nvSpPr>
          <p:cNvPr id="3" name="Content Placeholder 2"/>
          <p:cNvSpPr>
            <a:spLocks noGrp="1"/>
          </p:cNvSpPr>
          <p:nvPr>
            <p:ph idx="1"/>
          </p:nvPr>
        </p:nvSpPr>
        <p:spPr>
          <a:xfrm>
            <a:off x="1608338" y="2011363"/>
            <a:ext cx="8153400" cy="4800600"/>
          </a:xfrm>
        </p:spPr>
        <p:txBody>
          <a:bodyPr>
            <a:normAutofit/>
          </a:bodyPr>
          <a:lstStyle/>
          <a:p>
            <a:r>
              <a:rPr lang="en-US" dirty="0"/>
              <a:t>You saw that the Type I subquery executes independently from the outer query.  The subquery executes then the outer query uses that temporary data set.  This is the key difference between Type I and Type II.</a:t>
            </a:r>
          </a:p>
          <a:p>
            <a:r>
              <a:rPr lang="en-US" dirty="0"/>
              <a:t>A </a:t>
            </a:r>
            <a:r>
              <a:rPr lang="en-US" b="1" dirty="0">
                <a:solidFill>
                  <a:srgbClr val="0070C0"/>
                </a:solidFill>
              </a:rPr>
              <a:t>Type II</a:t>
            </a:r>
            <a:r>
              <a:rPr lang="en-US" dirty="0"/>
              <a:t> subquery references one or more columns in the outer query.  The Type II subquery executes once for EACH row in the outer query. </a:t>
            </a:r>
          </a:p>
          <a:p>
            <a:r>
              <a:rPr lang="en-US" dirty="0"/>
              <a:t>Type II subqueries are used for “difference” problems: What data in the outer query does NOT exist in the subquery?</a:t>
            </a:r>
          </a:p>
          <a:p>
            <a:r>
              <a:rPr lang="en-US" dirty="0"/>
              <a:t>As with Type I, the Type II query output should NOT show any columns in the subquery.</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20</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8717"/>
          </a:xfrm>
        </p:spPr>
        <p:txBody>
          <a:bodyPr/>
          <a:lstStyle/>
          <a:p>
            <a:r>
              <a:rPr lang="en-US" dirty="0"/>
              <a:t>Type II Subquery - Example</a:t>
            </a:r>
          </a:p>
        </p:txBody>
      </p:sp>
      <p:sp>
        <p:nvSpPr>
          <p:cNvPr id="3" name="Content Placeholder 2"/>
          <p:cNvSpPr>
            <a:spLocks noGrp="1"/>
          </p:cNvSpPr>
          <p:nvPr>
            <p:ph idx="1"/>
          </p:nvPr>
        </p:nvSpPr>
        <p:spPr>
          <a:xfrm>
            <a:off x="768806" y="1301786"/>
            <a:ext cx="10058400" cy="3760891"/>
          </a:xfrm>
        </p:spPr>
        <p:txBody>
          <a:bodyPr>
            <a:noAutofit/>
          </a:bodyPr>
          <a:lstStyle/>
          <a:p>
            <a:pPr>
              <a:buNone/>
            </a:pPr>
            <a:r>
              <a:rPr lang="en-US" sz="1200" dirty="0">
                <a:latin typeface="Courier New" pitchFamily="49" charset="0"/>
                <a:cs typeface="Courier New" pitchFamily="49" charset="0"/>
              </a:rPr>
              <a:t>/* S-T: List students working on the auto shop database project. Subquery: Find the team ID for the team working on the auto shop project. Outer query: List students assigned to that team ID.   */</a:t>
            </a:r>
          </a:p>
          <a:p>
            <a:pPr>
              <a:buNone/>
            </a:pPr>
            <a:r>
              <a:rPr lang="en-US" sz="1200" b="1" dirty="0">
                <a:solidFill>
                  <a:schemeClr val="accent3"/>
                </a:solidFill>
                <a:latin typeface="Courier New" pitchFamily="49" charset="0"/>
                <a:cs typeface="Courier New" pitchFamily="49" charset="0"/>
              </a:rPr>
              <a:t>/* Type I subquery */</a:t>
            </a:r>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stdfname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std_teamID</a:t>
            </a:r>
            <a:endParaRPr lang="en-US" sz="1200" b="1" dirty="0">
              <a:latin typeface="Courier New" pitchFamily="49" charset="0"/>
              <a:cs typeface="Courier New" pitchFamily="49" charset="0"/>
            </a:endParaRPr>
          </a:p>
          <a:p>
            <a:pPr>
              <a:buNone/>
            </a:pPr>
            <a:r>
              <a:rPr lang="en-US" sz="1200" b="1" dirty="0">
                <a:latin typeface="Courier New" pitchFamily="49" charset="0"/>
                <a:cs typeface="Courier New" pitchFamily="49" charset="0"/>
              </a:rPr>
              <a:t>from students where </a:t>
            </a:r>
            <a:r>
              <a:rPr lang="en-US" sz="1200" b="1" dirty="0" err="1">
                <a:latin typeface="Courier New" pitchFamily="49" charset="0"/>
                <a:cs typeface="Courier New" pitchFamily="49" charset="0"/>
              </a:rPr>
              <a:t>std_teamID</a:t>
            </a:r>
            <a:r>
              <a:rPr lang="en-US" sz="1200" b="1" dirty="0">
                <a:latin typeface="Courier New" pitchFamily="49" charset="0"/>
                <a:cs typeface="Courier New" pitchFamily="49" charset="0"/>
              </a:rPr>
              <a:t> </a:t>
            </a:r>
            <a:r>
              <a:rPr lang="en-US" sz="1200" b="1" dirty="0">
                <a:solidFill>
                  <a:srgbClr val="C00000"/>
                </a:solidFill>
                <a:latin typeface="Courier New" pitchFamily="49" charset="0"/>
                <a:cs typeface="Courier New" pitchFamily="49" charset="0"/>
              </a:rPr>
              <a:t>IN</a:t>
            </a:r>
          </a:p>
          <a:p>
            <a:pPr>
              <a:buNone/>
            </a:pPr>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select </a:t>
            </a:r>
            <a:r>
              <a:rPr lang="en-US" sz="1200" b="1" dirty="0" err="1">
                <a:solidFill>
                  <a:srgbClr val="0070C0"/>
                </a:solidFill>
                <a:latin typeface="Courier New" pitchFamily="49" charset="0"/>
                <a:cs typeface="Courier New" pitchFamily="49" charset="0"/>
              </a:rPr>
              <a:t>teamID</a:t>
            </a:r>
            <a:r>
              <a:rPr lang="en-US" sz="1200" b="1" dirty="0">
                <a:solidFill>
                  <a:srgbClr val="0070C0"/>
                </a:solidFill>
                <a:latin typeface="Courier New" pitchFamily="49" charset="0"/>
                <a:cs typeface="Courier New" pitchFamily="49" charset="0"/>
              </a:rPr>
              <a:t>   from teams</a:t>
            </a:r>
          </a:p>
          <a:p>
            <a:pPr>
              <a:buNone/>
            </a:pPr>
            <a:r>
              <a:rPr lang="en-US" sz="1200" b="1" dirty="0">
                <a:solidFill>
                  <a:srgbClr val="0070C0"/>
                </a:solidFill>
                <a:latin typeface="Courier New" pitchFamily="49" charset="0"/>
                <a:cs typeface="Courier New" pitchFamily="49" charset="0"/>
              </a:rPr>
              <a:t>  where project like '%auto shop%‘);</a:t>
            </a:r>
          </a:p>
          <a:p>
            <a:pPr>
              <a:buNone/>
            </a:pPr>
            <a:r>
              <a:rPr lang="en-US" sz="1200" b="1" dirty="0">
                <a:solidFill>
                  <a:schemeClr val="accent3"/>
                </a:solidFill>
                <a:latin typeface="Courier New" pitchFamily="49" charset="0"/>
                <a:cs typeface="Courier New" pitchFamily="49" charset="0"/>
              </a:rPr>
              <a:t>/* Type II Subquery */</a:t>
            </a:r>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stdfname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std_teamID</a:t>
            </a:r>
            <a:endParaRPr lang="en-US" sz="1200" b="1" dirty="0">
              <a:latin typeface="Courier New" pitchFamily="49" charset="0"/>
              <a:cs typeface="Courier New" pitchFamily="49" charset="0"/>
            </a:endParaRPr>
          </a:p>
          <a:p>
            <a:pPr>
              <a:buNone/>
            </a:pPr>
            <a:r>
              <a:rPr lang="en-US" sz="1200" b="1" dirty="0">
                <a:latin typeface="Courier New" pitchFamily="49" charset="0"/>
                <a:cs typeface="Courier New" pitchFamily="49" charset="0"/>
              </a:rPr>
              <a:t>from students where </a:t>
            </a:r>
            <a:r>
              <a:rPr lang="en-US" sz="1200" b="1" dirty="0">
                <a:solidFill>
                  <a:schemeClr val="accent2"/>
                </a:solidFill>
                <a:latin typeface="Courier New" pitchFamily="49" charset="0"/>
                <a:cs typeface="Courier New" pitchFamily="49" charset="0"/>
              </a:rPr>
              <a:t>EXISTS</a:t>
            </a:r>
            <a:r>
              <a:rPr lang="en-US" sz="1200" b="1" dirty="0">
                <a:solidFill>
                  <a:srgbClr val="0070C0"/>
                </a:solidFill>
                <a:latin typeface="Courier New" pitchFamily="49" charset="0"/>
                <a:cs typeface="Courier New" pitchFamily="49" charset="0"/>
              </a:rPr>
              <a:t>   (select *</a:t>
            </a:r>
          </a:p>
          <a:p>
            <a:pPr>
              <a:buNone/>
            </a:pPr>
            <a:r>
              <a:rPr lang="en-US" sz="1200" b="1" dirty="0">
                <a:solidFill>
                  <a:srgbClr val="0070C0"/>
                </a:solidFill>
                <a:latin typeface="Courier New" pitchFamily="49" charset="0"/>
                <a:cs typeface="Courier New" pitchFamily="49" charset="0"/>
              </a:rPr>
              <a:t>  from teams</a:t>
            </a:r>
          </a:p>
          <a:p>
            <a:pPr>
              <a:buNone/>
            </a:pPr>
            <a:r>
              <a:rPr lang="en-US" sz="1200" b="1" dirty="0">
                <a:solidFill>
                  <a:srgbClr val="0070C0"/>
                </a:solidFill>
                <a:latin typeface="Courier New" pitchFamily="49" charset="0"/>
                <a:cs typeface="Courier New" pitchFamily="49" charset="0"/>
              </a:rPr>
              <a:t>  where </a:t>
            </a:r>
            <a:r>
              <a:rPr lang="en-US" sz="1200" b="1" dirty="0" err="1">
                <a:solidFill>
                  <a:schemeClr val="accent2"/>
                </a:solidFill>
                <a:latin typeface="Courier New" pitchFamily="49" charset="0"/>
                <a:cs typeface="Courier New" pitchFamily="49" charset="0"/>
              </a:rPr>
              <a:t>students.std_teamID</a:t>
            </a:r>
            <a:r>
              <a:rPr lang="en-US" sz="1200" b="1" dirty="0">
                <a:solidFill>
                  <a:schemeClr val="accent2"/>
                </a:solidFill>
                <a:latin typeface="Courier New" pitchFamily="49" charset="0"/>
                <a:cs typeface="Courier New" pitchFamily="49" charset="0"/>
              </a:rPr>
              <a:t> = </a:t>
            </a:r>
            <a:r>
              <a:rPr lang="en-US" sz="1200" b="1" dirty="0" err="1">
                <a:solidFill>
                  <a:schemeClr val="accent2"/>
                </a:solidFill>
                <a:latin typeface="Courier New" pitchFamily="49" charset="0"/>
                <a:cs typeface="Courier New" pitchFamily="49" charset="0"/>
              </a:rPr>
              <a:t>teams.teamID</a:t>
            </a:r>
            <a:endParaRPr lang="en-US" sz="1200" b="1" dirty="0">
              <a:solidFill>
                <a:schemeClr val="accent2"/>
              </a:solidFill>
              <a:latin typeface="Courier New" pitchFamily="49" charset="0"/>
              <a:cs typeface="Courier New" pitchFamily="49" charset="0"/>
            </a:endParaRPr>
          </a:p>
          <a:p>
            <a:pPr>
              <a:buNone/>
            </a:pPr>
            <a:r>
              <a:rPr lang="en-US" sz="1200" b="1" dirty="0">
                <a:solidFill>
                  <a:srgbClr val="0070C0"/>
                </a:solidFill>
                <a:latin typeface="Courier New" pitchFamily="49" charset="0"/>
                <a:cs typeface="Courier New" pitchFamily="49" charset="0"/>
              </a:rPr>
              <a:t>  and project like '%auto shop%');</a:t>
            </a:r>
          </a:p>
          <a:p>
            <a:pPr>
              <a:buNone/>
            </a:pPr>
            <a:endParaRPr lang="en-US" sz="1200" dirty="0">
              <a:solidFill>
                <a:srgbClr val="0070C0"/>
              </a:solidFill>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21</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6629400" y="2209800"/>
            <a:ext cx="2956190" cy="1973334"/>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6629400" y="4419600"/>
            <a:ext cx="2956190" cy="19657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blinds(horizontal)">
                                      <p:cBhvr>
                                        <p:cTn id="21" dur="500"/>
                                        <p:tgtEl>
                                          <p:spTgt spid="3">
                                            <p:txEl>
                                              <p:pRg st="10" end="1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blinds(horizontal)">
                                      <p:cBhvr>
                                        <p:cTn id="24" dur="500"/>
                                        <p:tgtEl>
                                          <p:spTgt spid="3">
                                            <p:txEl>
                                              <p:pRg st="11" end="1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25784"/>
          </a:xfrm>
        </p:spPr>
        <p:txBody>
          <a:bodyPr/>
          <a:lstStyle/>
          <a:p>
            <a:r>
              <a:rPr lang="en-US" dirty="0"/>
              <a:t>Type II Subquery – A closer look</a:t>
            </a:r>
          </a:p>
        </p:txBody>
      </p:sp>
      <p:sp>
        <p:nvSpPr>
          <p:cNvPr id="3" name="Content Placeholder 2"/>
          <p:cNvSpPr>
            <a:spLocks noGrp="1"/>
          </p:cNvSpPr>
          <p:nvPr>
            <p:ph idx="1"/>
          </p:nvPr>
        </p:nvSpPr>
        <p:spPr>
          <a:xfrm>
            <a:off x="480060" y="1246291"/>
            <a:ext cx="10058400" cy="3760891"/>
          </a:xfrm>
        </p:spPr>
        <p:txBody>
          <a:bodyPr>
            <a:normAutofit/>
          </a:bodyPr>
          <a:lstStyle/>
          <a:p>
            <a:pPr>
              <a:buNone/>
            </a:pPr>
            <a:r>
              <a:rPr lang="en-US" sz="1200" dirty="0">
                <a:latin typeface="Courier New" pitchFamily="49" charset="0"/>
                <a:cs typeface="Courier New" pitchFamily="49" charset="0"/>
              </a:rPr>
              <a:t>/* S-T: List students working on the auto shop database project.</a:t>
            </a:r>
          </a:p>
          <a:p>
            <a:pPr>
              <a:buNone/>
            </a:pPr>
            <a:r>
              <a:rPr lang="en-US" sz="1200" dirty="0">
                <a:latin typeface="Courier New" pitchFamily="49" charset="0"/>
                <a:cs typeface="Courier New" pitchFamily="49" charset="0"/>
              </a:rPr>
              <a:t>Subquery: Find the team ID for the team working on the auto shop project.</a:t>
            </a:r>
          </a:p>
          <a:p>
            <a:pPr>
              <a:buNone/>
            </a:pPr>
            <a:r>
              <a:rPr lang="en-US" sz="1200" dirty="0">
                <a:latin typeface="Courier New" pitchFamily="49" charset="0"/>
                <a:cs typeface="Courier New" pitchFamily="49" charset="0"/>
              </a:rPr>
              <a:t>Outer query: List students assigned to that team ID.   */</a:t>
            </a: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br>
              <a:rPr lang="en-US" sz="1400" dirty="0">
                <a:latin typeface="Courier New" pitchFamily="49" charset="0"/>
                <a:cs typeface="Courier New" pitchFamily="49" charset="0"/>
              </a:rPr>
            </a:br>
            <a:r>
              <a:rPr lang="en-US" sz="1400" dirty="0">
                <a:latin typeface="Courier New" pitchFamily="49" charset="0"/>
                <a:cs typeface="Courier New" pitchFamily="49" charset="0"/>
              </a:rPr>
              <a:t>from students</a:t>
            </a:r>
            <a:br>
              <a:rPr lang="en-US" sz="1400" dirty="0">
                <a:latin typeface="Courier New" pitchFamily="49" charset="0"/>
                <a:cs typeface="Courier New" pitchFamily="49" charset="0"/>
              </a:rPr>
            </a:br>
            <a:r>
              <a:rPr lang="en-US" sz="1400" dirty="0">
                <a:latin typeface="Courier New" pitchFamily="49" charset="0"/>
                <a:cs typeface="Courier New" pitchFamily="49" charset="0"/>
              </a:rPr>
              <a:t>where </a:t>
            </a:r>
            <a:r>
              <a:rPr lang="en-US" sz="1600" b="1" dirty="0">
                <a:solidFill>
                  <a:schemeClr val="accent2"/>
                </a:solidFill>
                <a:latin typeface="Courier New" pitchFamily="49" charset="0"/>
                <a:cs typeface="Courier New" pitchFamily="49" charset="0"/>
              </a:rPr>
              <a:t>EXISTS</a:t>
            </a:r>
            <a:r>
              <a:rPr lang="en-US" sz="1400" dirty="0">
                <a:solidFill>
                  <a:srgbClr val="0070C0"/>
                </a:solidFill>
                <a:latin typeface="Courier New" pitchFamily="49" charset="0"/>
                <a:cs typeface="Courier New" pitchFamily="49" charset="0"/>
              </a:rPr>
              <a:t> </a:t>
            </a:r>
            <a:br>
              <a:rPr lang="en-US" sz="1400" dirty="0">
                <a:solidFill>
                  <a:srgbClr val="0070C0"/>
                </a:solidFill>
                <a:latin typeface="Courier New" pitchFamily="49" charset="0"/>
                <a:cs typeface="Courier New" pitchFamily="49" charset="0"/>
              </a:rPr>
            </a:br>
            <a:r>
              <a:rPr lang="en-US" sz="1400" dirty="0">
                <a:solidFill>
                  <a:srgbClr val="0070C0"/>
                </a:solidFill>
                <a:latin typeface="Courier New" pitchFamily="49" charset="0"/>
                <a:cs typeface="Courier New" pitchFamily="49" charset="0"/>
              </a:rPr>
              <a:t> (select *</a:t>
            </a:r>
            <a:br>
              <a:rPr lang="en-US" sz="1400" dirty="0">
                <a:solidFill>
                  <a:srgbClr val="0070C0"/>
                </a:solidFill>
                <a:latin typeface="Courier New" pitchFamily="49" charset="0"/>
                <a:cs typeface="Courier New" pitchFamily="49" charset="0"/>
              </a:rPr>
            </a:br>
            <a:r>
              <a:rPr lang="en-US" sz="1400" dirty="0">
                <a:solidFill>
                  <a:srgbClr val="0070C0"/>
                </a:solidFill>
                <a:latin typeface="Courier New" pitchFamily="49" charset="0"/>
                <a:cs typeface="Courier New" pitchFamily="49" charset="0"/>
              </a:rPr>
              <a:t>  from teams</a:t>
            </a:r>
            <a:br>
              <a:rPr lang="en-US" sz="1400" dirty="0">
                <a:solidFill>
                  <a:srgbClr val="0070C0"/>
                </a:solidFill>
                <a:latin typeface="Courier New" pitchFamily="49" charset="0"/>
                <a:cs typeface="Courier New" pitchFamily="49" charset="0"/>
              </a:rPr>
            </a:br>
            <a:r>
              <a:rPr lang="en-US" sz="1400" dirty="0">
                <a:solidFill>
                  <a:srgbClr val="0070C0"/>
                </a:solidFill>
                <a:latin typeface="Courier New" pitchFamily="49" charset="0"/>
                <a:cs typeface="Courier New" pitchFamily="49" charset="0"/>
              </a:rPr>
              <a:t>  where </a:t>
            </a:r>
            <a:r>
              <a:rPr lang="en-US" sz="1600" b="1" dirty="0" err="1">
                <a:solidFill>
                  <a:schemeClr val="accent2"/>
                </a:solidFill>
                <a:latin typeface="Courier New" pitchFamily="49" charset="0"/>
                <a:cs typeface="Courier New" pitchFamily="49" charset="0"/>
              </a:rPr>
              <a:t>students.std_teamID</a:t>
            </a:r>
            <a:r>
              <a:rPr lang="en-US" sz="1600" b="1" dirty="0">
                <a:solidFill>
                  <a:schemeClr val="accent2"/>
                </a:solidFill>
                <a:latin typeface="Courier New" pitchFamily="49" charset="0"/>
                <a:cs typeface="Courier New" pitchFamily="49" charset="0"/>
              </a:rPr>
              <a:t> = </a:t>
            </a:r>
            <a:r>
              <a:rPr lang="en-US" sz="1600" b="1" dirty="0" err="1">
                <a:solidFill>
                  <a:schemeClr val="accent2"/>
                </a:solidFill>
                <a:latin typeface="Courier New" pitchFamily="49" charset="0"/>
                <a:cs typeface="Courier New" pitchFamily="49" charset="0"/>
              </a:rPr>
              <a:t>teams.teamID</a:t>
            </a:r>
            <a:br>
              <a:rPr lang="en-US" sz="1600" b="1" dirty="0">
                <a:solidFill>
                  <a:schemeClr val="accent2"/>
                </a:solidFill>
                <a:latin typeface="Courier New" pitchFamily="49" charset="0"/>
                <a:cs typeface="Courier New" pitchFamily="49" charset="0"/>
              </a:rPr>
            </a:br>
            <a:r>
              <a:rPr lang="en-US" sz="1400" dirty="0">
                <a:solidFill>
                  <a:srgbClr val="0070C0"/>
                </a:solidFill>
                <a:latin typeface="Courier New" pitchFamily="49" charset="0"/>
                <a:cs typeface="Courier New" pitchFamily="49" charset="0"/>
              </a:rPr>
              <a:t>  and project like '%auto shop%');</a:t>
            </a:r>
          </a:p>
          <a:p>
            <a:pPr>
              <a:buNone/>
            </a:pPr>
            <a:endParaRPr lang="en-US" sz="1200" dirty="0">
              <a:solidFill>
                <a:srgbClr val="0070C0"/>
              </a:solidFill>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22</a:t>
            </a:fld>
            <a:endParaRPr kumimoji="0" lang="en-US"/>
          </a:p>
        </p:txBody>
      </p:sp>
      <p:sp>
        <p:nvSpPr>
          <p:cNvPr id="7" name="TextBox 6"/>
          <p:cNvSpPr txBox="1"/>
          <p:nvPr/>
        </p:nvSpPr>
        <p:spPr>
          <a:xfrm>
            <a:off x="3489962" y="2746931"/>
            <a:ext cx="4800600" cy="646331"/>
          </a:xfrm>
          <a:prstGeom prst="rect">
            <a:avLst/>
          </a:prstGeom>
          <a:noFill/>
          <a:ln w="34925">
            <a:solidFill>
              <a:schemeClr val="accent2"/>
            </a:solidFill>
          </a:ln>
        </p:spPr>
        <p:txBody>
          <a:bodyPr wrap="square" rtlCol="0">
            <a:spAutoFit/>
          </a:bodyPr>
          <a:lstStyle/>
          <a:p>
            <a:r>
              <a:rPr lang="en-US"/>
              <a:t>Join the outer query with the subquery in the subquery’s WHERE clause.</a:t>
            </a:r>
          </a:p>
        </p:txBody>
      </p:sp>
      <p:cxnSp>
        <p:nvCxnSpPr>
          <p:cNvPr id="9" name="Straight Arrow Connector 8"/>
          <p:cNvCxnSpPr>
            <a:stCxn id="7" idx="1"/>
          </p:cNvCxnSpPr>
          <p:nvPr/>
        </p:nvCxnSpPr>
        <p:spPr>
          <a:xfrm rot="10800000">
            <a:off x="1965962" y="2823135"/>
            <a:ext cx="1524000" cy="246963"/>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rot="10800000" flipV="1">
            <a:off x="2194562" y="3070096"/>
            <a:ext cx="1295400" cy="591229"/>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68840" y="4337767"/>
            <a:ext cx="3962400" cy="830997"/>
          </a:xfrm>
          <a:prstGeom prst="rect">
            <a:avLst/>
          </a:prstGeom>
          <a:noFill/>
          <a:ln w="349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n-US" sz="1600" dirty="0"/>
              <a:t>You don’t list the STUDENTS table in the subquery, although you reference that table in the WHERE clause.</a:t>
            </a:r>
          </a:p>
        </p:txBody>
      </p:sp>
      <p:sp>
        <p:nvSpPr>
          <p:cNvPr id="19" name="Oval 18"/>
          <p:cNvSpPr/>
          <p:nvPr/>
        </p:nvSpPr>
        <p:spPr>
          <a:xfrm>
            <a:off x="2453640" y="3613493"/>
            <a:ext cx="14478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789873" y="3670327"/>
            <a:ext cx="10668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85333" y="4290792"/>
            <a:ext cx="3124200" cy="830997"/>
          </a:xfrm>
          <a:prstGeom prst="rect">
            <a:avLst/>
          </a:prstGeom>
          <a:noFill/>
          <a:ln w="349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n-US" sz="1600"/>
              <a:t>Unlike the Type I subquery, don’t list a common field before the EXISTS keyword. </a:t>
            </a:r>
          </a:p>
        </p:txBody>
      </p:sp>
      <p:cxnSp>
        <p:nvCxnSpPr>
          <p:cNvPr id="22" name="Straight Arrow Connector 21"/>
          <p:cNvCxnSpPr>
            <a:cxnSpLocks/>
          </p:cNvCxnSpPr>
          <p:nvPr/>
        </p:nvCxnSpPr>
        <p:spPr>
          <a:xfrm rot="16200000" flipV="1">
            <a:off x="886132" y="3194077"/>
            <a:ext cx="1295400" cy="952500"/>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99073" y="5267275"/>
            <a:ext cx="3657600" cy="830997"/>
          </a:xfrm>
          <a:prstGeom prst="rect">
            <a:avLst/>
          </a:prstGeom>
          <a:noFill/>
          <a:ln w="34925">
            <a:solidFill>
              <a:srgbClr val="00B050"/>
            </a:solidFill>
          </a:ln>
        </p:spPr>
        <p:txBody>
          <a:bodyPr wrap="square" rtlCol="0">
            <a:spAutoFit/>
          </a:bodyPr>
          <a:lstStyle/>
          <a:p>
            <a:r>
              <a:rPr lang="en-US" sz="1600"/>
              <a:t>Also, it doesn’t matter what field(s) you list in the SELECT clause of the subquery because it is not used by the outer query.</a:t>
            </a:r>
          </a:p>
        </p:txBody>
      </p:sp>
      <p:cxnSp>
        <p:nvCxnSpPr>
          <p:cNvPr id="26" name="Straight Arrow Connector 25"/>
          <p:cNvCxnSpPr>
            <a:cxnSpLocks/>
          </p:cNvCxnSpPr>
          <p:nvPr/>
        </p:nvCxnSpPr>
        <p:spPr>
          <a:xfrm flipH="1" flipV="1">
            <a:off x="1653540" y="3327427"/>
            <a:ext cx="800100" cy="19812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par>
                          <p:cTn id="34" fill="hold">
                            <p:stCondLst>
                              <p:cond delay="500"/>
                            </p:stCondLst>
                            <p:childTnLst>
                              <p:par>
                                <p:cTn id="35" presetID="3" presetClass="entr" presetSubtype="1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par>
                          <p:cTn id="43" fill="hold">
                            <p:stCondLst>
                              <p:cond delay="500"/>
                            </p:stCondLst>
                            <p:childTnLst>
                              <p:par>
                                <p:cTn id="44" presetID="3" presetClass="entr" presetSubtype="1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9" grpId="0" animBg="1"/>
      <p:bldP spid="20" grpId="0" animBg="1"/>
      <p:bldP spid="21"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62803"/>
          </a:xfrm>
        </p:spPr>
        <p:txBody>
          <a:bodyPr/>
          <a:lstStyle/>
          <a:p>
            <a:r>
              <a:rPr lang="en-US" dirty="0"/>
              <a:t>Type II Subquery – Another Example</a:t>
            </a:r>
          </a:p>
        </p:txBody>
      </p:sp>
      <p:sp>
        <p:nvSpPr>
          <p:cNvPr id="3" name="Content Placeholder 2"/>
          <p:cNvSpPr>
            <a:spLocks noGrp="1"/>
          </p:cNvSpPr>
          <p:nvPr>
            <p:ph idx="1"/>
          </p:nvPr>
        </p:nvSpPr>
        <p:spPr/>
        <p:txBody>
          <a:bodyPr>
            <a:noAutofit/>
          </a:bodyPr>
          <a:lstStyle/>
          <a:p>
            <a:pPr marL="0" indent="0">
              <a:buNone/>
            </a:pPr>
            <a:r>
              <a:rPr lang="en-US" sz="1200" b="1" dirty="0">
                <a:latin typeface="Courier New" pitchFamily="49" charset="0"/>
                <a:cs typeface="Courier New" pitchFamily="49" charset="0"/>
              </a:rPr>
              <a:t>/* Greenhouse:  Show crops of type herb planted in sector B of the South Seed zone. Subquery: List bay-beds for zone South Seed, sector B. Outer query: List the </a:t>
            </a:r>
            <a:r>
              <a:rPr lang="en-US" sz="1200" b="1" dirty="0" err="1">
                <a:latin typeface="Courier New" pitchFamily="49" charset="0"/>
                <a:cs typeface="Courier New" pitchFamily="49" charset="0"/>
              </a:rPr>
              <a:t>crop_type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bay_bed</a:t>
            </a:r>
            <a:r>
              <a:rPr lang="en-US" sz="1200" b="1" dirty="0">
                <a:latin typeface="Courier New" pitchFamily="49" charset="0"/>
                <a:cs typeface="Courier New" pitchFamily="49" charset="0"/>
              </a:rPr>
              <a:t>, crop, and variety for the herb crop type.  */</a:t>
            </a:r>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crop_type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bay_bed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tblcrop.crop</a:t>
            </a:r>
            <a:r>
              <a:rPr lang="en-US" sz="1200" b="1" dirty="0">
                <a:latin typeface="Courier New" pitchFamily="49" charset="0"/>
                <a:cs typeface="Courier New" pitchFamily="49" charset="0"/>
              </a:rPr>
              <a:t>, variety</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from </a:t>
            </a:r>
            <a:r>
              <a:rPr lang="en-US" sz="1200" b="1" dirty="0" err="1">
                <a:latin typeface="Courier New" pitchFamily="49" charset="0"/>
                <a:cs typeface="Courier New" pitchFamily="49" charset="0"/>
              </a:rPr>
              <a:t>tblCropPlanting</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tblCropVariety</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tblCrop</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where </a:t>
            </a:r>
            <a:r>
              <a:rPr lang="en-US" sz="1200" b="1" dirty="0" err="1">
                <a:latin typeface="Courier New" pitchFamily="49" charset="0"/>
                <a:cs typeface="Courier New" pitchFamily="49" charset="0"/>
              </a:rPr>
              <a:t>tblCrop.crop</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tblCropVariety.crop</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tblCropVariety.cropVarID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tblCropPlanting.cropVarID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crop_type</a:t>
            </a:r>
            <a:r>
              <a:rPr lang="en-US" sz="1200" b="1" dirty="0">
                <a:latin typeface="Courier New" pitchFamily="49" charset="0"/>
                <a:cs typeface="Courier New" pitchFamily="49" charset="0"/>
              </a:rPr>
              <a:t> = 'Herb’</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a:solidFill>
                  <a:schemeClr val="accent2"/>
                </a:solidFill>
                <a:latin typeface="Courier New" pitchFamily="49" charset="0"/>
                <a:cs typeface="Courier New" pitchFamily="49" charset="0"/>
              </a:rPr>
              <a:t>EXISTS</a:t>
            </a:r>
            <a:br>
              <a:rPr lang="en-US" sz="1200" b="1" dirty="0">
                <a:solidFill>
                  <a:schemeClr val="accent2"/>
                </a:solidFill>
                <a:latin typeface="Courier New" pitchFamily="49" charset="0"/>
                <a:cs typeface="Courier New" pitchFamily="49" charset="0"/>
              </a:rPr>
            </a:br>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(Select * </a:t>
            </a:r>
            <a:br>
              <a:rPr lang="en-US" sz="1200" b="1" dirty="0">
                <a:solidFill>
                  <a:srgbClr val="0070C0"/>
                </a:solidFill>
                <a:latin typeface="Courier New" pitchFamily="49" charset="0"/>
                <a:cs typeface="Courier New" pitchFamily="49" charset="0"/>
              </a:rPr>
            </a:br>
            <a:r>
              <a:rPr lang="en-US" sz="1200" b="1" dirty="0">
                <a:solidFill>
                  <a:srgbClr val="0070C0"/>
                </a:solidFill>
                <a:latin typeface="Courier New" pitchFamily="49" charset="0"/>
                <a:cs typeface="Courier New" pitchFamily="49" charset="0"/>
              </a:rPr>
              <a:t>  From </a:t>
            </a:r>
            <a:r>
              <a:rPr lang="en-US" sz="1200" b="1" dirty="0" err="1">
                <a:solidFill>
                  <a:srgbClr val="0070C0"/>
                </a:solidFill>
                <a:latin typeface="Courier New" pitchFamily="49" charset="0"/>
                <a:cs typeface="Courier New" pitchFamily="49" charset="0"/>
              </a:rPr>
              <a:t>tblBay_Bed</a:t>
            </a:r>
            <a:br>
              <a:rPr lang="en-US" sz="1200" b="1" dirty="0">
                <a:solidFill>
                  <a:srgbClr val="0070C0"/>
                </a:solidFill>
                <a:latin typeface="Courier New" pitchFamily="49" charset="0"/>
                <a:cs typeface="Courier New" pitchFamily="49" charset="0"/>
              </a:rPr>
            </a:br>
            <a:r>
              <a:rPr lang="en-US" sz="1200" b="1" dirty="0">
                <a:solidFill>
                  <a:srgbClr val="0070C0"/>
                </a:solidFill>
                <a:latin typeface="Courier New" pitchFamily="49" charset="0"/>
                <a:cs typeface="Courier New" pitchFamily="49" charset="0"/>
              </a:rPr>
              <a:t>  Where zone = 'South Seed’</a:t>
            </a:r>
            <a:br>
              <a:rPr lang="en-US" sz="1200" b="1" dirty="0">
                <a:solidFill>
                  <a:srgbClr val="0070C0"/>
                </a:solidFill>
                <a:latin typeface="Courier New" pitchFamily="49" charset="0"/>
                <a:cs typeface="Courier New" pitchFamily="49" charset="0"/>
              </a:rPr>
            </a:br>
            <a:r>
              <a:rPr lang="en-US" sz="1200" b="1" dirty="0">
                <a:solidFill>
                  <a:srgbClr val="0070C0"/>
                </a:solidFill>
                <a:latin typeface="Courier New" pitchFamily="49" charset="0"/>
                <a:cs typeface="Courier New" pitchFamily="49" charset="0"/>
              </a:rPr>
              <a:t>  and sector = 'B’</a:t>
            </a:r>
            <a:br>
              <a:rPr lang="en-US" sz="1200" b="1" dirty="0">
                <a:solidFill>
                  <a:srgbClr val="0070C0"/>
                </a:solidFill>
                <a:latin typeface="Courier New" pitchFamily="49" charset="0"/>
                <a:cs typeface="Courier New" pitchFamily="49" charset="0"/>
              </a:rPr>
            </a:br>
            <a:r>
              <a:rPr lang="en-US" sz="1200" b="1" dirty="0">
                <a:solidFill>
                  <a:srgbClr val="0070C0"/>
                </a:solidFill>
                <a:latin typeface="Courier New" pitchFamily="49" charset="0"/>
                <a:cs typeface="Courier New" pitchFamily="49" charset="0"/>
              </a:rPr>
              <a:t>  and </a:t>
            </a:r>
            <a:r>
              <a:rPr lang="en-US" sz="1200" b="1" dirty="0" err="1">
                <a:solidFill>
                  <a:schemeClr val="accent2"/>
                </a:solidFill>
                <a:latin typeface="Courier New" pitchFamily="49" charset="0"/>
                <a:cs typeface="Courier New" pitchFamily="49" charset="0"/>
              </a:rPr>
              <a:t>tblCropPlanting.bay_bed</a:t>
            </a:r>
            <a:r>
              <a:rPr lang="en-US" sz="1200" b="1" dirty="0">
                <a:solidFill>
                  <a:schemeClr val="accent2"/>
                </a:solidFill>
                <a:latin typeface="Courier New" pitchFamily="49" charset="0"/>
                <a:cs typeface="Courier New" pitchFamily="49" charset="0"/>
              </a:rPr>
              <a:t> = </a:t>
            </a:r>
            <a:br>
              <a:rPr lang="en-US" sz="1200" b="1" dirty="0">
                <a:solidFill>
                  <a:schemeClr val="accent2"/>
                </a:solidFill>
                <a:latin typeface="Courier New" pitchFamily="49" charset="0"/>
                <a:cs typeface="Courier New" pitchFamily="49" charset="0"/>
              </a:rPr>
            </a:br>
            <a:r>
              <a:rPr lang="en-US" sz="1200" b="1" dirty="0">
                <a:solidFill>
                  <a:schemeClr val="accent2"/>
                </a:solidFill>
                <a:latin typeface="Courier New" pitchFamily="49" charset="0"/>
                <a:cs typeface="Courier New" pitchFamily="49" charset="0"/>
              </a:rPr>
              <a:t>    </a:t>
            </a:r>
            <a:r>
              <a:rPr lang="en-US" sz="1200" b="1" dirty="0" err="1">
                <a:solidFill>
                  <a:schemeClr val="accent2"/>
                </a:solidFill>
                <a:latin typeface="Courier New" pitchFamily="49" charset="0"/>
                <a:cs typeface="Courier New" pitchFamily="49" charset="0"/>
              </a:rPr>
              <a:t>tblBay_Bed.bay_bed</a:t>
            </a:r>
            <a:r>
              <a:rPr lang="en-US" sz="1200" b="1" dirty="0">
                <a:solidFill>
                  <a:srgbClr val="0070C0"/>
                </a:solidFill>
                <a:latin typeface="Courier New" pitchFamily="49" charset="0"/>
                <a:cs typeface="Courier New" pitchFamily="49" charset="0"/>
              </a:rPr>
              <a:t>)</a:t>
            </a:r>
            <a:r>
              <a:rPr lang="en-US" sz="1200" b="1" dirty="0">
                <a:latin typeface="Courier New" pitchFamily="49" charset="0"/>
                <a:cs typeface="Courier New" pitchFamily="49" charset="0"/>
              </a:rPr>
              <a:t>;</a:t>
            </a:r>
          </a:p>
          <a:p>
            <a:pPr>
              <a:buNone/>
            </a:pPr>
            <a:endParaRPr lang="en-US" sz="120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23</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6895730" y="2956045"/>
            <a:ext cx="3392762" cy="29130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 II Subquery – Another Example</a:t>
            </a:r>
          </a:p>
        </p:txBody>
      </p:sp>
      <p:sp>
        <p:nvSpPr>
          <p:cNvPr id="3" name="Content Placeholder 2"/>
          <p:cNvSpPr>
            <a:spLocks noGrp="1"/>
          </p:cNvSpPr>
          <p:nvPr>
            <p:ph idx="1"/>
          </p:nvPr>
        </p:nvSpPr>
        <p:spPr/>
        <p:txBody>
          <a:bodyPr>
            <a:noAutofit/>
          </a:bodyPr>
          <a:lstStyle/>
          <a:p>
            <a:pPr marL="0" indent="0">
              <a:buNone/>
            </a:pPr>
            <a:r>
              <a:rPr lang="en-US" sz="1300" b="1" dirty="0">
                <a:latin typeface="Courier New" pitchFamily="49" charset="0"/>
                <a:cs typeface="Courier New" pitchFamily="49" charset="0"/>
              </a:rPr>
              <a:t>/* Example of a DIFFERENCE problem. S-T:  Show students who have not completed an evaluation. */</a:t>
            </a:r>
          </a:p>
          <a:p>
            <a:pPr marL="0" indent="0">
              <a:buNone/>
            </a:pPr>
            <a:r>
              <a:rPr lang="en-US" sz="1300" b="1" dirty="0">
                <a:solidFill>
                  <a:schemeClr val="accent6"/>
                </a:solidFill>
                <a:latin typeface="Courier New" pitchFamily="49" charset="0"/>
                <a:cs typeface="Courier New" pitchFamily="49" charset="0"/>
              </a:rPr>
              <a:t>/* Incorrect attempt */</a:t>
            </a:r>
          </a:p>
          <a:p>
            <a:pPr marL="0" indent="0">
              <a:buNone/>
            </a:pPr>
            <a:r>
              <a:rPr lang="en-US" sz="1300" b="1" dirty="0">
                <a:latin typeface="Courier New" pitchFamily="49" charset="0"/>
                <a:cs typeface="Courier New" pitchFamily="49" charset="0"/>
              </a:rPr>
              <a:t>select </a:t>
            </a:r>
            <a:r>
              <a:rPr lang="en-US" sz="1300" b="1" dirty="0" err="1">
                <a:latin typeface="Courier New" pitchFamily="49" charset="0"/>
                <a:cs typeface="Courier New" pitchFamily="49" charset="0"/>
              </a:rPr>
              <a:t>stdid</a:t>
            </a: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stdfname</a:t>
            </a: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stdlname</a:t>
            </a:r>
            <a:br>
              <a:rPr lang="en-US" sz="1300" b="1" dirty="0">
                <a:latin typeface="Courier New" pitchFamily="49" charset="0"/>
                <a:cs typeface="Courier New" pitchFamily="49" charset="0"/>
              </a:rPr>
            </a:br>
            <a:r>
              <a:rPr lang="en-US" sz="1300" b="1" dirty="0">
                <a:latin typeface="Courier New" pitchFamily="49" charset="0"/>
                <a:cs typeface="Courier New" pitchFamily="49" charset="0"/>
              </a:rPr>
              <a:t>from students, evaluations</a:t>
            </a:r>
            <a:br>
              <a:rPr lang="en-US" sz="1300" b="1" dirty="0">
                <a:latin typeface="Courier New" pitchFamily="49" charset="0"/>
                <a:cs typeface="Courier New" pitchFamily="49" charset="0"/>
              </a:rPr>
            </a:br>
            <a:r>
              <a:rPr lang="en-US" sz="1300" b="1" dirty="0">
                <a:latin typeface="Courier New" pitchFamily="49" charset="0"/>
                <a:cs typeface="Courier New" pitchFamily="49" charset="0"/>
              </a:rPr>
              <a:t>where </a:t>
            </a:r>
            <a:r>
              <a:rPr lang="en-US" sz="1300" b="1" dirty="0" err="1">
                <a:latin typeface="Courier New" pitchFamily="49" charset="0"/>
                <a:cs typeface="Courier New" pitchFamily="49" charset="0"/>
              </a:rPr>
              <a:t>students.stdid</a:t>
            </a:r>
            <a:r>
              <a:rPr lang="en-US" sz="1300" b="1" dirty="0">
                <a:latin typeface="Courier New" pitchFamily="49" charset="0"/>
                <a:cs typeface="Courier New" pitchFamily="49" charset="0"/>
              </a:rPr>
              <a:t> &lt;&gt; </a:t>
            </a:r>
            <a:r>
              <a:rPr lang="en-US" sz="1300" b="1" dirty="0" err="1">
                <a:latin typeface="Courier New" pitchFamily="49" charset="0"/>
                <a:cs typeface="Courier New" pitchFamily="49" charset="0"/>
              </a:rPr>
              <a:t>evaluations.evaluatorID</a:t>
            </a:r>
            <a:r>
              <a:rPr lang="en-US" sz="1300" b="1" dirty="0">
                <a:latin typeface="Courier New" pitchFamily="49" charset="0"/>
                <a:cs typeface="Courier New" pitchFamily="49" charset="0"/>
              </a:rPr>
              <a:t>;</a:t>
            </a:r>
          </a:p>
          <a:p>
            <a:pPr marL="0" indent="0">
              <a:buNone/>
            </a:pPr>
            <a:r>
              <a:rPr lang="en-US" sz="1300" b="1" dirty="0">
                <a:solidFill>
                  <a:schemeClr val="accent6"/>
                </a:solidFill>
                <a:latin typeface="Courier New" pitchFamily="49" charset="0"/>
                <a:cs typeface="Courier New" pitchFamily="49" charset="0"/>
              </a:rPr>
              <a:t>/* Using the Type II subquery */</a:t>
            </a:r>
          </a:p>
          <a:p>
            <a:pPr marL="0" indent="0">
              <a:buNone/>
            </a:pPr>
            <a:r>
              <a:rPr lang="en-US" sz="1300" b="1" dirty="0">
                <a:latin typeface="Courier New" pitchFamily="49" charset="0"/>
                <a:cs typeface="Courier New" pitchFamily="49" charset="0"/>
              </a:rPr>
              <a:t>select </a:t>
            </a:r>
            <a:r>
              <a:rPr lang="en-US" sz="1300" b="1" dirty="0" err="1">
                <a:latin typeface="Courier New" pitchFamily="49" charset="0"/>
                <a:cs typeface="Courier New" pitchFamily="49" charset="0"/>
              </a:rPr>
              <a:t>stdid</a:t>
            </a: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stdfname</a:t>
            </a: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stdlname</a:t>
            </a:r>
            <a:br>
              <a:rPr lang="en-US" sz="1300" b="1" dirty="0">
                <a:latin typeface="Courier New" pitchFamily="49" charset="0"/>
                <a:cs typeface="Courier New" pitchFamily="49" charset="0"/>
              </a:rPr>
            </a:br>
            <a:r>
              <a:rPr lang="en-US" sz="1300" b="1" dirty="0">
                <a:latin typeface="Courier New" pitchFamily="49" charset="0"/>
                <a:cs typeface="Courier New" pitchFamily="49" charset="0"/>
              </a:rPr>
              <a:t>from students</a:t>
            </a:r>
            <a:br>
              <a:rPr lang="en-US" sz="1300" b="1" dirty="0">
                <a:latin typeface="Courier New" pitchFamily="49" charset="0"/>
                <a:cs typeface="Courier New" pitchFamily="49" charset="0"/>
              </a:rPr>
            </a:br>
            <a:r>
              <a:rPr lang="en-US" sz="1300" b="1" dirty="0">
                <a:latin typeface="Courier New" pitchFamily="49" charset="0"/>
                <a:cs typeface="Courier New" pitchFamily="49" charset="0"/>
              </a:rPr>
              <a:t>where </a:t>
            </a:r>
            <a:r>
              <a:rPr lang="en-US" sz="1300" b="1" dirty="0">
                <a:solidFill>
                  <a:schemeClr val="accent2"/>
                </a:solidFill>
                <a:latin typeface="Courier New" pitchFamily="49" charset="0"/>
                <a:cs typeface="Courier New" pitchFamily="49" charset="0"/>
              </a:rPr>
              <a:t>NOT EXISTS</a:t>
            </a:r>
            <a:br>
              <a:rPr lang="en-US" sz="1300" b="1" dirty="0">
                <a:solidFill>
                  <a:schemeClr val="accent2"/>
                </a:solidFill>
                <a:latin typeface="Courier New" pitchFamily="49" charset="0"/>
                <a:cs typeface="Courier New" pitchFamily="49" charset="0"/>
              </a:rPr>
            </a:br>
            <a:r>
              <a:rPr lang="en-US" sz="1300" b="1" dirty="0">
                <a:latin typeface="Courier New" pitchFamily="49" charset="0"/>
                <a:cs typeface="Courier New" pitchFamily="49" charset="0"/>
              </a:rPr>
              <a:t>  </a:t>
            </a:r>
            <a:r>
              <a:rPr lang="en-US" sz="1300" b="1" dirty="0">
                <a:solidFill>
                  <a:schemeClr val="accent1"/>
                </a:solidFill>
                <a:latin typeface="Courier New" pitchFamily="49" charset="0"/>
                <a:cs typeface="Courier New" pitchFamily="49" charset="0"/>
              </a:rPr>
              <a:t>(select * from</a:t>
            </a:r>
            <a:br>
              <a:rPr lang="en-US" sz="1300" b="1" dirty="0">
                <a:solidFill>
                  <a:schemeClr val="accent1"/>
                </a:solidFill>
                <a:latin typeface="Courier New" pitchFamily="49" charset="0"/>
                <a:cs typeface="Courier New" pitchFamily="49" charset="0"/>
              </a:rPr>
            </a:br>
            <a:r>
              <a:rPr lang="en-US" sz="1300" b="1" dirty="0">
                <a:solidFill>
                  <a:schemeClr val="accent1"/>
                </a:solidFill>
                <a:latin typeface="Courier New" pitchFamily="49" charset="0"/>
                <a:cs typeface="Courier New" pitchFamily="49" charset="0"/>
              </a:rPr>
              <a:t>   evaluations where</a:t>
            </a:r>
            <a:br>
              <a:rPr lang="en-US" sz="1300" b="1" dirty="0">
                <a:solidFill>
                  <a:schemeClr val="accent1"/>
                </a:solidFill>
                <a:latin typeface="Courier New" pitchFamily="49" charset="0"/>
                <a:cs typeface="Courier New" pitchFamily="49" charset="0"/>
              </a:rPr>
            </a:br>
            <a:r>
              <a:rPr lang="en-US" sz="1300" b="1" dirty="0">
                <a:solidFill>
                  <a:schemeClr val="accent1"/>
                </a:solidFill>
                <a:latin typeface="Courier New" pitchFamily="49" charset="0"/>
                <a:cs typeface="Courier New" pitchFamily="49" charset="0"/>
              </a:rPr>
              <a:t>   </a:t>
            </a:r>
            <a:r>
              <a:rPr lang="en-US" sz="1300" b="1" dirty="0" err="1">
                <a:solidFill>
                  <a:schemeClr val="accent2"/>
                </a:solidFill>
                <a:latin typeface="Courier New" pitchFamily="49" charset="0"/>
                <a:cs typeface="Courier New" pitchFamily="49" charset="0"/>
              </a:rPr>
              <a:t>students.stdid</a:t>
            </a:r>
            <a:r>
              <a:rPr lang="en-US" sz="1300" b="1" dirty="0">
                <a:solidFill>
                  <a:schemeClr val="accent2"/>
                </a:solidFill>
                <a:latin typeface="Courier New" pitchFamily="49" charset="0"/>
                <a:cs typeface="Courier New" pitchFamily="49" charset="0"/>
              </a:rPr>
              <a:t> = </a:t>
            </a:r>
            <a:r>
              <a:rPr lang="en-US" sz="1300" b="1" dirty="0" err="1">
                <a:solidFill>
                  <a:schemeClr val="accent2"/>
                </a:solidFill>
                <a:latin typeface="Courier New" pitchFamily="49" charset="0"/>
                <a:cs typeface="Courier New" pitchFamily="49" charset="0"/>
              </a:rPr>
              <a:t>evaluatorID</a:t>
            </a:r>
            <a:r>
              <a:rPr lang="en-US" sz="1300" b="1" dirty="0">
                <a:solidFill>
                  <a:schemeClr val="accent1"/>
                </a:solidFill>
                <a:latin typeface="Courier New" pitchFamily="49" charset="0"/>
                <a:cs typeface="Courier New" pitchFamily="49" charset="0"/>
              </a:rPr>
              <a:t>)</a:t>
            </a:r>
            <a:r>
              <a:rPr lang="en-US" sz="1300" b="1" dirty="0">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24</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648636" y="2664781"/>
            <a:ext cx="3000375" cy="2486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linds(horizontal)">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In-line subquery</a:t>
            </a:r>
          </a:p>
        </p:txBody>
      </p:sp>
      <p:sp>
        <p:nvSpPr>
          <p:cNvPr id="3" name="Content Placeholder 2"/>
          <p:cNvSpPr>
            <a:spLocks noGrp="1"/>
          </p:cNvSpPr>
          <p:nvPr>
            <p:ph idx="1"/>
          </p:nvPr>
        </p:nvSpPr>
        <p:spPr/>
        <p:txBody>
          <a:bodyPr>
            <a:normAutofit/>
          </a:bodyPr>
          <a:lstStyle/>
          <a:p>
            <a:r>
              <a:rPr lang="en-US"/>
              <a:t>An in-line subquery is in the FROM clause of the outer query.  Think of it has a regular but temporary table that is assigned a name through a table alias and must be joined with at least one other table, if more than one table is used.</a:t>
            </a:r>
          </a:p>
          <a:p>
            <a:endParaRPr lang="en-US"/>
          </a:p>
          <a:p>
            <a:r>
              <a:rPr lang="en-US"/>
              <a:t>The use of subqueries is sometimes necessary but, even if the answer can be found without a subquery, it is often beneficial to use subqueries to decompose a problem statement.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25</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In-line subquery example</a:t>
            </a:r>
          </a:p>
        </p:txBody>
      </p:sp>
      <p:sp>
        <p:nvSpPr>
          <p:cNvPr id="3" name="Content Placeholder 2"/>
          <p:cNvSpPr>
            <a:spLocks noGrp="1"/>
          </p:cNvSpPr>
          <p:nvPr>
            <p:ph idx="1"/>
          </p:nvPr>
        </p:nvSpPr>
        <p:spPr/>
        <p:txBody>
          <a:bodyPr>
            <a:normAutofit/>
          </a:bodyPr>
          <a:lstStyle/>
          <a:p>
            <a:r>
              <a:rPr lang="en-US"/>
              <a:t>For this example, we’ll use the greenhouse database and create 3 temporary tables by using 3 subqueries.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26</a:t>
            </a:fld>
            <a:endParaRPr kumimoji="0" lang="en-US"/>
          </a:p>
        </p:txBody>
      </p:sp>
      <p:pic>
        <p:nvPicPr>
          <p:cNvPr id="7" name="Picture 6" descr="greenhouse_erd.jpg"/>
          <p:cNvPicPr>
            <a:picLocks noChangeAspect="1"/>
          </p:cNvPicPr>
          <p:nvPr/>
        </p:nvPicPr>
        <p:blipFill>
          <a:blip r:embed="rId3" cstate="print"/>
          <a:stretch>
            <a:fillRect/>
          </a:stretch>
        </p:blipFill>
        <p:spPr>
          <a:xfrm>
            <a:off x="4191000" y="2819400"/>
            <a:ext cx="6029588" cy="3429000"/>
          </a:xfrm>
          <a:prstGeom prst="rect">
            <a:avLst/>
          </a:prstGeom>
        </p:spPr>
      </p:pic>
      <p:sp>
        <p:nvSpPr>
          <p:cNvPr id="8" name="Rounded Rectangle 7"/>
          <p:cNvSpPr/>
          <p:nvPr/>
        </p:nvSpPr>
        <p:spPr>
          <a:xfrm>
            <a:off x="4114800" y="2743200"/>
            <a:ext cx="1752600" cy="2362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24600" y="3962400"/>
            <a:ext cx="1752600" cy="23622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382000" y="4114800"/>
            <a:ext cx="1828800" cy="838200"/>
          </a:xfrm>
          <a:prstGeom prst="round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53400" y="5181600"/>
            <a:ext cx="1981200" cy="923330"/>
          </a:xfrm>
          <a:prstGeom prst="rect">
            <a:avLst/>
          </a:prstGeom>
          <a:noFill/>
        </p:spPr>
        <p:txBody>
          <a:bodyPr wrap="square" rtlCol="0">
            <a:spAutoFit/>
          </a:bodyPr>
          <a:lstStyle/>
          <a:p>
            <a:r>
              <a:rPr lang="en-US">
                <a:solidFill>
                  <a:srgbClr val="00B050"/>
                </a:solidFill>
              </a:rPr>
              <a:t>List crop planting ID, crop, variety, and bay-bed.</a:t>
            </a:r>
          </a:p>
        </p:txBody>
      </p:sp>
      <p:sp>
        <p:nvSpPr>
          <p:cNvPr id="13" name="TextBox 12"/>
          <p:cNvSpPr txBox="1"/>
          <p:nvPr/>
        </p:nvSpPr>
        <p:spPr>
          <a:xfrm>
            <a:off x="8305800" y="2895600"/>
            <a:ext cx="1981200" cy="923330"/>
          </a:xfrm>
          <a:prstGeom prst="rect">
            <a:avLst/>
          </a:prstGeom>
          <a:noFill/>
        </p:spPr>
        <p:txBody>
          <a:bodyPr wrap="square" rtlCol="0">
            <a:spAutoFit/>
          </a:bodyPr>
          <a:lstStyle/>
          <a:p>
            <a:r>
              <a:rPr lang="en-US">
                <a:solidFill>
                  <a:schemeClr val="tx2">
                    <a:lumMod val="40000"/>
                    <a:lumOff val="60000"/>
                  </a:schemeClr>
                </a:solidFill>
              </a:rPr>
              <a:t>Count the # of harvests for each crop planting ID.</a:t>
            </a:r>
          </a:p>
        </p:txBody>
      </p:sp>
      <p:sp>
        <p:nvSpPr>
          <p:cNvPr id="14" name="TextBox 13"/>
          <p:cNvSpPr txBox="1"/>
          <p:nvPr/>
        </p:nvSpPr>
        <p:spPr>
          <a:xfrm>
            <a:off x="2057400" y="2743201"/>
            <a:ext cx="1981200" cy="2031325"/>
          </a:xfrm>
          <a:prstGeom prst="rect">
            <a:avLst/>
          </a:prstGeom>
          <a:noFill/>
        </p:spPr>
        <p:txBody>
          <a:bodyPr wrap="square" rtlCol="0">
            <a:spAutoFit/>
          </a:bodyPr>
          <a:lstStyle/>
          <a:p>
            <a:pPr algn="r"/>
            <a:r>
              <a:rPr lang="en-US">
                <a:solidFill>
                  <a:srgbClr val="C00000"/>
                </a:solidFill>
              </a:rPr>
              <a:t>List the crop planting ID and amendment, if the soil was amended with sulphur, potting mix, or mulch. </a:t>
            </a:r>
          </a:p>
        </p:txBody>
      </p:sp>
      <p:sp>
        <p:nvSpPr>
          <p:cNvPr id="15" name="TextBox 14"/>
          <p:cNvSpPr txBox="1"/>
          <p:nvPr/>
        </p:nvSpPr>
        <p:spPr>
          <a:xfrm>
            <a:off x="1752600" y="5276671"/>
            <a:ext cx="2667000" cy="923330"/>
          </a:xfrm>
          <a:prstGeom prst="rect">
            <a:avLst/>
          </a:prstGeom>
          <a:noFill/>
        </p:spPr>
        <p:txBody>
          <a:bodyPr wrap="square" rtlCol="0">
            <a:spAutoFit/>
          </a:bodyPr>
          <a:lstStyle/>
          <a:p>
            <a:pPr marL="169863" indent="-169863">
              <a:buFont typeface="Arial" pitchFamily="34" charset="0"/>
              <a:buChar char="•"/>
            </a:pPr>
            <a:r>
              <a:rPr lang="en-US"/>
              <a:t>Be sure to include the field(s) needed to join with other tables.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In-line example – 1</a:t>
            </a:r>
            <a:r>
              <a:rPr lang="en-US" baseline="30000"/>
              <a:t>st</a:t>
            </a:r>
            <a:r>
              <a:rPr lang="en-US"/>
              <a:t> subquery</a:t>
            </a:r>
          </a:p>
        </p:txBody>
      </p:sp>
      <p:sp>
        <p:nvSpPr>
          <p:cNvPr id="3" name="Content Placeholder 2"/>
          <p:cNvSpPr>
            <a:spLocks noGrp="1"/>
          </p:cNvSpPr>
          <p:nvPr>
            <p:ph idx="1"/>
          </p:nvPr>
        </p:nvSpPr>
        <p:spPr/>
        <p:txBody>
          <a:bodyPr>
            <a:normAutofit/>
          </a:bodyPr>
          <a:lstStyle/>
          <a:p>
            <a:pPr>
              <a:buNone/>
            </a:pPr>
            <a:r>
              <a:rPr lang="en-US" sz="1400" b="1" dirty="0">
                <a:solidFill>
                  <a:schemeClr val="tx1"/>
                </a:solidFill>
                <a:latin typeface="Courier New" pitchFamily="49" charset="0"/>
                <a:cs typeface="Courier New" pitchFamily="49" charset="0"/>
              </a:rPr>
              <a:t>/* Subquery to list plantings of crop/</a:t>
            </a:r>
            <a:r>
              <a:rPr lang="en-US" sz="1400" b="1" dirty="0" err="1">
                <a:solidFill>
                  <a:schemeClr val="tx1"/>
                </a:solidFill>
                <a:latin typeface="Courier New" pitchFamily="49" charset="0"/>
                <a:cs typeface="Courier New" pitchFamily="49" charset="0"/>
              </a:rPr>
              <a:t>varities</a:t>
            </a:r>
            <a:r>
              <a:rPr lang="en-US" sz="1400" b="1" dirty="0">
                <a:solidFill>
                  <a:schemeClr val="tx1"/>
                </a:solidFill>
                <a:latin typeface="Courier New" pitchFamily="49" charset="0"/>
                <a:cs typeface="Courier New" pitchFamily="49" charset="0"/>
              </a:rPr>
              <a:t>.  */</a:t>
            </a:r>
          </a:p>
          <a:p>
            <a:pPr>
              <a:buNone/>
            </a:pPr>
            <a:endParaRPr lang="en-US" sz="1400" b="1" dirty="0">
              <a:solidFill>
                <a:schemeClr val="tx1"/>
              </a:solidFill>
              <a:latin typeface="Courier New" pitchFamily="49" charset="0"/>
              <a:cs typeface="Courier New" pitchFamily="49" charset="0"/>
            </a:endParaRPr>
          </a:p>
          <a:p>
            <a:pPr>
              <a:buNone/>
            </a:pPr>
            <a:r>
              <a:rPr lang="en-US" sz="1400" b="1" dirty="0">
                <a:solidFill>
                  <a:schemeClr val="accent4"/>
                </a:solidFill>
                <a:latin typeface="Courier New" pitchFamily="49" charset="0"/>
                <a:cs typeface="Courier New" pitchFamily="49" charset="0"/>
              </a:rPr>
              <a:t>select </a:t>
            </a:r>
            <a:r>
              <a:rPr lang="en-US" sz="1400" b="1" dirty="0" err="1">
                <a:solidFill>
                  <a:schemeClr val="accent4"/>
                </a:solidFill>
                <a:latin typeface="Courier New" pitchFamily="49" charset="0"/>
                <a:cs typeface="Courier New" pitchFamily="49" charset="0"/>
              </a:rPr>
              <a:t>cropPlanting_ID</a:t>
            </a:r>
            <a:r>
              <a:rPr lang="en-US" sz="1400" b="1" dirty="0">
                <a:solidFill>
                  <a:schemeClr val="accent4"/>
                </a:solidFill>
                <a:latin typeface="Courier New" pitchFamily="49" charset="0"/>
                <a:cs typeface="Courier New" pitchFamily="49" charset="0"/>
              </a:rPr>
              <a:t>, crop, variety, </a:t>
            </a:r>
            <a:r>
              <a:rPr lang="en-US" sz="1400" b="1" dirty="0" err="1">
                <a:solidFill>
                  <a:schemeClr val="accent4"/>
                </a:solidFill>
                <a:latin typeface="Courier New" pitchFamily="49" charset="0"/>
                <a:cs typeface="Courier New" pitchFamily="49" charset="0"/>
              </a:rPr>
              <a:t>bay_bed</a:t>
            </a:r>
            <a:endParaRPr lang="en-US" sz="1400" b="1" dirty="0">
              <a:solidFill>
                <a:schemeClr val="accent4"/>
              </a:solidFill>
              <a:latin typeface="Courier New" pitchFamily="49" charset="0"/>
              <a:cs typeface="Courier New" pitchFamily="49" charset="0"/>
            </a:endParaRPr>
          </a:p>
          <a:p>
            <a:pPr>
              <a:buNone/>
            </a:pPr>
            <a:r>
              <a:rPr lang="en-US" sz="1400" b="1" dirty="0">
                <a:solidFill>
                  <a:schemeClr val="accent4"/>
                </a:solidFill>
                <a:latin typeface="Courier New" pitchFamily="49" charset="0"/>
                <a:cs typeface="Courier New" pitchFamily="49" charset="0"/>
              </a:rPr>
              <a:t>from </a:t>
            </a:r>
            <a:r>
              <a:rPr lang="en-US" sz="1400" b="1" dirty="0" err="1">
                <a:solidFill>
                  <a:schemeClr val="accent4"/>
                </a:solidFill>
                <a:latin typeface="Courier New" pitchFamily="49" charset="0"/>
                <a:cs typeface="Courier New" pitchFamily="49" charset="0"/>
              </a:rPr>
              <a:t>tblcropPlanting</a:t>
            </a:r>
            <a:r>
              <a:rPr lang="en-US" sz="1400" b="1" dirty="0">
                <a:solidFill>
                  <a:schemeClr val="accent4"/>
                </a:solidFill>
                <a:latin typeface="Courier New" pitchFamily="49" charset="0"/>
                <a:cs typeface="Courier New" pitchFamily="49" charset="0"/>
              </a:rPr>
              <a:t> join </a:t>
            </a:r>
            <a:r>
              <a:rPr lang="en-US" sz="1400" b="1" dirty="0" err="1">
                <a:solidFill>
                  <a:schemeClr val="accent4"/>
                </a:solidFill>
                <a:latin typeface="Courier New" pitchFamily="49" charset="0"/>
                <a:cs typeface="Courier New" pitchFamily="49" charset="0"/>
              </a:rPr>
              <a:t>tblcropVariety</a:t>
            </a:r>
            <a:endParaRPr lang="en-US" sz="1400" b="1" dirty="0">
              <a:solidFill>
                <a:schemeClr val="accent4"/>
              </a:solidFill>
              <a:latin typeface="Courier New" pitchFamily="49" charset="0"/>
              <a:cs typeface="Courier New" pitchFamily="49" charset="0"/>
            </a:endParaRPr>
          </a:p>
          <a:p>
            <a:pPr>
              <a:buNone/>
            </a:pPr>
            <a:r>
              <a:rPr lang="en-US" sz="1400" b="1" dirty="0">
                <a:solidFill>
                  <a:schemeClr val="accent4"/>
                </a:solidFill>
                <a:latin typeface="Courier New" pitchFamily="49" charset="0"/>
                <a:cs typeface="Courier New" pitchFamily="49" charset="0"/>
              </a:rPr>
              <a:t>  on </a:t>
            </a:r>
            <a:r>
              <a:rPr lang="en-US" sz="1400" b="1" dirty="0" err="1">
                <a:solidFill>
                  <a:schemeClr val="accent4"/>
                </a:solidFill>
                <a:latin typeface="Courier New" pitchFamily="49" charset="0"/>
                <a:cs typeface="Courier New" pitchFamily="49" charset="0"/>
              </a:rPr>
              <a:t>tblcropPlanting.cropVarID</a:t>
            </a:r>
            <a:r>
              <a:rPr lang="en-US" sz="1400" b="1" dirty="0">
                <a:solidFill>
                  <a:schemeClr val="accent4"/>
                </a:solidFill>
                <a:latin typeface="Courier New" pitchFamily="49" charset="0"/>
                <a:cs typeface="Courier New" pitchFamily="49" charset="0"/>
              </a:rPr>
              <a:t> = </a:t>
            </a:r>
            <a:r>
              <a:rPr lang="en-US" sz="1400" b="1" dirty="0" err="1">
                <a:solidFill>
                  <a:schemeClr val="accent4"/>
                </a:solidFill>
                <a:latin typeface="Courier New" pitchFamily="49" charset="0"/>
                <a:cs typeface="Courier New" pitchFamily="49" charset="0"/>
              </a:rPr>
              <a:t>tblCropVariety.cropVarID</a:t>
            </a:r>
            <a:r>
              <a:rPr lang="en-US" sz="1400" b="1" dirty="0">
                <a:solidFill>
                  <a:schemeClr val="tx1"/>
                </a:solidFill>
                <a:latin typeface="Courier New" pitchFamily="49" charset="0"/>
                <a:cs typeface="Courier New" pitchFamily="49" charset="0"/>
              </a:rPr>
              <a:t>;</a:t>
            </a:r>
          </a:p>
          <a:p>
            <a:endParaRPr lang="en-US" sz="1400" dirty="0">
              <a:solidFill>
                <a:srgbClr val="00B050"/>
              </a:solidFill>
              <a:latin typeface="Courier New" pitchFamily="49" charset="0"/>
              <a:cs typeface="Courier New" pitchFamily="49" charset="0"/>
            </a:endParaRPr>
          </a:p>
          <a:p>
            <a:endParaRPr lang="en-US" sz="1400" dirty="0">
              <a:solidFill>
                <a:srgbClr val="00B050"/>
              </a:solidFill>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27</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7633318" y="2504244"/>
            <a:ext cx="4772025" cy="2809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In-line example – 2</a:t>
            </a:r>
            <a:r>
              <a:rPr lang="en-US" baseline="30000"/>
              <a:t>nd</a:t>
            </a:r>
            <a:r>
              <a:rPr lang="en-US"/>
              <a:t> subquery</a:t>
            </a:r>
          </a:p>
        </p:txBody>
      </p:sp>
      <p:sp>
        <p:nvSpPr>
          <p:cNvPr id="3" name="Content Placeholder 2"/>
          <p:cNvSpPr>
            <a:spLocks noGrp="1"/>
          </p:cNvSpPr>
          <p:nvPr>
            <p:ph idx="1"/>
          </p:nvPr>
        </p:nvSpPr>
        <p:spPr/>
        <p:txBody>
          <a:bodyPr>
            <a:normAutofit/>
          </a:bodyPr>
          <a:lstStyle/>
          <a:p>
            <a:pPr>
              <a:buNone/>
            </a:pPr>
            <a:r>
              <a:rPr lang="en-US" sz="1400" b="1" dirty="0">
                <a:solidFill>
                  <a:srgbClr val="C00000"/>
                </a:solidFill>
                <a:latin typeface="Courier New" pitchFamily="49" charset="0"/>
                <a:cs typeface="Courier New" pitchFamily="49" charset="0"/>
              </a:rPr>
              <a:t>/* Subquery to list the amendments for crops if the </a:t>
            </a:r>
            <a:r>
              <a:rPr lang="en-US" sz="1400" b="1" dirty="0" err="1">
                <a:solidFill>
                  <a:srgbClr val="C00000"/>
                </a:solidFill>
                <a:latin typeface="Courier New" pitchFamily="49" charset="0"/>
                <a:cs typeface="Courier New" pitchFamily="49" charset="0"/>
              </a:rPr>
              <a:t>amendements</a:t>
            </a:r>
            <a:r>
              <a:rPr lang="en-US" sz="1400" b="1" dirty="0">
                <a:solidFill>
                  <a:srgbClr val="C00000"/>
                </a:solidFill>
                <a:latin typeface="Courier New" pitchFamily="49" charset="0"/>
                <a:cs typeface="Courier New" pitchFamily="49" charset="0"/>
              </a:rPr>
              <a:t> are </a:t>
            </a:r>
            <a:r>
              <a:rPr lang="en-US" sz="1400" b="1" dirty="0" err="1">
                <a:solidFill>
                  <a:srgbClr val="C00000"/>
                </a:solidFill>
                <a:latin typeface="Courier New" pitchFamily="49" charset="0"/>
                <a:cs typeface="Courier New" pitchFamily="49" charset="0"/>
              </a:rPr>
              <a:t>sulphur</a:t>
            </a:r>
            <a:r>
              <a:rPr lang="en-US" sz="1400" b="1" dirty="0">
                <a:solidFill>
                  <a:srgbClr val="C00000"/>
                </a:solidFill>
                <a:latin typeface="Courier New" pitchFamily="49" charset="0"/>
                <a:cs typeface="Courier New" pitchFamily="49" charset="0"/>
              </a:rPr>
              <a:t>, potting mix, or mulch. */</a:t>
            </a:r>
          </a:p>
          <a:p>
            <a:pPr>
              <a:buNone/>
            </a:pPr>
            <a:endParaRPr lang="en-US" sz="1400" b="1" dirty="0">
              <a:solidFill>
                <a:srgbClr val="C00000"/>
              </a:solidFill>
              <a:latin typeface="Courier New" pitchFamily="49" charset="0"/>
              <a:cs typeface="Courier New" pitchFamily="49" charset="0"/>
            </a:endParaRPr>
          </a:p>
          <a:p>
            <a:pPr>
              <a:buNone/>
            </a:pPr>
            <a:r>
              <a:rPr lang="en-US" sz="1400" b="1" dirty="0">
                <a:solidFill>
                  <a:srgbClr val="C00000"/>
                </a:solidFill>
                <a:latin typeface="Courier New" pitchFamily="49" charset="0"/>
                <a:cs typeface="Courier New" pitchFamily="49" charset="0"/>
              </a:rPr>
              <a:t>select </a:t>
            </a:r>
            <a:r>
              <a:rPr lang="en-US" sz="1400" b="1" dirty="0" err="1">
                <a:solidFill>
                  <a:srgbClr val="C00000"/>
                </a:solidFill>
                <a:latin typeface="Courier New" pitchFamily="49" charset="0"/>
                <a:cs typeface="Courier New" pitchFamily="49" charset="0"/>
              </a:rPr>
              <a:t>CropPlantingID</a:t>
            </a:r>
            <a:r>
              <a:rPr lang="en-US" sz="1400" b="1" dirty="0">
                <a:solidFill>
                  <a:srgbClr val="C00000"/>
                </a:solidFill>
                <a:latin typeface="Courier New" pitchFamily="49" charset="0"/>
                <a:cs typeface="Courier New" pitchFamily="49" charset="0"/>
              </a:rPr>
              <a:t>, Amendment</a:t>
            </a:r>
          </a:p>
          <a:p>
            <a:pPr>
              <a:buNone/>
            </a:pPr>
            <a:r>
              <a:rPr lang="en-US" sz="1400" b="1" dirty="0">
                <a:solidFill>
                  <a:srgbClr val="C00000"/>
                </a:solidFill>
                <a:latin typeface="Courier New" pitchFamily="49" charset="0"/>
                <a:cs typeface="Courier New" pitchFamily="49" charset="0"/>
              </a:rPr>
              <a:t>from </a:t>
            </a:r>
            <a:r>
              <a:rPr lang="en-US" sz="1400" b="1" dirty="0" err="1">
                <a:solidFill>
                  <a:srgbClr val="C00000"/>
                </a:solidFill>
                <a:latin typeface="Courier New" pitchFamily="49" charset="0"/>
                <a:cs typeface="Courier New" pitchFamily="49" charset="0"/>
              </a:rPr>
              <a:t>tblAmendment</a:t>
            </a:r>
            <a:r>
              <a:rPr lang="en-US" sz="1400" b="1" dirty="0">
                <a:solidFill>
                  <a:srgbClr val="C00000"/>
                </a:solidFill>
                <a:latin typeface="Courier New" pitchFamily="49" charset="0"/>
                <a:cs typeface="Courier New" pitchFamily="49" charset="0"/>
              </a:rPr>
              <a:t> join </a:t>
            </a:r>
            <a:r>
              <a:rPr lang="en-US" sz="1400" b="1" dirty="0" err="1">
                <a:solidFill>
                  <a:srgbClr val="C00000"/>
                </a:solidFill>
                <a:latin typeface="Courier New" pitchFamily="49" charset="0"/>
                <a:cs typeface="Courier New" pitchFamily="49" charset="0"/>
              </a:rPr>
              <a:t>tblCropPlantingAmend</a:t>
            </a:r>
            <a:r>
              <a:rPr lang="en-US" sz="1400" b="1" dirty="0">
                <a:solidFill>
                  <a:srgbClr val="C00000"/>
                </a:solidFill>
                <a:latin typeface="Courier New" pitchFamily="49" charset="0"/>
                <a:cs typeface="Courier New" pitchFamily="49" charset="0"/>
              </a:rPr>
              <a:t> </a:t>
            </a:r>
          </a:p>
          <a:p>
            <a:pPr>
              <a:buNone/>
            </a:pPr>
            <a:r>
              <a:rPr lang="en-US" sz="1400" b="1" dirty="0">
                <a:solidFill>
                  <a:srgbClr val="C00000"/>
                </a:solidFill>
                <a:latin typeface="Courier New" pitchFamily="49" charset="0"/>
                <a:cs typeface="Courier New" pitchFamily="49" charset="0"/>
              </a:rPr>
              <a:t>  on </a:t>
            </a:r>
            <a:r>
              <a:rPr lang="en-US" sz="1400" b="1" dirty="0" err="1">
                <a:solidFill>
                  <a:srgbClr val="C00000"/>
                </a:solidFill>
                <a:latin typeface="Courier New" pitchFamily="49" charset="0"/>
                <a:cs typeface="Courier New" pitchFamily="49" charset="0"/>
              </a:rPr>
              <a:t>Amend_Code</a:t>
            </a:r>
            <a:r>
              <a:rPr lang="en-US" sz="1400" b="1" dirty="0">
                <a:solidFill>
                  <a:srgbClr val="C00000"/>
                </a:solidFill>
                <a:latin typeface="Courier New" pitchFamily="49" charset="0"/>
                <a:cs typeface="Courier New" pitchFamily="49" charset="0"/>
              </a:rPr>
              <a:t> = </a:t>
            </a:r>
            <a:r>
              <a:rPr lang="en-US" sz="1400" b="1" dirty="0" err="1">
                <a:solidFill>
                  <a:srgbClr val="C00000"/>
                </a:solidFill>
                <a:latin typeface="Courier New" pitchFamily="49" charset="0"/>
                <a:cs typeface="Courier New" pitchFamily="49" charset="0"/>
              </a:rPr>
              <a:t>AmendCode</a:t>
            </a:r>
            <a:endParaRPr lang="en-US" sz="1400" b="1" dirty="0">
              <a:solidFill>
                <a:srgbClr val="C00000"/>
              </a:solidFill>
              <a:latin typeface="Courier New" pitchFamily="49" charset="0"/>
              <a:cs typeface="Courier New" pitchFamily="49" charset="0"/>
            </a:endParaRPr>
          </a:p>
          <a:p>
            <a:pPr>
              <a:buNone/>
            </a:pPr>
            <a:r>
              <a:rPr lang="en-US" sz="1400" b="1" dirty="0">
                <a:solidFill>
                  <a:srgbClr val="C00000"/>
                </a:solidFill>
                <a:latin typeface="Courier New" pitchFamily="49" charset="0"/>
                <a:cs typeface="Courier New" pitchFamily="49" charset="0"/>
              </a:rPr>
              <a:t>where Amendment IN ('Sulphur', 'Potting Mix', 'Mulch');</a:t>
            </a:r>
          </a:p>
          <a:p>
            <a:endParaRPr lang="en-US" sz="1400" dirty="0">
              <a:solidFill>
                <a:srgbClr val="00B050"/>
              </a:solidFill>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28</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7176116" y="2601437"/>
            <a:ext cx="4514850" cy="2981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In-line example – 3</a:t>
            </a:r>
            <a:r>
              <a:rPr lang="en-US" baseline="30000"/>
              <a:t>rd</a:t>
            </a:r>
            <a:r>
              <a:rPr lang="en-US"/>
              <a:t> subquery</a:t>
            </a:r>
          </a:p>
        </p:txBody>
      </p:sp>
      <p:sp>
        <p:nvSpPr>
          <p:cNvPr id="3" name="Content Placeholder 2"/>
          <p:cNvSpPr>
            <a:spLocks noGrp="1"/>
          </p:cNvSpPr>
          <p:nvPr>
            <p:ph idx="1"/>
          </p:nvPr>
        </p:nvSpPr>
        <p:spPr/>
        <p:txBody>
          <a:bodyPr>
            <a:normAutofit/>
          </a:bodyPr>
          <a:lstStyle/>
          <a:p>
            <a:pPr>
              <a:buNone/>
            </a:pPr>
            <a:r>
              <a:rPr lang="en-US" sz="1400" b="1" dirty="0">
                <a:solidFill>
                  <a:schemeClr val="tx2">
                    <a:lumMod val="60000"/>
                    <a:lumOff val="40000"/>
                  </a:schemeClr>
                </a:solidFill>
                <a:latin typeface="Courier New" pitchFamily="49" charset="0"/>
                <a:cs typeface="Courier New" pitchFamily="49" charset="0"/>
              </a:rPr>
              <a:t>/* Get a count of the harvests for each crop-planting. */</a:t>
            </a:r>
          </a:p>
          <a:p>
            <a:pPr>
              <a:buNone/>
            </a:pPr>
            <a:endParaRPr lang="en-US" sz="1400" b="1" dirty="0">
              <a:solidFill>
                <a:schemeClr val="tx2">
                  <a:lumMod val="60000"/>
                  <a:lumOff val="40000"/>
                </a:schemeClr>
              </a:solidFill>
              <a:latin typeface="Courier New" pitchFamily="49" charset="0"/>
              <a:cs typeface="Courier New" pitchFamily="49" charset="0"/>
            </a:endParaRPr>
          </a:p>
          <a:p>
            <a:pPr>
              <a:buNone/>
            </a:pPr>
            <a:r>
              <a:rPr lang="en-US" sz="1400" b="1" dirty="0">
                <a:solidFill>
                  <a:schemeClr val="tx2">
                    <a:lumMod val="60000"/>
                    <a:lumOff val="40000"/>
                  </a:schemeClr>
                </a:solidFill>
                <a:latin typeface="Courier New" pitchFamily="49" charset="0"/>
                <a:cs typeface="Courier New" pitchFamily="49" charset="0"/>
              </a:rPr>
              <a:t>select </a:t>
            </a:r>
            <a:r>
              <a:rPr lang="en-US" sz="1400" b="1" dirty="0" err="1">
                <a:solidFill>
                  <a:schemeClr val="tx2">
                    <a:lumMod val="60000"/>
                    <a:lumOff val="40000"/>
                  </a:schemeClr>
                </a:solidFill>
                <a:latin typeface="Courier New" pitchFamily="49" charset="0"/>
                <a:cs typeface="Courier New" pitchFamily="49" charset="0"/>
              </a:rPr>
              <a:t>CropPlantingID</a:t>
            </a:r>
            <a:r>
              <a:rPr lang="en-US" sz="1400" b="1" dirty="0">
                <a:solidFill>
                  <a:schemeClr val="tx2">
                    <a:lumMod val="60000"/>
                    <a:lumOff val="40000"/>
                  </a:schemeClr>
                </a:solidFill>
                <a:latin typeface="Courier New" pitchFamily="49" charset="0"/>
                <a:cs typeface="Courier New" pitchFamily="49" charset="0"/>
              </a:rPr>
              <a:t>, COUNT(*) as </a:t>
            </a:r>
            <a:r>
              <a:rPr lang="en-US" sz="1400" b="1" dirty="0" err="1">
                <a:solidFill>
                  <a:schemeClr val="tx2">
                    <a:lumMod val="60000"/>
                    <a:lumOff val="40000"/>
                  </a:schemeClr>
                </a:solidFill>
                <a:latin typeface="Courier New" pitchFamily="49" charset="0"/>
                <a:cs typeface="Courier New" pitchFamily="49" charset="0"/>
              </a:rPr>
              <a:t>hrvst_count</a:t>
            </a:r>
            <a:endParaRPr lang="en-US" sz="1400" b="1" dirty="0">
              <a:solidFill>
                <a:schemeClr val="tx2">
                  <a:lumMod val="60000"/>
                  <a:lumOff val="40000"/>
                </a:schemeClr>
              </a:solidFill>
              <a:latin typeface="Courier New" pitchFamily="49" charset="0"/>
              <a:cs typeface="Courier New" pitchFamily="49" charset="0"/>
            </a:endParaRPr>
          </a:p>
          <a:p>
            <a:pPr>
              <a:buNone/>
            </a:pPr>
            <a:r>
              <a:rPr lang="en-US" sz="1400" b="1" dirty="0">
                <a:solidFill>
                  <a:schemeClr val="tx2">
                    <a:lumMod val="60000"/>
                    <a:lumOff val="40000"/>
                  </a:schemeClr>
                </a:solidFill>
                <a:latin typeface="Courier New" pitchFamily="49" charset="0"/>
                <a:cs typeface="Courier New" pitchFamily="49" charset="0"/>
              </a:rPr>
              <a:t>from </a:t>
            </a:r>
            <a:r>
              <a:rPr lang="en-US" sz="1400" b="1" dirty="0" err="1">
                <a:solidFill>
                  <a:schemeClr val="tx2">
                    <a:lumMod val="60000"/>
                    <a:lumOff val="40000"/>
                  </a:schemeClr>
                </a:solidFill>
                <a:latin typeface="Courier New" pitchFamily="49" charset="0"/>
                <a:cs typeface="Courier New" pitchFamily="49" charset="0"/>
              </a:rPr>
              <a:t>tblCropHarvest</a:t>
            </a:r>
            <a:endParaRPr lang="en-US" sz="1400" b="1" dirty="0">
              <a:solidFill>
                <a:schemeClr val="tx2">
                  <a:lumMod val="60000"/>
                  <a:lumOff val="40000"/>
                </a:schemeClr>
              </a:solidFill>
              <a:latin typeface="Courier New" pitchFamily="49" charset="0"/>
              <a:cs typeface="Courier New" pitchFamily="49" charset="0"/>
            </a:endParaRPr>
          </a:p>
          <a:p>
            <a:pPr>
              <a:buNone/>
            </a:pPr>
            <a:r>
              <a:rPr lang="en-US" sz="1400" b="1" dirty="0">
                <a:solidFill>
                  <a:schemeClr val="tx2">
                    <a:lumMod val="60000"/>
                    <a:lumOff val="40000"/>
                  </a:schemeClr>
                </a:solidFill>
                <a:latin typeface="Courier New" pitchFamily="49" charset="0"/>
                <a:cs typeface="Courier New" pitchFamily="49" charset="0"/>
              </a:rPr>
              <a:t>group by </a:t>
            </a:r>
            <a:r>
              <a:rPr lang="en-US" sz="1400" b="1" dirty="0" err="1">
                <a:solidFill>
                  <a:schemeClr val="tx2">
                    <a:lumMod val="60000"/>
                    <a:lumOff val="40000"/>
                  </a:schemeClr>
                </a:solidFill>
                <a:latin typeface="Courier New" pitchFamily="49" charset="0"/>
                <a:cs typeface="Courier New" pitchFamily="49" charset="0"/>
              </a:rPr>
              <a:t>CropPlantingID</a:t>
            </a:r>
            <a:r>
              <a:rPr lang="en-US" sz="1400" b="1" dirty="0">
                <a:solidFill>
                  <a:schemeClr val="tx2">
                    <a:lumMod val="60000"/>
                    <a:lumOff val="40000"/>
                  </a:schemeClr>
                </a:solidFill>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29</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335857" y="2555133"/>
            <a:ext cx="4657725" cy="286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Greenhouse Database</a:t>
            </a:r>
          </a:p>
        </p:txBody>
      </p:sp>
      <p:sp>
        <p:nvSpPr>
          <p:cNvPr id="3" name="Content Placeholder 2"/>
          <p:cNvSpPr>
            <a:spLocks noGrp="1"/>
          </p:cNvSpPr>
          <p:nvPr>
            <p:ph idx="1"/>
          </p:nvPr>
        </p:nvSpPr>
        <p:spPr/>
        <p:txBody>
          <a:bodyPr>
            <a:normAutofit/>
          </a:bodyPr>
          <a:lstStyle/>
          <a:p>
            <a:r>
              <a:rPr lang="en-US"/>
              <a:t>Below is the greenhouse data model.</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a:t>
            </a:fld>
            <a:endParaRPr kumimoji="0" lang="en-US"/>
          </a:p>
        </p:txBody>
      </p:sp>
      <p:pic>
        <p:nvPicPr>
          <p:cNvPr id="7" name="Picture 6" descr="greenhouse_erd.jpg"/>
          <p:cNvPicPr>
            <a:picLocks noChangeAspect="1"/>
          </p:cNvPicPr>
          <p:nvPr/>
        </p:nvPicPr>
        <p:blipFill>
          <a:blip r:embed="rId3" cstate="print"/>
          <a:stretch>
            <a:fillRect/>
          </a:stretch>
        </p:blipFill>
        <p:spPr>
          <a:xfrm>
            <a:off x="3200400" y="2514600"/>
            <a:ext cx="6163578" cy="3505200"/>
          </a:xfrm>
          <a:prstGeom prst="rect">
            <a:avLst/>
          </a:prstGeom>
        </p:spPr>
      </p:pic>
      <p:sp>
        <p:nvSpPr>
          <p:cNvPr id="8" name="TextBox 7"/>
          <p:cNvSpPr txBox="1"/>
          <p:nvPr/>
        </p:nvSpPr>
        <p:spPr>
          <a:xfrm>
            <a:off x="6324600" y="3352801"/>
            <a:ext cx="1295400" cy="253916"/>
          </a:xfrm>
          <a:prstGeom prst="rect">
            <a:avLst/>
          </a:prstGeom>
          <a:noFill/>
        </p:spPr>
        <p:txBody>
          <a:bodyPr wrap="square" rtlCol="0">
            <a:spAutoFit/>
          </a:bodyPr>
          <a:lstStyle/>
          <a:p>
            <a:r>
              <a:rPr lang="en-US" sz="1050">
                <a:solidFill>
                  <a:schemeClr val="accent1">
                    <a:lumMod val="75000"/>
                  </a:schemeClr>
                </a:solidFill>
              </a:rPr>
              <a:t>bay_bed</a:t>
            </a:r>
          </a:p>
        </p:txBody>
      </p:sp>
      <p:sp>
        <p:nvSpPr>
          <p:cNvPr id="9" name="TextBox 8"/>
          <p:cNvSpPr txBox="1"/>
          <p:nvPr/>
        </p:nvSpPr>
        <p:spPr>
          <a:xfrm>
            <a:off x="6858000" y="4495800"/>
            <a:ext cx="1219200" cy="253916"/>
          </a:xfrm>
          <a:prstGeom prst="rect">
            <a:avLst/>
          </a:prstGeom>
          <a:noFill/>
        </p:spPr>
        <p:txBody>
          <a:bodyPr wrap="square" rtlCol="0">
            <a:spAutoFit/>
          </a:bodyPr>
          <a:lstStyle/>
          <a:p>
            <a:r>
              <a:rPr lang="en-US" sz="1050">
                <a:solidFill>
                  <a:schemeClr val="accent1">
                    <a:lumMod val="75000"/>
                  </a:schemeClr>
                </a:solidFill>
              </a:rPr>
              <a:t>CropPlantingID</a:t>
            </a:r>
          </a:p>
        </p:txBody>
      </p:sp>
      <p:sp>
        <p:nvSpPr>
          <p:cNvPr id="10" name="TextBox 9"/>
          <p:cNvSpPr txBox="1"/>
          <p:nvPr/>
        </p:nvSpPr>
        <p:spPr>
          <a:xfrm>
            <a:off x="1905000" y="3352800"/>
            <a:ext cx="2209800" cy="253916"/>
          </a:xfrm>
          <a:prstGeom prst="rect">
            <a:avLst/>
          </a:prstGeom>
          <a:noFill/>
        </p:spPr>
        <p:txBody>
          <a:bodyPr wrap="square" rtlCol="0">
            <a:spAutoFit/>
          </a:bodyPr>
          <a:lstStyle/>
          <a:p>
            <a:r>
              <a:rPr lang="en-US" sz="1050">
                <a:solidFill>
                  <a:schemeClr val="accent1">
                    <a:lumMod val="75000"/>
                  </a:schemeClr>
                </a:solidFill>
              </a:rPr>
              <a:t>Amend_Code = AmendCode</a:t>
            </a:r>
          </a:p>
        </p:txBody>
      </p:sp>
      <p:sp>
        <p:nvSpPr>
          <p:cNvPr id="11" name="TextBox 10"/>
          <p:cNvSpPr txBox="1"/>
          <p:nvPr/>
        </p:nvSpPr>
        <p:spPr>
          <a:xfrm>
            <a:off x="4648200" y="4495800"/>
            <a:ext cx="1219200" cy="253916"/>
          </a:xfrm>
          <a:prstGeom prst="rect">
            <a:avLst/>
          </a:prstGeom>
          <a:noFill/>
        </p:spPr>
        <p:txBody>
          <a:bodyPr wrap="square" rtlCol="0">
            <a:spAutoFit/>
          </a:bodyPr>
          <a:lstStyle/>
          <a:p>
            <a:r>
              <a:rPr lang="en-US" sz="1050">
                <a:solidFill>
                  <a:schemeClr val="accent1">
                    <a:lumMod val="75000"/>
                  </a:schemeClr>
                </a:solidFill>
              </a:rPr>
              <a:t>CropPlantingID</a:t>
            </a:r>
          </a:p>
        </p:txBody>
      </p:sp>
      <p:sp>
        <p:nvSpPr>
          <p:cNvPr id="12" name="TextBox 11"/>
          <p:cNvSpPr txBox="1"/>
          <p:nvPr/>
        </p:nvSpPr>
        <p:spPr>
          <a:xfrm>
            <a:off x="4876800" y="5791200"/>
            <a:ext cx="762000" cy="253916"/>
          </a:xfrm>
          <a:prstGeom prst="rect">
            <a:avLst/>
          </a:prstGeom>
          <a:noFill/>
        </p:spPr>
        <p:txBody>
          <a:bodyPr wrap="square" rtlCol="0">
            <a:spAutoFit/>
          </a:bodyPr>
          <a:lstStyle/>
          <a:p>
            <a:r>
              <a:rPr lang="en-US" sz="1050">
                <a:solidFill>
                  <a:schemeClr val="accent1">
                    <a:lumMod val="75000"/>
                  </a:schemeClr>
                </a:solidFill>
              </a:rPr>
              <a:t>Crop</a:t>
            </a:r>
          </a:p>
        </p:txBody>
      </p:sp>
      <p:sp>
        <p:nvSpPr>
          <p:cNvPr id="13" name="TextBox 12"/>
          <p:cNvSpPr txBox="1"/>
          <p:nvPr/>
        </p:nvSpPr>
        <p:spPr>
          <a:xfrm>
            <a:off x="6248400" y="4851484"/>
            <a:ext cx="1219200" cy="253916"/>
          </a:xfrm>
          <a:prstGeom prst="rect">
            <a:avLst/>
          </a:prstGeom>
          <a:noFill/>
        </p:spPr>
        <p:txBody>
          <a:bodyPr wrap="square" rtlCol="0">
            <a:spAutoFit/>
          </a:bodyPr>
          <a:lstStyle/>
          <a:p>
            <a:r>
              <a:rPr lang="en-US" sz="1050">
                <a:solidFill>
                  <a:schemeClr val="accent1">
                    <a:lumMod val="75000"/>
                  </a:schemeClr>
                </a:solidFill>
              </a:rPr>
              <a:t>CropVarID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56807"/>
            <a:ext cx="10058400" cy="1450757"/>
          </a:xfrm>
        </p:spPr>
        <p:txBody>
          <a:bodyPr/>
          <a:lstStyle/>
          <a:p>
            <a:r>
              <a:rPr lang="en-US" dirty="0"/>
              <a:t>In-line example – Complete query</a:t>
            </a:r>
          </a:p>
        </p:txBody>
      </p:sp>
      <p:sp>
        <p:nvSpPr>
          <p:cNvPr id="3" name="Content Placeholder 2"/>
          <p:cNvSpPr>
            <a:spLocks noGrp="1"/>
          </p:cNvSpPr>
          <p:nvPr>
            <p:ph idx="1"/>
          </p:nvPr>
        </p:nvSpPr>
        <p:spPr>
          <a:xfrm>
            <a:off x="1097280" y="1093950"/>
            <a:ext cx="10058400" cy="3760891"/>
          </a:xfrm>
        </p:spPr>
        <p:txBody>
          <a:bodyPr>
            <a:noAutofit/>
          </a:bodyPr>
          <a:lstStyle/>
          <a:p>
            <a:pPr>
              <a:buNone/>
            </a:pPr>
            <a:r>
              <a:rPr lang="en-US" sz="1400" b="1" dirty="0">
                <a:latin typeface="Courier New" pitchFamily="49" charset="0"/>
                <a:cs typeface="Courier New" pitchFamily="49" charset="0"/>
              </a:rPr>
              <a:t>/* In-line query using 3 subqueries in the FROM clause. This query uses table aliases.  Note that the column aliases in the subquery are used just like "regular" columns in the outer query SELECT clause. */</a:t>
            </a:r>
          </a:p>
          <a:p>
            <a:pPr>
              <a:buNone/>
            </a:pPr>
            <a:r>
              <a:rPr lang="en-US" sz="1400" b="1" dirty="0">
                <a:latin typeface="Courier New" pitchFamily="49" charset="0"/>
                <a:cs typeface="Courier New" pitchFamily="49" charset="0"/>
              </a:rPr>
              <a:t>select </a:t>
            </a:r>
            <a:r>
              <a:rPr lang="en-US" sz="1400" b="1" dirty="0" err="1">
                <a:solidFill>
                  <a:srgbClr val="00B050"/>
                </a:solidFill>
                <a:latin typeface="Courier New" pitchFamily="49" charset="0"/>
                <a:cs typeface="Courier New" pitchFamily="49" charset="0"/>
              </a:rPr>
              <a:t>Crp</a:t>
            </a:r>
            <a:r>
              <a:rPr lang="en-US" sz="1400" b="1" dirty="0" err="1">
                <a:latin typeface="Courier New" pitchFamily="49" charset="0"/>
                <a:cs typeface="Courier New" pitchFamily="49" charset="0"/>
              </a:rPr>
              <a:t>.cropPlanting_ID</a:t>
            </a:r>
            <a:r>
              <a:rPr lang="en-US" sz="1400" b="1" dirty="0">
                <a:latin typeface="Courier New" pitchFamily="49" charset="0"/>
                <a:cs typeface="Courier New" pitchFamily="49" charset="0"/>
              </a:rPr>
              <a:t>, crop, variety, </a:t>
            </a:r>
            <a:r>
              <a:rPr lang="en-US" sz="1400" b="1" dirty="0" err="1">
                <a:latin typeface="Courier New" pitchFamily="49" charset="0"/>
                <a:cs typeface="Courier New" pitchFamily="49" charset="0"/>
              </a:rPr>
              <a:t>hrvst_count</a:t>
            </a:r>
            <a:r>
              <a:rPr lang="en-US" sz="1400" b="1" dirty="0">
                <a:latin typeface="Courier New" pitchFamily="49" charset="0"/>
                <a:cs typeface="Courier New" pitchFamily="49" charset="0"/>
              </a:rPr>
              <a:t>, BB</a:t>
            </a:r>
          </a:p>
          <a:p>
            <a:pPr>
              <a:buNone/>
            </a:pPr>
            <a:r>
              <a:rPr lang="en-US" sz="1400" b="1" dirty="0">
                <a:latin typeface="Courier New" pitchFamily="49" charset="0"/>
                <a:cs typeface="Courier New" pitchFamily="49" charset="0"/>
              </a:rPr>
              <a:t>from</a:t>
            </a:r>
          </a:p>
          <a:p>
            <a:pPr>
              <a:buNone/>
            </a:pPr>
            <a:r>
              <a:rPr lang="en-US" sz="1400" b="1" dirty="0">
                <a:latin typeface="Courier New" pitchFamily="49" charset="0"/>
                <a:cs typeface="Courier New" pitchFamily="49" charset="0"/>
              </a:rPr>
              <a:t>  (</a:t>
            </a:r>
            <a:r>
              <a:rPr lang="en-US" sz="1400" b="1" dirty="0">
                <a:solidFill>
                  <a:schemeClr val="accent4"/>
                </a:solidFill>
                <a:latin typeface="Courier New" pitchFamily="49" charset="0"/>
                <a:cs typeface="Courier New" pitchFamily="49" charset="0"/>
              </a:rPr>
              <a:t>select </a:t>
            </a:r>
            <a:r>
              <a:rPr lang="en-US" sz="1400" b="1" dirty="0" err="1">
                <a:solidFill>
                  <a:schemeClr val="accent4"/>
                </a:solidFill>
                <a:latin typeface="Courier New" pitchFamily="49" charset="0"/>
                <a:cs typeface="Courier New" pitchFamily="49" charset="0"/>
              </a:rPr>
              <a:t>cropPlanting_ID</a:t>
            </a:r>
            <a:r>
              <a:rPr lang="en-US" sz="1400" b="1" dirty="0">
                <a:solidFill>
                  <a:schemeClr val="accent4"/>
                </a:solidFill>
                <a:latin typeface="Courier New" pitchFamily="49" charset="0"/>
                <a:cs typeface="Courier New" pitchFamily="49" charset="0"/>
              </a:rPr>
              <a:t>, crop, variety, </a:t>
            </a:r>
            <a:r>
              <a:rPr lang="en-US" sz="1400" b="1" dirty="0" err="1">
                <a:solidFill>
                  <a:schemeClr val="accent4"/>
                </a:solidFill>
                <a:latin typeface="Courier New" pitchFamily="49" charset="0"/>
                <a:cs typeface="Courier New" pitchFamily="49" charset="0"/>
              </a:rPr>
              <a:t>bay_bed</a:t>
            </a:r>
            <a:r>
              <a:rPr lang="en-US" sz="1400" b="1" dirty="0">
                <a:solidFill>
                  <a:schemeClr val="accent4"/>
                </a:solidFill>
                <a:latin typeface="Courier New" pitchFamily="49" charset="0"/>
                <a:cs typeface="Courier New" pitchFamily="49" charset="0"/>
              </a:rPr>
              <a:t> as "BB“</a:t>
            </a:r>
            <a:br>
              <a:rPr lang="en-US" sz="1400" b="1" dirty="0">
                <a:solidFill>
                  <a:schemeClr val="accent4"/>
                </a:solidFill>
                <a:latin typeface="Courier New" pitchFamily="49" charset="0"/>
                <a:cs typeface="Courier New" pitchFamily="49" charset="0"/>
              </a:rPr>
            </a:br>
            <a:r>
              <a:rPr lang="en-US" sz="1400" b="1" dirty="0">
                <a:solidFill>
                  <a:schemeClr val="accent4"/>
                </a:solidFill>
                <a:latin typeface="Courier New" pitchFamily="49" charset="0"/>
                <a:cs typeface="Courier New" pitchFamily="49" charset="0"/>
              </a:rPr>
              <a:t>   from </a:t>
            </a:r>
            <a:r>
              <a:rPr lang="en-US" sz="1400" b="1" dirty="0" err="1">
                <a:solidFill>
                  <a:schemeClr val="accent4"/>
                </a:solidFill>
                <a:latin typeface="Courier New" pitchFamily="49" charset="0"/>
                <a:cs typeface="Courier New" pitchFamily="49" charset="0"/>
              </a:rPr>
              <a:t>tblcropPlanting</a:t>
            </a:r>
            <a:r>
              <a:rPr lang="en-US" sz="1400" b="1" dirty="0">
                <a:solidFill>
                  <a:schemeClr val="accent4"/>
                </a:solidFill>
                <a:latin typeface="Courier New" pitchFamily="49" charset="0"/>
                <a:cs typeface="Courier New" pitchFamily="49" charset="0"/>
              </a:rPr>
              <a:t> join </a:t>
            </a:r>
            <a:r>
              <a:rPr lang="en-US" sz="1400" b="1" dirty="0" err="1">
                <a:solidFill>
                  <a:schemeClr val="accent4"/>
                </a:solidFill>
                <a:latin typeface="Courier New" pitchFamily="49" charset="0"/>
                <a:cs typeface="Courier New" pitchFamily="49" charset="0"/>
              </a:rPr>
              <a:t>tblcropVariety</a:t>
            </a:r>
            <a:br>
              <a:rPr lang="en-US" sz="1400" b="1" dirty="0">
                <a:solidFill>
                  <a:schemeClr val="accent4"/>
                </a:solidFill>
                <a:latin typeface="Courier New" pitchFamily="49" charset="0"/>
                <a:cs typeface="Courier New" pitchFamily="49" charset="0"/>
              </a:rPr>
            </a:br>
            <a:r>
              <a:rPr lang="en-US" sz="1400" b="1" dirty="0">
                <a:solidFill>
                  <a:schemeClr val="accent4"/>
                </a:solidFill>
                <a:latin typeface="Courier New" pitchFamily="49" charset="0"/>
                <a:cs typeface="Courier New" pitchFamily="49" charset="0"/>
              </a:rPr>
              <a:t>   on </a:t>
            </a:r>
            <a:r>
              <a:rPr lang="en-US" sz="1400" b="1" dirty="0" err="1">
                <a:solidFill>
                  <a:schemeClr val="accent4"/>
                </a:solidFill>
                <a:latin typeface="Courier New" pitchFamily="49" charset="0"/>
                <a:cs typeface="Courier New" pitchFamily="49" charset="0"/>
              </a:rPr>
              <a:t>tblcropPlanting.cropVarID</a:t>
            </a:r>
            <a:r>
              <a:rPr lang="en-US" sz="1400" b="1" dirty="0">
                <a:solidFill>
                  <a:schemeClr val="accent4"/>
                </a:solidFill>
                <a:latin typeface="Courier New" pitchFamily="49" charset="0"/>
                <a:cs typeface="Courier New" pitchFamily="49" charset="0"/>
              </a:rPr>
              <a:t> = </a:t>
            </a:r>
            <a:r>
              <a:rPr lang="en-US" sz="1400" b="1" dirty="0" err="1">
                <a:solidFill>
                  <a:schemeClr val="accent4"/>
                </a:solidFill>
                <a:latin typeface="Courier New" pitchFamily="49" charset="0"/>
                <a:cs typeface="Courier New" pitchFamily="49" charset="0"/>
              </a:rPr>
              <a:t>tblCropVariety.cropVarID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Crp</a:t>
            </a:r>
            <a:r>
              <a:rPr lang="en-US" sz="1400" b="1" dirty="0">
                <a:latin typeface="Courier New" pitchFamily="49" charset="0"/>
                <a:cs typeface="Courier New" pitchFamily="49" charset="0"/>
              </a:rPr>
              <a:t>,</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select </a:t>
            </a:r>
            <a:r>
              <a:rPr lang="en-US" sz="1400" b="1" dirty="0" err="1">
                <a:solidFill>
                  <a:srgbClr val="C00000"/>
                </a:solidFill>
                <a:latin typeface="Courier New" pitchFamily="49" charset="0"/>
                <a:cs typeface="Courier New" pitchFamily="49" charset="0"/>
              </a:rPr>
              <a:t>CropPlantingID</a:t>
            </a:r>
            <a:r>
              <a:rPr lang="en-US" sz="1400" b="1" dirty="0">
                <a:solidFill>
                  <a:srgbClr val="C00000"/>
                </a:solidFill>
                <a:latin typeface="Courier New" pitchFamily="49" charset="0"/>
                <a:cs typeface="Courier New" pitchFamily="49" charset="0"/>
              </a:rPr>
              <a:t>, Amendment</a:t>
            </a:r>
            <a:br>
              <a:rPr lang="en-US" sz="1400" b="1" dirty="0">
                <a:solidFill>
                  <a:srgbClr val="C00000"/>
                </a:solidFill>
                <a:latin typeface="Courier New" pitchFamily="49" charset="0"/>
                <a:cs typeface="Courier New" pitchFamily="49" charset="0"/>
              </a:rPr>
            </a:br>
            <a:r>
              <a:rPr lang="en-US" sz="1400" b="1" dirty="0">
                <a:solidFill>
                  <a:srgbClr val="C00000"/>
                </a:solidFill>
                <a:latin typeface="Courier New" pitchFamily="49" charset="0"/>
                <a:cs typeface="Courier New" pitchFamily="49" charset="0"/>
              </a:rPr>
              <a:t>   from </a:t>
            </a:r>
            <a:r>
              <a:rPr lang="en-US" sz="1400" b="1" dirty="0" err="1">
                <a:solidFill>
                  <a:srgbClr val="C00000"/>
                </a:solidFill>
                <a:latin typeface="Courier New" pitchFamily="49" charset="0"/>
                <a:cs typeface="Courier New" pitchFamily="49" charset="0"/>
              </a:rPr>
              <a:t>tblAmendment</a:t>
            </a:r>
            <a:r>
              <a:rPr lang="en-US" sz="1400" b="1" dirty="0">
                <a:solidFill>
                  <a:srgbClr val="C00000"/>
                </a:solidFill>
                <a:latin typeface="Courier New" pitchFamily="49" charset="0"/>
                <a:cs typeface="Courier New" pitchFamily="49" charset="0"/>
              </a:rPr>
              <a:t> join </a:t>
            </a:r>
            <a:r>
              <a:rPr lang="en-US" sz="1400" b="1" dirty="0" err="1">
                <a:solidFill>
                  <a:srgbClr val="C00000"/>
                </a:solidFill>
                <a:latin typeface="Courier New" pitchFamily="49" charset="0"/>
                <a:cs typeface="Courier New" pitchFamily="49" charset="0"/>
              </a:rPr>
              <a:t>tblCropPlantingAmend</a:t>
            </a:r>
            <a:r>
              <a:rPr lang="en-US" sz="1400" b="1" dirty="0">
                <a:solidFill>
                  <a:srgbClr val="C00000"/>
                </a:solidFill>
                <a:latin typeface="Courier New" pitchFamily="49" charset="0"/>
                <a:cs typeface="Courier New" pitchFamily="49" charset="0"/>
              </a:rPr>
              <a:t> </a:t>
            </a:r>
            <a:br>
              <a:rPr lang="en-US" sz="1400" b="1" dirty="0">
                <a:solidFill>
                  <a:srgbClr val="C00000"/>
                </a:solidFill>
                <a:latin typeface="Courier New" pitchFamily="49" charset="0"/>
                <a:cs typeface="Courier New" pitchFamily="49" charset="0"/>
              </a:rPr>
            </a:br>
            <a:r>
              <a:rPr lang="en-US" sz="1400" b="1" dirty="0">
                <a:solidFill>
                  <a:srgbClr val="C00000"/>
                </a:solidFill>
                <a:latin typeface="Courier New" pitchFamily="49" charset="0"/>
                <a:cs typeface="Courier New" pitchFamily="49" charset="0"/>
              </a:rPr>
              <a:t>   on </a:t>
            </a:r>
            <a:r>
              <a:rPr lang="en-US" sz="1400" b="1" dirty="0" err="1">
                <a:solidFill>
                  <a:srgbClr val="C00000"/>
                </a:solidFill>
                <a:latin typeface="Courier New" pitchFamily="49" charset="0"/>
                <a:cs typeface="Courier New" pitchFamily="49" charset="0"/>
              </a:rPr>
              <a:t>Amend_Code</a:t>
            </a:r>
            <a:r>
              <a:rPr lang="en-US" sz="1400" b="1" dirty="0">
                <a:solidFill>
                  <a:srgbClr val="C00000"/>
                </a:solidFill>
                <a:latin typeface="Courier New" pitchFamily="49" charset="0"/>
                <a:cs typeface="Courier New" pitchFamily="49" charset="0"/>
              </a:rPr>
              <a:t> = </a:t>
            </a:r>
            <a:r>
              <a:rPr lang="en-US" sz="1400" b="1" dirty="0" err="1">
                <a:solidFill>
                  <a:srgbClr val="C00000"/>
                </a:solidFill>
                <a:latin typeface="Courier New" pitchFamily="49" charset="0"/>
                <a:cs typeface="Courier New" pitchFamily="49" charset="0"/>
              </a:rPr>
              <a:t>AmendCode</a:t>
            </a:r>
            <a:br>
              <a:rPr lang="en-US" sz="1400" b="1" dirty="0">
                <a:solidFill>
                  <a:srgbClr val="C00000"/>
                </a:solidFill>
                <a:latin typeface="Courier New" pitchFamily="49" charset="0"/>
                <a:cs typeface="Courier New" pitchFamily="49" charset="0"/>
              </a:rPr>
            </a:br>
            <a:r>
              <a:rPr lang="en-US" sz="1400" b="1" dirty="0">
                <a:solidFill>
                  <a:srgbClr val="C00000"/>
                </a:solidFill>
                <a:latin typeface="Courier New" pitchFamily="49" charset="0"/>
                <a:cs typeface="Courier New" pitchFamily="49" charset="0"/>
              </a:rPr>
              <a:t>   where Amendment IN ('Sulphur', 'Potting Mix', 'Mulch')</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Amd</a:t>
            </a:r>
            <a:r>
              <a:rPr lang="en-US" sz="1400" b="1" dirty="0">
                <a:latin typeface="Courier New" pitchFamily="49" charset="0"/>
                <a:cs typeface="Courier New" pitchFamily="49" charset="0"/>
              </a:rPr>
              <a:t>,</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a:solidFill>
                  <a:schemeClr val="tx2">
                    <a:lumMod val="60000"/>
                    <a:lumOff val="40000"/>
                  </a:schemeClr>
                </a:solidFill>
                <a:latin typeface="Courier New" pitchFamily="49" charset="0"/>
                <a:cs typeface="Courier New" pitchFamily="49" charset="0"/>
              </a:rPr>
              <a:t>select </a:t>
            </a:r>
            <a:r>
              <a:rPr lang="en-US" sz="1400" b="1" dirty="0" err="1">
                <a:solidFill>
                  <a:schemeClr val="tx2">
                    <a:lumMod val="60000"/>
                    <a:lumOff val="40000"/>
                  </a:schemeClr>
                </a:solidFill>
                <a:latin typeface="Courier New" pitchFamily="49" charset="0"/>
                <a:cs typeface="Courier New" pitchFamily="49" charset="0"/>
              </a:rPr>
              <a:t>CropPlantingID</a:t>
            </a:r>
            <a:r>
              <a:rPr lang="en-US" sz="1400" b="1" dirty="0">
                <a:solidFill>
                  <a:schemeClr val="tx2">
                    <a:lumMod val="60000"/>
                    <a:lumOff val="40000"/>
                  </a:schemeClr>
                </a:solidFill>
                <a:latin typeface="Courier New" pitchFamily="49" charset="0"/>
                <a:cs typeface="Courier New" pitchFamily="49" charset="0"/>
              </a:rPr>
              <a:t>, COUNT(*) as </a:t>
            </a:r>
            <a:r>
              <a:rPr lang="en-US" sz="1400" b="1" dirty="0" err="1">
                <a:solidFill>
                  <a:schemeClr val="tx2">
                    <a:lumMod val="60000"/>
                    <a:lumOff val="40000"/>
                  </a:schemeClr>
                </a:solidFill>
                <a:latin typeface="Courier New" pitchFamily="49" charset="0"/>
                <a:cs typeface="Courier New" pitchFamily="49" charset="0"/>
              </a:rPr>
              <a:t>hrvst_count</a:t>
            </a:r>
            <a:br>
              <a:rPr lang="en-US" sz="1400" b="1" dirty="0">
                <a:solidFill>
                  <a:schemeClr val="tx2">
                    <a:lumMod val="60000"/>
                    <a:lumOff val="40000"/>
                  </a:schemeClr>
                </a:solidFill>
                <a:latin typeface="Courier New" pitchFamily="49" charset="0"/>
                <a:cs typeface="Courier New" pitchFamily="49" charset="0"/>
              </a:rPr>
            </a:br>
            <a:r>
              <a:rPr lang="en-US" sz="1400" b="1" dirty="0">
                <a:solidFill>
                  <a:schemeClr val="tx2">
                    <a:lumMod val="60000"/>
                    <a:lumOff val="40000"/>
                  </a:schemeClr>
                </a:solidFill>
                <a:latin typeface="Courier New" pitchFamily="49" charset="0"/>
                <a:cs typeface="Courier New" pitchFamily="49" charset="0"/>
              </a:rPr>
              <a:t>   from </a:t>
            </a:r>
            <a:r>
              <a:rPr lang="en-US" sz="1400" b="1" dirty="0" err="1">
                <a:solidFill>
                  <a:schemeClr val="tx2">
                    <a:lumMod val="60000"/>
                    <a:lumOff val="40000"/>
                  </a:schemeClr>
                </a:solidFill>
                <a:latin typeface="Courier New" pitchFamily="49" charset="0"/>
                <a:cs typeface="Courier New" pitchFamily="49" charset="0"/>
              </a:rPr>
              <a:t>tblCropHarvest</a:t>
            </a:r>
            <a:br>
              <a:rPr lang="en-US" sz="1400" b="1" dirty="0">
                <a:solidFill>
                  <a:schemeClr val="tx2">
                    <a:lumMod val="60000"/>
                    <a:lumOff val="40000"/>
                  </a:schemeClr>
                </a:solidFill>
                <a:latin typeface="Courier New" pitchFamily="49" charset="0"/>
                <a:cs typeface="Courier New" pitchFamily="49" charset="0"/>
              </a:rPr>
            </a:br>
            <a:r>
              <a:rPr lang="en-US" sz="1400" b="1" dirty="0">
                <a:solidFill>
                  <a:schemeClr val="tx2">
                    <a:lumMod val="60000"/>
                    <a:lumOff val="40000"/>
                  </a:schemeClr>
                </a:solidFill>
                <a:latin typeface="Courier New" pitchFamily="49" charset="0"/>
                <a:cs typeface="Courier New" pitchFamily="49" charset="0"/>
              </a:rPr>
              <a:t>   group by </a:t>
            </a:r>
            <a:r>
              <a:rPr lang="en-US" sz="1400" b="1" dirty="0" err="1">
                <a:solidFill>
                  <a:schemeClr val="tx2">
                    <a:lumMod val="60000"/>
                    <a:lumOff val="40000"/>
                  </a:schemeClr>
                </a:solidFill>
                <a:latin typeface="Courier New" pitchFamily="49" charset="0"/>
                <a:cs typeface="Courier New" pitchFamily="49" charset="0"/>
              </a:rPr>
              <a:t>CropPlantingID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Hrv</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where </a:t>
            </a:r>
            <a:r>
              <a:rPr lang="en-US" sz="1400" b="1" dirty="0" err="1">
                <a:solidFill>
                  <a:srgbClr val="C00000"/>
                </a:solidFill>
                <a:latin typeface="Courier New" pitchFamily="49" charset="0"/>
                <a:cs typeface="Courier New" pitchFamily="49" charset="0"/>
              </a:rPr>
              <a:t>amd</a:t>
            </a:r>
            <a:r>
              <a:rPr lang="en-US" sz="1400" b="1" dirty="0" err="1">
                <a:latin typeface="Courier New" pitchFamily="49" charset="0"/>
                <a:cs typeface="Courier New" pitchFamily="49" charset="0"/>
              </a:rPr>
              <a:t>.CropPlantingID</a:t>
            </a:r>
            <a:r>
              <a:rPr lang="en-US" sz="1400" b="1" dirty="0">
                <a:latin typeface="Courier New" pitchFamily="49" charset="0"/>
                <a:cs typeface="Courier New" pitchFamily="49" charset="0"/>
              </a:rPr>
              <a:t> = </a:t>
            </a:r>
            <a:r>
              <a:rPr lang="en-US" sz="1400" b="1" dirty="0" err="1">
                <a:solidFill>
                  <a:srgbClr val="00B050"/>
                </a:solidFill>
                <a:latin typeface="Courier New" pitchFamily="49" charset="0"/>
                <a:cs typeface="Courier New" pitchFamily="49" charset="0"/>
              </a:rPr>
              <a:t>Crp</a:t>
            </a:r>
            <a:r>
              <a:rPr lang="en-US" sz="1400" b="1" dirty="0" err="1">
                <a:latin typeface="Courier New" pitchFamily="49" charset="0"/>
                <a:cs typeface="Courier New" pitchFamily="49" charset="0"/>
              </a:rPr>
              <a:t>.CropPlanting_ID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and </a:t>
            </a:r>
            <a:r>
              <a:rPr lang="en-US" sz="1400" b="1" dirty="0" err="1">
                <a:solidFill>
                  <a:srgbClr val="00B050"/>
                </a:solidFill>
                <a:latin typeface="Courier New" pitchFamily="49" charset="0"/>
                <a:cs typeface="Courier New" pitchFamily="49" charset="0"/>
              </a:rPr>
              <a:t>Crp</a:t>
            </a:r>
            <a:r>
              <a:rPr lang="en-US" sz="1400" b="1" dirty="0" err="1">
                <a:latin typeface="Courier New" pitchFamily="49" charset="0"/>
                <a:cs typeface="Courier New" pitchFamily="49" charset="0"/>
              </a:rPr>
              <a:t>.CropPlanting_ID</a:t>
            </a:r>
            <a:r>
              <a:rPr lang="en-US" sz="1400" b="1" dirty="0">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hrv</a:t>
            </a:r>
            <a:r>
              <a:rPr lang="en-US" sz="1400" b="1" dirty="0" err="1">
                <a:latin typeface="Courier New" pitchFamily="49" charset="0"/>
                <a:cs typeface="Courier New" pitchFamily="49" charset="0"/>
              </a:rPr>
              <a:t>.CropPlantingID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order by </a:t>
            </a:r>
            <a:r>
              <a:rPr lang="en-US" sz="1400" b="1" dirty="0" err="1">
                <a:latin typeface="Courier New" pitchFamily="49" charset="0"/>
                <a:cs typeface="Courier New" pitchFamily="49" charset="0"/>
              </a:rPr>
              <a:t>hrvst_count</a:t>
            </a:r>
            <a:r>
              <a:rPr lang="en-US" sz="1400" b="1" dirty="0">
                <a:latin typeface="Courier New" pitchFamily="49" charset="0"/>
                <a:cs typeface="Courier New" pitchFamily="49" charset="0"/>
              </a:rPr>
              <a:t> desc;</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30</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In-line example – Query output</a:t>
            </a:r>
          </a:p>
        </p:txBody>
      </p:sp>
      <p:sp>
        <p:nvSpPr>
          <p:cNvPr id="3" name="Content Placeholder 2"/>
          <p:cNvSpPr>
            <a:spLocks noGrp="1"/>
          </p:cNvSpPr>
          <p:nvPr>
            <p:ph idx="1"/>
          </p:nvPr>
        </p:nvSpPr>
        <p:spPr/>
        <p:txBody>
          <a:bodyPr>
            <a:normAutofit/>
          </a:bodyPr>
          <a:lstStyle/>
          <a:p>
            <a:pPr>
              <a:buNone/>
            </a:pPr>
            <a:r>
              <a:rPr lang="en-US" sz="1400">
                <a:latin typeface="Courier New" pitchFamily="49" charset="0"/>
                <a:cs typeface="Courier New" pitchFamily="49" charset="0"/>
              </a:rPr>
              <a:t>/* In-line query using 3 subqueries in the FROM clause. This query uses table aliases.  Note that the column aliases in the subquery are used just like "regular" columns in the outer query SELECT clause. */</a:t>
            </a:r>
          </a:p>
          <a:p>
            <a:pPr>
              <a:buNone/>
            </a:pPr>
            <a:endParaRPr lang="en-US" sz="1400">
              <a:latin typeface="Courier New" pitchFamily="49" charset="0"/>
              <a:cs typeface="Courier New" pitchFamily="49" charset="0"/>
            </a:endParaRPr>
          </a:p>
          <a:p>
            <a:pPr>
              <a:buNone/>
            </a:pPr>
            <a:r>
              <a:rPr lang="en-US" sz="1400">
                <a:latin typeface="Courier New" pitchFamily="49" charset="0"/>
                <a:cs typeface="Courier New" pitchFamily="49" charset="0"/>
              </a:rPr>
              <a:t>OUTPUT: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31</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4238348" y="3000654"/>
            <a:ext cx="5048250" cy="24479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Nested Aggregate queries</a:t>
            </a:r>
          </a:p>
        </p:txBody>
      </p:sp>
      <p:sp>
        <p:nvSpPr>
          <p:cNvPr id="3" name="Content Placeholder 2"/>
          <p:cNvSpPr>
            <a:spLocks noGrp="1"/>
          </p:cNvSpPr>
          <p:nvPr>
            <p:ph idx="1"/>
          </p:nvPr>
        </p:nvSpPr>
        <p:spPr/>
        <p:txBody>
          <a:bodyPr>
            <a:normAutofit/>
          </a:bodyPr>
          <a:lstStyle/>
          <a:p>
            <a:r>
              <a:rPr lang="en-US"/>
              <a:t>Sometimes it is necessary to embed one aggregate query inside another aggregate query, a.k.a. nested aggregate queries.</a:t>
            </a:r>
          </a:p>
          <a:p>
            <a:r>
              <a:rPr lang="en-US"/>
              <a:t>As with other types of subqueries, the aggregate subquery decomposes the problem statement and creates a solution for part of the problem statement.</a:t>
            </a:r>
          </a:p>
          <a:p>
            <a:endParaRPr lang="en-US"/>
          </a:p>
          <a:p>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32</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56807"/>
            <a:ext cx="10058400" cy="1450757"/>
          </a:xfrm>
        </p:spPr>
        <p:txBody>
          <a:bodyPr/>
          <a:lstStyle/>
          <a:p>
            <a:r>
              <a:rPr lang="en-US" dirty="0"/>
              <a:t>Nested Aggregate – 1</a:t>
            </a:r>
            <a:r>
              <a:rPr lang="en-US" baseline="30000" dirty="0"/>
              <a:t>st</a:t>
            </a:r>
            <a:r>
              <a:rPr lang="en-US" dirty="0"/>
              <a:t>: detailed data</a:t>
            </a:r>
          </a:p>
        </p:txBody>
      </p:sp>
      <p:sp>
        <p:nvSpPr>
          <p:cNvPr id="3" name="Content Placeholder 2"/>
          <p:cNvSpPr>
            <a:spLocks noGrp="1"/>
          </p:cNvSpPr>
          <p:nvPr>
            <p:ph idx="1"/>
          </p:nvPr>
        </p:nvSpPr>
        <p:spPr>
          <a:xfrm>
            <a:off x="999625" y="1129831"/>
            <a:ext cx="10058400" cy="3760891"/>
          </a:xfrm>
        </p:spPr>
        <p:txBody>
          <a:bodyPr>
            <a:normAutofit/>
          </a:bodyPr>
          <a:lstStyle/>
          <a:p>
            <a:r>
              <a:rPr lang="en-US" dirty="0"/>
              <a:t>Using the greenhouse database, we will list crop-planting ID, crop, variety, and the yield count.</a:t>
            </a:r>
          </a:p>
          <a:p>
            <a:pPr lvl="1"/>
            <a:r>
              <a:rPr lang="en-US" dirty="0"/>
              <a:t>NOTE:  The way harvest data is recorded varies. Some harvests are weighed, others are counted.</a:t>
            </a:r>
          </a:p>
          <a:p>
            <a:pPr>
              <a:buNone/>
            </a:pPr>
            <a:r>
              <a:rPr lang="en-US" sz="1400" dirty="0">
                <a:latin typeface="Courier New" pitchFamily="49" charset="0"/>
                <a:cs typeface="Courier New" pitchFamily="49" charset="0"/>
              </a:rPr>
              <a:t>/* 1st: List detailed data about crop plantings and the harvest yield count. */</a:t>
            </a: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CropPlantingID</a:t>
            </a:r>
            <a:r>
              <a:rPr lang="en-US" sz="1400" dirty="0">
                <a:latin typeface="Courier New" pitchFamily="49" charset="0"/>
                <a:cs typeface="Courier New" pitchFamily="49" charset="0"/>
              </a:rPr>
              <a:t>, crop, variety,</a:t>
            </a:r>
          </a:p>
          <a:p>
            <a:pPr>
              <a:buNone/>
            </a:pPr>
            <a:r>
              <a:rPr lang="en-US" sz="1400" dirty="0">
                <a:latin typeface="Courier New" pitchFamily="49" charset="0"/>
                <a:cs typeface="Courier New" pitchFamily="49" charset="0"/>
              </a:rPr>
              <a:t>   cast(</a:t>
            </a:r>
            <a:r>
              <a:rPr lang="en-US" sz="1400" dirty="0" err="1">
                <a:latin typeface="Courier New" pitchFamily="49" charset="0"/>
                <a:cs typeface="Courier New" pitchFamily="49" charset="0"/>
              </a:rPr>
              <a:t>Yield_Count</a:t>
            </a:r>
            <a:r>
              <a:rPr lang="en-US" sz="1400" dirty="0">
                <a:latin typeface="Courier New" pitchFamily="49" charset="0"/>
                <a:cs typeface="Courier New" pitchFamily="49" charset="0"/>
              </a:rPr>
              <a:t> as decimal) as </a:t>
            </a:r>
            <a:r>
              <a:rPr lang="en-US" sz="1400" dirty="0" err="1">
                <a:latin typeface="Courier New" pitchFamily="49" charset="0"/>
                <a:cs typeface="Courier New" pitchFamily="49" charset="0"/>
              </a:rPr>
              <a:t>yld_count</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from </a:t>
            </a:r>
            <a:r>
              <a:rPr lang="en-US" sz="1400" dirty="0" err="1">
                <a:latin typeface="Courier New" pitchFamily="49" charset="0"/>
                <a:cs typeface="Courier New" pitchFamily="49" charset="0"/>
              </a:rPr>
              <a:t>tblcropVariety</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CV</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tblcropPlanting</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CP</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tblCropHarvest</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CH</a:t>
            </a:r>
            <a:endParaRPr lang="en-US" sz="1400" b="1" dirty="0">
              <a:latin typeface="Courier New" pitchFamily="49" charset="0"/>
              <a:cs typeface="Courier New" pitchFamily="49" charset="0"/>
            </a:endParaRPr>
          </a:p>
          <a:p>
            <a:pPr>
              <a:buNone/>
            </a:pPr>
            <a:r>
              <a:rPr lang="en-US" sz="1400" dirty="0">
                <a:latin typeface="Courier New" pitchFamily="49" charset="0"/>
                <a:cs typeface="Courier New" pitchFamily="49" charset="0"/>
              </a:rPr>
              <a:t>   where </a:t>
            </a:r>
            <a:r>
              <a:rPr lang="en-US" sz="1600" b="1" dirty="0" err="1">
                <a:latin typeface="Courier New" pitchFamily="49" charset="0"/>
                <a:cs typeface="Courier New" pitchFamily="49" charset="0"/>
              </a:rPr>
              <a:t>CV</a:t>
            </a:r>
            <a:r>
              <a:rPr lang="en-US" sz="1400" dirty="0" err="1">
                <a:latin typeface="Courier New" pitchFamily="49" charset="0"/>
                <a:cs typeface="Courier New" pitchFamily="49" charset="0"/>
              </a:rPr>
              <a:t>.CropVarID</a:t>
            </a:r>
            <a:r>
              <a:rPr lang="en-US" sz="1400" dirty="0">
                <a:latin typeface="Courier New" pitchFamily="49" charset="0"/>
                <a:cs typeface="Courier New" pitchFamily="49" charset="0"/>
              </a:rPr>
              <a:t> = </a:t>
            </a:r>
            <a:r>
              <a:rPr lang="en-US" sz="1600" b="1" dirty="0" err="1">
                <a:latin typeface="Courier New" pitchFamily="49" charset="0"/>
                <a:cs typeface="Courier New" pitchFamily="49" charset="0"/>
              </a:rPr>
              <a:t>CP</a:t>
            </a:r>
            <a:r>
              <a:rPr lang="en-US" sz="1400" dirty="0" err="1">
                <a:latin typeface="Courier New" pitchFamily="49" charset="0"/>
                <a:cs typeface="Courier New" pitchFamily="49" charset="0"/>
              </a:rPr>
              <a:t>.CropVarID</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and </a:t>
            </a:r>
            <a:r>
              <a:rPr lang="en-US" sz="1600" b="1" dirty="0" err="1">
                <a:latin typeface="Courier New" pitchFamily="49" charset="0"/>
                <a:cs typeface="Courier New" pitchFamily="49" charset="0"/>
              </a:rPr>
              <a:t>CP</a:t>
            </a:r>
            <a:r>
              <a:rPr lang="en-US" sz="1400" dirty="0" err="1">
                <a:latin typeface="Courier New" pitchFamily="49" charset="0"/>
                <a:cs typeface="Courier New" pitchFamily="49" charset="0"/>
              </a:rPr>
              <a:t>.CropPlanting_ID</a:t>
            </a:r>
            <a:r>
              <a:rPr lang="en-US" sz="1400" dirty="0">
                <a:latin typeface="Courier New" pitchFamily="49" charset="0"/>
                <a:cs typeface="Courier New" pitchFamily="49" charset="0"/>
              </a:rPr>
              <a:t> = </a:t>
            </a:r>
            <a:r>
              <a:rPr lang="en-US" sz="1600" b="1" dirty="0" err="1">
                <a:latin typeface="Courier New" pitchFamily="49" charset="0"/>
                <a:cs typeface="Courier New" pitchFamily="49" charset="0"/>
              </a:rPr>
              <a:t>CH</a:t>
            </a:r>
            <a:r>
              <a:rPr lang="en-US" sz="1400" dirty="0" err="1">
                <a:latin typeface="Courier New" pitchFamily="49" charset="0"/>
                <a:cs typeface="Courier New" pitchFamily="49" charset="0"/>
              </a:rPr>
              <a:t>.CropPlantingID</a:t>
            </a:r>
            <a:r>
              <a:rPr lang="en-US" sz="1400" dirty="0">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33</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7623699" y="4073103"/>
            <a:ext cx="4298572" cy="1635239"/>
          </a:xfrm>
          <a:prstGeom prst="rect">
            <a:avLst/>
          </a:prstGeom>
          <a:noFill/>
          <a:ln w="9525">
            <a:noFill/>
            <a:miter lim="800000"/>
            <a:headEnd/>
            <a:tailEnd/>
          </a:ln>
        </p:spPr>
      </p:pic>
      <p:sp>
        <p:nvSpPr>
          <p:cNvPr id="7" name="TextBox 6"/>
          <p:cNvSpPr txBox="1"/>
          <p:nvPr/>
        </p:nvSpPr>
        <p:spPr>
          <a:xfrm>
            <a:off x="1981200" y="5105401"/>
            <a:ext cx="3505200" cy="830997"/>
          </a:xfrm>
          <a:prstGeom prst="rect">
            <a:avLst/>
          </a:prstGeom>
          <a:noFill/>
        </p:spPr>
        <p:txBody>
          <a:bodyPr wrap="square" rtlCol="0">
            <a:spAutoFit/>
          </a:bodyPr>
          <a:lstStyle/>
          <a:p>
            <a:r>
              <a:rPr lang="en-US" sz="1600"/>
              <a:t>Though not required, table aliases have been used here —defined in the FROM clause and used in the WHERE clause.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linds(horizont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Comment about the CAST() function</a:t>
            </a:r>
          </a:p>
        </p:txBody>
      </p:sp>
      <p:sp>
        <p:nvSpPr>
          <p:cNvPr id="3" name="Content Placeholder 2"/>
          <p:cNvSpPr>
            <a:spLocks noGrp="1"/>
          </p:cNvSpPr>
          <p:nvPr>
            <p:ph idx="1"/>
          </p:nvPr>
        </p:nvSpPr>
        <p:spPr/>
        <p:txBody>
          <a:bodyPr>
            <a:normAutofit fontScale="85000" lnSpcReduction="10000"/>
          </a:bodyPr>
          <a:lstStyle/>
          <a:p>
            <a:r>
              <a:rPr lang="en-US"/>
              <a:t>In the query we just created the CAST() function is used to convert data stored as text to numeric data.  </a:t>
            </a:r>
          </a:p>
          <a:p>
            <a:r>
              <a:rPr lang="en-US"/>
              <a:t>The data types for columns in the greenhouse database may be revised in the future and you may not need to use the CAST() function to convert numbers stored as text to numeric values that can be calculated.</a:t>
            </a:r>
          </a:p>
          <a:p>
            <a:pPr>
              <a:buNone/>
            </a:pPr>
            <a:endParaRPr lang="en-US" sz="1400">
              <a:latin typeface="Courier New" pitchFamily="49" charset="0"/>
              <a:cs typeface="Courier New" pitchFamily="49" charset="0"/>
            </a:endParaRPr>
          </a:p>
          <a:p>
            <a:pPr>
              <a:buNone/>
            </a:pPr>
            <a:r>
              <a:rPr lang="en-US" sz="1400">
                <a:latin typeface="Courier New" pitchFamily="49" charset="0"/>
                <a:cs typeface="Courier New" pitchFamily="49" charset="0"/>
              </a:rPr>
              <a:t>select CropPlantingID, crop, variety,</a:t>
            </a:r>
          </a:p>
          <a:p>
            <a:pPr>
              <a:buNone/>
            </a:pPr>
            <a:r>
              <a:rPr lang="en-US" sz="1400">
                <a:latin typeface="Courier New" pitchFamily="49" charset="0"/>
                <a:cs typeface="Courier New" pitchFamily="49" charset="0"/>
              </a:rPr>
              <a:t>   </a:t>
            </a:r>
            <a:r>
              <a:rPr lang="en-US" sz="1600" b="1">
                <a:solidFill>
                  <a:srgbClr val="FF0000"/>
                </a:solidFill>
                <a:latin typeface="Courier New" pitchFamily="49" charset="0"/>
                <a:cs typeface="Courier New" pitchFamily="49" charset="0"/>
              </a:rPr>
              <a:t>cast(Yield_Count as decimal) </a:t>
            </a:r>
            <a:r>
              <a:rPr lang="en-US" sz="1400">
                <a:latin typeface="Courier New" pitchFamily="49" charset="0"/>
                <a:cs typeface="Courier New" pitchFamily="49" charset="0"/>
              </a:rPr>
              <a:t>as yld_count</a:t>
            </a:r>
          </a:p>
          <a:p>
            <a:pPr>
              <a:buNone/>
            </a:pPr>
            <a:r>
              <a:rPr lang="en-US" sz="1400">
                <a:latin typeface="Courier New" pitchFamily="49" charset="0"/>
                <a:cs typeface="Courier New" pitchFamily="49" charset="0"/>
              </a:rPr>
              <a:t>   from tblcropVariety </a:t>
            </a:r>
            <a:r>
              <a:rPr lang="en-US" sz="1600" b="1">
                <a:latin typeface="Courier New" pitchFamily="49" charset="0"/>
                <a:cs typeface="Courier New" pitchFamily="49" charset="0"/>
              </a:rPr>
              <a:t>CV</a:t>
            </a:r>
            <a:r>
              <a:rPr lang="en-US" sz="1400">
                <a:latin typeface="Courier New" pitchFamily="49" charset="0"/>
                <a:cs typeface="Courier New" pitchFamily="49" charset="0"/>
              </a:rPr>
              <a:t>, tblcropPlanting </a:t>
            </a:r>
            <a:r>
              <a:rPr lang="en-US" sz="1600" b="1">
                <a:latin typeface="Courier New" pitchFamily="49" charset="0"/>
                <a:cs typeface="Courier New" pitchFamily="49" charset="0"/>
              </a:rPr>
              <a:t>CP</a:t>
            </a:r>
            <a:r>
              <a:rPr lang="en-US" sz="1400">
                <a:latin typeface="Courier New" pitchFamily="49" charset="0"/>
                <a:cs typeface="Courier New" pitchFamily="49" charset="0"/>
              </a:rPr>
              <a:t>, tblCropHarvest </a:t>
            </a:r>
            <a:r>
              <a:rPr lang="en-US" sz="1600" b="1">
                <a:latin typeface="Courier New" pitchFamily="49" charset="0"/>
                <a:cs typeface="Courier New" pitchFamily="49" charset="0"/>
              </a:rPr>
              <a:t>CH</a:t>
            </a:r>
            <a:endParaRPr lang="en-US" sz="1400" b="1">
              <a:latin typeface="Courier New" pitchFamily="49" charset="0"/>
              <a:cs typeface="Courier New" pitchFamily="49" charset="0"/>
            </a:endParaRPr>
          </a:p>
          <a:p>
            <a:pPr>
              <a:buNone/>
            </a:pPr>
            <a:r>
              <a:rPr lang="en-US" sz="1400">
                <a:latin typeface="Courier New" pitchFamily="49" charset="0"/>
                <a:cs typeface="Courier New" pitchFamily="49" charset="0"/>
              </a:rPr>
              <a:t>   where </a:t>
            </a:r>
            <a:r>
              <a:rPr lang="en-US" sz="1600" b="1">
                <a:latin typeface="Courier New" pitchFamily="49" charset="0"/>
                <a:cs typeface="Courier New" pitchFamily="49" charset="0"/>
              </a:rPr>
              <a:t>CV</a:t>
            </a:r>
            <a:r>
              <a:rPr lang="en-US" sz="1400">
                <a:latin typeface="Courier New" pitchFamily="49" charset="0"/>
                <a:cs typeface="Courier New" pitchFamily="49" charset="0"/>
              </a:rPr>
              <a:t>.CropVarID = </a:t>
            </a:r>
            <a:r>
              <a:rPr lang="en-US" sz="1600" b="1">
                <a:latin typeface="Courier New" pitchFamily="49" charset="0"/>
                <a:cs typeface="Courier New" pitchFamily="49" charset="0"/>
              </a:rPr>
              <a:t>CP</a:t>
            </a:r>
            <a:r>
              <a:rPr lang="en-US" sz="1400">
                <a:latin typeface="Courier New" pitchFamily="49" charset="0"/>
                <a:cs typeface="Courier New" pitchFamily="49" charset="0"/>
              </a:rPr>
              <a:t>.CropVarID</a:t>
            </a:r>
          </a:p>
          <a:p>
            <a:pPr>
              <a:buNone/>
            </a:pPr>
            <a:r>
              <a:rPr lang="en-US" sz="1400">
                <a:latin typeface="Courier New" pitchFamily="49" charset="0"/>
                <a:cs typeface="Courier New" pitchFamily="49" charset="0"/>
              </a:rPr>
              <a:t>   and </a:t>
            </a:r>
            <a:r>
              <a:rPr lang="en-US" sz="1600" b="1">
                <a:latin typeface="Courier New" pitchFamily="49" charset="0"/>
                <a:cs typeface="Courier New" pitchFamily="49" charset="0"/>
              </a:rPr>
              <a:t>CP</a:t>
            </a:r>
            <a:r>
              <a:rPr lang="en-US" sz="1400">
                <a:latin typeface="Courier New" pitchFamily="49" charset="0"/>
                <a:cs typeface="Courier New" pitchFamily="49" charset="0"/>
              </a:rPr>
              <a:t>.CropPlanting_ID = </a:t>
            </a:r>
            <a:r>
              <a:rPr lang="en-US" sz="1600" b="1">
                <a:latin typeface="Courier New" pitchFamily="49" charset="0"/>
                <a:cs typeface="Courier New" pitchFamily="49" charset="0"/>
              </a:rPr>
              <a:t>CH</a:t>
            </a:r>
            <a:r>
              <a:rPr lang="en-US" sz="1400">
                <a:latin typeface="Courier New" pitchFamily="49" charset="0"/>
                <a:cs typeface="Courier New" pitchFamily="49" charset="0"/>
              </a:rPr>
              <a:t>.CropPlantingID;</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34</a:t>
            </a:fld>
            <a:endParaRPr kumimoji="0"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72185"/>
          </a:xfrm>
        </p:spPr>
        <p:txBody>
          <a:bodyPr>
            <a:normAutofit fontScale="90000"/>
          </a:bodyPr>
          <a:lstStyle/>
          <a:p>
            <a:r>
              <a:rPr lang="en-US" dirty="0"/>
              <a:t>2</a:t>
            </a:r>
            <a:r>
              <a:rPr lang="en-US" baseline="30000" dirty="0"/>
              <a:t>nd</a:t>
            </a:r>
            <a:r>
              <a:rPr lang="en-US" dirty="0"/>
              <a:t>: Aggregate data</a:t>
            </a:r>
          </a:p>
        </p:txBody>
      </p:sp>
      <p:sp>
        <p:nvSpPr>
          <p:cNvPr id="3" name="Content Placeholder 2"/>
          <p:cNvSpPr>
            <a:spLocks noGrp="1"/>
          </p:cNvSpPr>
          <p:nvPr>
            <p:ph idx="1"/>
          </p:nvPr>
        </p:nvSpPr>
        <p:spPr>
          <a:xfrm>
            <a:off x="1657961" y="1182209"/>
            <a:ext cx="8153400" cy="4724400"/>
          </a:xfrm>
        </p:spPr>
        <p:txBody>
          <a:bodyPr>
            <a:normAutofit fontScale="85000" lnSpcReduction="20000"/>
          </a:bodyPr>
          <a:lstStyle/>
          <a:p>
            <a:r>
              <a:rPr lang="en-US" dirty="0"/>
              <a:t>Using the previous query in the FROM clause, we now use the count and sum aggregate functions to count the number of crop plantings and sum the yield count.</a:t>
            </a:r>
          </a:p>
          <a:p>
            <a:endParaRPr lang="en-US" dirty="0"/>
          </a:p>
          <a:p>
            <a:pPr lvl="1"/>
            <a:r>
              <a:rPr lang="en-US" dirty="0"/>
              <a:t>Note the table alias for the subquery.</a:t>
            </a:r>
          </a:p>
          <a:p>
            <a:endParaRPr lang="en-US" dirty="0"/>
          </a:p>
          <a:p>
            <a:pPr>
              <a:buNone/>
            </a:pPr>
            <a:r>
              <a:rPr lang="en-US" sz="1600" dirty="0">
                <a:solidFill>
                  <a:srgbClr val="00B050"/>
                </a:solidFill>
                <a:latin typeface="Courier New" pitchFamily="49" charset="0"/>
                <a:cs typeface="Courier New" pitchFamily="49" charset="0"/>
              </a:rPr>
              <a:t>select crop, variety, </a:t>
            </a:r>
          </a:p>
          <a:p>
            <a:pPr>
              <a:buNone/>
            </a:pPr>
            <a:r>
              <a:rPr lang="en-US" sz="1600" dirty="0">
                <a:solidFill>
                  <a:srgbClr val="00B050"/>
                </a:solidFill>
                <a:latin typeface="Courier New" pitchFamily="49" charset="0"/>
                <a:cs typeface="Courier New" pitchFamily="49" charset="0"/>
              </a:rPr>
              <a:t>  count(</a:t>
            </a:r>
            <a:r>
              <a:rPr lang="en-US" sz="1600" dirty="0" err="1">
                <a:solidFill>
                  <a:srgbClr val="00B050"/>
                </a:solidFill>
                <a:latin typeface="Courier New" pitchFamily="49" charset="0"/>
                <a:cs typeface="Courier New" pitchFamily="49" charset="0"/>
              </a:rPr>
              <a:t>cropPlantingID</a:t>
            </a:r>
            <a:r>
              <a:rPr lang="en-US" sz="1600" dirty="0">
                <a:solidFill>
                  <a:srgbClr val="00B050"/>
                </a:solidFill>
                <a:latin typeface="Courier New" pitchFamily="49" charset="0"/>
                <a:cs typeface="Courier New" pitchFamily="49" charset="0"/>
              </a:rPr>
              <a:t>) as </a:t>
            </a:r>
            <a:r>
              <a:rPr lang="en-US" sz="1600" dirty="0" err="1">
                <a:solidFill>
                  <a:srgbClr val="00B050"/>
                </a:solidFill>
                <a:latin typeface="Courier New" pitchFamily="49" charset="0"/>
                <a:cs typeface="Courier New" pitchFamily="49" charset="0"/>
              </a:rPr>
              <a:t>planting_count</a:t>
            </a:r>
            <a:r>
              <a:rPr lang="en-US" sz="1600" dirty="0">
                <a:solidFill>
                  <a:srgbClr val="00B050"/>
                </a:solidFill>
                <a:latin typeface="Courier New" pitchFamily="49" charset="0"/>
                <a:cs typeface="Courier New" pitchFamily="49" charset="0"/>
              </a:rPr>
              <a:t>,</a:t>
            </a:r>
            <a:br>
              <a:rPr lang="en-US" sz="1600" dirty="0">
                <a:solidFill>
                  <a:srgbClr val="00B050"/>
                </a:solidFill>
                <a:latin typeface="Courier New" pitchFamily="49" charset="0"/>
                <a:cs typeface="Courier New" pitchFamily="49" charset="0"/>
              </a:rPr>
            </a:br>
            <a:r>
              <a:rPr lang="en-US" sz="1600" dirty="0">
                <a:solidFill>
                  <a:srgbClr val="00B050"/>
                </a:solidFill>
                <a:latin typeface="Courier New" pitchFamily="49" charset="0"/>
                <a:cs typeface="Courier New" pitchFamily="49" charset="0"/>
              </a:rPr>
              <a:t>  sum(</a:t>
            </a:r>
            <a:r>
              <a:rPr lang="en-US" sz="1600" dirty="0" err="1">
                <a:solidFill>
                  <a:srgbClr val="00B050"/>
                </a:solidFill>
                <a:latin typeface="Courier New" pitchFamily="49" charset="0"/>
                <a:cs typeface="Courier New" pitchFamily="49" charset="0"/>
              </a:rPr>
              <a:t>yld_count</a:t>
            </a:r>
            <a:r>
              <a:rPr lang="en-US" sz="1600" dirty="0">
                <a:solidFill>
                  <a:srgbClr val="00B050"/>
                </a:solidFill>
                <a:latin typeface="Courier New" pitchFamily="49" charset="0"/>
                <a:cs typeface="Courier New" pitchFamily="49" charset="0"/>
              </a:rPr>
              <a:t>) as </a:t>
            </a:r>
            <a:r>
              <a:rPr lang="en-US" sz="1600" dirty="0" err="1">
                <a:solidFill>
                  <a:srgbClr val="00B050"/>
                </a:solidFill>
                <a:latin typeface="Courier New" pitchFamily="49" charset="0"/>
                <a:cs typeface="Courier New" pitchFamily="49" charset="0"/>
              </a:rPr>
              <a:t>yield_sum</a:t>
            </a:r>
            <a:endParaRPr lang="en-US" sz="1600" dirty="0">
              <a:solidFill>
                <a:srgbClr val="00B050"/>
              </a:solidFill>
              <a:latin typeface="Courier New" pitchFamily="49" charset="0"/>
              <a:cs typeface="Courier New" pitchFamily="49" charset="0"/>
            </a:endParaRPr>
          </a:p>
          <a:p>
            <a:pPr>
              <a:buNone/>
            </a:pPr>
            <a:r>
              <a:rPr lang="en-US" sz="1600" dirty="0">
                <a:solidFill>
                  <a:srgbClr val="00B050"/>
                </a:solidFill>
                <a:latin typeface="Courier New" pitchFamily="49" charset="0"/>
                <a:cs typeface="Courier New" pitchFamily="49" charset="0"/>
              </a:rPr>
              <a:t>from</a:t>
            </a:r>
          </a:p>
          <a:p>
            <a:pPr>
              <a:buNone/>
            </a:pPr>
            <a:r>
              <a:rPr lang="en-US" sz="1600" dirty="0">
                <a:latin typeface="Courier New" pitchFamily="49" charset="0"/>
                <a:cs typeface="Courier New" pitchFamily="49" charset="0"/>
              </a:rPr>
              <a:t>  (</a:t>
            </a:r>
            <a:r>
              <a:rPr lang="en-US" sz="1600" dirty="0">
                <a:solidFill>
                  <a:schemeClr val="tx2">
                    <a:lumMod val="60000"/>
                    <a:lumOff val="40000"/>
                  </a:schemeClr>
                </a:solidFill>
                <a:latin typeface="Courier New" pitchFamily="49" charset="0"/>
                <a:cs typeface="Courier New" pitchFamily="49" charset="0"/>
              </a:rPr>
              <a:t>select </a:t>
            </a:r>
            <a:r>
              <a:rPr lang="en-US" sz="1600" dirty="0" err="1">
                <a:solidFill>
                  <a:schemeClr val="tx2">
                    <a:lumMod val="60000"/>
                    <a:lumOff val="40000"/>
                  </a:schemeClr>
                </a:solidFill>
                <a:latin typeface="Courier New" pitchFamily="49" charset="0"/>
                <a:cs typeface="Courier New" pitchFamily="49" charset="0"/>
              </a:rPr>
              <a:t>CropPlantingID,crop</a:t>
            </a:r>
            <a:r>
              <a:rPr lang="en-US" sz="1600" dirty="0">
                <a:solidFill>
                  <a:schemeClr val="tx2">
                    <a:lumMod val="60000"/>
                    <a:lumOff val="40000"/>
                  </a:schemeClr>
                </a:solidFill>
                <a:latin typeface="Courier New" pitchFamily="49" charset="0"/>
                <a:cs typeface="Courier New" pitchFamily="49" charset="0"/>
              </a:rPr>
              <a:t>, Variety,</a:t>
            </a:r>
            <a:br>
              <a:rPr lang="en-US" sz="1600" dirty="0">
                <a:solidFill>
                  <a:schemeClr val="tx2">
                    <a:lumMod val="60000"/>
                    <a:lumOff val="40000"/>
                  </a:schemeClr>
                </a:solidFill>
                <a:latin typeface="Courier New" pitchFamily="49" charset="0"/>
                <a:cs typeface="Courier New" pitchFamily="49" charset="0"/>
              </a:rPr>
            </a:br>
            <a:r>
              <a:rPr lang="en-US" sz="1600" dirty="0">
                <a:solidFill>
                  <a:schemeClr val="tx2">
                    <a:lumMod val="60000"/>
                    <a:lumOff val="40000"/>
                  </a:schemeClr>
                </a:solidFill>
                <a:latin typeface="Courier New" pitchFamily="49" charset="0"/>
                <a:cs typeface="Courier New" pitchFamily="49" charset="0"/>
              </a:rPr>
              <a:t>     cast(</a:t>
            </a:r>
            <a:r>
              <a:rPr lang="en-US" sz="1600" dirty="0" err="1">
                <a:solidFill>
                  <a:schemeClr val="tx2">
                    <a:lumMod val="60000"/>
                    <a:lumOff val="40000"/>
                  </a:schemeClr>
                </a:solidFill>
                <a:latin typeface="Courier New" pitchFamily="49" charset="0"/>
                <a:cs typeface="Courier New" pitchFamily="49" charset="0"/>
              </a:rPr>
              <a:t>Yield_Count</a:t>
            </a:r>
            <a:r>
              <a:rPr lang="en-US" sz="1600" dirty="0">
                <a:solidFill>
                  <a:schemeClr val="tx2">
                    <a:lumMod val="60000"/>
                    <a:lumOff val="40000"/>
                  </a:schemeClr>
                </a:solidFill>
                <a:latin typeface="Courier New" pitchFamily="49" charset="0"/>
                <a:cs typeface="Courier New" pitchFamily="49" charset="0"/>
              </a:rPr>
              <a:t> as decimal) as </a:t>
            </a:r>
            <a:r>
              <a:rPr lang="en-US" sz="1600" dirty="0" err="1">
                <a:solidFill>
                  <a:schemeClr val="tx2">
                    <a:lumMod val="60000"/>
                    <a:lumOff val="40000"/>
                  </a:schemeClr>
                </a:solidFill>
                <a:latin typeface="Courier New" pitchFamily="49" charset="0"/>
                <a:cs typeface="Courier New" pitchFamily="49" charset="0"/>
              </a:rPr>
              <a:t>yld_count</a:t>
            </a:r>
            <a:br>
              <a:rPr lang="en-US" sz="1600" dirty="0">
                <a:solidFill>
                  <a:schemeClr val="tx2">
                    <a:lumMod val="60000"/>
                    <a:lumOff val="40000"/>
                  </a:schemeClr>
                </a:solidFill>
                <a:latin typeface="Courier New" pitchFamily="49" charset="0"/>
                <a:cs typeface="Courier New" pitchFamily="49" charset="0"/>
              </a:rPr>
            </a:br>
            <a:r>
              <a:rPr lang="en-US" sz="1600" dirty="0">
                <a:solidFill>
                  <a:schemeClr val="tx2">
                    <a:lumMod val="60000"/>
                    <a:lumOff val="40000"/>
                  </a:schemeClr>
                </a:solidFill>
                <a:latin typeface="Courier New" pitchFamily="49" charset="0"/>
                <a:cs typeface="Courier New" pitchFamily="49" charset="0"/>
              </a:rPr>
              <a:t>   from </a:t>
            </a:r>
            <a:r>
              <a:rPr lang="en-US" sz="1600" dirty="0" err="1">
                <a:solidFill>
                  <a:schemeClr val="tx2">
                    <a:lumMod val="60000"/>
                    <a:lumOff val="40000"/>
                  </a:schemeClr>
                </a:solidFill>
                <a:latin typeface="Courier New" pitchFamily="49" charset="0"/>
                <a:cs typeface="Courier New" pitchFamily="49" charset="0"/>
              </a:rPr>
              <a:t>tblcropVariety</a:t>
            </a:r>
            <a:r>
              <a:rPr lang="en-US" sz="1600" dirty="0">
                <a:solidFill>
                  <a:schemeClr val="tx2">
                    <a:lumMod val="60000"/>
                    <a:lumOff val="40000"/>
                  </a:schemeClr>
                </a:solidFill>
                <a:latin typeface="Courier New" pitchFamily="49" charset="0"/>
                <a:cs typeface="Courier New" pitchFamily="49" charset="0"/>
              </a:rPr>
              <a:t> CV, </a:t>
            </a:r>
            <a:r>
              <a:rPr lang="en-US" sz="1600" dirty="0" err="1">
                <a:solidFill>
                  <a:schemeClr val="tx2">
                    <a:lumMod val="60000"/>
                    <a:lumOff val="40000"/>
                  </a:schemeClr>
                </a:solidFill>
                <a:latin typeface="Courier New" pitchFamily="49" charset="0"/>
                <a:cs typeface="Courier New" pitchFamily="49" charset="0"/>
              </a:rPr>
              <a:t>tblcropPlanting</a:t>
            </a:r>
            <a:r>
              <a:rPr lang="en-US" sz="1600" dirty="0">
                <a:solidFill>
                  <a:schemeClr val="tx2">
                    <a:lumMod val="60000"/>
                    <a:lumOff val="40000"/>
                  </a:schemeClr>
                </a:solidFill>
                <a:latin typeface="Courier New" pitchFamily="49" charset="0"/>
                <a:cs typeface="Courier New" pitchFamily="49" charset="0"/>
              </a:rPr>
              <a:t> CP, </a:t>
            </a:r>
            <a:r>
              <a:rPr lang="en-US" sz="1600" dirty="0" err="1">
                <a:solidFill>
                  <a:schemeClr val="tx2">
                    <a:lumMod val="60000"/>
                    <a:lumOff val="40000"/>
                  </a:schemeClr>
                </a:solidFill>
                <a:latin typeface="Courier New" pitchFamily="49" charset="0"/>
                <a:cs typeface="Courier New" pitchFamily="49" charset="0"/>
              </a:rPr>
              <a:t>tblCropHarvest</a:t>
            </a:r>
            <a:r>
              <a:rPr lang="en-US" sz="1600" dirty="0">
                <a:solidFill>
                  <a:schemeClr val="tx2">
                    <a:lumMod val="60000"/>
                    <a:lumOff val="40000"/>
                  </a:schemeClr>
                </a:solidFill>
                <a:latin typeface="Courier New" pitchFamily="49" charset="0"/>
                <a:cs typeface="Courier New" pitchFamily="49" charset="0"/>
              </a:rPr>
              <a:t> CH</a:t>
            </a:r>
            <a:br>
              <a:rPr lang="en-US" sz="1600" dirty="0">
                <a:solidFill>
                  <a:schemeClr val="tx2">
                    <a:lumMod val="60000"/>
                    <a:lumOff val="40000"/>
                  </a:schemeClr>
                </a:solidFill>
                <a:latin typeface="Courier New" pitchFamily="49" charset="0"/>
                <a:cs typeface="Courier New" pitchFamily="49" charset="0"/>
              </a:rPr>
            </a:br>
            <a:r>
              <a:rPr lang="en-US" sz="1600" dirty="0">
                <a:solidFill>
                  <a:schemeClr val="tx2">
                    <a:lumMod val="60000"/>
                    <a:lumOff val="40000"/>
                  </a:schemeClr>
                </a:solidFill>
                <a:latin typeface="Courier New" pitchFamily="49" charset="0"/>
                <a:cs typeface="Courier New" pitchFamily="49" charset="0"/>
              </a:rPr>
              <a:t>   where </a:t>
            </a:r>
            <a:r>
              <a:rPr lang="en-US" sz="1600" dirty="0" err="1">
                <a:solidFill>
                  <a:schemeClr val="tx2">
                    <a:lumMod val="60000"/>
                    <a:lumOff val="40000"/>
                  </a:schemeClr>
                </a:solidFill>
                <a:latin typeface="Courier New" pitchFamily="49" charset="0"/>
                <a:cs typeface="Courier New" pitchFamily="49" charset="0"/>
              </a:rPr>
              <a:t>CV.CropVarID</a:t>
            </a:r>
            <a:r>
              <a:rPr lang="en-US" sz="1600" dirty="0">
                <a:solidFill>
                  <a:schemeClr val="tx2">
                    <a:lumMod val="60000"/>
                    <a:lumOff val="40000"/>
                  </a:schemeClr>
                </a:solidFill>
                <a:latin typeface="Courier New" pitchFamily="49" charset="0"/>
                <a:cs typeface="Courier New" pitchFamily="49" charset="0"/>
              </a:rPr>
              <a:t> = </a:t>
            </a:r>
            <a:r>
              <a:rPr lang="en-US" sz="1600" dirty="0" err="1">
                <a:solidFill>
                  <a:schemeClr val="tx2">
                    <a:lumMod val="60000"/>
                    <a:lumOff val="40000"/>
                  </a:schemeClr>
                </a:solidFill>
                <a:latin typeface="Courier New" pitchFamily="49" charset="0"/>
                <a:cs typeface="Courier New" pitchFamily="49" charset="0"/>
              </a:rPr>
              <a:t>CP.CropVarID</a:t>
            </a:r>
            <a:br>
              <a:rPr lang="en-US" sz="1600" dirty="0">
                <a:solidFill>
                  <a:schemeClr val="tx2">
                    <a:lumMod val="60000"/>
                    <a:lumOff val="40000"/>
                  </a:schemeClr>
                </a:solidFill>
                <a:latin typeface="Courier New" pitchFamily="49" charset="0"/>
                <a:cs typeface="Courier New" pitchFamily="49" charset="0"/>
              </a:rPr>
            </a:br>
            <a:r>
              <a:rPr lang="en-US" sz="1600" dirty="0">
                <a:solidFill>
                  <a:schemeClr val="tx2">
                    <a:lumMod val="60000"/>
                    <a:lumOff val="40000"/>
                  </a:schemeClr>
                </a:solidFill>
                <a:latin typeface="Courier New" pitchFamily="49" charset="0"/>
                <a:cs typeface="Courier New" pitchFamily="49" charset="0"/>
              </a:rPr>
              <a:t>   and </a:t>
            </a:r>
            <a:r>
              <a:rPr lang="en-US" sz="1600" dirty="0" err="1">
                <a:solidFill>
                  <a:schemeClr val="tx2">
                    <a:lumMod val="60000"/>
                    <a:lumOff val="40000"/>
                  </a:schemeClr>
                </a:solidFill>
                <a:latin typeface="Courier New" pitchFamily="49" charset="0"/>
                <a:cs typeface="Courier New" pitchFamily="49" charset="0"/>
              </a:rPr>
              <a:t>CP.CropPlanting_ID</a:t>
            </a:r>
            <a:r>
              <a:rPr lang="en-US" sz="1600" dirty="0">
                <a:solidFill>
                  <a:schemeClr val="tx2">
                    <a:lumMod val="60000"/>
                    <a:lumOff val="40000"/>
                  </a:schemeClr>
                </a:solidFill>
                <a:latin typeface="Courier New" pitchFamily="49" charset="0"/>
                <a:cs typeface="Courier New" pitchFamily="49" charset="0"/>
              </a:rPr>
              <a:t> = </a:t>
            </a:r>
            <a:r>
              <a:rPr lang="en-US" sz="1600" dirty="0" err="1">
                <a:solidFill>
                  <a:schemeClr val="tx2">
                    <a:lumMod val="60000"/>
                    <a:lumOff val="40000"/>
                  </a:schemeClr>
                </a:solidFill>
                <a:latin typeface="Courier New" pitchFamily="49" charset="0"/>
                <a:cs typeface="Courier New" pitchFamily="49" charset="0"/>
              </a:rPr>
              <a:t>ch.CropPlantingID</a:t>
            </a:r>
            <a:r>
              <a:rPr lang="en-US" sz="1600" dirty="0">
                <a:solidFill>
                  <a:srgbClr val="00B050"/>
                </a:solidFill>
                <a:latin typeface="Courier New" pitchFamily="49" charset="0"/>
                <a:cs typeface="Courier New" pitchFamily="49" charset="0"/>
              </a:rPr>
              <a:t>) </a:t>
            </a:r>
            <a:r>
              <a:rPr lang="en-US" sz="1600" b="1" dirty="0">
                <a:solidFill>
                  <a:srgbClr val="00B050"/>
                </a:solidFill>
                <a:latin typeface="Courier New" pitchFamily="49" charset="0"/>
                <a:cs typeface="Courier New" pitchFamily="49" charset="0"/>
              </a:rPr>
              <a:t>CVPH</a:t>
            </a:r>
            <a:br>
              <a:rPr lang="en-US" sz="1600" b="1" dirty="0">
                <a:solidFill>
                  <a:srgbClr val="00B050"/>
                </a:solidFill>
                <a:latin typeface="Courier New" pitchFamily="49" charset="0"/>
                <a:cs typeface="Courier New" pitchFamily="49" charset="0"/>
              </a:rPr>
            </a:br>
            <a:r>
              <a:rPr lang="en-US" sz="1600" dirty="0">
                <a:solidFill>
                  <a:srgbClr val="00B050"/>
                </a:solidFill>
                <a:latin typeface="Courier New" pitchFamily="49" charset="0"/>
                <a:cs typeface="Courier New" pitchFamily="49" charset="0"/>
              </a:rPr>
              <a:t>group by crop, variety</a:t>
            </a:r>
            <a:br>
              <a:rPr lang="en-US" sz="1600" dirty="0">
                <a:solidFill>
                  <a:srgbClr val="00B050"/>
                </a:solidFill>
                <a:latin typeface="Courier New" pitchFamily="49" charset="0"/>
                <a:cs typeface="Courier New" pitchFamily="49" charset="0"/>
              </a:rPr>
            </a:br>
            <a:r>
              <a:rPr lang="en-US" sz="1600" dirty="0">
                <a:solidFill>
                  <a:srgbClr val="00B050"/>
                </a:solidFill>
                <a:latin typeface="Courier New" pitchFamily="49" charset="0"/>
                <a:cs typeface="Courier New" pitchFamily="49" charset="0"/>
              </a:rPr>
              <a:t>order by </a:t>
            </a:r>
            <a:r>
              <a:rPr lang="en-US" sz="1600" dirty="0" err="1">
                <a:solidFill>
                  <a:srgbClr val="00B050"/>
                </a:solidFill>
                <a:latin typeface="Courier New" pitchFamily="49" charset="0"/>
                <a:cs typeface="Courier New" pitchFamily="49" charset="0"/>
              </a:rPr>
              <a:t>yield_sum</a:t>
            </a:r>
            <a:r>
              <a:rPr lang="en-US" sz="1600" dirty="0">
                <a:solidFill>
                  <a:srgbClr val="00B050"/>
                </a:solidFill>
                <a:latin typeface="Courier New" pitchFamily="49" charset="0"/>
                <a:cs typeface="Courier New" pitchFamily="49" charset="0"/>
              </a:rPr>
              <a:t> desc;</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35</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6739632" y="2336145"/>
            <a:ext cx="3560001" cy="13666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blinds(horizontal)">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89941"/>
          </a:xfrm>
        </p:spPr>
        <p:txBody>
          <a:bodyPr>
            <a:normAutofit fontScale="90000"/>
          </a:bodyPr>
          <a:lstStyle/>
          <a:p>
            <a:r>
              <a:rPr lang="en-US" dirty="0"/>
              <a:t>3rd: Aggregate data</a:t>
            </a:r>
          </a:p>
        </p:txBody>
      </p:sp>
      <p:sp>
        <p:nvSpPr>
          <p:cNvPr id="3" name="Content Placeholder 2"/>
          <p:cNvSpPr>
            <a:spLocks noGrp="1"/>
          </p:cNvSpPr>
          <p:nvPr>
            <p:ph idx="1"/>
          </p:nvPr>
        </p:nvSpPr>
        <p:spPr>
          <a:xfrm>
            <a:off x="1409700" y="820059"/>
            <a:ext cx="8153400" cy="4876800"/>
          </a:xfrm>
        </p:spPr>
        <p:txBody>
          <a:bodyPr>
            <a:noAutofit/>
          </a:bodyPr>
          <a:lstStyle/>
          <a:p>
            <a:r>
              <a:rPr lang="en-US" sz="1400" dirty="0"/>
              <a:t>Using the previous query in the FROM clause, we now the count the number of crops (not plantings of each crop) and average the yield count.  </a:t>
            </a:r>
          </a:p>
          <a:p>
            <a:pPr>
              <a:buNone/>
            </a:pPr>
            <a:endParaRPr lang="en-US" sz="1400" dirty="0"/>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crop_type</a:t>
            </a:r>
            <a:r>
              <a:rPr lang="en-US" sz="1400" dirty="0">
                <a:latin typeface="Courier New" pitchFamily="49" charset="0"/>
                <a:cs typeface="Courier New" pitchFamily="49" charset="0"/>
              </a:rPr>
              <a:t>,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count(*) as "# of Crops Planted",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avg(</a:t>
            </a:r>
            <a:r>
              <a:rPr lang="en-US" sz="1400" dirty="0" err="1">
                <a:latin typeface="Courier New" pitchFamily="49" charset="0"/>
                <a:cs typeface="Courier New" pitchFamily="49" charset="0"/>
              </a:rPr>
              <a:t>yield_sum</a:t>
            </a:r>
            <a:r>
              <a:rPr lang="en-US" sz="1400" dirty="0">
                <a:latin typeface="Courier New" pitchFamily="49" charset="0"/>
                <a:cs typeface="Courier New" pitchFamily="49" charset="0"/>
              </a:rPr>
              <a:t>) as "Avg Crop Yield Count“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from </a:t>
            </a:r>
            <a:r>
              <a:rPr lang="en-US" sz="1400" dirty="0" err="1">
                <a:latin typeface="Courier New" pitchFamily="49" charset="0"/>
                <a:cs typeface="Courier New" pitchFamily="49" charset="0"/>
              </a:rPr>
              <a:t>tblCrop</a:t>
            </a:r>
            <a:r>
              <a:rPr lang="en-US" sz="1400" dirty="0">
                <a:latin typeface="Courier New" pitchFamily="49" charset="0"/>
                <a:cs typeface="Courier New" pitchFamily="49" charset="0"/>
              </a:rPr>
              <a:t>, </a:t>
            </a:r>
            <a:br>
              <a:rPr lang="en-US" sz="1400"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a:solidFill>
                  <a:srgbClr val="00B050"/>
                </a:solidFill>
                <a:latin typeface="Courier New" pitchFamily="49" charset="0"/>
                <a:cs typeface="Courier New" pitchFamily="49" charset="0"/>
              </a:rPr>
              <a:t>(select crop, variety, </a:t>
            </a:r>
            <a:br>
              <a:rPr lang="en-US" sz="1400" b="1" dirty="0">
                <a:solidFill>
                  <a:srgbClr val="00B050"/>
                </a:solidFill>
                <a:latin typeface="Courier New" pitchFamily="49" charset="0"/>
                <a:cs typeface="Courier New" pitchFamily="49" charset="0"/>
              </a:rPr>
            </a:br>
            <a:r>
              <a:rPr lang="en-US" sz="1400" b="1" dirty="0">
                <a:solidFill>
                  <a:srgbClr val="00B050"/>
                </a:solidFill>
                <a:latin typeface="Courier New" pitchFamily="49" charset="0"/>
                <a:cs typeface="Courier New" pitchFamily="49" charset="0"/>
              </a:rPr>
              <a:t>   count(</a:t>
            </a:r>
            <a:r>
              <a:rPr lang="en-US" sz="1400" b="1" dirty="0" err="1">
                <a:solidFill>
                  <a:srgbClr val="00B050"/>
                </a:solidFill>
                <a:latin typeface="Courier New" pitchFamily="49" charset="0"/>
                <a:cs typeface="Courier New" pitchFamily="49" charset="0"/>
              </a:rPr>
              <a:t>cropPlantingID</a:t>
            </a:r>
            <a:r>
              <a:rPr lang="en-US" sz="1400" b="1" dirty="0">
                <a:solidFill>
                  <a:srgbClr val="00B050"/>
                </a:solidFill>
                <a:latin typeface="Courier New" pitchFamily="49" charset="0"/>
                <a:cs typeface="Courier New" pitchFamily="49" charset="0"/>
              </a:rPr>
              <a:t>) as </a:t>
            </a:r>
            <a:r>
              <a:rPr lang="en-US" sz="1400" b="1" dirty="0" err="1">
                <a:solidFill>
                  <a:srgbClr val="00B050"/>
                </a:solidFill>
                <a:latin typeface="Courier New" pitchFamily="49" charset="0"/>
                <a:cs typeface="Courier New" pitchFamily="49" charset="0"/>
              </a:rPr>
              <a:t>planting_count</a:t>
            </a:r>
            <a:r>
              <a:rPr lang="en-US" sz="1400" b="1" dirty="0">
                <a:solidFill>
                  <a:srgbClr val="00B050"/>
                </a:solidFill>
                <a:latin typeface="Courier New" pitchFamily="49" charset="0"/>
                <a:cs typeface="Courier New" pitchFamily="49" charset="0"/>
              </a:rPr>
              <a:t>,</a:t>
            </a:r>
            <a:br>
              <a:rPr lang="en-US" sz="1400" b="1" dirty="0">
                <a:solidFill>
                  <a:srgbClr val="00B050"/>
                </a:solidFill>
                <a:latin typeface="Courier New" pitchFamily="49" charset="0"/>
                <a:cs typeface="Courier New" pitchFamily="49" charset="0"/>
              </a:rPr>
            </a:br>
            <a:r>
              <a:rPr lang="en-US" sz="1400" b="1" dirty="0">
                <a:solidFill>
                  <a:srgbClr val="00B050"/>
                </a:solidFill>
                <a:latin typeface="Courier New" pitchFamily="49" charset="0"/>
                <a:cs typeface="Courier New" pitchFamily="49" charset="0"/>
              </a:rPr>
              <a:t>   sum(</a:t>
            </a:r>
            <a:r>
              <a:rPr lang="en-US" sz="1400" b="1" dirty="0" err="1">
                <a:solidFill>
                  <a:srgbClr val="00B050"/>
                </a:solidFill>
                <a:latin typeface="Courier New" pitchFamily="49" charset="0"/>
                <a:cs typeface="Courier New" pitchFamily="49" charset="0"/>
              </a:rPr>
              <a:t>yld_count</a:t>
            </a:r>
            <a:r>
              <a:rPr lang="en-US" sz="1400" b="1" dirty="0">
                <a:solidFill>
                  <a:srgbClr val="00B050"/>
                </a:solidFill>
                <a:latin typeface="Courier New" pitchFamily="49" charset="0"/>
                <a:cs typeface="Courier New" pitchFamily="49" charset="0"/>
              </a:rPr>
              <a:t>) as </a:t>
            </a:r>
            <a:r>
              <a:rPr lang="en-US" sz="1400" b="1" dirty="0" err="1">
                <a:solidFill>
                  <a:srgbClr val="00B050"/>
                </a:solidFill>
                <a:latin typeface="Courier New" pitchFamily="49" charset="0"/>
                <a:cs typeface="Courier New" pitchFamily="49" charset="0"/>
              </a:rPr>
              <a:t>yield_sum</a:t>
            </a:r>
            <a:br>
              <a:rPr lang="en-US" sz="1400" b="1" dirty="0">
                <a:solidFill>
                  <a:srgbClr val="00B050"/>
                </a:solidFill>
                <a:latin typeface="Courier New" pitchFamily="49" charset="0"/>
                <a:cs typeface="Courier New" pitchFamily="49" charset="0"/>
              </a:rPr>
            </a:br>
            <a:r>
              <a:rPr lang="en-US" sz="1400" b="1" dirty="0">
                <a:solidFill>
                  <a:srgbClr val="00B050"/>
                </a:solidFill>
                <a:latin typeface="Courier New" pitchFamily="49" charset="0"/>
                <a:cs typeface="Courier New" pitchFamily="49" charset="0"/>
              </a:rPr>
              <a:t>   from</a:t>
            </a:r>
          </a:p>
          <a:p>
            <a:pPr>
              <a:buNone/>
            </a:pPr>
            <a:r>
              <a:rPr lang="en-US" sz="1400" dirty="0">
                <a:latin typeface="Courier New" pitchFamily="49" charset="0"/>
                <a:cs typeface="Courier New" pitchFamily="49" charset="0"/>
              </a:rPr>
              <a:t>    (</a:t>
            </a:r>
            <a:r>
              <a:rPr lang="en-US" sz="1400" dirty="0">
                <a:solidFill>
                  <a:schemeClr val="tx2">
                    <a:lumMod val="60000"/>
                    <a:lumOff val="40000"/>
                  </a:schemeClr>
                </a:solidFill>
                <a:latin typeface="Courier New" pitchFamily="49" charset="0"/>
                <a:cs typeface="Courier New" pitchFamily="49" charset="0"/>
              </a:rPr>
              <a:t>select </a:t>
            </a:r>
            <a:r>
              <a:rPr lang="en-US" sz="1400" dirty="0" err="1">
                <a:solidFill>
                  <a:schemeClr val="tx2">
                    <a:lumMod val="60000"/>
                    <a:lumOff val="40000"/>
                  </a:schemeClr>
                </a:solidFill>
                <a:latin typeface="Courier New" pitchFamily="49" charset="0"/>
                <a:cs typeface="Courier New" pitchFamily="49" charset="0"/>
              </a:rPr>
              <a:t>CropPlantingID,crop</a:t>
            </a:r>
            <a:r>
              <a:rPr lang="en-US" sz="1400" dirty="0">
                <a:solidFill>
                  <a:schemeClr val="tx2">
                    <a:lumMod val="60000"/>
                    <a:lumOff val="40000"/>
                  </a:schemeClr>
                </a:solidFill>
                <a:latin typeface="Courier New" pitchFamily="49" charset="0"/>
                <a:cs typeface="Courier New" pitchFamily="49" charset="0"/>
              </a:rPr>
              <a:t>, Variety,</a:t>
            </a:r>
            <a:br>
              <a:rPr lang="en-US" sz="1400" dirty="0">
                <a:solidFill>
                  <a:schemeClr val="tx2">
                    <a:lumMod val="60000"/>
                    <a:lumOff val="40000"/>
                  </a:schemeClr>
                </a:solidFill>
                <a:latin typeface="Courier New" pitchFamily="49" charset="0"/>
                <a:cs typeface="Courier New" pitchFamily="49" charset="0"/>
              </a:rPr>
            </a:br>
            <a:r>
              <a:rPr lang="en-US" sz="1400" dirty="0">
                <a:solidFill>
                  <a:schemeClr val="tx2">
                    <a:lumMod val="60000"/>
                    <a:lumOff val="40000"/>
                  </a:schemeClr>
                </a:solidFill>
                <a:latin typeface="Courier New" pitchFamily="49" charset="0"/>
                <a:cs typeface="Courier New" pitchFamily="49" charset="0"/>
              </a:rPr>
              <a:t>     cast(</a:t>
            </a:r>
            <a:r>
              <a:rPr lang="en-US" sz="1400" dirty="0" err="1">
                <a:solidFill>
                  <a:schemeClr val="tx2">
                    <a:lumMod val="60000"/>
                    <a:lumOff val="40000"/>
                  </a:schemeClr>
                </a:solidFill>
                <a:latin typeface="Courier New" pitchFamily="49" charset="0"/>
                <a:cs typeface="Courier New" pitchFamily="49" charset="0"/>
              </a:rPr>
              <a:t>Yield_Count</a:t>
            </a:r>
            <a:r>
              <a:rPr lang="en-US" sz="1400" dirty="0">
                <a:solidFill>
                  <a:schemeClr val="tx2">
                    <a:lumMod val="60000"/>
                    <a:lumOff val="40000"/>
                  </a:schemeClr>
                </a:solidFill>
                <a:latin typeface="Courier New" pitchFamily="49" charset="0"/>
                <a:cs typeface="Courier New" pitchFamily="49" charset="0"/>
              </a:rPr>
              <a:t> as decimal) as </a:t>
            </a:r>
            <a:r>
              <a:rPr lang="en-US" sz="1400" dirty="0" err="1">
                <a:solidFill>
                  <a:schemeClr val="tx2">
                    <a:lumMod val="60000"/>
                    <a:lumOff val="40000"/>
                  </a:schemeClr>
                </a:solidFill>
                <a:latin typeface="Courier New" pitchFamily="49" charset="0"/>
                <a:cs typeface="Courier New" pitchFamily="49" charset="0"/>
              </a:rPr>
              <a:t>yld_count</a:t>
            </a:r>
            <a:br>
              <a:rPr lang="en-US" sz="1400" dirty="0">
                <a:solidFill>
                  <a:schemeClr val="tx2">
                    <a:lumMod val="60000"/>
                    <a:lumOff val="40000"/>
                  </a:schemeClr>
                </a:solidFill>
                <a:latin typeface="Courier New" pitchFamily="49" charset="0"/>
                <a:cs typeface="Courier New" pitchFamily="49" charset="0"/>
              </a:rPr>
            </a:br>
            <a:r>
              <a:rPr lang="en-US" sz="1400" dirty="0">
                <a:solidFill>
                  <a:schemeClr val="tx2">
                    <a:lumMod val="60000"/>
                    <a:lumOff val="40000"/>
                  </a:schemeClr>
                </a:solidFill>
                <a:latin typeface="Courier New" pitchFamily="49" charset="0"/>
                <a:cs typeface="Courier New" pitchFamily="49" charset="0"/>
              </a:rPr>
              <a:t>     from </a:t>
            </a:r>
            <a:r>
              <a:rPr lang="en-US" sz="1400" dirty="0" err="1">
                <a:solidFill>
                  <a:schemeClr val="tx2">
                    <a:lumMod val="60000"/>
                    <a:lumOff val="40000"/>
                  </a:schemeClr>
                </a:solidFill>
                <a:latin typeface="Courier New" pitchFamily="49" charset="0"/>
                <a:cs typeface="Courier New" pitchFamily="49" charset="0"/>
              </a:rPr>
              <a:t>tblcropVariety</a:t>
            </a:r>
            <a:r>
              <a:rPr lang="en-US" sz="1400" dirty="0">
                <a:solidFill>
                  <a:schemeClr val="tx2">
                    <a:lumMod val="60000"/>
                    <a:lumOff val="40000"/>
                  </a:schemeClr>
                </a:solidFill>
                <a:latin typeface="Courier New" pitchFamily="49" charset="0"/>
                <a:cs typeface="Courier New" pitchFamily="49" charset="0"/>
              </a:rPr>
              <a:t> CV, </a:t>
            </a:r>
            <a:r>
              <a:rPr lang="en-US" sz="1400" dirty="0" err="1">
                <a:solidFill>
                  <a:schemeClr val="tx2">
                    <a:lumMod val="60000"/>
                    <a:lumOff val="40000"/>
                  </a:schemeClr>
                </a:solidFill>
                <a:latin typeface="Courier New" pitchFamily="49" charset="0"/>
                <a:cs typeface="Courier New" pitchFamily="49" charset="0"/>
              </a:rPr>
              <a:t>tblcropPlanting</a:t>
            </a:r>
            <a:r>
              <a:rPr lang="en-US" sz="1400" dirty="0">
                <a:solidFill>
                  <a:schemeClr val="tx2">
                    <a:lumMod val="60000"/>
                    <a:lumOff val="40000"/>
                  </a:schemeClr>
                </a:solidFill>
                <a:latin typeface="Courier New" pitchFamily="49" charset="0"/>
                <a:cs typeface="Courier New" pitchFamily="49" charset="0"/>
              </a:rPr>
              <a:t> CP, </a:t>
            </a:r>
            <a:r>
              <a:rPr lang="en-US" sz="1400" dirty="0" err="1">
                <a:solidFill>
                  <a:schemeClr val="tx2">
                    <a:lumMod val="60000"/>
                    <a:lumOff val="40000"/>
                  </a:schemeClr>
                </a:solidFill>
                <a:latin typeface="Courier New" pitchFamily="49" charset="0"/>
                <a:cs typeface="Courier New" pitchFamily="49" charset="0"/>
              </a:rPr>
              <a:t>tblCropHarvest</a:t>
            </a:r>
            <a:r>
              <a:rPr lang="en-US" sz="1400" dirty="0">
                <a:solidFill>
                  <a:schemeClr val="tx2">
                    <a:lumMod val="60000"/>
                    <a:lumOff val="40000"/>
                  </a:schemeClr>
                </a:solidFill>
                <a:latin typeface="Courier New" pitchFamily="49" charset="0"/>
                <a:cs typeface="Courier New" pitchFamily="49" charset="0"/>
              </a:rPr>
              <a:t> CH</a:t>
            </a:r>
            <a:br>
              <a:rPr lang="en-US" sz="1400" dirty="0">
                <a:solidFill>
                  <a:schemeClr val="tx2">
                    <a:lumMod val="60000"/>
                    <a:lumOff val="40000"/>
                  </a:schemeClr>
                </a:solidFill>
                <a:latin typeface="Courier New" pitchFamily="49" charset="0"/>
                <a:cs typeface="Courier New" pitchFamily="49" charset="0"/>
              </a:rPr>
            </a:br>
            <a:r>
              <a:rPr lang="en-US" sz="1400" dirty="0">
                <a:solidFill>
                  <a:schemeClr val="tx2">
                    <a:lumMod val="60000"/>
                    <a:lumOff val="40000"/>
                  </a:schemeClr>
                </a:solidFill>
                <a:latin typeface="Courier New" pitchFamily="49" charset="0"/>
                <a:cs typeface="Courier New" pitchFamily="49" charset="0"/>
              </a:rPr>
              <a:t>     where </a:t>
            </a:r>
            <a:r>
              <a:rPr lang="en-US" sz="1400" dirty="0" err="1">
                <a:solidFill>
                  <a:schemeClr val="tx2">
                    <a:lumMod val="60000"/>
                    <a:lumOff val="40000"/>
                  </a:schemeClr>
                </a:solidFill>
                <a:latin typeface="Courier New" pitchFamily="49" charset="0"/>
                <a:cs typeface="Courier New" pitchFamily="49" charset="0"/>
              </a:rPr>
              <a:t>CV.CropVarID</a:t>
            </a:r>
            <a:r>
              <a:rPr lang="en-US" sz="1400" dirty="0">
                <a:solidFill>
                  <a:schemeClr val="tx2">
                    <a:lumMod val="60000"/>
                    <a:lumOff val="40000"/>
                  </a:schemeClr>
                </a:solidFill>
                <a:latin typeface="Courier New" pitchFamily="49" charset="0"/>
                <a:cs typeface="Courier New" pitchFamily="49" charset="0"/>
              </a:rPr>
              <a:t> = </a:t>
            </a:r>
            <a:r>
              <a:rPr lang="en-US" sz="1400" dirty="0" err="1">
                <a:solidFill>
                  <a:schemeClr val="tx2">
                    <a:lumMod val="60000"/>
                    <a:lumOff val="40000"/>
                  </a:schemeClr>
                </a:solidFill>
                <a:latin typeface="Courier New" pitchFamily="49" charset="0"/>
                <a:cs typeface="Courier New" pitchFamily="49" charset="0"/>
              </a:rPr>
              <a:t>CP.CropVarID</a:t>
            </a:r>
            <a:br>
              <a:rPr lang="en-US" sz="1400" dirty="0">
                <a:solidFill>
                  <a:schemeClr val="tx2">
                    <a:lumMod val="60000"/>
                    <a:lumOff val="40000"/>
                  </a:schemeClr>
                </a:solidFill>
                <a:latin typeface="Courier New" pitchFamily="49" charset="0"/>
                <a:cs typeface="Courier New" pitchFamily="49" charset="0"/>
              </a:rPr>
            </a:br>
            <a:r>
              <a:rPr lang="en-US" sz="1400" dirty="0">
                <a:solidFill>
                  <a:schemeClr val="tx2">
                    <a:lumMod val="60000"/>
                    <a:lumOff val="40000"/>
                  </a:schemeClr>
                </a:solidFill>
                <a:latin typeface="Courier New" pitchFamily="49" charset="0"/>
                <a:cs typeface="Courier New" pitchFamily="49" charset="0"/>
              </a:rPr>
              <a:t>     and </a:t>
            </a:r>
            <a:r>
              <a:rPr lang="en-US" sz="1400" dirty="0" err="1">
                <a:solidFill>
                  <a:schemeClr val="tx2">
                    <a:lumMod val="60000"/>
                    <a:lumOff val="40000"/>
                  </a:schemeClr>
                </a:solidFill>
                <a:latin typeface="Courier New" pitchFamily="49" charset="0"/>
                <a:cs typeface="Courier New" pitchFamily="49" charset="0"/>
              </a:rPr>
              <a:t>CP.CropPlanting_ID</a:t>
            </a:r>
            <a:r>
              <a:rPr lang="en-US" sz="1400" dirty="0">
                <a:solidFill>
                  <a:schemeClr val="tx2">
                    <a:lumMod val="60000"/>
                    <a:lumOff val="40000"/>
                  </a:schemeClr>
                </a:solidFill>
                <a:latin typeface="Courier New" pitchFamily="49" charset="0"/>
                <a:cs typeface="Courier New" pitchFamily="49" charset="0"/>
              </a:rPr>
              <a:t> = </a:t>
            </a:r>
            <a:r>
              <a:rPr lang="en-US" sz="1400" dirty="0" err="1">
                <a:solidFill>
                  <a:schemeClr val="tx2">
                    <a:lumMod val="60000"/>
                    <a:lumOff val="40000"/>
                  </a:schemeClr>
                </a:solidFill>
                <a:latin typeface="Courier New" pitchFamily="49" charset="0"/>
                <a:cs typeface="Courier New" pitchFamily="49" charset="0"/>
              </a:rPr>
              <a:t>ch.CropPlantingID</a:t>
            </a:r>
            <a:r>
              <a:rPr lang="en-US" sz="1400" dirty="0">
                <a:solidFill>
                  <a:srgbClr val="00B050"/>
                </a:solidFill>
                <a:latin typeface="Courier New" pitchFamily="49" charset="0"/>
                <a:cs typeface="Courier New" pitchFamily="49" charset="0"/>
              </a:rPr>
              <a:t>) </a:t>
            </a:r>
            <a:r>
              <a:rPr lang="en-US" sz="1400" b="1" dirty="0" err="1">
                <a:solidFill>
                  <a:srgbClr val="00B050"/>
                </a:solidFill>
                <a:latin typeface="Courier New" pitchFamily="49" charset="0"/>
                <a:cs typeface="Courier New" pitchFamily="49" charset="0"/>
              </a:rPr>
              <a:t>cvph</a:t>
            </a:r>
            <a:br>
              <a:rPr lang="en-US" sz="1400" b="1" dirty="0">
                <a:solidFill>
                  <a:srgbClr val="00B050"/>
                </a:solidFill>
                <a:latin typeface="Courier New" pitchFamily="49" charset="0"/>
                <a:cs typeface="Courier New" pitchFamily="49" charset="0"/>
              </a:rPr>
            </a:br>
            <a:r>
              <a:rPr lang="en-US" sz="1400" dirty="0">
                <a:latin typeface="Courier New" pitchFamily="49" charset="0"/>
                <a:cs typeface="Courier New" pitchFamily="49" charset="0"/>
              </a:rPr>
              <a:t>     </a:t>
            </a:r>
            <a:r>
              <a:rPr lang="en-US" sz="1400" b="1" dirty="0">
                <a:solidFill>
                  <a:srgbClr val="00B050"/>
                </a:solidFill>
                <a:latin typeface="Courier New" pitchFamily="49" charset="0"/>
                <a:cs typeface="Courier New" pitchFamily="49" charset="0"/>
              </a:rPr>
              <a:t>group by crop, variety) </a:t>
            </a:r>
            <a:r>
              <a:rPr lang="en-US" sz="1400" b="1" dirty="0" err="1">
                <a:latin typeface="Courier New" pitchFamily="49" charset="0"/>
                <a:cs typeface="Courier New" pitchFamily="49" charset="0"/>
              </a:rPr>
              <a:t>SubQ</a:t>
            </a:r>
            <a:br>
              <a:rPr lang="en-US" sz="1400" b="1" dirty="0">
                <a:latin typeface="Courier New" pitchFamily="49" charset="0"/>
                <a:cs typeface="Courier New" pitchFamily="49" charset="0"/>
              </a:rPr>
            </a:b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tblCrop.Crop</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SubQ</a:t>
            </a:r>
            <a:r>
              <a:rPr lang="en-US" sz="1400" dirty="0" err="1">
                <a:latin typeface="Courier New" pitchFamily="49" charset="0"/>
                <a:cs typeface="Courier New" pitchFamily="49" charset="0"/>
              </a:rPr>
              <a:t>.Crop</a:t>
            </a:r>
            <a:br>
              <a:rPr lang="en-US" sz="1400" dirty="0">
                <a:latin typeface="Courier New" pitchFamily="49" charset="0"/>
                <a:cs typeface="Courier New" pitchFamily="49" charset="0"/>
              </a:rPr>
            </a:br>
            <a:r>
              <a:rPr lang="en-US" sz="1400" dirty="0">
                <a:latin typeface="Courier New" pitchFamily="49" charset="0"/>
                <a:cs typeface="Courier New" pitchFamily="49" charset="0"/>
              </a:rPr>
              <a:t>group by </a:t>
            </a:r>
            <a:r>
              <a:rPr lang="en-US" sz="1400" dirty="0" err="1">
                <a:latin typeface="Courier New" pitchFamily="49" charset="0"/>
                <a:cs typeface="Courier New" pitchFamily="49" charset="0"/>
              </a:rPr>
              <a:t>crop_type</a:t>
            </a:r>
            <a:br>
              <a:rPr lang="en-US" sz="1400" dirty="0">
                <a:latin typeface="Courier New" pitchFamily="49" charset="0"/>
                <a:cs typeface="Courier New" pitchFamily="49" charset="0"/>
              </a:rPr>
            </a:br>
            <a:r>
              <a:rPr lang="en-US" sz="1400" dirty="0">
                <a:latin typeface="Courier New" pitchFamily="49" charset="0"/>
                <a:cs typeface="Courier New" pitchFamily="49" charset="0"/>
              </a:rPr>
              <a:t>order by </a:t>
            </a:r>
            <a:r>
              <a:rPr lang="en-US" sz="1400" dirty="0" err="1">
                <a:latin typeface="Courier New" pitchFamily="49" charset="0"/>
                <a:cs typeface="Courier New" pitchFamily="49" charset="0"/>
              </a:rPr>
              <a:t>crop_type</a:t>
            </a:r>
            <a:r>
              <a:rPr lang="en-US" sz="1400" dirty="0">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36</a:t>
            </a:fld>
            <a:endParaRPr kumimoji="0" lang="en-US"/>
          </a:p>
        </p:txBody>
      </p:sp>
      <p:pic>
        <p:nvPicPr>
          <p:cNvPr id="7" name="Picture 2"/>
          <p:cNvPicPr>
            <a:picLocks noChangeAspect="1" noChangeArrowheads="1"/>
          </p:cNvPicPr>
          <p:nvPr/>
        </p:nvPicPr>
        <p:blipFill>
          <a:blip r:embed="rId3" cstate="print"/>
          <a:srcRect/>
          <a:stretch>
            <a:fillRect/>
          </a:stretch>
        </p:blipFill>
        <p:spPr bwMode="auto">
          <a:xfrm>
            <a:off x="6705601" y="2667000"/>
            <a:ext cx="3342857" cy="17333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44758"/>
          </a:xfrm>
        </p:spPr>
        <p:txBody>
          <a:bodyPr/>
          <a:lstStyle/>
          <a:p>
            <a:r>
              <a:rPr lang="en-US" dirty="0"/>
              <a:t>3rd: Aggregate data:  Output</a:t>
            </a:r>
          </a:p>
        </p:txBody>
      </p:sp>
      <p:sp>
        <p:nvSpPr>
          <p:cNvPr id="3" name="Content Placeholder 2"/>
          <p:cNvSpPr>
            <a:spLocks noGrp="1"/>
          </p:cNvSpPr>
          <p:nvPr>
            <p:ph idx="1"/>
          </p:nvPr>
        </p:nvSpPr>
        <p:spPr>
          <a:xfrm>
            <a:off x="1981200" y="1447800"/>
            <a:ext cx="8153400" cy="4876800"/>
          </a:xfrm>
        </p:spPr>
        <p:txBody>
          <a:bodyPr>
            <a:normAutofit/>
          </a:bodyPr>
          <a:lstStyle/>
          <a:p>
            <a:r>
              <a:rPr lang="en-US"/>
              <a:t>Output:</a:t>
            </a:r>
            <a:endParaRPr lang="en-US" sz="130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37</a:t>
            </a:fld>
            <a:endParaRPr kumimoji="0" lang="en-US"/>
          </a:p>
        </p:txBody>
      </p:sp>
      <p:pic>
        <p:nvPicPr>
          <p:cNvPr id="3075" name="Picture 3"/>
          <p:cNvPicPr>
            <a:picLocks noChangeAspect="1" noChangeArrowheads="1"/>
          </p:cNvPicPr>
          <p:nvPr/>
        </p:nvPicPr>
        <p:blipFill>
          <a:blip r:embed="rId3" cstate="print"/>
          <a:srcRect/>
          <a:stretch>
            <a:fillRect/>
          </a:stretch>
        </p:blipFill>
        <p:spPr bwMode="auto">
          <a:xfrm>
            <a:off x="2286000" y="2057400"/>
            <a:ext cx="4144762" cy="1764762"/>
          </a:xfrm>
          <a:prstGeom prst="rect">
            <a:avLst/>
          </a:prstGeom>
          <a:noFill/>
          <a:ln w="9525">
            <a:noFill/>
            <a:miter lim="800000"/>
            <a:headEnd/>
            <a:tailEnd/>
          </a:ln>
        </p:spPr>
      </p:pic>
      <p:sp>
        <p:nvSpPr>
          <p:cNvPr id="8" name="TextBox 7"/>
          <p:cNvSpPr txBox="1"/>
          <p:nvPr/>
        </p:nvSpPr>
        <p:spPr>
          <a:xfrm>
            <a:off x="6705600" y="2057401"/>
            <a:ext cx="3124200" cy="1200329"/>
          </a:xfrm>
          <a:prstGeom prst="rect">
            <a:avLst/>
          </a:prstGeom>
          <a:noFill/>
        </p:spPr>
        <p:txBody>
          <a:bodyPr wrap="square" rtlCol="0">
            <a:spAutoFit/>
          </a:bodyPr>
          <a:lstStyle/>
          <a:p>
            <a:r>
              <a:rPr lang="en-US"/>
              <a:t>The IntelliSense feature immediately recognizes the use of a temporary (derived) table, i.e. the subquery table alias.</a:t>
            </a:r>
          </a:p>
        </p:txBody>
      </p:sp>
      <p:pic>
        <p:nvPicPr>
          <p:cNvPr id="9" name="Picture 2"/>
          <p:cNvPicPr>
            <a:picLocks noChangeAspect="1" noChangeArrowheads="1"/>
          </p:cNvPicPr>
          <p:nvPr/>
        </p:nvPicPr>
        <p:blipFill>
          <a:blip r:embed="rId4" cstate="print"/>
          <a:srcRect/>
          <a:stretch>
            <a:fillRect/>
          </a:stretch>
        </p:blipFill>
        <p:spPr bwMode="auto">
          <a:xfrm>
            <a:off x="3886200" y="4038601"/>
            <a:ext cx="4371428" cy="226666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DIVISION problem</a:t>
            </a:r>
          </a:p>
        </p:txBody>
      </p:sp>
      <p:sp>
        <p:nvSpPr>
          <p:cNvPr id="3" name="Content Placeholder 2"/>
          <p:cNvSpPr>
            <a:spLocks noGrp="1"/>
          </p:cNvSpPr>
          <p:nvPr>
            <p:ph idx="1"/>
          </p:nvPr>
        </p:nvSpPr>
        <p:spPr/>
        <p:txBody>
          <a:bodyPr>
            <a:normAutofit/>
          </a:bodyPr>
          <a:lstStyle/>
          <a:p>
            <a:r>
              <a:rPr lang="en-US"/>
              <a:t>The “division” problem asks the question: “Which records in data set A correspond to </a:t>
            </a:r>
            <a:r>
              <a:rPr lang="en-US" b="1" u="sng"/>
              <a:t>every</a:t>
            </a:r>
            <a:r>
              <a:rPr lang="en-US"/>
              <a:t> record in data set B?”</a:t>
            </a:r>
          </a:p>
          <a:p>
            <a:r>
              <a:rPr lang="en-US"/>
              <a:t>Example:  Which students have attended all the workshops offered for skills needed in teams?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38</a:t>
            </a:fld>
            <a:endParaRPr kumimoji="0" lang="en-US"/>
          </a:p>
        </p:txBody>
      </p:sp>
      <p:graphicFrame>
        <p:nvGraphicFramePr>
          <p:cNvPr id="5" name="Table 4"/>
          <p:cNvGraphicFramePr>
            <a:graphicFrameLocks noGrp="1"/>
          </p:cNvGraphicFramePr>
          <p:nvPr/>
        </p:nvGraphicFramePr>
        <p:xfrm>
          <a:off x="2209800" y="3810000"/>
          <a:ext cx="2895600" cy="2057398"/>
        </p:xfrm>
        <a:graphic>
          <a:graphicData uri="http://schemas.openxmlformats.org/drawingml/2006/table">
            <a:tbl>
              <a:tblPr firstRow="1" bandRow="1">
                <a:tableStyleId>{5C22544A-7EE6-4342-B048-85BDC9FD1C3A}</a:tableStyleId>
              </a:tblPr>
              <a:tblGrid>
                <a:gridCol w="728870">
                  <a:extLst>
                    <a:ext uri="{9D8B030D-6E8A-4147-A177-3AD203B41FA5}">
                      <a16:colId xmlns:a16="http://schemas.microsoft.com/office/drawing/2014/main" val="20000"/>
                    </a:ext>
                  </a:extLst>
                </a:gridCol>
                <a:gridCol w="927652">
                  <a:extLst>
                    <a:ext uri="{9D8B030D-6E8A-4147-A177-3AD203B41FA5}">
                      <a16:colId xmlns:a16="http://schemas.microsoft.com/office/drawing/2014/main" val="20001"/>
                    </a:ext>
                  </a:extLst>
                </a:gridCol>
                <a:gridCol w="1239078">
                  <a:extLst>
                    <a:ext uri="{9D8B030D-6E8A-4147-A177-3AD203B41FA5}">
                      <a16:colId xmlns:a16="http://schemas.microsoft.com/office/drawing/2014/main" val="20002"/>
                    </a:ext>
                  </a:extLst>
                </a:gridCol>
              </a:tblGrid>
              <a:tr h="617193">
                <a:tc>
                  <a:txBody>
                    <a:bodyPr/>
                    <a:lstStyle/>
                    <a:p>
                      <a:r>
                        <a:rPr lang="en-US" sz="1400"/>
                        <a:t>ID</a:t>
                      </a:r>
                    </a:p>
                  </a:txBody>
                  <a:tcPr/>
                </a:tc>
                <a:tc>
                  <a:txBody>
                    <a:bodyPr/>
                    <a:lstStyle/>
                    <a:p>
                      <a:r>
                        <a:rPr lang="en-US" sz="1400"/>
                        <a:t>First Name</a:t>
                      </a:r>
                    </a:p>
                  </a:txBody>
                  <a:tcPr/>
                </a:tc>
                <a:tc>
                  <a:txBody>
                    <a:bodyPr/>
                    <a:lstStyle/>
                    <a:p>
                      <a:r>
                        <a:rPr lang="en-US" sz="1400"/>
                        <a:t>Last Name</a:t>
                      </a:r>
                    </a:p>
                  </a:txBody>
                  <a:tcPr/>
                </a:tc>
                <a:extLst>
                  <a:ext uri="{0D108BD9-81ED-4DB2-BD59-A6C34878D82A}">
                    <a16:rowId xmlns:a16="http://schemas.microsoft.com/office/drawing/2014/main" val="10000"/>
                  </a:ext>
                </a:extLst>
              </a:tr>
              <a:tr h="343569">
                <a:tc>
                  <a:txBody>
                    <a:bodyPr/>
                    <a:lstStyle/>
                    <a:p>
                      <a:r>
                        <a:rPr lang="en-US" sz="1400"/>
                        <a:t>1003</a:t>
                      </a:r>
                    </a:p>
                  </a:txBody>
                  <a:tcPr/>
                </a:tc>
                <a:tc>
                  <a:txBody>
                    <a:bodyPr/>
                    <a:lstStyle/>
                    <a:p>
                      <a:r>
                        <a:rPr lang="en-US" sz="1400"/>
                        <a:t>Alice</a:t>
                      </a:r>
                    </a:p>
                  </a:txBody>
                  <a:tcPr/>
                </a:tc>
                <a:tc>
                  <a:txBody>
                    <a:bodyPr/>
                    <a:lstStyle/>
                    <a:p>
                      <a:r>
                        <a:rPr lang="en-US" sz="1400"/>
                        <a:t>Anderson</a:t>
                      </a:r>
                    </a:p>
                  </a:txBody>
                  <a:tcPr/>
                </a:tc>
                <a:extLst>
                  <a:ext uri="{0D108BD9-81ED-4DB2-BD59-A6C34878D82A}">
                    <a16:rowId xmlns:a16="http://schemas.microsoft.com/office/drawing/2014/main" val="10001"/>
                  </a:ext>
                </a:extLst>
              </a:tr>
              <a:tr h="320254">
                <a:tc>
                  <a:txBody>
                    <a:bodyPr/>
                    <a:lstStyle/>
                    <a:p>
                      <a:r>
                        <a:rPr lang="en-US" sz="1400"/>
                        <a:t>1004</a:t>
                      </a:r>
                    </a:p>
                  </a:txBody>
                  <a:tcPr/>
                </a:tc>
                <a:tc>
                  <a:txBody>
                    <a:bodyPr/>
                    <a:lstStyle/>
                    <a:p>
                      <a:r>
                        <a:rPr lang="en-US" sz="1400"/>
                        <a:t>Bill</a:t>
                      </a:r>
                    </a:p>
                  </a:txBody>
                  <a:tcPr/>
                </a:tc>
                <a:tc>
                  <a:txBody>
                    <a:bodyPr/>
                    <a:lstStyle/>
                    <a:p>
                      <a:r>
                        <a:rPr lang="en-US" sz="1400"/>
                        <a:t>Bailey</a:t>
                      </a:r>
                    </a:p>
                  </a:txBody>
                  <a:tcPr/>
                </a:tc>
                <a:extLst>
                  <a:ext uri="{0D108BD9-81ED-4DB2-BD59-A6C34878D82A}">
                    <a16:rowId xmlns:a16="http://schemas.microsoft.com/office/drawing/2014/main" val="10002"/>
                  </a:ext>
                </a:extLst>
              </a:tr>
              <a:tr h="320254">
                <a:tc>
                  <a:txBody>
                    <a:bodyPr/>
                    <a:lstStyle/>
                    <a:p>
                      <a:r>
                        <a:rPr lang="en-US" sz="1400"/>
                        <a:t>1005</a:t>
                      </a:r>
                    </a:p>
                  </a:txBody>
                  <a:tcPr/>
                </a:tc>
                <a:tc>
                  <a:txBody>
                    <a:bodyPr/>
                    <a:lstStyle/>
                    <a:p>
                      <a:r>
                        <a:rPr lang="en-US" sz="1400"/>
                        <a:t>Carl</a:t>
                      </a:r>
                    </a:p>
                  </a:txBody>
                  <a:tcPr/>
                </a:tc>
                <a:tc>
                  <a:txBody>
                    <a:bodyPr/>
                    <a:lstStyle/>
                    <a:p>
                      <a:r>
                        <a:rPr lang="en-US" sz="1400"/>
                        <a:t>Carson</a:t>
                      </a:r>
                    </a:p>
                  </a:txBody>
                  <a:tcPr/>
                </a:tc>
                <a:extLst>
                  <a:ext uri="{0D108BD9-81ED-4DB2-BD59-A6C34878D82A}">
                    <a16:rowId xmlns:a16="http://schemas.microsoft.com/office/drawing/2014/main" val="10003"/>
                  </a:ext>
                </a:extLst>
              </a:tr>
              <a:tr h="456128">
                <a:tc>
                  <a:txBody>
                    <a:bodyPr/>
                    <a:lstStyle/>
                    <a:p>
                      <a:r>
                        <a:rPr lang="en-US" sz="1400"/>
                        <a:t>1006</a:t>
                      </a:r>
                    </a:p>
                  </a:txBody>
                  <a:tcPr/>
                </a:tc>
                <a:tc>
                  <a:txBody>
                    <a:bodyPr/>
                    <a:lstStyle/>
                    <a:p>
                      <a:r>
                        <a:rPr lang="en-US" sz="1400"/>
                        <a:t>Denise</a:t>
                      </a:r>
                    </a:p>
                  </a:txBody>
                  <a:tcPr/>
                </a:tc>
                <a:tc>
                  <a:txBody>
                    <a:bodyPr/>
                    <a:lstStyle/>
                    <a:p>
                      <a:r>
                        <a:rPr lang="en-US" sz="1400"/>
                        <a:t>Davis</a:t>
                      </a:r>
                    </a:p>
                  </a:txBody>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nvGraphicFramePr>
        <p:xfrm>
          <a:off x="6781800" y="3581401"/>
          <a:ext cx="3352800" cy="2133600"/>
        </p:xfrm>
        <a:graphic>
          <a:graphicData uri="http://schemas.openxmlformats.org/drawingml/2006/table">
            <a:tbl>
              <a:tblPr firstRow="1" bandRow="1">
                <a:tableStyleId>{5C22544A-7EE6-4342-B048-85BDC9FD1C3A}</a:tableStyleId>
              </a:tblPr>
              <a:tblGrid>
                <a:gridCol w="981307">
                  <a:extLst>
                    <a:ext uri="{9D8B030D-6E8A-4147-A177-3AD203B41FA5}">
                      <a16:colId xmlns:a16="http://schemas.microsoft.com/office/drawing/2014/main" val="20000"/>
                    </a:ext>
                  </a:extLst>
                </a:gridCol>
                <a:gridCol w="2371493">
                  <a:extLst>
                    <a:ext uri="{9D8B030D-6E8A-4147-A177-3AD203B41FA5}">
                      <a16:colId xmlns:a16="http://schemas.microsoft.com/office/drawing/2014/main" val="20001"/>
                    </a:ext>
                  </a:extLst>
                </a:gridCol>
              </a:tblGrid>
              <a:tr h="534541">
                <a:tc>
                  <a:txBody>
                    <a:bodyPr/>
                    <a:lstStyle/>
                    <a:p>
                      <a:r>
                        <a:rPr lang="en-US" sz="1400"/>
                        <a:t>WkSp ID</a:t>
                      </a:r>
                    </a:p>
                  </a:txBody>
                  <a:tcPr/>
                </a:tc>
                <a:tc>
                  <a:txBody>
                    <a:bodyPr/>
                    <a:lstStyle/>
                    <a:p>
                      <a:r>
                        <a:rPr lang="en-US" sz="1400"/>
                        <a:t>Course</a:t>
                      </a:r>
                      <a:r>
                        <a:rPr lang="en-US" sz="1400" baseline="0"/>
                        <a:t> Name</a:t>
                      </a:r>
                      <a:endParaRPr lang="en-US" sz="1400"/>
                    </a:p>
                  </a:txBody>
                  <a:tcPr/>
                </a:tc>
                <a:extLst>
                  <a:ext uri="{0D108BD9-81ED-4DB2-BD59-A6C34878D82A}">
                    <a16:rowId xmlns:a16="http://schemas.microsoft.com/office/drawing/2014/main" val="10000"/>
                  </a:ext>
                </a:extLst>
              </a:tr>
              <a:tr h="334755">
                <a:tc>
                  <a:txBody>
                    <a:bodyPr/>
                    <a:lstStyle/>
                    <a:p>
                      <a:r>
                        <a:rPr lang="en-US" sz="1400"/>
                        <a:t>EL</a:t>
                      </a:r>
                    </a:p>
                  </a:txBody>
                  <a:tcPr/>
                </a:tc>
                <a:tc>
                  <a:txBody>
                    <a:bodyPr/>
                    <a:lstStyle/>
                    <a:p>
                      <a:r>
                        <a:rPr lang="en-US" sz="1400"/>
                        <a:t>Effective Leadership</a:t>
                      </a:r>
                    </a:p>
                  </a:txBody>
                  <a:tcPr/>
                </a:tc>
                <a:extLst>
                  <a:ext uri="{0D108BD9-81ED-4DB2-BD59-A6C34878D82A}">
                    <a16:rowId xmlns:a16="http://schemas.microsoft.com/office/drawing/2014/main" val="10001"/>
                  </a:ext>
                </a:extLst>
              </a:tr>
              <a:tr h="507838">
                <a:tc>
                  <a:txBody>
                    <a:bodyPr/>
                    <a:lstStyle/>
                    <a:p>
                      <a:r>
                        <a:rPr lang="en-US" sz="1400"/>
                        <a:t>CE</a:t>
                      </a:r>
                    </a:p>
                  </a:txBody>
                  <a:tcPr/>
                </a:tc>
                <a:tc>
                  <a:txBody>
                    <a:bodyPr/>
                    <a:lstStyle/>
                    <a:p>
                      <a:r>
                        <a:rPr lang="en-US" sz="1400"/>
                        <a:t>Communicating</a:t>
                      </a:r>
                      <a:r>
                        <a:rPr lang="en-US" sz="1400" baseline="0"/>
                        <a:t> Effectively</a:t>
                      </a:r>
                      <a:endParaRPr lang="en-US" sz="1400"/>
                    </a:p>
                  </a:txBody>
                  <a:tcPr/>
                </a:tc>
                <a:extLst>
                  <a:ext uri="{0D108BD9-81ED-4DB2-BD59-A6C34878D82A}">
                    <a16:rowId xmlns:a16="http://schemas.microsoft.com/office/drawing/2014/main" val="10002"/>
                  </a:ext>
                </a:extLst>
              </a:tr>
              <a:tr h="312039">
                <a:tc>
                  <a:txBody>
                    <a:bodyPr/>
                    <a:lstStyle/>
                    <a:p>
                      <a:r>
                        <a:rPr lang="en-US" sz="1400"/>
                        <a:t>AL</a:t>
                      </a:r>
                    </a:p>
                  </a:txBody>
                  <a:tcPr/>
                </a:tc>
                <a:tc>
                  <a:txBody>
                    <a:bodyPr/>
                    <a:lstStyle/>
                    <a:p>
                      <a:r>
                        <a:rPr lang="en-US" sz="1400"/>
                        <a:t>Active Listening</a:t>
                      </a:r>
                    </a:p>
                  </a:txBody>
                  <a:tcPr/>
                </a:tc>
                <a:extLst>
                  <a:ext uri="{0D108BD9-81ED-4DB2-BD59-A6C34878D82A}">
                    <a16:rowId xmlns:a16="http://schemas.microsoft.com/office/drawing/2014/main" val="10003"/>
                  </a:ext>
                </a:extLst>
              </a:tr>
              <a:tr h="444427">
                <a:tc>
                  <a:txBody>
                    <a:bodyPr/>
                    <a:lstStyle/>
                    <a:p>
                      <a:r>
                        <a:rPr lang="en-US" sz="1400"/>
                        <a:t>GO</a:t>
                      </a:r>
                    </a:p>
                  </a:txBody>
                  <a:tcPr/>
                </a:tc>
                <a:tc>
                  <a:txBody>
                    <a:bodyPr/>
                    <a:lstStyle/>
                    <a:p>
                      <a:r>
                        <a:rPr lang="en-US" sz="1400"/>
                        <a:t>Get</a:t>
                      </a:r>
                      <a:r>
                        <a:rPr lang="en-US" sz="1400" baseline="0"/>
                        <a:t> Organized</a:t>
                      </a:r>
                      <a:endParaRPr lang="en-US" sz="140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45196"/>
          </a:xfrm>
        </p:spPr>
        <p:txBody>
          <a:bodyPr>
            <a:normAutofit fontScale="90000"/>
          </a:bodyPr>
          <a:lstStyle/>
          <a:p>
            <a:r>
              <a:rPr lang="en-US" dirty="0"/>
              <a:t>Set Operators – No DIVISION</a:t>
            </a:r>
          </a:p>
        </p:txBody>
      </p:sp>
      <p:sp>
        <p:nvSpPr>
          <p:cNvPr id="3" name="Content Placeholder 2"/>
          <p:cNvSpPr>
            <a:spLocks noGrp="1"/>
          </p:cNvSpPr>
          <p:nvPr>
            <p:ph idx="1"/>
          </p:nvPr>
        </p:nvSpPr>
        <p:spPr>
          <a:xfrm>
            <a:off x="1599460" y="1100832"/>
            <a:ext cx="8183880" cy="3200400"/>
          </a:xfrm>
        </p:spPr>
        <p:txBody>
          <a:bodyPr>
            <a:normAutofit fontScale="92500" lnSpcReduction="20000"/>
          </a:bodyPr>
          <a:lstStyle/>
          <a:p>
            <a:r>
              <a:rPr lang="en-US" dirty="0"/>
              <a:t>Remember the set operators such as UNION, INTERSECT, SUBTRACT?  There isn’t a DIVISION operator but you can still answer the question: “Which records in data set A correspond to </a:t>
            </a:r>
            <a:r>
              <a:rPr lang="en-US" b="1" u="sng" dirty="0"/>
              <a:t>every</a:t>
            </a:r>
            <a:r>
              <a:rPr lang="en-US" dirty="0"/>
              <a:t> record in data set B?”</a:t>
            </a:r>
          </a:p>
          <a:p>
            <a:r>
              <a:rPr lang="en-US" dirty="0"/>
              <a:t>Count the # of records in data set B then see if any record in data set A has that many links to B.</a:t>
            </a:r>
          </a:p>
          <a:p>
            <a:r>
              <a:rPr lang="en-US" dirty="0"/>
              <a:t>There are 4 workshops.  </a:t>
            </a:r>
          </a:p>
          <a:p>
            <a:r>
              <a:rPr lang="en-US" dirty="0"/>
              <a:t>Let’s say that Alice has attended 2 workshops, Bill has attended 3, Carl has attended 1, Denise has attended 4. </a:t>
            </a:r>
          </a:p>
          <a:p>
            <a:r>
              <a:rPr lang="en-US" dirty="0"/>
              <a:t>Therefore, Denise has attended all the workshops.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39</a:t>
            </a:fld>
            <a:endParaRPr kumimoji="0" lang="en-US"/>
          </a:p>
        </p:txBody>
      </p:sp>
      <p:graphicFrame>
        <p:nvGraphicFramePr>
          <p:cNvPr id="11" name="Table 10"/>
          <p:cNvGraphicFramePr>
            <a:graphicFrameLocks noGrp="1"/>
          </p:cNvGraphicFramePr>
          <p:nvPr>
            <p:extLst>
              <p:ext uri="{D42A27DB-BD31-4B8C-83A1-F6EECF244321}">
                <p14:modId xmlns:p14="http://schemas.microsoft.com/office/powerpoint/2010/main" val="1747991702"/>
              </p:ext>
            </p:extLst>
          </p:nvPr>
        </p:nvGraphicFramePr>
        <p:xfrm>
          <a:off x="2438400" y="4470264"/>
          <a:ext cx="2514600" cy="1693032"/>
        </p:xfrm>
        <a:graphic>
          <a:graphicData uri="http://schemas.openxmlformats.org/drawingml/2006/table">
            <a:tbl>
              <a:tblPr firstRow="1" bandRow="1">
                <a:tableStyleId>{5C22544A-7EE6-4342-B048-85BDC9FD1C3A}</a:tableStyleId>
              </a:tblPr>
              <a:tblGrid>
                <a:gridCol w="632966">
                  <a:extLst>
                    <a:ext uri="{9D8B030D-6E8A-4147-A177-3AD203B41FA5}">
                      <a16:colId xmlns:a16="http://schemas.microsoft.com/office/drawing/2014/main" val="20000"/>
                    </a:ext>
                  </a:extLst>
                </a:gridCol>
                <a:gridCol w="737154">
                  <a:extLst>
                    <a:ext uri="{9D8B030D-6E8A-4147-A177-3AD203B41FA5}">
                      <a16:colId xmlns:a16="http://schemas.microsoft.com/office/drawing/2014/main" val="20001"/>
                    </a:ext>
                  </a:extLst>
                </a:gridCol>
                <a:gridCol w="1144480">
                  <a:extLst>
                    <a:ext uri="{9D8B030D-6E8A-4147-A177-3AD203B41FA5}">
                      <a16:colId xmlns:a16="http://schemas.microsoft.com/office/drawing/2014/main" val="20002"/>
                    </a:ext>
                  </a:extLst>
                </a:gridCol>
              </a:tblGrid>
              <a:tr h="507888">
                <a:tc>
                  <a:txBody>
                    <a:bodyPr/>
                    <a:lstStyle/>
                    <a:p>
                      <a:r>
                        <a:rPr lang="en-US" sz="1050"/>
                        <a:t>ID</a:t>
                      </a:r>
                    </a:p>
                  </a:txBody>
                  <a:tcPr/>
                </a:tc>
                <a:tc>
                  <a:txBody>
                    <a:bodyPr/>
                    <a:lstStyle/>
                    <a:p>
                      <a:r>
                        <a:rPr lang="en-US" sz="1050"/>
                        <a:t>First Name</a:t>
                      </a:r>
                    </a:p>
                  </a:txBody>
                  <a:tcPr/>
                </a:tc>
                <a:tc>
                  <a:txBody>
                    <a:bodyPr/>
                    <a:lstStyle/>
                    <a:p>
                      <a:r>
                        <a:rPr lang="en-US" sz="1050"/>
                        <a:t>Last Name</a:t>
                      </a:r>
                    </a:p>
                  </a:txBody>
                  <a:tcPr/>
                </a:tc>
                <a:extLst>
                  <a:ext uri="{0D108BD9-81ED-4DB2-BD59-A6C34878D82A}">
                    <a16:rowId xmlns:a16="http://schemas.microsoft.com/office/drawing/2014/main" val="10000"/>
                  </a:ext>
                </a:extLst>
              </a:tr>
              <a:tr h="282723">
                <a:tc>
                  <a:txBody>
                    <a:bodyPr/>
                    <a:lstStyle/>
                    <a:p>
                      <a:r>
                        <a:rPr lang="en-US" sz="1050"/>
                        <a:t>1003</a:t>
                      </a:r>
                    </a:p>
                  </a:txBody>
                  <a:tcPr/>
                </a:tc>
                <a:tc>
                  <a:txBody>
                    <a:bodyPr/>
                    <a:lstStyle/>
                    <a:p>
                      <a:r>
                        <a:rPr lang="en-US" sz="1050"/>
                        <a:t>Alice</a:t>
                      </a:r>
                    </a:p>
                  </a:txBody>
                  <a:tcPr/>
                </a:tc>
                <a:tc>
                  <a:txBody>
                    <a:bodyPr/>
                    <a:lstStyle/>
                    <a:p>
                      <a:r>
                        <a:rPr lang="en-US" sz="1050"/>
                        <a:t>Anderson</a:t>
                      </a:r>
                    </a:p>
                  </a:txBody>
                  <a:tcPr/>
                </a:tc>
                <a:extLst>
                  <a:ext uri="{0D108BD9-81ED-4DB2-BD59-A6C34878D82A}">
                    <a16:rowId xmlns:a16="http://schemas.microsoft.com/office/drawing/2014/main" val="10001"/>
                  </a:ext>
                </a:extLst>
              </a:tr>
              <a:tr h="263537">
                <a:tc>
                  <a:txBody>
                    <a:bodyPr/>
                    <a:lstStyle/>
                    <a:p>
                      <a:r>
                        <a:rPr lang="en-US" sz="1050"/>
                        <a:t>1004</a:t>
                      </a:r>
                    </a:p>
                  </a:txBody>
                  <a:tcPr/>
                </a:tc>
                <a:tc>
                  <a:txBody>
                    <a:bodyPr/>
                    <a:lstStyle/>
                    <a:p>
                      <a:r>
                        <a:rPr lang="en-US" sz="1050"/>
                        <a:t>Bill</a:t>
                      </a:r>
                    </a:p>
                  </a:txBody>
                  <a:tcPr/>
                </a:tc>
                <a:tc>
                  <a:txBody>
                    <a:bodyPr/>
                    <a:lstStyle/>
                    <a:p>
                      <a:r>
                        <a:rPr lang="en-US" sz="1050"/>
                        <a:t>Bailey</a:t>
                      </a:r>
                    </a:p>
                  </a:txBody>
                  <a:tcPr/>
                </a:tc>
                <a:extLst>
                  <a:ext uri="{0D108BD9-81ED-4DB2-BD59-A6C34878D82A}">
                    <a16:rowId xmlns:a16="http://schemas.microsoft.com/office/drawing/2014/main" val="10002"/>
                  </a:ext>
                </a:extLst>
              </a:tr>
              <a:tr h="263537">
                <a:tc>
                  <a:txBody>
                    <a:bodyPr/>
                    <a:lstStyle/>
                    <a:p>
                      <a:r>
                        <a:rPr lang="en-US" sz="1050"/>
                        <a:t>1005</a:t>
                      </a:r>
                    </a:p>
                  </a:txBody>
                  <a:tcPr/>
                </a:tc>
                <a:tc>
                  <a:txBody>
                    <a:bodyPr/>
                    <a:lstStyle/>
                    <a:p>
                      <a:r>
                        <a:rPr lang="en-US" sz="1050"/>
                        <a:t>Carl</a:t>
                      </a:r>
                    </a:p>
                  </a:txBody>
                  <a:tcPr/>
                </a:tc>
                <a:tc>
                  <a:txBody>
                    <a:bodyPr/>
                    <a:lstStyle/>
                    <a:p>
                      <a:r>
                        <a:rPr lang="en-US" sz="1050"/>
                        <a:t>Carson</a:t>
                      </a:r>
                    </a:p>
                  </a:txBody>
                  <a:tcPr/>
                </a:tc>
                <a:extLst>
                  <a:ext uri="{0D108BD9-81ED-4DB2-BD59-A6C34878D82A}">
                    <a16:rowId xmlns:a16="http://schemas.microsoft.com/office/drawing/2014/main" val="10003"/>
                  </a:ext>
                </a:extLst>
              </a:tr>
              <a:tr h="375347">
                <a:tc>
                  <a:txBody>
                    <a:bodyPr/>
                    <a:lstStyle/>
                    <a:p>
                      <a:r>
                        <a:rPr lang="en-US" sz="1050"/>
                        <a:t>1006</a:t>
                      </a:r>
                    </a:p>
                  </a:txBody>
                  <a:tcPr/>
                </a:tc>
                <a:tc>
                  <a:txBody>
                    <a:bodyPr/>
                    <a:lstStyle/>
                    <a:p>
                      <a:r>
                        <a:rPr lang="en-US" sz="1050"/>
                        <a:t>Denise</a:t>
                      </a:r>
                    </a:p>
                  </a:txBody>
                  <a:tcPr/>
                </a:tc>
                <a:tc>
                  <a:txBody>
                    <a:bodyPr/>
                    <a:lstStyle/>
                    <a:p>
                      <a:r>
                        <a:rPr lang="en-US" sz="1050" dirty="0"/>
                        <a:t>Davis</a:t>
                      </a:r>
                    </a:p>
                  </a:txBody>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195429"/>
              </p:ext>
            </p:extLst>
          </p:nvPr>
        </p:nvGraphicFramePr>
        <p:xfrm>
          <a:off x="6714477" y="4441068"/>
          <a:ext cx="3200400" cy="1676400"/>
        </p:xfrm>
        <a:graphic>
          <a:graphicData uri="http://schemas.openxmlformats.org/drawingml/2006/table">
            <a:tbl>
              <a:tblPr firstRow="1" bandRow="1">
                <a:tableStyleId>{5C22544A-7EE6-4342-B048-85BDC9FD1C3A}</a:tableStyleId>
              </a:tblPr>
              <a:tblGrid>
                <a:gridCol w="936703">
                  <a:extLst>
                    <a:ext uri="{9D8B030D-6E8A-4147-A177-3AD203B41FA5}">
                      <a16:colId xmlns:a16="http://schemas.microsoft.com/office/drawing/2014/main" val="20000"/>
                    </a:ext>
                  </a:extLst>
                </a:gridCol>
                <a:gridCol w="2263697">
                  <a:extLst>
                    <a:ext uri="{9D8B030D-6E8A-4147-A177-3AD203B41FA5}">
                      <a16:colId xmlns:a16="http://schemas.microsoft.com/office/drawing/2014/main" val="20001"/>
                    </a:ext>
                  </a:extLst>
                </a:gridCol>
              </a:tblGrid>
              <a:tr h="450895">
                <a:tc>
                  <a:txBody>
                    <a:bodyPr/>
                    <a:lstStyle/>
                    <a:p>
                      <a:r>
                        <a:rPr lang="en-US" sz="1100"/>
                        <a:t>WkSp ID</a:t>
                      </a:r>
                    </a:p>
                  </a:txBody>
                  <a:tcPr/>
                </a:tc>
                <a:tc>
                  <a:txBody>
                    <a:bodyPr/>
                    <a:lstStyle/>
                    <a:p>
                      <a:r>
                        <a:rPr lang="en-US" sz="1100"/>
                        <a:t>Course</a:t>
                      </a:r>
                      <a:r>
                        <a:rPr lang="en-US" sz="1100" baseline="0"/>
                        <a:t> Name</a:t>
                      </a:r>
                      <a:endParaRPr lang="en-US" sz="1100"/>
                    </a:p>
                  </a:txBody>
                  <a:tcPr/>
                </a:tc>
                <a:extLst>
                  <a:ext uri="{0D108BD9-81ED-4DB2-BD59-A6C34878D82A}">
                    <a16:rowId xmlns:a16="http://schemas.microsoft.com/office/drawing/2014/main" val="10000"/>
                  </a:ext>
                </a:extLst>
              </a:tr>
              <a:tr h="282372">
                <a:tc>
                  <a:txBody>
                    <a:bodyPr/>
                    <a:lstStyle/>
                    <a:p>
                      <a:r>
                        <a:rPr lang="en-US" sz="1100"/>
                        <a:t>EL</a:t>
                      </a:r>
                    </a:p>
                  </a:txBody>
                  <a:tcPr/>
                </a:tc>
                <a:tc>
                  <a:txBody>
                    <a:bodyPr/>
                    <a:lstStyle/>
                    <a:p>
                      <a:r>
                        <a:rPr lang="en-US" sz="1100"/>
                        <a:t>Effective Leadership</a:t>
                      </a:r>
                    </a:p>
                  </a:txBody>
                  <a:tcPr/>
                </a:tc>
                <a:extLst>
                  <a:ext uri="{0D108BD9-81ED-4DB2-BD59-A6C34878D82A}">
                    <a16:rowId xmlns:a16="http://schemas.microsoft.com/office/drawing/2014/main" val="10001"/>
                  </a:ext>
                </a:extLst>
              </a:tr>
              <a:tr h="305039">
                <a:tc>
                  <a:txBody>
                    <a:bodyPr/>
                    <a:lstStyle/>
                    <a:p>
                      <a:r>
                        <a:rPr lang="en-US" sz="1100"/>
                        <a:t>CE</a:t>
                      </a:r>
                    </a:p>
                  </a:txBody>
                  <a:tcPr/>
                </a:tc>
                <a:tc>
                  <a:txBody>
                    <a:bodyPr/>
                    <a:lstStyle/>
                    <a:p>
                      <a:r>
                        <a:rPr lang="en-US" sz="1100"/>
                        <a:t>Communicating</a:t>
                      </a:r>
                      <a:r>
                        <a:rPr lang="en-US" sz="1100" baseline="0"/>
                        <a:t> Effectively</a:t>
                      </a:r>
                      <a:endParaRPr lang="en-US" sz="1100"/>
                    </a:p>
                  </a:txBody>
                  <a:tcPr/>
                </a:tc>
                <a:extLst>
                  <a:ext uri="{0D108BD9-81ED-4DB2-BD59-A6C34878D82A}">
                    <a16:rowId xmlns:a16="http://schemas.microsoft.com/office/drawing/2014/main" val="10002"/>
                  </a:ext>
                </a:extLst>
              </a:tr>
              <a:tr h="263211">
                <a:tc>
                  <a:txBody>
                    <a:bodyPr/>
                    <a:lstStyle/>
                    <a:p>
                      <a:r>
                        <a:rPr lang="en-US" sz="1100"/>
                        <a:t>AL</a:t>
                      </a:r>
                    </a:p>
                  </a:txBody>
                  <a:tcPr/>
                </a:tc>
                <a:tc>
                  <a:txBody>
                    <a:bodyPr/>
                    <a:lstStyle/>
                    <a:p>
                      <a:r>
                        <a:rPr lang="en-US" sz="1100"/>
                        <a:t>Active Listening</a:t>
                      </a:r>
                    </a:p>
                  </a:txBody>
                  <a:tcPr/>
                </a:tc>
                <a:extLst>
                  <a:ext uri="{0D108BD9-81ED-4DB2-BD59-A6C34878D82A}">
                    <a16:rowId xmlns:a16="http://schemas.microsoft.com/office/drawing/2014/main" val="10003"/>
                  </a:ext>
                </a:extLst>
              </a:tr>
              <a:tr h="374883">
                <a:tc>
                  <a:txBody>
                    <a:bodyPr/>
                    <a:lstStyle/>
                    <a:p>
                      <a:r>
                        <a:rPr lang="en-US" sz="1100"/>
                        <a:t>GO</a:t>
                      </a:r>
                    </a:p>
                  </a:txBody>
                  <a:tcPr/>
                </a:tc>
                <a:tc>
                  <a:txBody>
                    <a:bodyPr/>
                    <a:lstStyle/>
                    <a:p>
                      <a:r>
                        <a:rPr lang="en-US" sz="1100" dirty="0"/>
                        <a:t>Get</a:t>
                      </a:r>
                      <a:r>
                        <a:rPr lang="en-US" sz="1100" baseline="0" dirty="0"/>
                        <a:t> Organized</a:t>
                      </a:r>
                      <a:endParaRPr lang="en-US" sz="1100" dirty="0"/>
                    </a:p>
                  </a:txBody>
                  <a:tcPr/>
                </a:tc>
                <a:extLst>
                  <a:ext uri="{0D108BD9-81ED-4DB2-BD59-A6C34878D82A}">
                    <a16:rowId xmlns:a16="http://schemas.microsoft.com/office/drawing/2014/main" val="10004"/>
                  </a:ext>
                </a:extLst>
              </a:tr>
            </a:tbl>
          </a:graphicData>
        </a:graphic>
      </p:graphicFrame>
      <p:cxnSp>
        <p:nvCxnSpPr>
          <p:cNvPr id="7" name="Straight Arrow Connector 6"/>
          <p:cNvCxnSpPr/>
          <p:nvPr/>
        </p:nvCxnSpPr>
        <p:spPr>
          <a:xfrm flipV="1">
            <a:off x="4953000" y="5241168"/>
            <a:ext cx="1676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0" y="5469768"/>
            <a:ext cx="1676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953000" y="5774568"/>
            <a:ext cx="1676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953000" y="6079368"/>
            <a:ext cx="1676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par>
                          <p:cTn id="27" fill="hold">
                            <p:stCondLst>
                              <p:cond delay="1000"/>
                            </p:stCondLst>
                            <p:childTnLst>
                              <p:par>
                                <p:cTn id="28" presetID="3"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par>
                          <p:cTn id="31" fill="hold">
                            <p:stCondLst>
                              <p:cond delay="1500"/>
                            </p:stCondLst>
                            <p:childTnLst>
                              <p:par>
                                <p:cTn id="32" presetID="3" presetClass="entr" presetSubtype="1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par>
                          <p:cTn id="35" fill="hold">
                            <p:stCondLst>
                              <p:cond delay="2000"/>
                            </p:stCondLst>
                            <p:childTnLst>
                              <p:par>
                                <p:cTn id="36" presetID="3" presetClass="entr" presetSubtype="1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Greenhouse Database - </a:t>
            </a:r>
            <a:br>
              <a:rPr lang="en-US"/>
            </a:br>
            <a:r>
              <a:rPr lang="en-US"/>
              <a:t>How many rows in a table?</a:t>
            </a:r>
          </a:p>
        </p:txBody>
      </p:sp>
      <p:sp>
        <p:nvSpPr>
          <p:cNvPr id="3" name="Content Placeholder 2"/>
          <p:cNvSpPr>
            <a:spLocks noGrp="1"/>
          </p:cNvSpPr>
          <p:nvPr>
            <p:ph sz="half" idx="2"/>
          </p:nvPr>
        </p:nvSpPr>
        <p:spPr>
          <a:xfrm>
            <a:off x="1097280" y="1973589"/>
            <a:ext cx="4639736" cy="2910821"/>
          </a:xfrm>
        </p:spPr>
        <p:txBody>
          <a:bodyPr>
            <a:noAutofit/>
          </a:bodyPr>
          <a:lstStyle/>
          <a:p>
            <a:endParaRPr lang="en-US" sz="1200" dirty="0"/>
          </a:p>
          <a:p>
            <a:pPr>
              <a:buNone/>
            </a:pPr>
            <a:r>
              <a:rPr lang="en-US" sz="1200" dirty="0">
                <a:latin typeface="Courier New" pitchFamily="49" charset="0"/>
                <a:cs typeface="Courier New" pitchFamily="49" charset="0"/>
              </a:rPr>
              <a:t>/* Get a count of the records in each table. */</a:t>
            </a:r>
          </a:p>
          <a:p>
            <a:pPr>
              <a:buNone/>
            </a:pPr>
            <a:r>
              <a:rPr lang="en-US" sz="1200" dirty="0">
                <a:latin typeface="Courier New" pitchFamily="49" charset="0"/>
                <a:cs typeface="Courier New" pitchFamily="49" charset="0"/>
              </a:rPr>
              <a:t>select count(*) as "</a:t>
            </a:r>
            <a:r>
              <a:rPr lang="en-US" sz="1200" dirty="0" err="1">
                <a:latin typeface="Courier New" pitchFamily="49" charset="0"/>
                <a:cs typeface="Courier New" pitchFamily="49" charset="0"/>
              </a:rPr>
              <a:t>tblCrop</a:t>
            </a:r>
            <a:r>
              <a:rPr lang="en-US" sz="1200" dirty="0">
                <a:latin typeface="Courier New" pitchFamily="49" charset="0"/>
                <a:cs typeface="Courier New" pitchFamily="49" charset="0"/>
              </a:rPr>
              <a:t> Rows"</a:t>
            </a:r>
          </a:p>
          <a:p>
            <a:pPr>
              <a:buNone/>
            </a:pPr>
            <a:r>
              <a:rPr lang="en-US" sz="1200" dirty="0">
                <a:latin typeface="Courier New" pitchFamily="49" charset="0"/>
                <a:cs typeface="Courier New" pitchFamily="49" charset="0"/>
              </a:rPr>
              <a:t>from </a:t>
            </a:r>
            <a:r>
              <a:rPr lang="en-US" sz="1200" dirty="0" err="1">
                <a:latin typeface="Courier New" pitchFamily="49" charset="0"/>
                <a:cs typeface="Courier New" pitchFamily="49" charset="0"/>
              </a:rPr>
              <a:t>tblCrop</a:t>
            </a:r>
            <a:r>
              <a:rPr lang="en-US" sz="1200" dirty="0">
                <a:latin typeface="Courier New" pitchFamily="49" charset="0"/>
                <a:cs typeface="Courier New" pitchFamily="49" charset="0"/>
              </a:rPr>
              <a:t>;</a:t>
            </a: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select count(*) as "</a:t>
            </a:r>
            <a:r>
              <a:rPr lang="en-US" sz="1200" dirty="0" err="1">
                <a:latin typeface="Courier New" pitchFamily="49" charset="0"/>
                <a:cs typeface="Courier New" pitchFamily="49" charset="0"/>
              </a:rPr>
              <a:t>tblCropVariety</a:t>
            </a:r>
            <a:r>
              <a:rPr lang="en-US" sz="1200" dirty="0">
                <a:latin typeface="Courier New" pitchFamily="49" charset="0"/>
                <a:cs typeface="Courier New" pitchFamily="49" charset="0"/>
              </a:rPr>
              <a:t> Rows"</a:t>
            </a:r>
          </a:p>
          <a:p>
            <a:pPr>
              <a:buNone/>
            </a:pPr>
            <a:r>
              <a:rPr lang="en-US" sz="1200" dirty="0">
                <a:latin typeface="Courier New" pitchFamily="49" charset="0"/>
                <a:cs typeface="Courier New" pitchFamily="49" charset="0"/>
              </a:rPr>
              <a:t>from </a:t>
            </a:r>
            <a:r>
              <a:rPr lang="en-US" sz="1200" dirty="0" err="1">
                <a:latin typeface="Courier New" pitchFamily="49" charset="0"/>
                <a:cs typeface="Courier New" pitchFamily="49" charset="0"/>
              </a:rPr>
              <a:t>tblCropVariety</a:t>
            </a:r>
            <a:r>
              <a:rPr lang="en-US" sz="1200" dirty="0">
                <a:latin typeface="Courier New" pitchFamily="49" charset="0"/>
                <a:cs typeface="Courier New" pitchFamily="49" charset="0"/>
              </a:rPr>
              <a:t>;</a:t>
            </a: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select count(*) as "</a:t>
            </a:r>
            <a:r>
              <a:rPr lang="en-US" sz="1200" dirty="0" err="1">
                <a:latin typeface="Courier New" pitchFamily="49" charset="0"/>
                <a:cs typeface="Courier New" pitchFamily="49" charset="0"/>
              </a:rPr>
              <a:t>tblBay_Bed</a:t>
            </a:r>
            <a:r>
              <a:rPr lang="en-US" sz="1200" dirty="0">
                <a:latin typeface="Courier New" pitchFamily="49" charset="0"/>
                <a:cs typeface="Courier New" pitchFamily="49" charset="0"/>
              </a:rPr>
              <a:t> Rows"</a:t>
            </a:r>
          </a:p>
          <a:p>
            <a:pPr>
              <a:buNone/>
            </a:pPr>
            <a:r>
              <a:rPr lang="en-US" sz="1200" dirty="0">
                <a:latin typeface="Courier New" pitchFamily="49" charset="0"/>
                <a:cs typeface="Courier New" pitchFamily="49" charset="0"/>
              </a:rPr>
              <a:t>from </a:t>
            </a:r>
            <a:r>
              <a:rPr lang="en-US" sz="1200" dirty="0" err="1">
                <a:latin typeface="Courier New" pitchFamily="49" charset="0"/>
                <a:cs typeface="Courier New" pitchFamily="49" charset="0"/>
              </a:rPr>
              <a:t>tblBay_Bed</a:t>
            </a:r>
            <a:r>
              <a:rPr lang="en-US" sz="1200" dirty="0">
                <a:latin typeface="Courier New" pitchFamily="49" charset="0"/>
                <a:cs typeface="Courier New" pitchFamily="49" charset="0"/>
              </a:rPr>
              <a:t>;</a:t>
            </a:r>
          </a:p>
        </p:txBody>
      </p:sp>
      <p:sp>
        <p:nvSpPr>
          <p:cNvPr id="7" name="Content Placeholder 6">
            <a:extLst>
              <a:ext uri="{FF2B5EF4-FFF2-40B4-BE49-F238E27FC236}">
                <a16:creationId xmlns:a16="http://schemas.microsoft.com/office/drawing/2014/main" id="{3C5FCE5D-A393-445F-B5E6-30319B0A4A41}"/>
              </a:ext>
            </a:extLst>
          </p:cNvPr>
          <p:cNvSpPr>
            <a:spLocks noGrp="1"/>
          </p:cNvSpPr>
          <p:nvPr>
            <p:ph sz="quarter" idx="4"/>
          </p:nvPr>
        </p:nvSpPr>
        <p:spPr>
          <a:xfrm>
            <a:off x="6267369" y="1973588"/>
            <a:ext cx="4639736" cy="2910821"/>
          </a:xfrm>
        </p:spPr>
        <p:txBody>
          <a:bodyPr>
            <a:noAutofit/>
          </a:bodyPr>
          <a:lstStyle/>
          <a:p>
            <a:pPr>
              <a:buNone/>
            </a:pPr>
            <a:endParaRPr lang="en-US" sz="1600" dirty="0">
              <a:latin typeface="Courier New" pitchFamily="49" charset="0"/>
              <a:cs typeface="Courier New" pitchFamily="49" charset="0"/>
            </a:endParaRPr>
          </a:p>
          <a:p>
            <a:pPr>
              <a:buNone/>
            </a:pPr>
            <a:r>
              <a:rPr lang="en-US" sz="1600" dirty="0">
                <a:latin typeface="Courier New" pitchFamily="49" charset="0"/>
                <a:cs typeface="Courier New" pitchFamily="49" charset="0"/>
              </a:rPr>
              <a:t>select count(*) as "</a:t>
            </a:r>
            <a:r>
              <a:rPr lang="en-US" sz="1600" dirty="0" err="1">
                <a:latin typeface="Courier New" pitchFamily="49" charset="0"/>
                <a:cs typeface="Courier New" pitchFamily="49" charset="0"/>
              </a:rPr>
              <a:t>tblCropHarvest</a:t>
            </a:r>
            <a:r>
              <a:rPr lang="en-US" sz="1600" dirty="0">
                <a:latin typeface="Courier New" pitchFamily="49" charset="0"/>
                <a:cs typeface="Courier New" pitchFamily="49" charset="0"/>
              </a:rPr>
              <a:t> Rows"</a:t>
            </a:r>
          </a:p>
          <a:p>
            <a:pPr>
              <a:buNone/>
            </a:pPr>
            <a:r>
              <a:rPr lang="en-US" sz="1600" dirty="0">
                <a:latin typeface="Courier New" pitchFamily="49" charset="0"/>
                <a:cs typeface="Courier New" pitchFamily="49" charset="0"/>
              </a:rPr>
              <a:t>from </a:t>
            </a:r>
            <a:r>
              <a:rPr lang="en-US" sz="1600" dirty="0" err="1">
                <a:latin typeface="Courier New" pitchFamily="49" charset="0"/>
                <a:cs typeface="Courier New" pitchFamily="49" charset="0"/>
              </a:rPr>
              <a:t>tblCropHarvest</a:t>
            </a:r>
            <a:r>
              <a:rPr lang="en-US" sz="1600" dirty="0">
                <a:latin typeface="Courier New" pitchFamily="49" charset="0"/>
                <a:cs typeface="Courier New" pitchFamily="49" charset="0"/>
              </a:rPr>
              <a:t>;</a:t>
            </a:r>
          </a:p>
          <a:p>
            <a:pPr>
              <a:buNone/>
            </a:pPr>
            <a:r>
              <a:rPr lang="en-US" sz="1600" dirty="0">
                <a:latin typeface="Courier New" pitchFamily="49" charset="0"/>
                <a:cs typeface="Courier New" pitchFamily="49" charset="0"/>
              </a:rPr>
              <a:t>select count(*) as "</a:t>
            </a:r>
            <a:r>
              <a:rPr lang="en-US" sz="1600" dirty="0" err="1">
                <a:latin typeface="Courier New" pitchFamily="49" charset="0"/>
                <a:cs typeface="Courier New" pitchFamily="49" charset="0"/>
              </a:rPr>
              <a:t>tblCropPlanting</a:t>
            </a:r>
            <a:r>
              <a:rPr lang="en-US" sz="1600" dirty="0">
                <a:latin typeface="Courier New" pitchFamily="49" charset="0"/>
                <a:cs typeface="Courier New" pitchFamily="49" charset="0"/>
              </a:rPr>
              <a:t> Rows“ from </a:t>
            </a:r>
            <a:r>
              <a:rPr lang="en-US" sz="1600" dirty="0" err="1">
                <a:latin typeface="Courier New" pitchFamily="49" charset="0"/>
                <a:cs typeface="Courier New" pitchFamily="49" charset="0"/>
              </a:rPr>
              <a:t>tblCropPlanting</a:t>
            </a:r>
            <a:r>
              <a:rPr lang="en-US" sz="1600" dirty="0">
                <a:latin typeface="Courier New" pitchFamily="49" charset="0"/>
                <a:cs typeface="Courier New" pitchFamily="49" charset="0"/>
              </a:rPr>
              <a:t>;</a:t>
            </a:r>
          </a:p>
          <a:p>
            <a:pPr>
              <a:buNone/>
            </a:pPr>
            <a:r>
              <a:rPr lang="en-US" sz="1600" dirty="0">
                <a:latin typeface="Courier New" pitchFamily="49" charset="0"/>
                <a:cs typeface="Courier New" pitchFamily="49" charset="0"/>
              </a:rPr>
              <a:t>select count(*) as "</a:t>
            </a:r>
            <a:r>
              <a:rPr lang="en-US" sz="1600" dirty="0" err="1">
                <a:latin typeface="Courier New" pitchFamily="49" charset="0"/>
                <a:cs typeface="Courier New" pitchFamily="49" charset="0"/>
              </a:rPr>
              <a:t>tblAmendment</a:t>
            </a:r>
            <a:r>
              <a:rPr lang="en-US" sz="1600" dirty="0">
                <a:latin typeface="Courier New" pitchFamily="49" charset="0"/>
                <a:cs typeface="Courier New" pitchFamily="49" charset="0"/>
              </a:rPr>
              <a:t> Rows“ from </a:t>
            </a:r>
            <a:r>
              <a:rPr lang="en-US" sz="1600" dirty="0" err="1">
                <a:latin typeface="Courier New" pitchFamily="49" charset="0"/>
                <a:cs typeface="Courier New" pitchFamily="49" charset="0"/>
              </a:rPr>
              <a:t>tblAmendment</a:t>
            </a:r>
            <a:r>
              <a:rPr lang="en-US" sz="1600" dirty="0">
                <a:latin typeface="Courier New" pitchFamily="49" charset="0"/>
                <a:cs typeface="Courier New" pitchFamily="49" charset="0"/>
              </a:rPr>
              <a:t>;</a:t>
            </a:r>
          </a:p>
          <a:p>
            <a:pPr>
              <a:buNone/>
            </a:pPr>
            <a:r>
              <a:rPr lang="en-US" sz="1600" dirty="0">
                <a:latin typeface="Courier New" pitchFamily="49" charset="0"/>
                <a:cs typeface="Courier New" pitchFamily="49" charset="0"/>
              </a:rPr>
              <a:t>select count(*) as "</a:t>
            </a:r>
            <a:r>
              <a:rPr lang="en-US" sz="1600" dirty="0" err="1">
                <a:latin typeface="Courier New" pitchFamily="49" charset="0"/>
                <a:cs typeface="Courier New" pitchFamily="49" charset="0"/>
              </a:rPr>
              <a:t>tblCropPlantingAmend</a:t>
            </a:r>
            <a:r>
              <a:rPr lang="en-US" sz="1600" dirty="0">
                <a:latin typeface="Courier New" pitchFamily="49" charset="0"/>
                <a:cs typeface="Courier New" pitchFamily="49" charset="0"/>
              </a:rPr>
              <a:t> Rows"</a:t>
            </a:r>
          </a:p>
          <a:p>
            <a:pPr>
              <a:buNone/>
            </a:pPr>
            <a:r>
              <a:rPr lang="en-US" sz="1600" dirty="0">
                <a:latin typeface="Courier New" pitchFamily="49" charset="0"/>
                <a:cs typeface="Courier New" pitchFamily="49" charset="0"/>
              </a:rPr>
              <a:t>from </a:t>
            </a:r>
            <a:r>
              <a:rPr lang="en-US" sz="1600" dirty="0" err="1">
                <a:latin typeface="Courier New" pitchFamily="49" charset="0"/>
                <a:cs typeface="Courier New" pitchFamily="49" charset="0"/>
              </a:rPr>
              <a:t>tblCropPlantingAmend</a:t>
            </a:r>
            <a:r>
              <a:rPr lang="en-US" sz="1600" dirty="0">
                <a:latin typeface="Courier New" pitchFamily="49" charset="0"/>
                <a:cs typeface="Courier New" pitchFamily="49" charset="0"/>
              </a:rPr>
              <a:t>;</a:t>
            </a:r>
          </a:p>
          <a:p>
            <a:endParaRPr lang="en-US" sz="16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a:t>
            </a:fld>
            <a:endParaRPr kumimoji="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46217"/>
          </a:xfrm>
        </p:spPr>
        <p:txBody>
          <a:bodyPr/>
          <a:lstStyle/>
          <a:p>
            <a:r>
              <a:rPr lang="en-US" dirty="0"/>
              <a:t>DIVISION: Modify the S-T database</a:t>
            </a:r>
          </a:p>
        </p:txBody>
      </p:sp>
      <p:sp>
        <p:nvSpPr>
          <p:cNvPr id="3" name="Content Placeholder 2"/>
          <p:cNvSpPr>
            <a:spLocks noGrp="1"/>
          </p:cNvSpPr>
          <p:nvPr>
            <p:ph idx="1"/>
          </p:nvPr>
        </p:nvSpPr>
        <p:spPr>
          <a:xfrm>
            <a:off x="800100" y="1252210"/>
            <a:ext cx="8001000" cy="1524000"/>
          </a:xfrm>
        </p:spPr>
        <p:txBody>
          <a:bodyPr>
            <a:normAutofit fontScale="85000" lnSpcReduction="10000"/>
          </a:bodyPr>
          <a:lstStyle/>
          <a:p>
            <a:r>
              <a:rPr lang="en-US" dirty="0"/>
              <a:t>We’ll modify the Students-Teams database for this lesson.  Students can attend workshops that help them learn skills for working in teams.</a:t>
            </a:r>
          </a:p>
          <a:p>
            <a:r>
              <a:rPr lang="en-US" dirty="0"/>
              <a:t>We will add a WORKSHOPS table and an ATTENDANCES table.  The ATTENDANCES table stores information for each student that attends a workshop.</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40</a:t>
            </a:fld>
            <a:endParaRPr kumimoji="0" lang="en-US"/>
          </a:p>
        </p:txBody>
      </p:sp>
      <p:sp>
        <p:nvSpPr>
          <p:cNvPr id="5" name="Rectangle 150"/>
          <p:cNvSpPr>
            <a:spLocks noChangeArrowheads="1"/>
          </p:cNvSpPr>
          <p:nvPr/>
        </p:nvSpPr>
        <p:spPr bwMode="auto">
          <a:xfrm>
            <a:off x="3505200" y="4267200"/>
            <a:ext cx="12192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TEAMS</a:t>
            </a:r>
            <a:endParaRPr lang="en-US" sz="1200" dirty="0">
              <a:latin typeface="Arial" charset="0"/>
            </a:endParaRPr>
          </a:p>
        </p:txBody>
      </p:sp>
      <p:sp>
        <p:nvSpPr>
          <p:cNvPr id="7" name="Rectangle 150"/>
          <p:cNvSpPr>
            <a:spLocks noChangeArrowheads="1"/>
          </p:cNvSpPr>
          <p:nvPr/>
        </p:nvSpPr>
        <p:spPr bwMode="auto">
          <a:xfrm>
            <a:off x="5638800" y="4267200"/>
            <a:ext cx="1447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STUDENTS</a:t>
            </a:r>
            <a:endParaRPr lang="en-US" sz="1200" dirty="0">
              <a:latin typeface="Arial" charset="0"/>
            </a:endParaRPr>
          </a:p>
        </p:txBody>
      </p:sp>
      <p:grpSp>
        <p:nvGrpSpPr>
          <p:cNvPr id="8" name="Group 66"/>
          <p:cNvGrpSpPr/>
          <p:nvPr/>
        </p:nvGrpSpPr>
        <p:grpSpPr>
          <a:xfrm rot="5400000">
            <a:off x="5562600" y="5257800"/>
            <a:ext cx="914400" cy="152400"/>
            <a:chOff x="5105400" y="5562600"/>
            <a:chExt cx="914400" cy="152400"/>
          </a:xfrm>
        </p:grpSpPr>
        <p:cxnSp>
          <p:nvCxnSpPr>
            <p:cNvPr id="9" name="Straight Connector 8"/>
            <p:cNvCxnSpPr/>
            <p:nvPr/>
          </p:nvCxnSpPr>
          <p:spPr>
            <a:xfrm>
              <a:off x="5257800" y="5638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156"/>
            <p:cNvSpPr>
              <a:spLocks noChangeArrowheads="1"/>
            </p:cNvSpPr>
            <p:nvPr/>
          </p:nvSpPr>
          <p:spPr bwMode="auto">
            <a:xfrm>
              <a:off x="5715000" y="5562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11" name="Line 157"/>
            <p:cNvSpPr>
              <a:spLocks noChangeShapeType="1"/>
            </p:cNvSpPr>
            <p:nvPr/>
          </p:nvSpPr>
          <p:spPr bwMode="auto">
            <a:xfrm>
              <a:off x="5867400" y="5638800"/>
              <a:ext cx="152400" cy="0"/>
            </a:xfrm>
            <a:prstGeom prst="line">
              <a:avLst/>
            </a:prstGeom>
            <a:noFill/>
            <a:ln w="9525">
              <a:solidFill>
                <a:schemeClr val="tx1"/>
              </a:solidFill>
              <a:round/>
              <a:headEnd/>
              <a:tailEnd/>
            </a:ln>
            <a:effectLst/>
          </p:spPr>
          <p:txBody>
            <a:bodyPr wrap="none" anchor="ctr"/>
            <a:lstStyle/>
            <a:p>
              <a:endParaRPr lang="en-US" dirty="0"/>
            </a:p>
          </p:txBody>
        </p:sp>
        <p:sp>
          <p:nvSpPr>
            <p:cNvPr id="12" name="Line 158"/>
            <p:cNvSpPr>
              <a:spLocks noChangeShapeType="1"/>
            </p:cNvSpPr>
            <p:nvPr/>
          </p:nvSpPr>
          <p:spPr bwMode="auto">
            <a:xfrm>
              <a:off x="5867400" y="5638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3" name="Line 159"/>
            <p:cNvSpPr>
              <a:spLocks noChangeShapeType="1"/>
            </p:cNvSpPr>
            <p:nvPr/>
          </p:nvSpPr>
          <p:spPr bwMode="auto">
            <a:xfrm flipV="1">
              <a:off x="5867400" y="55626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4" name="Line 192"/>
            <p:cNvSpPr>
              <a:spLocks noChangeShapeType="1"/>
            </p:cNvSpPr>
            <p:nvPr/>
          </p:nvSpPr>
          <p:spPr bwMode="auto">
            <a:xfrm>
              <a:off x="52578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5" name="Line 193"/>
            <p:cNvSpPr>
              <a:spLocks noChangeShapeType="1"/>
            </p:cNvSpPr>
            <p:nvPr/>
          </p:nvSpPr>
          <p:spPr bwMode="auto">
            <a:xfrm>
              <a:off x="51816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6" name="Line 194"/>
            <p:cNvSpPr>
              <a:spLocks noChangeShapeType="1"/>
            </p:cNvSpPr>
            <p:nvPr/>
          </p:nvSpPr>
          <p:spPr bwMode="auto">
            <a:xfrm>
              <a:off x="5105400" y="56388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17" name="Rectangle 150"/>
          <p:cNvSpPr>
            <a:spLocks noChangeArrowheads="1"/>
          </p:cNvSpPr>
          <p:nvPr/>
        </p:nvSpPr>
        <p:spPr bwMode="auto">
          <a:xfrm>
            <a:off x="5638800" y="5791200"/>
            <a:ext cx="1447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EVALUATIONS</a:t>
            </a:r>
            <a:endParaRPr lang="en-US" sz="1200" dirty="0">
              <a:latin typeface="Arial" charset="0"/>
            </a:endParaRPr>
          </a:p>
        </p:txBody>
      </p:sp>
      <p:cxnSp>
        <p:nvCxnSpPr>
          <p:cNvPr id="18" name="Straight Connector 17"/>
          <p:cNvCxnSpPr>
            <a:stCxn id="52" idx="6"/>
          </p:cNvCxnSpPr>
          <p:nvPr/>
        </p:nvCxnSpPr>
        <p:spPr>
          <a:xfrm>
            <a:off x="5029200" y="45720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56"/>
          <p:cNvSpPr>
            <a:spLocks noChangeArrowheads="1"/>
          </p:cNvSpPr>
          <p:nvPr/>
        </p:nvSpPr>
        <p:spPr bwMode="auto">
          <a:xfrm>
            <a:off x="5334000" y="44958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20" name="Line 157"/>
          <p:cNvSpPr>
            <a:spLocks noChangeShapeType="1"/>
          </p:cNvSpPr>
          <p:nvPr/>
        </p:nvSpPr>
        <p:spPr bwMode="auto">
          <a:xfrm>
            <a:off x="5486400" y="4572000"/>
            <a:ext cx="152400" cy="0"/>
          </a:xfrm>
          <a:prstGeom prst="line">
            <a:avLst/>
          </a:prstGeom>
          <a:noFill/>
          <a:ln w="9525">
            <a:solidFill>
              <a:schemeClr val="tx1"/>
            </a:solidFill>
            <a:round/>
            <a:headEnd/>
            <a:tailEnd/>
          </a:ln>
          <a:effectLst/>
        </p:spPr>
        <p:txBody>
          <a:bodyPr wrap="none" anchor="ctr"/>
          <a:lstStyle/>
          <a:p>
            <a:endParaRPr lang="en-US" dirty="0"/>
          </a:p>
        </p:txBody>
      </p:sp>
      <p:sp>
        <p:nvSpPr>
          <p:cNvPr id="21" name="Line 158"/>
          <p:cNvSpPr>
            <a:spLocks noChangeShapeType="1"/>
          </p:cNvSpPr>
          <p:nvPr/>
        </p:nvSpPr>
        <p:spPr bwMode="auto">
          <a:xfrm>
            <a:off x="5486400" y="45720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22" name="Line 159"/>
          <p:cNvSpPr>
            <a:spLocks noChangeShapeType="1"/>
          </p:cNvSpPr>
          <p:nvPr/>
        </p:nvSpPr>
        <p:spPr bwMode="auto">
          <a:xfrm flipV="1">
            <a:off x="5486400" y="4495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23" name="Line 193"/>
          <p:cNvSpPr>
            <a:spLocks noChangeShapeType="1"/>
          </p:cNvSpPr>
          <p:nvPr/>
        </p:nvSpPr>
        <p:spPr bwMode="auto">
          <a:xfrm>
            <a:off x="4800600" y="4495800"/>
            <a:ext cx="0" cy="152400"/>
          </a:xfrm>
          <a:prstGeom prst="line">
            <a:avLst/>
          </a:prstGeom>
          <a:noFill/>
          <a:ln w="9525">
            <a:solidFill>
              <a:schemeClr val="tx1"/>
            </a:solidFill>
            <a:round/>
            <a:headEnd/>
            <a:tailEnd/>
          </a:ln>
          <a:effectLst/>
        </p:spPr>
        <p:txBody>
          <a:bodyPr wrap="none" anchor="ctr"/>
          <a:lstStyle/>
          <a:p>
            <a:endParaRPr lang="en-US" dirty="0"/>
          </a:p>
        </p:txBody>
      </p:sp>
      <p:sp>
        <p:nvSpPr>
          <p:cNvPr id="24" name="Line 194"/>
          <p:cNvSpPr>
            <a:spLocks noChangeShapeType="1"/>
          </p:cNvSpPr>
          <p:nvPr/>
        </p:nvSpPr>
        <p:spPr bwMode="auto">
          <a:xfrm>
            <a:off x="4724400" y="45720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25" name="Group 83"/>
          <p:cNvGrpSpPr/>
          <p:nvPr/>
        </p:nvGrpSpPr>
        <p:grpSpPr>
          <a:xfrm rot="5400000">
            <a:off x="6248400" y="5257800"/>
            <a:ext cx="914400" cy="152400"/>
            <a:chOff x="5105400" y="5562600"/>
            <a:chExt cx="914400" cy="152400"/>
          </a:xfrm>
        </p:grpSpPr>
        <p:cxnSp>
          <p:nvCxnSpPr>
            <p:cNvPr id="26" name="Straight Connector 25"/>
            <p:cNvCxnSpPr/>
            <p:nvPr/>
          </p:nvCxnSpPr>
          <p:spPr>
            <a:xfrm>
              <a:off x="5257800" y="5638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156"/>
            <p:cNvSpPr>
              <a:spLocks noChangeArrowheads="1"/>
            </p:cNvSpPr>
            <p:nvPr/>
          </p:nvSpPr>
          <p:spPr bwMode="auto">
            <a:xfrm>
              <a:off x="5715000" y="5562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28" name="Line 157"/>
            <p:cNvSpPr>
              <a:spLocks noChangeShapeType="1"/>
            </p:cNvSpPr>
            <p:nvPr/>
          </p:nvSpPr>
          <p:spPr bwMode="auto">
            <a:xfrm>
              <a:off x="5867400" y="5638800"/>
              <a:ext cx="152400" cy="0"/>
            </a:xfrm>
            <a:prstGeom prst="line">
              <a:avLst/>
            </a:prstGeom>
            <a:noFill/>
            <a:ln w="9525">
              <a:solidFill>
                <a:schemeClr val="tx1"/>
              </a:solidFill>
              <a:round/>
              <a:headEnd/>
              <a:tailEnd/>
            </a:ln>
            <a:effectLst/>
          </p:spPr>
          <p:txBody>
            <a:bodyPr wrap="none" anchor="ctr"/>
            <a:lstStyle/>
            <a:p>
              <a:endParaRPr lang="en-US" dirty="0"/>
            </a:p>
          </p:txBody>
        </p:sp>
        <p:sp>
          <p:nvSpPr>
            <p:cNvPr id="29" name="Line 158"/>
            <p:cNvSpPr>
              <a:spLocks noChangeShapeType="1"/>
            </p:cNvSpPr>
            <p:nvPr/>
          </p:nvSpPr>
          <p:spPr bwMode="auto">
            <a:xfrm>
              <a:off x="5867400" y="5638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30" name="Line 159"/>
            <p:cNvSpPr>
              <a:spLocks noChangeShapeType="1"/>
            </p:cNvSpPr>
            <p:nvPr/>
          </p:nvSpPr>
          <p:spPr bwMode="auto">
            <a:xfrm flipV="1">
              <a:off x="5867400" y="55626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31" name="Line 192"/>
            <p:cNvSpPr>
              <a:spLocks noChangeShapeType="1"/>
            </p:cNvSpPr>
            <p:nvPr/>
          </p:nvSpPr>
          <p:spPr bwMode="auto">
            <a:xfrm>
              <a:off x="52578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32" name="Line 193"/>
            <p:cNvSpPr>
              <a:spLocks noChangeShapeType="1"/>
            </p:cNvSpPr>
            <p:nvPr/>
          </p:nvSpPr>
          <p:spPr bwMode="auto">
            <a:xfrm>
              <a:off x="51816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33" name="Line 194"/>
            <p:cNvSpPr>
              <a:spLocks noChangeShapeType="1"/>
            </p:cNvSpPr>
            <p:nvPr/>
          </p:nvSpPr>
          <p:spPr bwMode="auto">
            <a:xfrm>
              <a:off x="5105400" y="56388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34" name="Rectangle 150"/>
          <p:cNvSpPr>
            <a:spLocks noChangeArrowheads="1"/>
          </p:cNvSpPr>
          <p:nvPr/>
        </p:nvSpPr>
        <p:spPr bwMode="auto">
          <a:xfrm>
            <a:off x="8001000" y="5791200"/>
            <a:ext cx="1828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EVAL_ITEMS_SCORES</a:t>
            </a:r>
            <a:endParaRPr lang="en-US" sz="1200" dirty="0">
              <a:latin typeface="Arial" charset="0"/>
            </a:endParaRPr>
          </a:p>
        </p:txBody>
      </p:sp>
      <p:sp>
        <p:nvSpPr>
          <p:cNvPr id="35" name="Rectangle 150"/>
          <p:cNvSpPr>
            <a:spLocks noChangeArrowheads="1"/>
          </p:cNvSpPr>
          <p:nvPr/>
        </p:nvSpPr>
        <p:spPr bwMode="auto">
          <a:xfrm>
            <a:off x="8153400" y="4267200"/>
            <a:ext cx="15240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EVAL_ITEMS</a:t>
            </a:r>
            <a:endParaRPr lang="en-US" sz="1200" dirty="0">
              <a:latin typeface="Arial" charset="0"/>
            </a:endParaRPr>
          </a:p>
        </p:txBody>
      </p:sp>
      <p:cxnSp>
        <p:nvCxnSpPr>
          <p:cNvPr id="36" name="Straight Connector 35"/>
          <p:cNvCxnSpPr>
            <a:stCxn id="42" idx="0"/>
          </p:cNvCxnSpPr>
          <p:nvPr/>
        </p:nvCxnSpPr>
        <p:spPr>
          <a:xfrm rot="10800000" flipV="1">
            <a:off x="8915400" y="4876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156"/>
          <p:cNvSpPr>
            <a:spLocks noChangeArrowheads="1"/>
          </p:cNvSpPr>
          <p:nvPr/>
        </p:nvSpPr>
        <p:spPr bwMode="auto">
          <a:xfrm rot="5400000">
            <a:off x="8839200" y="54864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38" name="Line 157"/>
          <p:cNvSpPr>
            <a:spLocks noChangeShapeType="1"/>
          </p:cNvSpPr>
          <p:nvPr/>
        </p:nvSpPr>
        <p:spPr bwMode="auto">
          <a:xfrm rot="5400000">
            <a:off x="8839200" y="5715000"/>
            <a:ext cx="152400" cy="0"/>
          </a:xfrm>
          <a:prstGeom prst="line">
            <a:avLst/>
          </a:prstGeom>
          <a:noFill/>
          <a:ln w="9525">
            <a:solidFill>
              <a:schemeClr val="tx1"/>
            </a:solidFill>
            <a:round/>
            <a:headEnd/>
            <a:tailEnd/>
          </a:ln>
          <a:effectLst/>
        </p:spPr>
        <p:txBody>
          <a:bodyPr wrap="none" anchor="ctr"/>
          <a:lstStyle/>
          <a:p>
            <a:endParaRPr lang="en-US" dirty="0"/>
          </a:p>
        </p:txBody>
      </p:sp>
      <p:sp>
        <p:nvSpPr>
          <p:cNvPr id="39" name="Line 158"/>
          <p:cNvSpPr>
            <a:spLocks noChangeShapeType="1"/>
          </p:cNvSpPr>
          <p:nvPr/>
        </p:nvSpPr>
        <p:spPr bwMode="auto">
          <a:xfrm rot="5400000">
            <a:off x="8801100" y="56769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40" name="Line 159"/>
          <p:cNvSpPr>
            <a:spLocks noChangeShapeType="1"/>
          </p:cNvSpPr>
          <p:nvPr/>
        </p:nvSpPr>
        <p:spPr bwMode="auto">
          <a:xfrm rot="5400000" flipV="1">
            <a:off x="8877300" y="56769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41" name="Line 193"/>
          <p:cNvSpPr>
            <a:spLocks noChangeShapeType="1"/>
          </p:cNvSpPr>
          <p:nvPr/>
        </p:nvSpPr>
        <p:spPr bwMode="auto">
          <a:xfrm rot="5400000">
            <a:off x="8915400" y="4876800"/>
            <a:ext cx="0" cy="152400"/>
          </a:xfrm>
          <a:prstGeom prst="line">
            <a:avLst/>
          </a:prstGeom>
          <a:noFill/>
          <a:ln w="9525">
            <a:solidFill>
              <a:schemeClr val="tx1"/>
            </a:solidFill>
            <a:round/>
            <a:headEnd/>
            <a:tailEnd/>
          </a:ln>
          <a:effectLst/>
        </p:spPr>
        <p:txBody>
          <a:bodyPr wrap="none" anchor="ctr"/>
          <a:lstStyle/>
          <a:p>
            <a:endParaRPr lang="en-US" dirty="0"/>
          </a:p>
        </p:txBody>
      </p:sp>
      <p:sp>
        <p:nvSpPr>
          <p:cNvPr id="42" name="Line 194"/>
          <p:cNvSpPr>
            <a:spLocks noChangeShapeType="1"/>
          </p:cNvSpPr>
          <p:nvPr/>
        </p:nvSpPr>
        <p:spPr bwMode="auto">
          <a:xfrm rot="5400000">
            <a:off x="8839200" y="49530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43" name="Group 101"/>
          <p:cNvGrpSpPr/>
          <p:nvPr/>
        </p:nvGrpSpPr>
        <p:grpSpPr>
          <a:xfrm>
            <a:off x="7086600" y="6019800"/>
            <a:ext cx="914400" cy="152400"/>
            <a:chOff x="2209800" y="4267200"/>
            <a:chExt cx="914400" cy="152400"/>
          </a:xfrm>
        </p:grpSpPr>
        <p:cxnSp>
          <p:nvCxnSpPr>
            <p:cNvPr id="44" name="Straight Connector 43"/>
            <p:cNvCxnSpPr/>
            <p:nvPr/>
          </p:nvCxnSpPr>
          <p:spPr>
            <a:xfrm>
              <a:off x="2362200" y="4343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156"/>
            <p:cNvSpPr>
              <a:spLocks noChangeArrowheads="1"/>
            </p:cNvSpPr>
            <p:nvPr/>
          </p:nvSpPr>
          <p:spPr bwMode="auto">
            <a:xfrm>
              <a:off x="2819400" y="42672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46" name="Line 157"/>
            <p:cNvSpPr>
              <a:spLocks noChangeShapeType="1"/>
            </p:cNvSpPr>
            <p:nvPr/>
          </p:nvSpPr>
          <p:spPr bwMode="auto">
            <a:xfrm>
              <a:off x="2971800" y="4343400"/>
              <a:ext cx="152400" cy="0"/>
            </a:xfrm>
            <a:prstGeom prst="line">
              <a:avLst/>
            </a:prstGeom>
            <a:noFill/>
            <a:ln w="9525">
              <a:solidFill>
                <a:schemeClr val="tx1"/>
              </a:solidFill>
              <a:round/>
              <a:headEnd/>
              <a:tailEnd/>
            </a:ln>
            <a:effectLst/>
          </p:spPr>
          <p:txBody>
            <a:bodyPr wrap="none" anchor="ctr"/>
            <a:lstStyle/>
            <a:p>
              <a:endParaRPr lang="en-US" dirty="0"/>
            </a:p>
          </p:txBody>
        </p:sp>
        <p:sp>
          <p:nvSpPr>
            <p:cNvPr id="47" name="Line 158"/>
            <p:cNvSpPr>
              <a:spLocks noChangeShapeType="1"/>
            </p:cNvSpPr>
            <p:nvPr/>
          </p:nvSpPr>
          <p:spPr bwMode="auto">
            <a:xfrm>
              <a:off x="2971800" y="43434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48" name="Line 159"/>
            <p:cNvSpPr>
              <a:spLocks noChangeShapeType="1"/>
            </p:cNvSpPr>
            <p:nvPr/>
          </p:nvSpPr>
          <p:spPr bwMode="auto">
            <a:xfrm flipV="1">
              <a:off x="2971800" y="42672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49" name="Line 192"/>
            <p:cNvSpPr>
              <a:spLocks noChangeShapeType="1"/>
            </p:cNvSpPr>
            <p:nvPr/>
          </p:nvSpPr>
          <p:spPr bwMode="auto">
            <a:xfrm>
              <a:off x="2362200"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50" name="Line 193"/>
            <p:cNvSpPr>
              <a:spLocks noChangeShapeType="1"/>
            </p:cNvSpPr>
            <p:nvPr/>
          </p:nvSpPr>
          <p:spPr bwMode="auto">
            <a:xfrm>
              <a:off x="2286000"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51" name="Line 194"/>
            <p:cNvSpPr>
              <a:spLocks noChangeShapeType="1"/>
            </p:cNvSpPr>
            <p:nvPr/>
          </p:nvSpPr>
          <p:spPr bwMode="auto">
            <a:xfrm>
              <a:off x="2209800" y="43434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52" name="Oval 156"/>
          <p:cNvSpPr>
            <a:spLocks noChangeArrowheads="1"/>
          </p:cNvSpPr>
          <p:nvPr/>
        </p:nvSpPr>
        <p:spPr bwMode="auto">
          <a:xfrm>
            <a:off x="4876800" y="44958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53" name="Line 193"/>
          <p:cNvSpPr>
            <a:spLocks noChangeShapeType="1"/>
          </p:cNvSpPr>
          <p:nvPr/>
        </p:nvSpPr>
        <p:spPr bwMode="auto">
          <a:xfrm rot="5400000">
            <a:off x="8915400" y="4953000"/>
            <a:ext cx="0" cy="152400"/>
          </a:xfrm>
          <a:prstGeom prst="line">
            <a:avLst/>
          </a:prstGeom>
          <a:noFill/>
          <a:ln w="9525">
            <a:solidFill>
              <a:schemeClr val="tx1"/>
            </a:solidFill>
            <a:round/>
            <a:headEnd/>
            <a:tailEnd/>
          </a:ln>
          <a:effectLst/>
        </p:spPr>
        <p:txBody>
          <a:bodyPr wrap="none" anchor="ctr"/>
          <a:lstStyle/>
          <a:p>
            <a:endParaRPr lang="en-US" dirty="0"/>
          </a:p>
        </p:txBody>
      </p:sp>
      <p:sp>
        <p:nvSpPr>
          <p:cNvPr id="54" name="Rectangle 150"/>
          <p:cNvSpPr>
            <a:spLocks noChangeArrowheads="1"/>
          </p:cNvSpPr>
          <p:nvPr/>
        </p:nvSpPr>
        <p:spPr bwMode="auto">
          <a:xfrm>
            <a:off x="5638800" y="2743200"/>
            <a:ext cx="1447800" cy="609600"/>
          </a:xfrm>
          <a:prstGeom prst="rect">
            <a:avLst/>
          </a:prstGeom>
          <a:noFill/>
          <a:ln w="9525">
            <a:solidFill>
              <a:srgbClr val="C00000"/>
            </a:solidFill>
            <a:miter lim="800000"/>
            <a:headEnd/>
            <a:tailEnd/>
          </a:ln>
          <a:effectLst/>
        </p:spPr>
        <p:txBody>
          <a:bodyPr wrap="none" anchor="ctr"/>
          <a:lstStyle/>
          <a:p>
            <a:pPr algn="ctr"/>
            <a:r>
              <a:rPr lang="en-US" sz="1200" b="1">
                <a:solidFill>
                  <a:srgbClr val="C00000"/>
                </a:solidFill>
                <a:latin typeface="Arial" charset="0"/>
              </a:rPr>
              <a:t>ATTENDANCES</a:t>
            </a:r>
            <a:endParaRPr lang="en-US" sz="1200" b="1" dirty="0">
              <a:solidFill>
                <a:srgbClr val="C00000"/>
              </a:solidFill>
              <a:latin typeface="Arial" charset="0"/>
            </a:endParaRPr>
          </a:p>
        </p:txBody>
      </p:sp>
      <p:sp>
        <p:nvSpPr>
          <p:cNvPr id="55" name="Rectangle 150"/>
          <p:cNvSpPr>
            <a:spLocks noChangeArrowheads="1"/>
          </p:cNvSpPr>
          <p:nvPr/>
        </p:nvSpPr>
        <p:spPr bwMode="auto">
          <a:xfrm>
            <a:off x="8001000" y="2743200"/>
            <a:ext cx="1676400" cy="609600"/>
          </a:xfrm>
          <a:prstGeom prst="rect">
            <a:avLst/>
          </a:prstGeom>
          <a:noFill/>
          <a:ln w="9525">
            <a:solidFill>
              <a:srgbClr val="C00000"/>
            </a:solidFill>
            <a:miter lim="800000"/>
            <a:headEnd/>
            <a:tailEnd/>
          </a:ln>
          <a:effectLst/>
        </p:spPr>
        <p:txBody>
          <a:bodyPr wrap="none" anchor="ctr"/>
          <a:lstStyle/>
          <a:p>
            <a:pPr algn="ctr"/>
            <a:r>
              <a:rPr lang="en-US" sz="1200" b="1">
                <a:solidFill>
                  <a:srgbClr val="C00000"/>
                </a:solidFill>
                <a:latin typeface="Arial" charset="0"/>
              </a:rPr>
              <a:t>WORKSHOPS</a:t>
            </a:r>
          </a:p>
        </p:txBody>
      </p:sp>
      <p:grpSp>
        <p:nvGrpSpPr>
          <p:cNvPr id="56" name="Group 83"/>
          <p:cNvGrpSpPr/>
          <p:nvPr/>
        </p:nvGrpSpPr>
        <p:grpSpPr>
          <a:xfrm rot="16200000">
            <a:off x="5867400" y="3733800"/>
            <a:ext cx="914400" cy="152400"/>
            <a:chOff x="5105400" y="5562600"/>
            <a:chExt cx="914400" cy="152400"/>
          </a:xfrm>
        </p:grpSpPr>
        <p:cxnSp>
          <p:nvCxnSpPr>
            <p:cNvPr id="57" name="Straight Connector 56"/>
            <p:cNvCxnSpPr/>
            <p:nvPr/>
          </p:nvCxnSpPr>
          <p:spPr>
            <a:xfrm>
              <a:off x="5257800" y="5638800"/>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Oval 156"/>
            <p:cNvSpPr>
              <a:spLocks noChangeArrowheads="1"/>
            </p:cNvSpPr>
            <p:nvPr/>
          </p:nvSpPr>
          <p:spPr bwMode="auto">
            <a:xfrm>
              <a:off x="5715000" y="5562600"/>
              <a:ext cx="152400" cy="152400"/>
            </a:xfrm>
            <a:prstGeom prst="ellips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59" name="Line 157"/>
            <p:cNvSpPr>
              <a:spLocks noChangeShapeType="1"/>
            </p:cNvSpPr>
            <p:nvPr/>
          </p:nvSpPr>
          <p:spPr bwMode="auto">
            <a:xfrm>
              <a:off x="5867400" y="5638800"/>
              <a:ext cx="152400" cy="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0" name="Line 158"/>
            <p:cNvSpPr>
              <a:spLocks noChangeShapeType="1"/>
            </p:cNvSpPr>
            <p:nvPr/>
          </p:nvSpPr>
          <p:spPr bwMode="auto">
            <a:xfrm>
              <a:off x="5867400" y="5638800"/>
              <a:ext cx="152400" cy="762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1" name="Line 159"/>
            <p:cNvSpPr>
              <a:spLocks noChangeShapeType="1"/>
            </p:cNvSpPr>
            <p:nvPr/>
          </p:nvSpPr>
          <p:spPr bwMode="auto">
            <a:xfrm flipV="1">
              <a:off x="5867400" y="5562600"/>
              <a:ext cx="152400" cy="762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2" name="Line 192"/>
            <p:cNvSpPr>
              <a:spLocks noChangeShapeType="1"/>
            </p:cNvSpPr>
            <p:nvPr/>
          </p:nvSpPr>
          <p:spPr bwMode="auto">
            <a:xfrm>
              <a:off x="5257800" y="5562600"/>
              <a:ext cx="0" cy="1524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3" name="Line 193"/>
            <p:cNvSpPr>
              <a:spLocks noChangeShapeType="1"/>
            </p:cNvSpPr>
            <p:nvPr/>
          </p:nvSpPr>
          <p:spPr bwMode="auto">
            <a:xfrm>
              <a:off x="5181600" y="5562600"/>
              <a:ext cx="0" cy="1524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4" name="Line 194"/>
            <p:cNvSpPr>
              <a:spLocks noChangeShapeType="1"/>
            </p:cNvSpPr>
            <p:nvPr/>
          </p:nvSpPr>
          <p:spPr bwMode="auto">
            <a:xfrm>
              <a:off x="5105400" y="5638800"/>
              <a:ext cx="152400" cy="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grpSp>
      <p:grpSp>
        <p:nvGrpSpPr>
          <p:cNvPr id="65" name="Group 101"/>
          <p:cNvGrpSpPr/>
          <p:nvPr/>
        </p:nvGrpSpPr>
        <p:grpSpPr>
          <a:xfrm rot="10800000">
            <a:off x="7086600" y="2895600"/>
            <a:ext cx="914400" cy="152400"/>
            <a:chOff x="2209800" y="4267200"/>
            <a:chExt cx="914400" cy="152400"/>
          </a:xfrm>
        </p:grpSpPr>
        <p:cxnSp>
          <p:nvCxnSpPr>
            <p:cNvPr id="66" name="Straight Connector 65"/>
            <p:cNvCxnSpPr/>
            <p:nvPr/>
          </p:nvCxnSpPr>
          <p:spPr>
            <a:xfrm>
              <a:off x="2362200" y="4343400"/>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7" name="Oval 156"/>
            <p:cNvSpPr>
              <a:spLocks noChangeArrowheads="1"/>
            </p:cNvSpPr>
            <p:nvPr/>
          </p:nvSpPr>
          <p:spPr bwMode="auto">
            <a:xfrm>
              <a:off x="2819400" y="4267200"/>
              <a:ext cx="152400" cy="152400"/>
            </a:xfrm>
            <a:prstGeom prst="ellips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8" name="Line 157"/>
            <p:cNvSpPr>
              <a:spLocks noChangeShapeType="1"/>
            </p:cNvSpPr>
            <p:nvPr/>
          </p:nvSpPr>
          <p:spPr bwMode="auto">
            <a:xfrm>
              <a:off x="2971800" y="4343400"/>
              <a:ext cx="152400" cy="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9" name="Line 158"/>
            <p:cNvSpPr>
              <a:spLocks noChangeShapeType="1"/>
            </p:cNvSpPr>
            <p:nvPr/>
          </p:nvSpPr>
          <p:spPr bwMode="auto">
            <a:xfrm>
              <a:off x="2971800" y="4343400"/>
              <a:ext cx="152400" cy="762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70" name="Line 159"/>
            <p:cNvSpPr>
              <a:spLocks noChangeShapeType="1"/>
            </p:cNvSpPr>
            <p:nvPr/>
          </p:nvSpPr>
          <p:spPr bwMode="auto">
            <a:xfrm flipV="1">
              <a:off x="2971800" y="4267200"/>
              <a:ext cx="152400" cy="762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71" name="Line 192"/>
            <p:cNvSpPr>
              <a:spLocks noChangeShapeType="1"/>
            </p:cNvSpPr>
            <p:nvPr/>
          </p:nvSpPr>
          <p:spPr bwMode="auto">
            <a:xfrm>
              <a:off x="2362200" y="4267200"/>
              <a:ext cx="0" cy="1524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72" name="Line 193"/>
            <p:cNvSpPr>
              <a:spLocks noChangeShapeType="1"/>
            </p:cNvSpPr>
            <p:nvPr/>
          </p:nvSpPr>
          <p:spPr bwMode="auto">
            <a:xfrm>
              <a:off x="2286000" y="4267200"/>
              <a:ext cx="0" cy="1524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73" name="Line 194"/>
            <p:cNvSpPr>
              <a:spLocks noChangeShapeType="1"/>
            </p:cNvSpPr>
            <p:nvPr/>
          </p:nvSpPr>
          <p:spPr bwMode="auto">
            <a:xfrm>
              <a:off x="2209800" y="4343400"/>
              <a:ext cx="152400" cy="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grpSp>
      <p:sp>
        <p:nvSpPr>
          <p:cNvPr id="74" name="TextBox 73"/>
          <p:cNvSpPr txBox="1"/>
          <p:nvPr/>
        </p:nvSpPr>
        <p:spPr>
          <a:xfrm>
            <a:off x="6477000" y="3505200"/>
            <a:ext cx="3429000" cy="523220"/>
          </a:xfrm>
          <a:prstGeom prst="rect">
            <a:avLst/>
          </a:prstGeom>
          <a:noFill/>
        </p:spPr>
        <p:txBody>
          <a:bodyPr wrap="square" rtlCol="0">
            <a:spAutoFit/>
          </a:bodyPr>
          <a:lstStyle/>
          <a:p>
            <a:r>
              <a:rPr lang="en-US" sz="1400"/>
              <a:t>An SQL script is provided to create these tables and insert data.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974DF9-AD47-4691-BA21-BBFCE3637A9A}" type="slidenum">
              <a:rPr kumimoji="0" lang="en-US" smtClean="0"/>
              <a:pPr/>
              <a:t>41</a:t>
            </a:fld>
            <a:endParaRPr kumimoji="0" lang="en-US"/>
          </a:p>
        </p:txBody>
      </p:sp>
      <p:sp>
        <p:nvSpPr>
          <p:cNvPr id="2" name="Title 1"/>
          <p:cNvSpPr>
            <a:spLocks noGrp="1"/>
          </p:cNvSpPr>
          <p:nvPr>
            <p:ph type="title" idx="4294967295"/>
          </p:nvPr>
        </p:nvSpPr>
        <p:spPr>
          <a:xfrm>
            <a:off x="2133600" y="287338"/>
            <a:ext cx="10058400" cy="787400"/>
          </a:xfrm>
        </p:spPr>
        <p:txBody>
          <a:bodyPr/>
          <a:lstStyle/>
          <a:p>
            <a:r>
              <a:rPr lang="en-US" dirty="0"/>
              <a:t>Revised S-T database:  Look at the data</a:t>
            </a:r>
          </a:p>
        </p:txBody>
      </p:sp>
      <p:sp>
        <p:nvSpPr>
          <p:cNvPr id="3" name="Content Placeholder 2"/>
          <p:cNvSpPr>
            <a:spLocks noGrp="1"/>
          </p:cNvSpPr>
          <p:nvPr>
            <p:ph idx="4294967295"/>
          </p:nvPr>
        </p:nvSpPr>
        <p:spPr>
          <a:xfrm>
            <a:off x="683580" y="990600"/>
            <a:ext cx="9280525" cy="4876800"/>
          </a:xfrm>
        </p:spPr>
        <p:txBody>
          <a:bodyPr>
            <a:noAutofit/>
          </a:bodyPr>
          <a:lstStyle/>
          <a:p>
            <a:r>
              <a:rPr lang="en-US" sz="1600" dirty="0"/>
              <a:t>Before tackling a DIVISION problem, take a look at the data in the new tables.</a:t>
            </a:r>
          </a:p>
          <a:p>
            <a:pPr>
              <a:buNone/>
            </a:pPr>
            <a:r>
              <a:rPr lang="en-US" sz="1600" dirty="0">
                <a:latin typeface="Courier New" pitchFamily="49" charset="0"/>
                <a:cs typeface="Courier New" pitchFamily="49" charset="0"/>
              </a:rPr>
              <a:t>/* Show the workshops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select *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from workshops;</a:t>
            </a:r>
          </a:p>
          <a:p>
            <a:pPr>
              <a:buNone/>
            </a:pPr>
            <a:r>
              <a:rPr lang="en-US" sz="1600" dirty="0">
                <a:latin typeface="Courier New" pitchFamily="49" charset="0"/>
                <a:cs typeface="Courier New" pitchFamily="49" charset="0"/>
              </a:rPr>
              <a:t>/* Show how many records are in the attendance table.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select count(*)</a:t>
            </a:r>
            <a:br>
              <a:rPr lang="en-US" sz="1600" dirty="0">
                <a:latin typeface="Courier New" pitchFamily="49" charset="0"/>
                <a:cs typeface="Courier New" pitchFamily="49" charset="0"/>
              </a:rPr>
            </a:br>
            <a:r>
              <a:rPr lang="en-US" sz="1600" dirty="0">
                <a:latin typeface="Courier New" pitchFamily="49" charset="0"/>
                <a:cs typeface="Courier New" pitchFamily="49" charset="0"/>
              </a:rPr>
              <a:t>from attendances;</a:t>
            </a:r>
          </a:p>
          <a:p>
            <a:pPr>
              <a:buNone/>
            </a:pPr>
            <a:r>
              <a:rPr lang="en-US" sz="1600" dirty="0">
                <a:latin typeface="Courier New" pitchFamily="49" charset="0"/>
                <a:cs typeface="Courier New" pitchFamily="49" charset="0"/>
              </a:rPr>
              <a:t>/* Show which workshops each student has attended. List a student even if he/she hasn't attended a workshop.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select </a:t>
            </a:r>
            <a:r>
              <a:rPr lang="en-US" sz="1600" dirty="0" err="1">
                <a:latin typeface="Courier New" pitchFamily="49" charset="0"/>
                <a:cs typeface="Courier New" pitchFamily="49" charset="0"/>
              </a:rPr>
              <a:t>stdid</a:t>
            </a:r>
            <a:r>
              <a:rPr lang="en-US" sz="1600" dirty="0">
                <a:latin typeface="Courier New" pitchFamily="49" charset="0"/>
                <a:cs typeface="Courier New" pitchFamily="49" charset="0"/>
              </a:rPr>
              <a:t> as "ID",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stdfname</a:t>
            </a:r>
            <a:r>
              <a:rPr lang="en-US" sz="1600" dirty="0">
                <a:latin typeface="Courier New" pitchFamily="49" charset="0"/>
                <a:cs typeface="Courier New" pitchFamily="49" charset="0"/>
              </a:rPr>
              <a:t> + ' ' + </a:t>
            </a:r>
            <a:r>
              <a:rPr lang="en-US" sz="1600" dirty="0" err="1">
                <a:latin typeface="Courier New" pitchFamily="49" charset="0"/>
                <a:cs typeface="Courier New" pitchFamily="49" charset="0"/>
              </a:rPr>
              <a:t>stdlname</a:t>
            </a:r>
            <a:r>
              <a:rPr lang="en-US" sz="1600" dirty="0">
                <a:latin typeface="Courier New" pitchFamily="49" charset="0"/>
                <a:cs typeface="Courier New" pitchFamily="49" charset="0"/>
              </a:rPr>
              <a:t> as "Student",</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wksp_name</a:t>
            </a:r>
            <a:r>
              <a:rPr lang="en-US" sz="1600" dirty="0">
                <a:latin typeface="Courier New" pitchFamily="49" charset="0"/>
                <a:cs typeface="Courier New" pitchFamily="49" charset="0"/>
              </a:rPr>
              <a:t> as "Workshop“</a:t>
            </a:r>
            <a:br>
              <a:rPr lang="en-US" sz="1600" dirty="0">
                <a:latin typeface="Courier New" pitchFamily="49" charset="0"/>
                <a:cs typeface="Courier New" pitchFamily="49" charset="0"/>
              </a:rPr>
            </a:br>
            <a:r>
              <a:rPr lang="en-US" sz="1600" dirty="0">
                <a:latin typeface="Courier New" pitchFamily="49" charset="0"/>
                <a:cs typeface="Courier New" pitchFamily="49" charset="0"/>
              </a:rPr>
              <a:t>from students left join attendances</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on </a:t>
            </a:r>
            <a:r>
              <a:rPr lang="en-US" sz="1600" dirty="0" err="1">
                <a:latin typeface="Courier New" pitchFamily="49" charset="0"/>
                <a:cs typeface="Courier New" pitchFamily="49" charset="0"/>
              </a:rPr>
              <a:t>stdid</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attnd_stdid</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join workshops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on </a:t>
            </a:r>
            <a:r>
              <a:rPr lang="en-US" sz="1600" dirty="0" err="1">
                <a:latin typeface="Courier New" pitchFamily="49" charset="0"/>
                <a:cs typeface="Courier New" pitchFamily="49" charset="0"/>
              </a:rPr>
              <a:t>attnd_wksp_ID</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wksp</a:t>
            </a:r>
            <a:br>
              <a:rPr lang="en-US" sz="1600" dirty="0">
                <a:latin typeface="Courier New" pitchFamily="49" charset="0"/>
                <a:cs typeface="Courier New" pitchFamily="49" charset="0"/>
              </a:rPr>
            </a:br>
            <a:r>
              <a:rPr lang="en-US" sz="1600" dirty="0">
                <a:latin typeface="Courier New" pitchFamily="49" charset="0"/>
                <a:cs typeface="Courier New" pitchFamily="49" charset="0"/>
              </a:rPr>
              <a:t>order by </a:t>
            </a:r>
            <a:r>
              <a:rPr lang="en-US" sz="1600" dirty="0" err="1">
                <a:latin typeface="Courier New" pitchFamily="49" charset="0"/>
                <a:cs typeface="Courier New" pitchFamily="49" charset="0"/>
              </a:rPr>
              <a:t>stdid</a:t>
            </a:r>
            <a:r>
              <a:rPr lang="en-US" sz="1600" dirty="0">
                <a:latin typeface="Courier New" pitchFamily="49" charset="0"/>
                <a:cs typeface="Courier New" pitchFamily="49" charset="0"/>
              </a:rPr>
              <a:t>;</a:t>
            </a:r>
          </a:p>
          <a:p>
            <a:endParaRPr lang="en-US" sz="1600" dirty="0"/>
          </a:p>
        </p:txBody>
      </p:sp>
      <p:pic>
        <p:nvPicPr>
          <p:cNvPr id="1026" name="Picture 2"/>
          <p:cNvPicPr>
            <a:picLocks noChangeAspect="1" noChangeArrowheads="1"/>
          </p:cNvPicPr>
          <p:nvPr/>
        </p:nvPicPr>
        <p:blipFill>
          <a:blip r:embed="rId3" cstate="print"/>
          <a:srcRect/>
          <a:stretch>
            <a:fillRect/>
          </a:stretch>
        </p:blipFill>
        <p:spPr bwMode="auto">
          <a:xfrm>
            <a:off x="8478176" y="2272684"/>
            <a:ext cx="1318095" cy="100571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392880" y="1067886"/>
            <a:ext cx="1524000" cy="112751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286348" y="4266114"/>
            <a:ext cx="2907196"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blinds(horizontal)">
                                      <p:cBhvr>
                                        <p:cTn id="3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27796"/>
          </a:xfrm>
        </p:spPr>
        <p:txBody>
          <a:bodyPr>
            <a:normAutofit fontScale="90000"/>
          </a:bodyPr>
          <a:lstStyle/>
          <a:p>
            <a:r>
              <a:rPr lang="en-US" dirty="0"/>
              <a:t>DIVISION problem – Part 1 &amp; 2</a:t>
            </a:r>
          </a:p>
        </p:txBody>
      </p:sp>
      <p:sp>
        <p:nvSpPr>
          <p:cNvPr id="3" name="Content Placeholder 2"/>
          <p:cNvSpPr>
            <a:spLocks noGrp="1"/>
          </p:cNvSpPr>
          <p:nvPr>
            <p:ph idx="1"/>
          </p:nvPr>
        </p:nvSpPr>
        <p:spPr>
          <a:xfrm>
            <a:off x="1097280" y="1143001"/>
            <a:ext cx="8183880" cy="4800600"/>
          </a:xfrm>
        </p:spPr>
        <p:txBody>
          <a:bodyPr>
            <a:normAutofit/>
          </a:bodyPr>
          <a:lstStyle/>
          <a:p>
            <a:r>
              <a:rPr lang="en-US" dirty="0"/>
              <a:t>Which students have attended all the team skills building workshops?</a:t>
            </a:r>
          </a:p>
          <a:p>
            <a:pPr lvl="1"/>
            <a:r>
              <a:rPr lang="en-US" dirty="0"/>
              <a:t>1</a:t>
            </a:r>
            <a:r>
              <a:rPr lang="en-US" baseline="30000" dirty="0"/>
              <a:t>st</a:t>
            </a:r>
            <a:r>
              <a:rPr lang="en-US" dirty="0"/>
              <a:t>: Count how many workshops there are.</a:t>
            </a:r>
          </a:p>
          <a:p>
            <a:pPr>
              <a:buNone/>
            </a:pPr>
            <a:endParaRPr lang="en-US" sz="1400" dirty="0">
              <a:latin typeface="Courier New" pitchFamily="49" charset="0"/>
              <a:cs typeface="Courier New" pitchFamily="49" charset="0"/>
            </a:endParaRPr>
          </a:p>
          <a:p>
            <a:pPr>
              <a:buNone/>
            </a:pPr>
            <a:r>
              <a:rPr lang="en-US" sz="1400" b="1" dirty="0">
                <a:latin typeface="Courier New" pitchFamily="49" charset="0"/>
                <a:cs typeface="Courier New" pitchFamily="49" charset="0"/>
              </a:rPr>
              <a:t>select count(*) </a:t>
            </a:r>
          </a:p>
          <a:p>
            <a:pPr>
              <a:buNone/>
            </a:pPr>
            <a:r>
              <a:rPr lang="en-US" sz="1400" b="1" dirty="0">
                <a:latin typeface="Courier New" pitchFamily="49" charset="0"/>
                <a:cs typeface="Courier New" pitchFamily="49" charset="0"/>
              </a:rPr>
              <a:t>from workshops;</a:t>
            </a:r>
          </a:p>
          <a:p>
            <a:pPr>
              <a:buNone/>
            </a:pPr>
            <a:endParaRPr lang="en-US" dirty="0"/>
          </a:p>
          <a:p>
            <a:pPr lvl="1"/>
            <a:r>
              <a:rPr lang="en-US" dirty="0"/>
              <a:t>2</a:t>
            </a:r>
            <a:r>
              <a:rPr lang="en-US" baseline="30000" dirty="0"/>
              <a:t>nd</a:t>
            </a:r>
            <a:r>
              <a:rPr lang="en-US" dirty="0"/>
              <a:t>: List students and the # of attendance records each one has.</a:t>
            </a:r>
          </a:p>
          <a:p>
            <a:pPr>
              <a:buNone/>
            </a:pPr>
            <a:endParaRPr lang="en-US" sz="1400" dirty="0">
              <a:latin typeface="Courier New" pitchFamily="49" charset="0"/>
              <a:cs typeface="Courier New" pitchFamily="49" charset="0"/>
            </a:endParaRPr>
          </a:p>
          <a:p>
            <a:pPr>
              <a:buNone/>
            </a:pPr>
            <a:r>
              <a:rPr lang="en-US" sz="1400" b="1" dirty="0">
                <a:latin typeface="Courier New" pitchFamily="49" charset="0"/>
                <a:cs typeface="Courier New" pitchFamily="49" charset="0"/>
              </a:rPr>
              <a:t>select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as "ID", </a:t>
            </a:r>
            <a:r>
              <a:rPr lang="en-US" sz="1400" b="1" dirty="0" err="1">
                <a:latin typeface="Courier New" pitchFamily="49" charset="0"/>
                <a:cs typeface="Courier New" pitchFamily="49" charset="0"/>
              </a:rPr>
              <a:t>stdfname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stdlname</a:t>
            </a:r>
            <a:r>
              <a:rPr lang="en-US" sz="1400" b="1" dirty="0">
                <a:latin typeface="Courier New" pitchFamily="49" charset="0"/>
                <a:cs typeface="Courier New" pitchFamily="49" charset="0"/>
              </a:rPr>
              <a:t>,</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count(*) as "Workshop Count“</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from students left join attendances</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on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 </a:t>
            </a:r>
            <a:r>
              <a:rPr lang="en-US" sz="1400" b="1" dirty="0" err="1">
                <a:latin typeface="Courier New" pitchFamily="49" charset="0"/>
                <a:cs typeface="Courier New" pitchFamily="49" charset="0"/>
              </a:rPr>
              <a:t>attnd_stdid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group by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stdfname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stdlname</a:t>
            </a:r>
            <a:r>
              <a:rPr lang="en-US" sz="1400" b="1" dirty="0">
                <a:latin typeface="Courier New" pitchFamily="49" charset="0"/>
                <a:cs typeface="Courier New" pitchFamily="49" charset="0"/>
              </a:rPr>
              <a:t>;</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42</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5324693" y="2049263"/>
            <a:ext cx="1457107" cy="1143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053246" y="4223570"/>
            <a:ext cx="2880000" cy="14914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linds(horizont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blinds(horizontal)">
                                      <p:cBhvr>
                                        <p:cTn id="3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02305"/>
          </a:xfrm>
        </p:spPr>
        <p:txBody>
          <a:bodyPr>
            <a:normAutofit fontScale="90000"/>
          </a:bodyPr>
          <a:lstStyle/>
          <a:p>
            <a:r>
              <a:rPr lang="en-US" dirty="0"/>
              <a:t>DIVISION problem – Part 3</a:t>
            </a:r>
          </a:p>
        </p:txBody>
      </p:sp>
      <p:sp>
        <p:nvSpPr>
          <p:cNvPr id="3" name="Content Placeholder 2"/>
          <p:cNvSpPr>
            <a:spLocks noGrp="1"/>
          </p:cNvSpPr>
          <p:nvPr>
            <p:ph idx="1"/>
          </p:nvPr>
        </p:nvSpPr>
        <p:spPr>
          <a:xfrm>
            <a:off x="658575" y="2105721"/>
            <a:ext cx="10630270" cy="3760891"/>
          </a:xfrm>
        </p:spPr>
        <p:txBody>
          <a:bodyPr>
            <a:noAutofit/>
          </a:bodyPr>
          <a:lstStyle/>
          <a:p>
            <a:r>
              <a:rPr lang="en-US" sz="1600" b="1" dirty="0"/>
              <a:t>Which students have attended all the team skills building workshops?</a:t>
            </a:r>
          </a:p>
          <a:p>
            <a:pPr lvl="1"/>
            <a:r>
              <a:rPr lang="en-US" sz="1600" b="1" dirty="0"/>
              <a:t>3</a:t>
            </a:r>
            <a:r>
              <a:rPr lang="en-US" sz="1600" b="1" baseline="30000" dirty="0"/>
              <a:t>rd</a:t>
            </a:r>
            <a:r>
              <a:rPr lang="en-US" sz="1600" b="1" dirty="0"/>
              <a:t>: Use the workshop counting query (part 1) as a subquery in the HAVING clause of the students’ </a:t>
            </a:r>
            <a:r>
              <a:rPr lang="en-US" sz="1600" b="1" dirty="0" err="1"/>
              <a:t>attendence</a:t>
            </a:r>
            <a:r>
              <a:rPr lang="en-US" sz="1600" b="1" dirty="0"/>
              <a:t> counting query (part 2).</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To solve the DIVISION problem, list only students who have attended as many workshops as the # of workshops there are.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stdid</a:t>
            </a:r>
            <a:r>
              <a:rPr lang="en-US" sz="1400" dirty="0">
                <a:latin typeface="Courier New" pitchFamily="49" charset="0"/>
                <a:cs typeface="Courier New" pitchFamily="49" charset="0"/>
              </a:rPr>
              <a:t> as "ID",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count(*) as "Workshop Count“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from students left join attendances</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on </a:t>
            </a:r>
            <a:r>
              <a:rPr lang="en-US" sz="1400" dirty="0" err="1">
                <a:latin typeface="Courier New" pitchFamily="49" charset="0"/>
                <a:cs typeface="Courier New" pitchFamily="49" charset="0"/>
              </a:rPr>
              <a:t>stdid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attnd_stdid</a:t>
            </a:r>
            <a:br>
              <a:rPr lang="en-US" sz="1400" dirty="0">
                <a:latin typeface="Courier New" pitchFamily="49" charset="0"/>
                <a:cs typeface="Courier New" pitchFamily="49" charset="0"/>
              </a:rPr>
            </a:br>
            <a:r>
              <a:rPr lang="en-US" sz="1400" dirty="0">
                <a:latin typeface="Courier New" pitchFamily="49" charset="0"/>
                <a:cs typeface="Courier New" pitchFamily="49" charset="0"/>
              </a:rPr>
              <a:t>group by </a:t>
            </a:r>
            <a:r>
              <a:rPr lang="en-US" sz="1400" dirty="0" err="1">
                <a:latin typeface="Courier New" pitchFamily="49" charset="0"/>
                <a:cs typeface="Courier New" pitchFamily="49" charset="0"/>
              </a:rPr>
              <a:t>stdid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br>
              <a:rPr lang="en-US" sz="1400" dirty="0">
                <a:latin typeface="Courier New" pitchFamily="49" charset="0"/>
                <a:cs typeface="Courier New" pitchFamily="49" charset="0"/>
              </a:rPr>
            </a:br>
            <a:r>
              <a:rPr lang="en-US" sz="1400" dirty="0">
                <a:latin typeface="Courier New" pitchFamily="49" charset="0"/>
                <a:cs typeface="Courier New" pitchFamily="49" charset="0"/>
              </a:rPr>
              <a:t>having count(*) =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a:solidFill>
                  <a:srgbClr val="0070C0"/>
                </a:solidFill>
                <a:latin typeface="Courier New" pitchFamily="49" charset="0"/>
                <a:cs typeface="Courier New" pitchFamily="49" charset="0"/>
              </a:rPr>
              <a:t>select count(*) </a:t>
            </a:r>
            <a:br>
              <a:rPr lang="en-US" sz="1400" dirty="0">
                <a:solidFill>
                  <a:srgbClr val="0070C0"/>
                </a:solidFill>
                <a:latin typeface="Courier New" pitchFamily="49" charset="0"/>
                <a:cs typeface="Courier New" pitchFamily="49" charset="0"/>
              </a:rPr>
            </a:br>
            <a:r>
              <a:rPr lang="en-US" sz="1400" dirty="0">
                <a:solidFill>
                  <a:srgbClr val="0070C0"/>
                </a:solidFill>
                <a:latin typeface="Courier New" pitchFamily="49" charset="0"/>
                <a:cs typeface="Courier New" pitchFamily="49" charset="0"/>
              </a:rPr>
              <a:t>  from workshops</a:t>
            </a:r>
            <a:r>
              <a:rPr lang="en-US" sz="1400" dirty="0">
                <a:latin typeface="Courier New" pitchFamily="49" charset="0"/>
                <a:cs typeface="Courier New" pitchFamily="49" charset="0"/>
              </a:rPr>
              <a:t>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43</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375055" y="4435137"/>
            <a:ext cx="3019425" cy="895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Greenhouse Database -</a:t>
            </a:r>
            <a:br>
              <a:rPr lang="en-US"/>
            </a:br>
            <a:r>
              <a:rPr lang="en-US"/>
              <a:t>List contents of small tables.</a:t>
            </a:r>
          </a:p>
        </p:txBody>
      </p:sp>
      <p:sp>
        <p:nvSpPr>
          <p:cNvPr id="3" name="Content Placeholder 2"/>
          <p:cNvSpPr>
            <a:spLocks noGrp="1"/>
          </p:cNvSpPr>
          <p:nvPr>
            <p:ph idx="1"/>
          </p:nvPr>
        </p:nvSpPr>
        <p:spPr/>
        <p:txBody>
          <a:bodyPr>
            <a:normAutofit/>
          </a:bodyPr>
          <a:lstStyle/>
          <a:p>
            <a:pPr>
              <a:buNone/>
            </a:pPr>
            <a:r>
              <a:rPr lang="en-US" sz="1200">
                <a:latin typeface="Courier New" pitchFamily="49" charset="0"/>
                <a:cs typeface="Courier New" pitchFamily="49" charset="0"/>
              </a:rPr>
              <a:t>/* List contents of smaller tables.  Save output to a file. */</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a:t>
            </a:fld>
            <a:endParaRPr kumimoji="0" lang="en-US"/>
          </a:p>
        </p:txBody>
      </p:sp>
      <p:pic>
        <p:nvPicPr>
          <p:cNvPr id="3075" name="Picture 3"/>
          <p:cNvPicPr>
            <a:picLocks noChangeAspect="1" noChangeArrowheads="1"/>
          </p:cNvPicPr>
          <p:nvPr/>
        </p:nvPicPr>
        <p:blipFill>
          <a:blip r:embed="rId3" cstate="print"/>
          <a:srcRect/>
          <a:stretch>
            <a:fillRect/>
          </a:stretch>
        </p:blipFill>
        <p:spPr bwMode="auto">
          <a:xfrm>
            <a:off x="2514601" y="1981200"/>
            <a:ext cx="3876675" cy="22669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1976"/>
          </a:xfrm>
        </p:spPr>
        <p:txBody>
          <a:bodyPr>
            <a:normAutofit fontScale="90000"/>
          </a:bodyPr>
          <a:lstStyle/>
          <a:p>
            <a:r>
              <a:rPr lang="en-US" dirty="0"/>
              <a:t>Greenhouse Database – </a:t>
            </a:r>
            <a:br>
              <a:rPr lang="en-US" dirty="0"/>
            </a:br>
            <a:r>
              <a:rPr lang="en-US" dirty="0"/>
              <a:t>Crops are planted and harvested.</a:t>
            </a:r>
          </a:p>
        </p:txBody>
      </p:sp>
      <p:sp>
        <p:nvSpPr>
          <p:cNvPr id="3" name="Content Placeholder 2"/>
          <p:cNvSpPr>
            <a:spLocks noGrp="1"/>
          </p:cNvSpPr>
          <p:nvPr>
            <p:ph idx="1"/>
          </p:nvPr>
        </p:nvSpPr>
        <p:spPr>
          <a:xfrm>
            <a:off x="533400" y="1524000"/>
            <a:ext cx="10058400" cy="3760891"/>
          </a:xfrm>
        </p:spPr>
        <p:txBody>
          <a:bodyPr>
            <a:normAutofit/>
          </a:bodyPr>
          <a:lstStyle/>
          <a:p>
            <a:pPr>
              <a:buNone/>
            </a:pPr>
            <a:r>
              <a:rPr lang="en-US" dirty="0"/>
              <a:t>Area, Zone, Sector, Bay-Bed</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a:t>
            </a:fld>
            <a:endParaRPr kumimoji="0" lang="en-US"/>
          </a:p>
        </p:txBody>
      </p:sp>
      <p:sp>
        <p:nvSpPr>
          <p:cNvPr id="7" name="Rectangle 6"/>
          <p:cNvSpPr/>
          <p:nvPr/>
        </p:nvSpPr>
        <p:spPr>
          <a:xfrm>
            <a:off x="2362200" y="2286000"/>
            <a:ext cx="6400800" cy="388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2200" y="1981201"/>
            <a:ext cx="2819400" cy="338554"/>
          </a:xfrm>
          <a:prstGeom prst="rect">
            <a:avLst/>
          </a:prstGeom>
          <a:noFill/>
        </p:spPr>
        <p:txBody>
          <a:bodyPr wrap="square" rtlCol="0">
            <a:spAutoFit/>
          </a:bodyPr>
          <a:lstStyle/>
          <a:p>
            <a:r>
              <a:rPr lang="en-US" sz="1600"/>
              <a:t>Area = “Greenhouse”</a:t>
            </a:r>
          </a:p>
        </p:txBody>
      </p:sp>
      <p:sp>
        <p:nvSpPr>
          <p:cNvPr id="9" name="Rounded Rectangle 8"/>
          <p:cNvSpPr/>
          <p:nvPr/>
        </p:nvSpPr>
        <p:spPr>
          <a:xfrm>
            <a:off x="2743200" y="2590800"/>
            <a:ext cx="2590800" cy="3352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ounded Rectangle 9"/>
          <p:cNvSpPr/>
          <p:nvPr/>
        </p:nvSpPr>
        <p:spPr>
          <a:xfrm>
            <a:off x="5715000" y="2590800"/>
            <a:ext cx="2590800" cy="3352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TextBox 10"/>
          <p:cNvSpPr txBox="1"/>
          <p:nvPr/>
        </p:nvSpPr>
        <p:spPr>
          <a:xfrm>
            <a:off x="2743200" y="2297669"/>
            <a:ext cx="2819400" cy="307777"/>
          </a:xfrm>
          <a:prstGeom prst="rect">
            <a:avLst/>
          </a:prstGeom>
          <a:noFill/>
        </p:spPr>
        <p:txBody>
          <a:bodyPr wrap="square" rtlCol="0">
            <a:spAutoFit/>
          </a:bodyPr>
          <a:lstStyle/>
          <a:p>
            <a:r>
              <a:rPr lang="en-US" sz="1400"/>
              <a:t>Zone = “North Seed”</a:t>
            </a:r>
          </a:p>
        </p:txBody>
      </p:sp>
      <p:sp>
        <p:nvSpPr>
          <p:cNvPr id="12" name="TextBox 11"/>
          <p:cNvSpPr txBox="1"/>
          <p:nvPr/>
        </p:nvSpPr>
        <p:spPr>
          <a:xfrm>
            <a:off x="5715000" y="2286001"/>
            <a:ext cx="2819400" cy="307777"/>
          </a:xfrm>
          <a:prstGeom prst="rect">
            <a:avLst/>
          </a:prstGeom>
          <a:noFill/>
        </p:spPr>
        <p:txBody>
          <a:bodyPr wrap="square" rtlCol="0">
            <a:spAutoFit/>
          </a:bodyPr>
          <a:lstStyle/>
          <a:p>
            <a:r>
              <a:rPr lang="en-US" sz="1400"/>
              <a:t>Zone = “South Seed”</a:t>
            </a:r>
          </a:p>
        </p:txBody>
      </p:sp>
      <p:sp>
        <p:nvSpPr>
          <p:cNvPr id="13" name="Rectangle 12"/>
          <p:cNvSpPr/>
          <p:nvPr/>
        </p:nvSpPr>
        <p:spPr>
          <a:xfrm>
            <a:off x="6019800" y="2895600"/>
            <a:ext cx="1981200" cy="1295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19800" y="4495800"/>
            <a:ext cx="1981200" cy="1295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43600" y="2618602"/>
            <a:ext cx="1524000" cy="276999"/>
          </a:xfrm>
          <a:prstGeom prst="rect">
            <a:avLst/>
          </a:prstGeom>
          <a:noFill/>
        </p:spPr>
        <p:txBody>
          <a:bodyPr wrap="square" rtlCol="0">
            <a:spAutoFit/>
          </a:bodyPr>
          <a:lstStyle/>
          <a:p>
            <a:r>
              <a:rPr lang="en-US" sz="1200"/>
              <a:t>Sector = “A”</a:t>
            </a:r>
          </a:p>
        </p:txBody>
      </p:sp>
      <p:sp>
        <p:nvSpPr>
          <p:cNvPr id="16" name="TextBox 15"/>
          <p:cNvSpPr txBox="1"/>
          <p:nvPr/>
        </p:nvSpPr>
        <p:spPr>
          <a:xfrm>
            <a:off x="5943600" y="4218802"/>
            <a:ext cx="1524000" cy="276999"/>
          </a:xfrm>
          <a:prstGeom prst="rect">
            <a:avLst/>
          </a:prstGeom>
          <a:noFill/>
        </p:spPr>
        <p:txBody>
          <a:bodyPr wrap="square" rtlCol="0">
            <a:spAutoFit/>
          </a:bodyPr>
          <a:lstStyle/>
          <a:p>
            <a:r>
              <a:rPr lang="en-US" sz="1200"/>
              <a:t>Sector = “B”</a:t>
            </a:r>
          </a:p>
        </p:txBody>
      </p:sp>
      <p:sp>
        <p:nvSpPr>
          <p:cNvPr id="17" name="Rectangle 16"/>
          <p:cNvSpPr/>
          <p:nvPr/>
        </p:nvSpPr>
        <p:spPr>
          <a:xfrm>
            <a:off x="6172200" y="3200400"/>
            <a:ext cx="533400" cy="9144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10400" y="3200400"/>
            <a:ext cx="533400" cy="9144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096000" y="2946484"/>
            <a:ext cx="914400" cy="253916"/>
          </a:xfrm>
          <a:prstGeom prst="rect">
            <a:avLst/>
          </a:prstGeom>
          <a:noFill/>
        </p:spPr>
        <p:txBody>
          <a:bodyPr wrap="square" rtlCol="0">
            <a:spAutoFit/>
          </a:bodyPr>
          <a:lstStyle/>
          <a:p>
            <a:r>
              <a:rPr lang="en-US" sz="1050"/>
              <a:t>Bay=“01”</a:t>
            </a:r>
          </a:p>
        </p:txBody>
      </p:sp>
      <p:sp>
        <p:nvSpPr>
          <p:cNvPr id="20" name="TextBox 19"/>
          <p:cNvSpPr txBox="1"/>
          <p:nvPr/>
        </p:nvSpPr>
        <p:spPr>
          <a:xfrm>
            <a:off x="6934200" y="2946484"/>
            <a:ext cx="914400" cy="253916"/>
          </a:xfrm>
          <a:prstGeom prst="rect">
            <a:avLst/>
          </a:prstGeom>
          <a:noFill/>
        </p:spPr>
        <p:txBody>
          <a:bodyPr wrap="square" rtlCol="0">
            <a:spAutoFit/>
          </a:bodyPr>
          <a:lstStyle/>
          <a:p>
            <a:r>
              <a:rPr lang="en-US" sz="1050"/>
              <a:t>Bay=“02”</a:t>
            </a:r>
          </a:p>
        </p:txBody>
      </p:sp>
      <p:sp>
        <p:nvSpPr>
          <p:cNvPr id="22" name="Rectangle 21"/>
          <p:cNvSpPr/>
          <p:nvPr/>
        </p:nvSpPr>
        <p:spPr>
          <a:xfrm>
            <a:off x="6248400" y="32766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A1</a:t>
            </a:r>
          </a:p>
        </p:txBody>
      </p:sp>
      <p:sp>
        <p:nvSpPr>
          <p:cNvPr id="23" name="Rectangle 22"/>
          <p:cNvSpPr/>
          <p:nvPr/>
        </p:nvSpPr>
        <p:spPr>
          <a:xfrm>
            <a:off x="6248400" y="35052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A2</a:t>
            </a:r>
          </a:p>
        </p:txBody>
      </p:sp>
      <p:sp>
        <p:nvSpPr>
          <p:cNvPr id="24" name="Rectangle 23"/>
          <p:cNvSpPr/>
          <p:nvPr/>
        </p:nvSpPr>
        <p:spPr>
          <a:xfrm>
            <a:off x="6248400" y="37338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A3</a:t>
            </a:r>
          </a:p>
        </p:txBody>
      </p:sp>
      <p:sp>
        <p:nvSpPr>
          <p:cNvPr id="25" name="Rectangle 24"/>
          <p:cNvSpPr/>
          <p:nvPr/>
        </p:nvSpPr>
        <p:spPr>
          <a:xfrm>
            <a:off x="7086600" y="32766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A1</a:t>
            </a:r>
          </a:p>
        </p:txBody>
      </p:sp>
      <p:sp>
        <p:nvSpPr>
          <p:cNvPr id="26" name="Rectangle 25"/>
          <p:cNvSpPr/>
          <p:nvPr/>
        </p:nvSpPr>
        <p:spPr>
          <a:xfrm>
            <a:off x="7086600" y="35052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A2</a:t>
            </a:r>
          </a:p>
        </p:txBody>
      </p:sp>
      <p:sp>
        <p:nvSpPr>
          <p:cNvPr id="27" name="Rectangle 26"/>
          <p:cNvSpPr/>
          <p:nvPr/>
        </p:nvSpPr>
        <p:spPr>
          <a:xfrm>
            <a:off x="7086600" y="37338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A3</a:t>
            </a:r>
          </a:p>
        </p:txBody>
      </p:sp>
      <p:sp>
        <p:nvSpPr>
          <p:cNvPr id="28" name="Rectangle 27"/>
          <p:cNvSpPr/>
          <p:nvPr/>
        </p:nvSpPr>
        <p:spPr>
          <a:xfrm>
            <a:off x="6172200" y="4800600"/>
            <a:ext cx="533400" cy="9144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096000" y="4546684"/>
            <a:ext cx="914400" cy="253916"/>
          </a:xfrm>
          <a:prstGeom prst="rect">
            <a:avLst/>
          </a:prstGeom>
          <a:noFill/>
        </p:spPr>
        <p:txBody>
          <a:bodyPr wrap="square" rtlCol="0">
            <a:spAutoFit/>
          </a:bodyPr>
          <a:lstStyle/>
          <a:p>
            <a:r>
              <a:rPr lang="en-US" sz="1050"/>
              <a:t>Bay=“01”</a:t>
            </a:r>
          </a:p>
        </p:txBody>
      </p:sp>
      <p:sp>
        <p:nvSpPr>
          <p:cNvPr id="30" name="Rectangle 29"/>
          <p:cNvSpPr/>
          <p:nvPr/>
        </p:nvSpPr>
        <p:spPr>
          <a:xfrm>
            <a:off x="6248400" y="48768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B1</a:t>
            </a:r>
          </a:p>
        </p:txBody>
      </p:sp>
      <p:sp>
        <p:nvSpPr>
          <p:cNvPr id="31" name="Rectangle 30"/>
          <p:cNvSpPr/>
          <p:nvPr/>
        </p:nvSpPr>
        <p:spPr>
          <a:xfrm>
            <a:off x="6248400" y="51054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B2</a:t>
            </a:r>
          </a:p>
        </p:txBody>
      </p:sp>
      <p:sp>
        <p:nvSpPr>
          <p:cNvPr id="32" name="Rectangle 31"/>
          <p:cNvSpPr/>
          <p:nvPr/>
        </p:nvSpPr>
        <p:spPr>
          <a:xfrm>
            <a:off x="6248400" y="53340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B3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linds(horizontal)">
                                      <p:cBhvr>
                                        <p:cTn id="43" dur="500"/>
                                        <p:tgtEl>
                                          <p:spTgt spid="2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linds(horizontal)">
                                      <p:cBhvr>
                                        <p:cTn id="55" dur="500"/>
                                        <p:tgtEl>
                                          <p:spTgt spid="3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linds(horizontal)">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8" grpId="0" animBg="1"/>
      <p:bldP spid="19" grpId="0"/>
      <p:bldP spid="20" grpId="0"/>
      <p:bldP spid="22" grpId="0" animBg="1"/>
      <p:bldP spid="23" grpId="0" animBg="1"/>
      <p:bldP spid="24" grpId="0" animBg="1"/>
      <p:bldP spid="25" grpId="0" animBg="1"/>
      <p:bldP spid="26" grpId="0" animBg="1"/>
      <p:bldP spid="27" grpId="0" animBg="1"/>
      <p:bldP spid="28" grpId="0" animBg="1"/>
      <p:bldP spid="29" grpId="0"/>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Greenhouse Database -</a:t>
            </a:r>
            <a:br>
              <a:rPr lang="en-US"/>
            </a:br>
            <a:r>
              <a:rPr lang="en-US"/>
              <a:t>View some crop planting data.</a:t>
            </a:r>
          </a:p>
        </p:txBody>
      </p:sp>
      <p:sp>
        <p:nvSpPr>
          <p:cNvPr id="3" name="Content Placeholder 2"/>
          <p:cNvSpPr>
            <a:spLocks noGrp="1"/>
          </p:cNvSpPr>
          <p:nvPr>
            <p:ph idx="1"/>
          </p:nvPr>
        </p:nvSpPr>
        <p:spPr/>
        <p:txBody>
          <a:bodyPr>
            <a:normAutofit fontScale="25000" lnSpcReduction="20000"/>
          </a:bodyPr>
          <a:lstStyle/>
          <a:p>
            <a:pPr>
              <a:buNone/>
            </a:pPr>
            <a:r>
              <a:rPr lang="en-US" sz="5600" b="1" dirty="0">
                <a:latin typeface="Courier New" pitchFamily="49" charset="0"/>
                <a:cs typeface="Courier New" pitchFamily="49" charset="0"/>
              </a:rPr>
              <a:t>/* Example SQL:  Show how many crops have been planted in bay-bed 01A1. */</a:t>
            </a:r>
          </a:p>
          <a:p>
            <a:pPr>
              <a:buNone/>
            </a:pPr>
            <a:r>
              <a:rPr lang="en-US" sz="5600" b="1" dirty="0">
                <a:latin typeface="Courier New" pitchFamily="49" charset="0"/>
                <a:cs typeface="Courier New" pitchFamily="49" charset="0"/>
              </a:rPr>
              <a:t>select count(*) as "01A1 Crop Count"</a:t>
            </a:r>
          </a:p>
          <a:p>
            <a:pPr>
              <a:buNone/>
            </a:pPr>
            <a:r>
              <a:rPr lang="en-US" sz="5600" b="1" dirty="0">
                <a:latin typeface="Courier New" pitchFamily="49" charset="0"/>
                <a:cs typeface="Courier New" pitchFamily="49" charset="0"/>
              </a:rPr>
              <a:t>from </a:t>
            </a:r>
            <a:r>
              <a:rPr lang="en-US" sz="5600" b="1" dirty="0" err="1">
                <a:latin typeface="Courier New" pitchFamily="49" charset="0"/>
                <a:cs typeface="Courier New" pitchFamily="49" charset="0"/>
              </a:rPr>
              <a:t>tblCropPlanting</a:t>
            </a:r>
            <a:endParaRPr lang="en-US" sz="5600" b="1" dirty="0">
              <a:latin typeface="Courier New" pitchFamily="49" charset="0"/>
              <a:cs typeface="Courier New" pitchFamily="49" charset="0"/>
            </a:endParaRPr>
          </a:p>
          <a:p>
            <a:pPr>
              <a:buNone/>
            </a:pPr>
            <a:r>
              <a:rPr lang="en-US" sz="5600" b="1" dirty="0">
                <a:latin typeface="Courier New" pitchFamily="49" charset="0"/>
                <a:cs typeface="Courier New" pitchFamily="49" charset="0"/>
              </a:rPr>
              <a:t>where </a:t>
            </a:r>
            <a:r>
              <a:rPr lang="en-US" sz="5600" b="1" dirty="0" err="1">
                <a:latin typeface="Courier New" pitchFamily="49" charset="0"/>
                <a:cs typeface="Courier New" pitchFamily="49" charset="0"/>
              </a:rPr>
              <a:t>bay_bed</a:t>
            </a:r>
            <a:r>
              <a:rPr lang="en-US" sz="5600" b="1" dirty="0">
                <a:latin typeface="Courier New" pitchFamily="49" charset="0"/>
                <a:cs typeface="Courier New" pitchFamily="49" charset="0"/>
              </a:rPr>
              <a:t> = '01A1';</a:t>
            </a:r>
          </a:p>
          <a:p>
            <a:pPr>
              <a:buNone/>
            </a:pPr>
            <a:endParaRPr lang="en-US" sz="5600" dirty="0">
              <a:latin typeface="Courier New" pitchFamily="49" charset="0"/>
              <a:cs typeface="Courier New" pitchFamily="49" charset="0"/>
            </a:endParaRPr>
          </a:p>
          <a:p>
            <a:pPr>
              <a:buNone/>
            </a:pPr>
            <a:r>
              <a:rPr lang="en-US" sz="5600" b="1" dirty="0">
                <a:latin typeface="Courier New" pitchFamily="49" charset="0"/>
                <a:cs typeface="Courier New" pitchFamily="49" charset="0"/>
              </a:rPr>
              <a:t>* Show which crops have been planted in bay-bed 01A1.  */</a:t>
            </a:r>
          </a:p>
          <a:p>
            <a:pPr>
              <a:buNone/>
            </a:pPr>
            <a:r>
              <a:rPr lang="en-US" sz="5600" b="1" dirty="0">
                <a:latin typeface="Courier New" pitchFamily="49" charset="0"/>
                <a:cs typeface="Courier New" pitchFamily="49" charset="0"/>
              </a:rPr>
              <a:t>select </a:t>
            </a:r>
            <a:r>
              <a:rPr lang="en-US" sz="5600" b="1" dirty="0" err="1">
                <a:latin typeface="Courier New" pitchFamily="49" charset="0"/>
                <a:cs typeface="Courier New" pitchFamily="49" charset="0"/>
              </a:rPr>
              <a:t>tblCropPlanting.cropVarID</a:t>
            </a:r>
            <a:r>
              <a:rPr lang="en-US" sz="5600" b="1" dirty="0">
                <a:latin typeface="Courier New" pitchFamily="49" charset="0"/>
                <a:cs typeface="Courier New" pitchFamily="49" charset="0"/>
              </a:rPr>
              <a:t>, crop, variety, </a:t>
            </a:r>
            <a:r>
              <a:rPr lang="en-US" sz="5600" b="1" dirty="0" err="1">
                <a:latin typeface="Courier New" pitchFamily="49" charset="0"/>
                <a:cs typeface="Courier New" pitchFamily="49" charset="0"/>
              </a:rPr>
              <a:t>date_planted</a:t>
            </a:r>
            <a:endParaRPr lang="en-US" sz="5600" b="1" dirty="0">
              <a:latin typeface="Courier New" pitchFamily="49" charset="0"/>
              <a:cs typeface="Courier New" pitchFamily="49" charset="0"/>
            </a:endParaRPr>
          </a:p>
          <a:p>
            <a:pPr>
              <a:buNone/>
            </a:pPr>
            <a:r>
              <a:rPr lang="en-US" sz="5600" b="1" dirty="0">
                <a:latin typeface="Courier New" pitchFamily="49" charset="0"/>
                <a:cs typeface="Courier New" pitchFamily="49" charset="0"/>
              </a:rPr>
              <a:t>from </a:t>
            </a:r>
            <a:r>
              <a:rPr lang="en-US" sz="5600" b="1" dirty="0" err="1">
                <a:latin typeface="Courier New" pitchFamily="49" charset="0"/>
                <a:cs typeface="Courier New" pitchFamily="49" charset="0"/>
              </a:rPr>
              <a:t>tblCropPlanting</a:t>
            </a:r>
            <a:r>
              <a:rPr lang="en-US" sz="5600" b="1" dirty="0">
                <a:latin typeface="Courier New" pitchFamily="49" charset="0"/>
                <a:cs typeface="Courier New" pitchFamily="49" charset="0"/>
              </a:rPr>
              <a:t> join </a:t>
            </a:r>
            <a:r>
              <a:rPr lang="en-US" sz="5600" b="1" dirty="0" err="1">
                <a:latin typeface="Courier New" pitchFamily="49" charset="0"/>
                <a:cs typeface="Courier New" pitchFamily="49" charset="0"/>
              </a:rPr>
              <a:t>tblCropVariety</a:t>
            </a:r>
            <a:endParaRPr lang="en-US" sz="5600" b="1" dirty="0">
              <a:latin typeface="Courier New" pitchFamily="49" charset="0"/>
              <a:cs typeface="Courier New" pitchFamily="49" charset="0"/>
            </a:endParaRPr>
          </a:p>
          <a:p>
            <a:pPr>
              <a:buNone/>
            </a:pPr>
            <a:r>
              <a:rPr lang="en-US" sz="5600" b="1" dirty="0">
                <a:latin typeface="Courier New" pitchFamily="49" charset="0"/>
                <a:cs typeface="Courier New" pitchFamily="49" charset="0"/>
              </a:rPr>
              <a:t>  on </a:t>
            </a:r>
            <a:r>
              <a:rPr lang="en-US" sz="5600" b="1" dirty="0" err="1">
                <a:latin typeface="Courier New" pitchFamily="49" charset="0"/>
                <a:cs typeface="Courier New" pitchFamily="49" charset="0"/>
              </a:rPr>
              <a:t>tblCropPlanting.cropVarID</a:t>
            </a:r>
            <a:r>
              <a:rPr lang="en-US" sz="5600" b="1" dirty="0">
                <a:latin typeface="Courier New" pitchFamily="49" charset="0"/>
                <a:cs typeface="Courier New" pitchFamily="49" charset="0"/>
              </a:rPr>
              <a:t> = </a:t>
            </a:r>
            <a:r>
              <a:rPr lang="en-US" sz="5600" b="1" dirty="0" err="1">
                <a:latin typeface="Courier New" pitchFamily="49" charset="0"/>
                <a:cs typeface="Courier New" pitchFamily="49" charset="0"/>
              </a:rPr>
              <a:t>tblCropVariety.cropVarID</a:t>
            </a:r>
            <a:endParaRPr lang="en-US" sz="5600" b="1" dirty="0">
              <a:latin typeface="Courier New" pitchFamily="49" charset="0"/>
              <a:cs typeface="Courier New" pitchFamily="49" charset="0"/>
            </a:endParaRPr>
          </a:p>
          <a:p>
            <a:pPr>
              <a:buNone/>
            </a:pPr>
            <a:r>
              <a:rPr lang="en-US" sz="5600" b="1" dirty="0">
                <a:latin typeface="Courier New" pitchFamily="49" charset="0"/>
                <a:cs typeface="Courier New" pitchFamily="49" charset="0"/>
              </a:rPr>
              <a:t>where </a:t>
            </a:r>
            <a:r>
              <a:rPr lang="en-US" sz="5600" b="1" dirty="0" err="1">
                <a:latin typeface="Courier New" pitchFamily="49" charset="0"/>
                <a:cs typeface="Courier New" pitchFamily="49" charset="0"/>
              </a:rPr>
              <a:t>bay_bed</a:t>
            </a:r>
            <a:r>
              <a:rPr lang="en-US" sz="5600" b="1" dirty="0">
                <a:latin typeface="Courier New" pitchFamily="49" charset="0"/>
                <a:cs typeface="Courier New" pitchFamily="49" charset="0"/>
              </a:rPr>
              <a:t> = '01A1'</a:t>
            </a:r>
          </a:p>
          <a:p>
            <a:pPr>
              <a:buNone/>
            </a:pPr>
            <a:r>
              <a:rPr lang="en-US" sz="5600" b="1" dirty="0">
                <a:latin typeface="Courier New" pitchFamily="49" charset="0"/>
                <a:cs typeface="Courier New" pitchFamily="49" charset="0"/>
              </a:rPr>
              <a:t>order by crop, variety, </a:t>
            </a:r>
            <a:r>
              <a:rPr lang="en-US" sz="5600" b="1" dirty="0" err="1">
                <a:latin typeface="Courier New" pitchFamily="49" charset="0"/>
                <a:cs typeface="Courier New" pitchFamily="49" charset="0"/>
              </a:rPr>
              <a:t>date_planted</a:t>
            </a:r>
            <a:r>
              <a:rPr lang="en-US" sz="5600" b="1" dirty="0">
                <a:latin typeface="Courier New" pitchFamily="49" charset="0"/>
                <a:cs typeface="Courier New" pitchFamily="49" charset="0"/>
              </a:rPr>
              <a:t>;</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7</a:t>
            </a:fld>
            <a:endParaRPr kumimoji="0" lang="en-US"/>
          </a:p>
        </p:txBody>
      </p:sp>
      <p:pic>
        <p:nvPicPr>
          <p:cNvPr id="4099" name="Picture 3"/>
          <p:cNvPicPr>
            <a:picLocks noChangeAspect="1" noChangeArrowheads="1"/>
          </p:cNvPicPr>
          <p:nvPr/>
        </p:nvPicPr>
        <p:blipFill>
          <a:blip r:embed="rId3" cstate="print"/>
          <a:srcRect/>
          <a:stretch>
            <a:fillRect/>
          </a:stretch>
        </p:blipFill>
        <p:spPr bwMode="auto">
          <a:xfrm>
            <a:off x="8346439" y="2461625"/>
            <a:ext cx="2647143" cy="1279048"/>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8076460" y="4115184"/>
            <a:ext cx="3485714" cy="19571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linds(horizontal)">
                                      <p:cBhvr>
                                        <p:cTn id="24" dur="500"/>
                                        <p:tgtEl>
                                          <p:spTgt spid="3">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blinds(horizontal)">
                                      <p:cBhvr>
                                        <p:cTn id="3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Equi-Join</a:t>
            </a:r>
          </a:p>
        </p:txBody>
      </p:sp>
      <p:sp>
        <p:nvSpPr>
          <p:cNvPr id="3" name="Content Placeholder 2"/>
          <p:cNvSpPr>
            <a:spLocks noGrp="1"/>
          </p:cNvSpPr>
          <p:nvPr>
            <p:ph idx="1"/>
          </p:nvPr>
        </p:nvSpPr>
        <p:spPr/>
        <p:txBody>
          <a:bodyPr>
            <a:normAutofit/>
          </a:bodyPr>
          <a:lstStyle/>
          <a:p>
            <a:r>
              <a:rPr lang="en-US" b="1"/>
              <a:t>Equi-join</a:t>
            </a:r>
            <a:r>
              <a:rPr lang="en-US"/>
              <a:t>: When you join two tables in a query, by default, you only get output for data that has related data in both tables.  This is called an “equi-join.”</a:t>
            </a:r>
          </a:p>
          <a:p>
            <a:r>
              <a:rPr lang="en-US"/>
              <a:t>We’ve seen an example of this in the Student-Team database.  The output on the left is based on 1 table.  The one on the right uses 2 tables.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8</a:t>
            </a:fld>
            <a:endParaRPr kumimoji="0" lang="en-US"/>
          </a:p>
        </p:txBody>
      </p:sp>
      <p:pic>
        <p:nvPicPr>
          <p:cNvPr id="7" name="Picture 2"/>
          <p:cNvPicPr>
            <a:picLocks noChangeAspect="1" noChangeArrowheads="1"/>
          </p:cNvPicPr>
          <p:nvPr/>
        </p:nvPicPr>
        <p:blipFill>
          <a:blip r:embed="rId3" cstate="print"/>
          <a:srcRect/>
          <a:stretch>
            <a:fillRect/>
          </a:stretch>
        </p:blipFill>
        <p:spPr bwMode="auto">
          <a:xfrm>
            <a:off x="2094391" y="4073371"/>
            <a:ext cx="3440476" cy="1894286"/>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6454066" y="4057180"/>
            <a:ext cx="2954762" cy="19266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Equi-Join and One-Sided Join</a:t>
            </a:r>
          </a:p>
        </p:txBody>
      </p:sp>
      <p:sp>
        <p:nvSpPr>
          <p:cNvPr id="3" name="Content Placeholder 2"/>
          <p:cNvSpPr>
            <a:spLocks noGrp="1"/>
          </p:cNvSpPr>
          <p:nvPr>
            <p:ph idx="1"/>
          </p:nvPr>
        </p:nvSpPr>
        <p:spPr/>
        <p:txBody>
          <a:bodyPr>
            <a:normAutofit/>
          </a:bodyPr>
          <a:lstStyle/>
          <a:p>
            <a:r>
              <a:rPr lang="en-US" b="1"/>
              <a:t>One-sided join</a:t>
            </a:r>
            <a:r>
              <a:rPr lang="en-US"/>
              <a:t>: A one-sided join includes all the data on the “one side” and any related data from the other table.</a:t>
            </a:r>
          </a:p>
          <a:p>
            <a:r>
              <a:rPr lang="en-US"/>
              <a:t>The output on the left uses an equi-join.  Add either “right” or “left” to specify from which table you want all data.</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9</a:t>
            </a:fld>
            <a:endParaRPr kumimoji="0" lang="en-US"/>
          </a:p>
        </p:txBody>
      </p:sp>
      <p:pic>
        <p:nvPicPr>
          <p:cNvPr id="9" name="Picture 3"/>
          <p:cNvPicPr>
            <a:picLocks noChangeAspect="1" noChangeArrowheads="1"/>
          </p:cNvPicPr>
          <p:nvPr/>
        </p:nvPicPr>
        <p:blipFill>
          <a:blip r:embed="rId3" cstate="print"/>
          <a:srcRect/>
          <a:stretch>
            <a:fillRect/>
          </a:stretch>
        </p:blipFill>
        <p:spPr bwMode="auto">
          <a:xfrm>
            <a:off x="2475391" y="3857349"/>
            <a:ext cx="2954762" cy="192666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426249" y="3681775"/>
            <a:ext cx="3733334" cy="24761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{063931F6-85F1-4D4C-9B7C-0D9C1A8EF79C}tf11437505_win32</Template>
  <TotalTime>55</TotalTime>
  <Words>4418</Words>
  <Application>Microsoft Office PowerPoint</Application>
  <PresentationFormat>Widescreen</PresentationFormat>
  <Paragraphs>547</Paragraphs>
  <Slides>44</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Courier New</vt:lpstr>
      <vt:lpstr>Georgia Pro Cond Light</vt:lpstr>
      <vt:lpstr>Speak Pro</vt:lpstr>
      <vt:lpstr>RetrospectVTI</vt:lpstr>
      <vt:lpstr>Title Lorem Ipsum</vt:lpstr>
      <vt:lpstr>Title Lorem Ipsum </vt:lpstr>
      <vt:lpstr>Greenhouse Database</vt:lpstr>
      <vt:lpstr>Greenhouse Database -  How many rows in a table?</vt:lpstr>
      <vt:lpstr>Greenhouse Database - List contents of small tables.</vt:lpstr>
      <vt:lpstr>Greenhouse Database –  Crops are planted and harvested.</vt:lpstr>
      <vt:lpstr>Greenhouse Database - View some crop planting data.</vt:lpstr>
      <vt:lpstr>Equi-Join</vt:lpstr>
      <vt:lpstr>Equi-Join and One-Sided Join</vt:lpstr>
      <vt:lpstr>One-Sided Join: Left or Right?</vt:lpstr>
      <vt:lpstr>One-Sided Join: Show all teams</vt:lpstr>
      <vt:lpstr>Full outer join</vt:lpstr>
      <vt:lpstr>One-Sided JOIN and NULL</vt:lpstr>
      <vt:lpstr>Type I Subquery</vt:lpstr>
      <vt:lpstr>Type I Subquery - Example</vt:lpstr>
      <vt:lpstr>Type I Subquery – Another Example</vt:lpstr>
      <vt:lpstr>Type I Subquery – versus Distinct</vt:lpstr>
      <vt:lpstr>Type I Subquery for deleting records</vt:lpstr>
      <vt:lpstr>Type I Subquery in the HAVING clause</vt:lpstr>
      <vt:lpstr>Type II Subquery (Correlated)</vt:lpstr>
      <vt:lpstr>Type II Subquery - Example</vt:lpstr>
      <vt:lpstr>Type II Subquery – A closer look</vt:lpstr>
      <vt:lpstr>Type II Subquery – Another Example</vt:lpstr>
      <vt:lpstr>Type II Subquery – Another Example</vt:lpstr>
      <vt:lpstr>In-line subquery</vt:lpstr>
      <vt:lpstr>In-line subquery example</vt:lpstr>
      <vt:lpstr>In-line example – 1st subquery</vt:lpstr>
      <vt:lpstr>In-line example – 2nd subquery</vt:lpstr>
      <vt:lpstr>In-line example – 3rd subquery</vt:lpstr>
      <vt:lpstr>In-line example – Complete query</vt:lpstr>
      <vt:lpstr>In-line example – Query output</vt:lpstr>
      <vt:lpstr>Nested Aggregate queries</vt:lpstr>
      <vt:lpstr>Nested Aggregate – 1st: detailed data</vt:lpstr>
      <vt:lpstr>Comment about the CAST() function</vt:lpstr>
      <vt:lpstr>2nd: Aggregate data</vt:lpstr>
      <vt:lpstr>3rd: Aggregate data</vt:lpstr>
      <vt:lpstr>3rd: Aggregate data:  Output</vt:lpstr>
      <vt:lpstr>DIVISION problem</vt:lpstr>
      <vt:lpstr>Set Operators – No DIVISION</vt:lpstr>
      <vt:lpstr>DIVISION: Modify the S-T database</vt:lpstr>
      <vt:lpstr>Revised S-T database:  Look at the data</vt:lpstr>
      <vt:lpstr>DIVISION problem – Part 1 &amp; 2</vt:lpstr>
      <vt:lpstr>DIVISION problem – Part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Carl M. Rebman Jr.</dc:creator>
  <cp:lastModifiedBy>Carl M. Rebman Jr.</cp:lastModifiedBy>
  <cp:revision>7</cp:revision>
  <dcterms:created xsi:type="dcterms:W3CDTF">2020-09-29T07:52:46Z</dcterms:created>
  <dcterms:modified xsi:type="dcterms:W3CDTF">2020-09-29T08:48:24Z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