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4"/>
  </p:notesMasterIdLst>
  <p:sldIdLst>
    <p:sldId id="266" r:id="rId5"/>
    <p:sldId id="308" r:id="rId6"/>
    <p:sldId id="267" r:id="rId7"/>
    <p:sldId id="268" r:id="rId8"/>
    <p:sldId id="269" r:id="rId9"/>
    <p:sldId id="302" r:id="rId10"/>
    <p:sldId id="303" r:id="rId11"/>
    <p:sldId id="348" r:id="rId12"/>
    <p:sldId id="344" r:id="rId13"/>
    <p:sldId id="291" r:id="rId14"/>
    <p:sldId id="345" r:id="rId15"/>
    <p:sldId id="343" r:id="rId16"/>
    <p:sldId id="349" r:id="rId17"/>
    <p:sldId id="297" r:id="rId18"/>
    <p:sldId id="298" r:id="rId19"/>
    <p:sldId id="346" r:id="rId20"/>
    <p:sldId id="347" r:id="rId21"/>
    <p:sldId id="350" r:id="rId22"/>
    <p:sldId id="264" r:id="rId23"/>
    <p:sldId id="276" r:id="rId24"/>
    <p:sldId id="274" r:id="rId25"/>
    <p:sldId id="275" r:id="rId26"/>
    <p:sldId id="277" r:id="rId27"/>
    <p:sldId id="310" r:id="rId28"/>
    <p:sldId id="311" r:id="rId29"/>
    <p:sldId id="312" r:id="rId30"/>
    <p:sldId id="313" r:id="rId31"/>
    <p:sldId id="314" r:id="rId32"/>
    <p:sldId id="315" r:id="rId33"/>
    <p:sldId id="316" r:id="rId34"/>
    <p:sldId id="273" r:id="rId35"/>
    <p:sldId id="317" r:id="rId36"/>
    <p:sldId id="318" r:id="rId37"/>
    <p:sldId id="319" r:id="rId38"/>
    <p:sldId id="320" r:id="rId39"/>
    <p:sldId id="321" r:id="rId40"/>
    <p:sldId id="322" r:id="rId41"/>
    <p:sldId id="278" r:id="rId42"/>
    <p:sldId id="323" r:id="rId43"/>
    <p:sldId id="279" r:id="rId44"/>
    <p:sldId id="324" r:id="rId45"/>
    <p:sldId id="325" r:id="rId46"/>
    <p:sldId id="326"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B87291-1BAD-4AB8-8A51-B8FFBAA39F0C}">
          <p14:sldIdLst>
            <p14:sldId id="266"/>
            <p14:sldId id="308"/>
            <p14:sldId id="267"/>
            <p14:sldId id="268"/>
            <p14:sldId id="269"/>
            <p14:sldId id="302"/>
            <p14:sldId id="303"/>
          </p14:sldIdLst>
        </p14:section>
        <p14:section name="joins" id="{08CBB9A9-EBE1-491A-ADEB-23985D419CBF}">
          <p14:sldIdLst>
            <p14:sldId id="348"/>
            <p14:sldId id="344"/>
            <p14:sldId id="291"/>
            <p14:sldId id="345"/>
            <p14:sldId id="343"/>
          </p14:sldIdLst>
        </p14:section>
        <p14:section name="subqueries" id="{5D790F43-FE95-4377-A3D6-99DFD1EA9599}">
          <p14:sldIdLst>
            <p14:sldId id="349"/>
            <p14:sldId id="297"/>
            <p14:sldId id="298"/>
            <p14:sldId id="346"/>
            <p14:sldId id="347"/>
            <p14:sldId id="350"/>
          </p14:sldIdLst>
        </p14:section>
        <p14:section name="greenhouse" id="{66DE3825-BBE9-42F3-8799-FF63ACCAD827}">
          <p14:sldIdLst>
            <p14:sldId id="264"/>
            <p14:sldId id="276"/>
            <p14:sldId id="274"/>
            <p14:sldId id="275"/>
            <p14:sldId id="277"/>
          </p14:sldIdLst>
        </p14:section>
        <p14:section name="one sided outer join" id="{8264100F-9F0F-4445-99D5-AEDA965C2DEE}">
          <p14:sldIdLst>
            <p14:sldId id="310"/>
            <p14:sldId id="311"/>
            <p14:sldId id="312"/>
            <p14:sldId id="313"/>
            <p14:sldId id="314"/>
            <p14:sldId id="315"/>
          </p14:sldIdLst>
        </p14:section>
        <p14:section name="nested type 1 subquery" id="{CDB435BD-B176-4287-A1DB-34BCA1AAC5DC}">
          <p14:sldIdLst>
            <p14:sldId id="316"/>
            <p14:sldId id="273"/>
            <p14:sldId id="317"/>
            <p14:sldId id="318"/>
            <p14:sldId id="319"/>
            <p14:sldId id="320"/>
          </p14:sldIdLst>
        </p14:section>
        <p14:section name="Nested Type II" id="{7013A4F1-F3F2-48FF-AF73-F3D62F683E95}">
          <p14:sldIdLst>
            <p14:sldId id="321"/>
            <p14:sldId id="322"/>
            <p14:sldId id="278"/>
            <p14:sldId id="323"/>
            <p14:sldId id="279"/>
          </p14:sldIdLst>
        </p14:section>
        <p14:section name="inline subquery" id="{4C7AC962-43CF-4DC8-B303-051FFB9FBDEA}">
          <p14:sldIdLst>
            <p14:sldId id="324"/>
            <p14:sldId id="325"/>
            <p14:sldId id="326"/>
            <p14:sldId id="327"/>
            <p14:sldId id="328"/>
            <p14:sldId id="329"/>
            <p14:sldId id="330"/>
          </p14:sldIdLst>
        </p14:section>
        <p14:section name="nested aggregate" id="{9658EC4E-A5C0-4130-A0FE-B26DBECC745F}">
          <p14:sldIdLst>
            <p14:sldId id="331"/>
            <p14:sldId id="332"/>
            <p14:sldId id="333"/>
            <p14:sldId id="334"/>
            <p14:sldId id="335"/>
            <p14:sldId id="336"/>
          </p14:sldIdLst>
        </p14:section>
        <p14:section name="Division" id="{687C64F7-F609-4410-8B76-4C8CDAB38F22}">
          <p14:sldIdLst>
            <p14:sldId id="337"/>
            <p14:sldId id="338"/>
            <p14:sldId id="339"/>
            <p14:sldId id="340"/>
            <p14:sldId id="341"/>
            <p14:sldId id="3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Views, Triggers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Outer joins/Nested Queries	</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FUN</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Views, Triggers		</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Outer joins/Nested Queries	</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dirty="0"/>
            <a:t>FUN</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64693-8CDD-49B5-A163-02E5C67D8319}"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69FE4-37B1-433E-89D9-91AF1A33E393}" type="slidenum">
              <a:rPr lang="en-US" smtClean="0"/>
              <a:t>‹#›</a:t>
            </a:fld>
            <a:endParaRPr lang="en-US"/>
          </a:p>
        </p:txBody>
      </p:sp>
    </p:spTree>
    <p:extLst>
      <p:ext uri="{BB962C8B-B14F-4D97-AF65-F5344CB8AC3E}">
        <p14:creationId xmlns:p14="http://schemas.microsoft.com/office/powerpoint/2010/main" val="2425323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E569E45-E25D-4643-B467-F58B69E0F7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F57D02A-D483-41D9-8C5F-42650A7502A5}" type="slidenum">
              <a:rPr lang="en-US" altLang="en-US" sz="1200"/>
              <a:pPr/>
              <a:t>3</a:t>
            </a:fld>
            <a:endParaRPr lang="en-US" altLang="en-US" sz="1200"/>
          </a:p>
        </p:txBody>
      </p:sp>
      <p:sp>
        <p:nvSpPr>
          <p:cNvPr id="38915" name="Rectangle 2">
            <a:extLst>
              <a:ext uri="{FF2B5EF4-FFF2-40B4-BE49-F238E27FC236}">
                <a16:creationId xmlns:a16="http://schemas.microsoft.com/office/drawing/2014/main" id="{1412C35A-1215-4BCD-9886-90FE6491E1A8}"/>
              </a:ext>
            </a:extLst>
          </p:cNvPr>
          <p:cNvSpPr>
            <a:spLocks noChangeArrowheads="1" noTextEdit="1"/>
          </p:cNvSpPr>
          <p:nvPr>
            <p:ph type="sldImg"/>
          </p:nvPr>
        </p:nvSpPr>
        <p:spPr>
          <a:xfrm>
            <a:off x="1177925" y="695325"/>
            <a:ext cx="4641850" cy="3481388"/>
          </a:xfrm>
          <a:ln/>
        </p:spPr>
      </p:sp>
      <p:sp>
        <p:nvSpPr>
          <p:cNvPr id="38916" name="Rectangle 3">
            <a:extLst>
              <a:ext uri="{FF2B5EF4-FFF2-40B4-BE49-F238E27FC236}">
                <a16:creationId xmlns:a16="http://schemas.microsoft.com/office/drawing/2014/main" id="{01770F80-85AB-47C0-95D0-7BB84387548D}"/>
              </a:ext>
            </a:extLst>
          </p:cNvPr>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73511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07E8601-041C-4B32-AACB-09BBC9F4B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E37499EA-B027-4FBA-B997-EFEB842A57B3}" type="slidenum">
              <a:rPr lang="en-US" altLang="en-US" sz="1200"/>
              <a:pPr/>
              <a:t>4</a:t>
            </a:fld>
            <a:endParaRPr lang="en-US" altLang="en-US" sz="1200"/>
          </a:p>
        </p:txBody>
      </p:sp>
      <p:sp>
        <p:nvSpPr>
          <p:cNvPr id="40963" name="Rectangle 2">
            <a:extLst>
              <a:ext uri="{FF2B5EF4-FFF2-40B4-BE49-F238E27FC236}">
                <a16:creationId xmlns:a16="http://schemas.microsoft.com/office/drawing/2014/main" id="{A8F89293-CBE5-4B02-87EB-AA1EFFBACBB0}"/>
              </a:ext>
            </a:extLst>
          </p:cNvPr>
          <p:cNvSpPr>
            <a:spLocks noChangeArrowheads="1" noTextEdit="1"/>
          </p:cNvSpPr>
          <p:nvPr>
            <p:ph type="sldImg"/>
          </p:nvPr>
        </p:nvSpPr>
        <p:spPr>
          <a:xfrm>
            <a:off x="1177925" y="695325"/>
            <a:ext cx="4641850" cy="3481388"/>
          </a:xfrm>
          <a:ln/>
        </p:spPr>
      </p:sp>
      <p:sp>
        <p:nvSpPr>
          <p:cNvPr id="40964" name="Rectangle 3">
            <a:extLst>
              <a:ext uri="{FF2B5EF4-FFF2-40B4-BE49-F238E27FC236}">
                <a16:creationId xmlns:a16="http://schemas.microsoft.com/office/drawing/2014/main" id="{3ECED6D0-3EDB-4845-8E01-6DF747BBF833}"/>
              </a:ext>
            </a:extLst>
          </p:cNvPr>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7695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B4C64C1-73EC-4F81-8397-60F9F0FF1B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6B41117-B1E1-4C62-956E-39A1C2FF372A}" type="slidenum">
              <a:rPr lang="en-US" altLang="en-US" sz="1200"/>
              <a:pPr/>
              <a:t>5</a:t>
            </a:fld>
            <a:endParaRPr lang="en-US" altLang="en-US" sz="1200"/>
          </a:p>
        </p:txBody>
      </p:sp>
      <p:sp>
        <p:nvSpPr>
          <p:cNvPr id="43011" name="Rectangle 2">
            <a:extLst>
              <a:ext uri="{FF2B5EF4-FFF2-40B4-BE49-F238E27FC236}">
                <a16:creationId xmlns:a16="http://schemas.microsoft.com/office/drawing/2014/main" id="{FAB0F963-1CCF-4FC0-82DB-A723EFEEBE78}"/>
              </a:ext>
            </a:extLst>
          </p:cNvPr>
          <p:cNvSpPr>
            <a:spLocks noChangeArrowheads="1" noTextEdit="1"/>
          </p:cNvSpPr>
          <p:nvPr>
            <p:ph type="sldImg"/>
          </p:nvPr>
        </p:nvSpPr>
        <p:spPr>
          <a:xfrm>
            <a:off x="1177925" y="695325"/>
            <a:ext cx="4641850" cy="3481388"/>
          </a:xfrm>
          <a:ln/>
        </p:spPr>
      </p:sp>
      <p:sp>
        <p:nvSpPr>
          <p:cNvPr id="43012" name="Rectangle 3">
            <a:extLst>
              <a:ext uri="{FF2B5EF4-FFF2-40B4-BE49-F238E27FC236}">
                <a16:creationId xmlns:a16="http://schemas.microsoft.com/office/drawing/2014/main" id="{AE11EBDA-CDDB-4954-9228-A09523CB667E}"/>
              </a:ext>
            </a:extLst>
          </p:cNvPr>
          <p:cNvSpPr>
            <a:spLocks noGrp="1" noChangeArrowheads="1"/>
          </p:cNvSpPr>
          <p:nvPr>
            <p:ph type="body" idx="1"/>
          </p:nvPr>
        </p:nvSpPr>
        <p:spPr>
          <a:xfrm>
            <a:off x="931863" y="4410075"/>
            <a:ext cx="51339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14021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E11D8375-89CC-47C0-A300-C4CCB8F511F5}"/>
              </a:ext>
            </a:extLst>
          </p:cNvPr>
          <p:cNvSpPr>
            <a:spLocks noGrp="1" noRot="1" noChangeAspect="1" noTextEdit="1"/>
          </p:cNvSpPr>
          <p:nvPr>
            <p:ph type="sldImg"/>
          </p:nvPr>
        </p:nvSpPr>
        <p:spPr>
          <a:xfrm>
            <a:off x="393700" y="692150"/>
            <a:ext cx="6070600" cy="3416300"/>
          </a:xfrm>
          <a:ln/>
        </p:spPr>
      </p:sp>
      <p:sp>
        <p:nvSpPr>
          <p:cNvPr id="17411" name="Notes Placeholder 2">
            <a:extLst>
              <a:ext uri="{FF2B5EF4-FFF2-40B4-BE49-F238E27FC236}">
                <a16:creationId xmlns:a16="http://schemas.microsoft.com/office/drawing/2014/main" id="{182B01CB-0F81-4319-94EF-6B61F8D825E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E994D45-AE98-4CDB-8B39-9442D75072F2}"/>
              </a:ext>
            </a:extLst>
          </p:cNvPr>
          <p:cNvSpPr>
            <a:spLocks noGrp="1" noRot="1" noChangeAspect="1" noTextEdit="1"/>
          </p:cNvSpPr>
          <p:nvPr>
            <p:ph type="sldImg"/>
          </p:nvPr>
        </p:nvSpPr>
        <p:spPr>
          <a:xfrm>
            <a:off x="393700" y="692150"/>
            <a:ext cx="6070600" cy="3416300"/>
          </a:xfrm>
          <a:ln/>
        </p:spPr>
      </p:sp>
      <p:sp>
        <p:nvSpPr>
          <p:cNvPr id="19459" name="Notes Placeholder 2">
            <a:extLst>
              <a:ext uri="{FF2B5EF4-FFF2-40B4-BE49-F238E27FC236}">
                <a16:creationId xmlns:a16="http://schemas.microsoft.com/office/drawing/2014/main" id="{1227C938-A630-49CC-9E17-CCC8DA89FBD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25C6813F-5115-4452-A35C-978713865770}"/>
              </a:ext>
            </a:extLst>
          </p:cNvPr>
          <p:cNvSpPr>
            <a:spLocks noGrp="1" noRot="1" noChangeAspect="1" noTextEdit="1"/>
          </p:cNvSpPr>
          <p:nvPr>
            <p:ph type="sldImg"/>
          </p:nvPr>
        </p:nvSpPr>
        <p:spPr>
          <a:xfrm>
            <a:off x="393700" y="692150"/>
            <a:ext cx="6070600" cy="3416300"/>
          </a:xfrm>
          <a:ln/>
        </p:spPr>
      </p:sp>
      <p:sp>
        <p:nvSpPr>
          <p:cNvPr id="21507" name="Notes Placeholder 2">
            <a:extLst>
              <a:ext uri="{FF2B5EF4-FFF2-40B4-BE49-F238E27FC236}">
                <a16:creationId xmlns:a16="http://schemas.microsoft.com/office/drawing/2014/main" id="{CE02CA30-312E-470A-B26C-241B1815485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38ED44B-588F-4226-AB71-530129614893}"/>
              </a:ext>
            </a:extLst>
          </p:cNvPr>
          <p:cNvSpPr>
            <a:spLocks noGrp="1" noRot="1" noChangeAspect="1" noTextEdit="1"/>
          </p:cNvSpPr>
          <p:nvPr>
            <p:ph type="sldImg"/>
          </p:nvPr>
        </p:nvSpPr>
        <p:spPr>
          <a:xfrm>
            <a:off x="393700" y="692150"/>
            <a:ext cx="6070600" cy="3416300"/>
          </a:xfrm>
          <a:ln/>
        </p:spPr>
      </p:sp>
      <p:sp>
        <p:nvSpPr>
          <p:cNvPr id="37891" name="Notes Placeholder 2">
            <a:extLst>
              <a:ext uri="{FF2B5EF4-FFF2-40B4-BE49-F238E27FC236}">
                <a16:creationId xmlns:a16="http://schemas.microsoft.com/office/drawing/2014/main" id="{E42BAB1A-752A-4A09-A195-3D0208B5CBA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10/1/2020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Chapter four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Relational database	</a:t>
            </a:r>
          </a:p>
          <a:p>
            <a:r>
              <a:rPr lang="en-US" dirty="0"/>
              <a:t>Advanced SQL</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0D98EEC3-F290-4936-97E1-382501ECF10C}"/>
              </a:ext>
            </a:extLst>
          </p:cNvPr>
          <p:cNvSpPr>
            <a:spLocks noGrp="1" noChangeArrowheads="1"/>
          </p:cNvSpPr>
          <p:nvPr>
            <p:ph type="title"/>
          </p:nvPr>
        </p:nvSpPr>
        <p:spPr>
          <a:xfrm>
            <a:off x="2290764" y="336550"/>
            <a:ext cx="7932737" cy="1143000"/>
          </a:xfrm>
        </p:spPr>
        <p:txBody>
          <a:bodyPr vert="horz" lIns="90488" tIns="44450" rIns="90488" bIns="44450" rtlCol="0" anchor="t">
            <a:noAutofit/>
          </a:bodyPr>
          <a:lstStyle/>
          <a:p>
            <a:pPr>
              <a:defRPr/>
            </a:pPr>
            <a:r>
              <a:rPr lang="en-US" sz="4000" dirty="0">
                <a:solidFill>
                  <a:srgbClr val="000000"/>
                </a:solidFill>
                <a:effectLst>
                  <a:outerShdw blurRad="38100" dist="38100" dir="2700000" algn="tl">
                    <a:srgbClr val="FFFFFF"/>
                  </a:outerShdw>
                </a:effectLst>
              </a:rPr>
              <a:t>Processing Multiple Tables</a:t>
            </a:r>
          </a:p>
        </p:txBody>
      </p:sp>
      <p:sp>
        <p:nvSpPr>
          <p:cNvPr id="18435" name="Rectangle 3">
            <a:extLst>
              <a:ext uri="{FF2B5EF4-FFF2-40B4-BE49-F238E27FC236}">
                <a16:creationId xmlns:a16="http://schemas.microsoft.com/office/drawing/2014/main" id="{96B4DB2F-A5D8-40AD-A921-C95B26140805}"/>
              </a:ext>
            </a:extLst>
          </p:cNvPr>
          <p:cNvSpPr>
            <a:spLocks noGrp="1" noChangeArrowheads="1"/>
          </p:cNvSpPr>
          <p:nvPr>
            <p:ph idx="1"/>
          </p:nvPr>
        </p:nvSpPr>
        <p:spPr>
          <a:xfrm>
            <a:off x="674703" y="1997476"/>
            <a:ext cx="10857390" cy="4138212"/>
          </a:xfrm>
        </p:spPr>
        <p:txBody>
          <a:bodyPr/>
          <a:lstStyle/>
          <a:p>
            <a:pPr eaLnBrk="1" hangingPunct="1">
              <a:lnSpc>
                <a:spcPct val="80000"/>
              </a:lnSpc>
            </a:pPr>
            <a:r>
              <a:rPr lang="en-US" altLang="en-US" sz="3600" b="1" dirty="0">
                <a:solidFill>
                  <a:schemeClr val="accent1"/>
                </a:solidFill>
              </a:rPr>
              <a:t>Outer join</a:t>
            </a:r>
            <a:r>
              <a:rPr lang="en-US" altLang="en-US" dirty="0"/>
              <a:t>–</a:t>
            </a:r>
            <a:r>
              <a:rPr lang="en-US" altLang="en-US" sz="2800" dirty="0"/>
              <a:t>a join in which rows that do not have matching values in common columns are nonetheless included in the result table (as opposed to </a:t>
            </a:r>
            <a:r>
              <a:rPr lang="en-US" altLang="en-US" sz="2800" i="1" dirty="0"/>
              <a:t>inner</a:t>
            </a:r>
            <a:r>
              <a:rPr lang="en-US" altLang="en-US" sz="2800" dirty="0"/>
              <a:t> join, in which rows must have matching values in order to appear in the result table)</a:t>
            </a:r>
          </a:p>
          <a:p>
            <a:pPr eaLnBrk="1" hangingPunct="1">
              <a:lnSpc>
                <a:spcPct val="80000"/>
              </a:lnSpc>
            </a:pPr>
            <a:r>
              <a:rPr lang="en-US" altLang="en-US" sz="3600" b="1" dirty="0">
                <a:solidFill>
                  <a:schemeClr val="accent1"/>
                </a:solidFill>
              </a:rPr>
              <a:t>Union join</a:t>
            </a:r>
            <a:r>
              <a:rPr lang="en-US" altLang="en-US" dirty="0"/>
              <a:t>–</a:t>
            </a:r>
            <a:r>
              <a:rPr lang="en-US" altLang="en-US" sz="2800" dirty="0"/>
              <a:t>includes all columns from each table in the join, and an instance for each row of each table</a:t>
            </a:r>
          </a:p>
          <a:p>
            <a:pPr eaLnBrk="1" hangingPunct="1">
              <a:lnSpc>
                <a:spcPct val="80000"/>
              </a:lnSpc>
            </a:pPr>
            <a:r>
              <a:rPr lang="en-US" altLang="en-US" sz="3600" b="1" dirty="0">
                <a:solidFill>
                  <a:schemeClr val="accent1"/>
                </a:solidFill>
              </a:rPr>
              <a:t>Self join</a:t>
            </a:r>
            <a:r>
              <a:rPr lang="en-US" altLang="en-US" sz="2800" dirty="0"/>
              <a:t>–Matching rows of a table with other rows from the same table</a:t>
            </a:r>
          </a:p>
          <a:p>
            <a:pPr eaLnBrk="1" hangingPunct="1">
              <a:lnSpc>
                <a:spcPct val="80000"/>
              </a:lnSpc>
            </a:pPr>
            <a:endParaRPr lang="en-US" altLang="en-US" sz="2800" dirty="0"/>
          </a:p>
        </p:txBody>
      </p:sp>
      <p:sp>
        <p:nvSpPr>
          <p:cNvPr id="18436" name="Slide Number Placeholder 3">
            <a:extLst>
              <a:ext uri="{FF2B5EF4-FFF2-40B4-BE49-F238E27FC236}">
                <a16:creationId xmlns:a16="http://schemas.microsoft.com/office/drawing/2014/main" id="{7D030D83-80C9-4123-AE51-6D1EF2CF2AA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1E53C9D1-8F3B-4B4D-B421-708EECD5AF46}" type="slidenum">
              <a:rPr lang="en-US" altLang="en-US" sz="1200">
                <a:solidFill>
                  <a:srgbClr val="D38E27"/>
                </a:solidFill>
                <a:latin typeface="Tahoma" panose="020B0604030504040204" pitchFamily="34" charset="0"/>
              </a:rPr>
              <a:pPr>
                <a:spcBef>
                  <a:spcPct val="0"/>
                </a:spcBef>
                <a:buClrTx/>
                <a:buSzTx/>
                <a:buFontTx/>
                <a:buNone/>
              </a:pPr>
              <a:t>10</a:t>
            </a:fld>
            <a:endParaRPr lang="en-US" altLang="en-US" sz="1200">
              <a:solidFill>
                <a:srgbClr val="D38E27"/>
              </a:solidFill>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a:extLst>
              <a:ext uri="{FF2B5EF4-FFF2-40B4-BE49-F238E27FC236}">
                <a16:creationId xmlns:a16="http://schemas.microsoft.com/office/drawing/2014/main" id="{C318C83A-57B5-4369-BF09-8936A76F6E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7E510E0A-0D55-4FE5-B289-5BF4179D6C71}" type="slidenum">
              <a:rPr lang="en-US" altLang="en-US" sz="1200">
                <a:solidFill>
                  <a:srgbClr val="D38E27"/>
                </a:solidFill>
                <a:latin typeface="Tahoma" panose="020B0604030504040204" pitchFamily="34" charset="0"/>
              </a:rPr>
              <a:pPr>
                <a:spcBef>
                  <a:spcPct val="0"/>
                </a:spcBef>
                <a:buClrTx/>
                <a:buSzTx/>
                <a:buFontTx/>
                <a:buNone/>
              </a:pPr>
              <a:t>11</a:t>
            </a:fld>
            <a:endParaRPr lang="en-US" altLang="en-US" sz="1200">
              <a:solidFill>
                <a:srgbClr val="D38E27"/>
              </a:solidFill>
              <a:latin typeface="Tahoma" panose="020B0604030504040204" pitchFamily="34" charset="0"/>
            </a:endParaRPr>
          </a:p>
        </p:txBody>
      </p:sp>
      <p:pic>
        <p:nvPicPr>
          <p:cNvPr id="20483" name="Picture 4" descr="Noname.jpg">
            <a:extLst>
              <a:ext uri="{FF2B5EF4-FFF2-40B4-BE49-F238E27FC236}">
                <a16:creationId xmlns:a16="http://schemas.microsoft.com/office/drawing/2014/main" id="{0558C583-17AF-4497-B723-7C71F8718A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9" y="1990725"/>
            <a:ext cx="80105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07F5419-AE88-4EF7-AE63-F7E133EFFB85}"/>
              </a:ext>
            </a:extLst>
          </p:cNvPr>
          <p:cNvSpPr/>
          <p:nvPr/>
        </p:nvSpPr>
        <p:spPr>
          <a:xfrm>
            <a:off x="2197101" y="619125"/>
            <a:ext cx="7974013" cy="830997"/>
          </a:xfrm>
          <a:prstGeom prst="rect">
            <a:avLst/>
          </a:prstGeom>
        </p:spPr>
        <p:txBody>
          <a:bodyPr>
            <a:spAutoFit/>
          </a:bodyPr>
          <a:lstStyle/>
          <a:p>
            <a:pPr eaLnBrk="1" hangingPunct="1">
              <a:defRPr/>
            </a:pPr>
            <a:r>
              <a:rPr lang="en-US" sz="2400" dirty="0">
                <a:solidFill>
                  <a:srgbClr val="000000"/>
                </a:solidFill>
                <a:effectLst>
                  <a:outerShdw blurRad="38100" dist="38100" dir="2700000" algn="tl">
                    <a:srgbClr val="FFFFFF"/>
                  </a:outerShdw>
                </a:effectLst>
                <a:cs typeface="Arial" charset="0"/>
              </a:rPr>
              <a:t>Visualization of different join types with results returned in shaded area</a:t>
            </a:r>
            <a:endParaRPr lang="en-US" sz="2400" dirty="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E4DA08-36ED-4AAF-AC94-9AA2353EB24F}"/>
              </a:ext>
            </a:extLst>
          </p:cNvPr>
          <p:cNvPicPr>
            <a:picLocks noGrp="1" noChangeAspect="1"/>
          </p:cNvPicPr>
          <p:nvPr>
            <p:ph idx="4294967295"/>
          </p:nvPr>
        </p:nvPicPr>
        <p:blipFill>
          <a:blip r:embed="rId2"/>
          <a:stretch>
            <a:fillRect/>
          </a:stretch>
        </p:blipFill>
        <p:spPr>
          <a:xfrm>
            <a:off x="2050741" y="379135"/>
            <a:ext cx="7279690" cy="5725627"/>
          </a:xfrm>
        </p:spPr>
      </p:pic>
    </p:spTree>
    <p:extLst>
      <p:ext uri="{BB962C8B-B14F-4D97-AF65-F5344CB8AC3E}">
        <p14:creationId xmlns:p14="http://schemas.microsoft.com/office/powerpoint/2010/main" val="2178085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5AC6-20D8-4421-B12A-1F23E307CD01}"/>
              </a:ext>
            </a:extLst>
          </p:cNvPr>
          <p:cNvSpPr>
            <a:spLocks noGrp="1"/>
          </p:cNvSpPr>
          <p:nvPr>
            <p:ph type="title"/>
          </p:nvPr>
        </p:nvSpPr>
        <p:spPr/>
        <p:txBody>
          <a:bodyPr/>
          <a:lstStyle/>
          <a:p>
            <a:r>
              <a:rPr lang="en-US" dirty="0"/>
              <a:t>What is a subquery?</a:t>
            </a:r>
          </a:p>
        </p:txBody>
      </p:sp>
      <p:sp>
        <p:nvSpPr>
          <p:cNvPr id="3" name="Content Placeholder 2">
            <a:extLst>
              <a:ext uri="{FF2B5EF4-FFF2-40B4-BE49-F238E27FC236}">
                <a16:creationId xmlns:a16="http://schemas.microsoft.com/office/drawing/2014/main" id="{0AD672C8-3E88-4903-BA52-D136B0F5B8FD}"/>
              </a:ext>
            </a:extLst>
          </p:cNvPr>
          <p:cNvSpPr>
            <a:spLocks noGrp="1"/>
          </p:cNvSpPr>
          <p:nvPr>
            <p:ph idx="1"/>
          </p:nvPr>
        </p:nvSpPr>
        <p:spPr/>
        <p:txBody>
          <a:bodyPr>
            <a:normAutofit fontScale="92500"/>
          </a:bodyPr>
          <a:lstStyle/>
          <a:p>
            <a:pPr>
              <a:buFont typeface="Wingdings" panose="05000000000000000000" pitchFamily="2" charset="2"/>
              <a:buChar char="§"/>
            </a:pPr>
            <a:r>
              <a:rPr lang="en-US" b="0" i="0" dirty="0">
                <a:effectLst/>
                <a:latin typeface="Roboto"/>
              </a:rPr>
              <a:t>A Subquery or Inner query or Nested query is a query within SQL query and embedded within the WHERE clause. </a:t>
            </a:r>
          </a:p>
          <a:p>
            <a:pPr>
              <a:buFont typeface="Wingdings" panose="05000000000000000000" pitchFamily="2" charset="2"/>
              <a:buChar char="§"/>
            </a:pPr>
            <a:r>
              <a:rPr lang="en-US" b="0" i="0" dirty="0">
                <a:effectLst/>
                <a:latin typeface="Roboto"/>
              </a:rPr>
              <a:t>A Subquery is a SELECT statement that is embedded in a clause of another SQL statement. </a:t>
            </a:r>
          </a:p>
          <a:p>
            <a:pPr>
              <a:buFont typeface="Wingdings" panose="05000000000000000000" pitchFamily="2" charset="2"/>
              <a:buChar char="§"/>
            </a:pPr>
            <a:r>
              <a:rPr lang="en-US" b="0" i="0" dirty="0">
                <a:effectLst/>
                <a:latin typeface="Roboto"/>
              </a:rPr>
              <a:t>They can be very useful to select rows from a table with a condition that depends on the data in the same or another table. </a:t>
            </a:r>
          </a:p>
          <a:p>
            <a:pPr>
              <a:buFont typeface="Wingdings" panose="05000000000000000000" pitchFamily="2" charset="2"/>
              <a:buChar char="§"/>
            </a:pPr>
            <a:r>
              <a:rPr lang="en-US" b="0" i="0" dirty="0">
                <a:effectLst/>
                <a:latin typeface="Roboto"/>
              </a:rPr>
              <a:t>A Subquery is used to return data that will be used in the main query as a condition to further restrict the data to be retrieved. </a:t>
            </a:r>
          </a:p>
          <a:p>
            <a:pPr>
              <a:buFont typeface="Wingdings" panose="05000000000000000000" pitchFamily="2" charset="2"/>
              <a:buChar char="§"/>
            </a:pPr>
            <a:r>
              <a:rPr lang="en-US" b="0" i="0" dirty="0">
                <a:effectLst/>
                <a:latin typeface="Roboto"/>
              </a:rPr>
              <a:t>The subquery can be placed in the following SQL clauses they are WHERE clause, HAVING clause, FROM clause.</a:t>
            </a:r>
            <a:endParaRPr lang="en-US" dirty="0"/>
          </a:p>
        </p:txBody>
      </p:sp>
    </p:spTree>
    <p:extLst>
      <p:ext uri="{BB962C8B-B14F-4D97-AF65-F5344CB8AC3E}">
        <p14:creationId xmlns:p14="http://schemas.microsoft.com/office/powerpoint/2010/main" val="3459271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9480A6C8-C82D-4226-A81D-9F6BD393C59B}"/>
              </a:ext>
            </a:extLst>
          </p:cNvPr>
          <p:cNvSpPr>
            <a:spLocks noGrp="1" noChangeArrowheads="1"/>
          </p:cNvSpPr>
          <p:nvPr>
            <p:ph type="title"/>
          </p:nvPr>
        </p:nvSpPr>
        <p:spPr>
          <a:xfrm>
            <a:off x="2303463" y="434975"/>
            <a:ext cx="6858000" cy="1143000"/>
          </a:xfrm>
        </p:spPr>
        <p:txBody>
          <a:bodyPr vert="horz" lIns="90488" tIns="44450" rIns="90488" bIns="44450" rtlCol="0" anchor="t">
            <a:noAutofit/>
          </a:bodyPr>
          <a:lstStyle/>
          <a:p>
            <a:pPr>
              <a:defRPr/>
            </a:pPr>
            <a:r>
              <a:rPr lang="en-US" dirty="0">
                <a:solidFill>
                  <a:srgbClr val="000000"/>
                </a:solidFill>
                <a:effectLst>
                  <a:outerShdw blurRad="38100" dist="38100" dir="2700000" algn="tl">
                    <a:srgbClr val="FFFFFF"/>
                  </a:outerShdw>
                </a:effectLst>
              </a:rPr>
              <a:t>Processing Multiple Tables </a:t>
            </a:r>
            <a:br>
              <a:rPr lang="en-US" dirty="0">
                <a:solidFill>
                  <a:srgbClr val="000000"/>
                </a:solidFill>
                <a:effectLst>
                  <a:outerShdw blurRad="38100" dist="38100" dir="2700000" algn="tl">
                    <a:srgbClr val="FFFFFF"/>
                  </a:outerShdw>
                </a:effectLst>
              </a:rPr>
            </a:br>
            <a:r>
              <a:rPr lang="en-US" dirty="0">
                <a:solidFill>
                  <a:srgbClr val="000000"/>
                </a:solidFill>
                <a:effectLst>
                  <a:outerShdw blurRad="38100" dist="38100" dir="2700000" algn="tl">
                    <a:srgbClr val="FFFFFF"/>
                  </a:outerShdw>
                </a:effectLst>
              </a:rPr>
              <a:t>Using Subqueries</a:t>
            </a:r>
          </a:p>
        </p:txBody>
      </p:sp>
      <p:sp>
        <p:nvSpPr>
          <p:cNvPr id="36867" name="Rectangle 3">
            <a:extLst>
              <a:ext uri="{FF2B5EF4-FFF2-40B4-BE49-F238E27FC236}">
                <a16:creationId xmlns:a16="http://schemas.microsoft.com/office/drawing/2014/main" id="{DB686C3F-C2B8-4A9C-82B5-3A686FE902B8}"/>
              </a:ext>
            </a:extLst>
          </p:cNvPr>
          <p:cNvSpPr>
            <a:spLocks noGrp="1" noChangeArrowheads="1"/>
          </p:cNvSpPr>
          <p:nvPr>
            <p:ph idx="1"/>
          </p:nvPr>
        </p:nvSpPr>
        <p:spPr>
          <a:xfrm>
            <a:off x="852256" y="2077375"/>
            <a:ext cx="9574444" cy="3875750"/>
          </a:xfrm>
        </p:spPr>
        <p:txBody>
          <a:bodyPr>
            <a:normAutofit lnSpcReduction="10000"/>
          </a:bodyPr>
          <a:lstStyle/>
          <a:p>
            <a:pPr eaLnBrk="1" hangingPunct="1">
              <a:lnSpc>
                <a:spcPct val="90000"/>
              </a:lnSpc>
            </a:pPr>
            <a:r>
              <a:rPr lang="en-US" altLang="en-US" sz="2800" dirty="0"/>
              <a:t>Subquery–placing an inner query (SELECT statement) inside an outer query</a:t>
            </a:r>
          </a:p>
          <a:p>
            <a:pPr eaLnBrk="1" hangingPunct="1">
              <a:lnSpc>
                <a:spcPct val="90000"/>
              </a:lnSpc>
            </a:pPr>
            <a:r>
              <a:rPr lang="en-US" altLang="en-US" sz="2800" dirty="0"/>
              <a:t>Options:</a:t>
            </a:r>
          </a:p>
          <a:p>
            <a:pPr lvl="1" eaLnBrk="1" hangingPunct="1">
              <a:lnSpc>
                <a:spcPct val="90000"/>
              </a:lnSpc>
            </a:pPr>
            <a:r>
              <a:rPr lang="en-US" altLang="en-US" sz="2400" dirty="0"/>
              <a:t>In a condition of the WHERE clause</a:t>
            </a:r>
          </a:p>
          <a:p>
            <a:pPr lvl="1" eaLnBrk="1" hangingPunct="1">
              <a:lnSpc>
                <a:spcPct val="90000"/>
              </a:lnSpc>
            </a:pPr>
            <a:r>
              <a:rPr lang="en-US" altLang="en-US" sz="2400" dirty="0"/>
              <a:t>As a “table” of the FROM clause</a:t>
            </a:r>
          </a:p>
          <a:p>
            <a:pPr lvl="1" eaLnBrk="1" hangingPunct="1">
              <a:lnSpc>
                <a:spcPct val="90000"/>
              </a:lnSpc>
            </a:pPr>
            <a:r>
              <a:rPr lang="en-US" altLang="en-US" sz="2400" dirty="0"/>
              <a:t>Within the HAVING clause</a:t>
            </a:r>
          </a:p>
          <a:p>
            <a:pPr eaLnBrk="1" hangingPunct="1">
              <a:lnSpc>
                <a:spcPct val="90000"/>
              </a:lnSpc>
            </a:pPr>
            <a:r>
              <a:rPr lang="en-US" altLang="en-US" sz="2800" dirty="0"/>
              <a:t>Subqueries can be:</a:t>
            </a:r>
          </a:p>
          <a:p>
            <a:pPr lvl="1" eaLnBrk="1" hangingPunct="1">
              <a:lnSpc>
                <a:spcPct val="90000"/>
              </a:lnSpc>
            </a:pPr>
            <a:r>
              <a:rPr lang="en-US" altLang="en-US" sz="2400" dirty="0"/>
              <a:t>Noncorrelated–executed once for the entire outer query</a:t>
            </a:r>
          </a:p>
          <a:p>
            <a:pPr lvl="1" eaLnBrk="1" hangingPunct="1">
              <a:lnSpc>
                <a:spcPct val="90000"/>
              </a:lnSpc>
            </a:pPr>
            <a:r>
              <a:rPr lang="en-US" altLang="en-US" sz="2400" dirty="0"/>
              <a:t>Correlated–executed once for each row returned by the outer query</a:t>
            </a:r>
          </a:p>
          <a:p>
            <a:pPr eaLnBrk="1" hangingPunct="1">
              <a:lnSpc>
                <a:spcPct val="90000"/>
              </a:lnSpc>
            </a:pPr>
            <a:endParaRPr lang="en-US" altLang="en-US" sz="2800" dirty="0"/>
          </a:p>
          <a:p>
            <a:pPr eaLnBrk="1" hangingPunct="1">
              <a:lnSpc>
                <a:spcPct val="90000"/>
              </a:lnSpc>
            </a:pPr>
            <a:endParaRPr lang="en-US" altLang="en-US" sz="2800" dirty="0"/>
          </a:p>
        </p:txBody>
      </p:sp>
      <p:sp>
        <p:nvSpPr>
          <p:cNvPr id="36868" name="Slide Number Placeholder 3">
            <a:extLst>
              <a:ext uri="{FF2B5EF4-FFF2-40B4-BE49-F238E27FC236}">
                <a16:creationId xmlns:a16="http://schemas.microsoft.com/office/drawing/2014/main" id="{10E418A1-1083-4F8F-B692-F008FF328C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5030F0C7-124E-4618-B26E-9B2AF52510FF}" type="slidenum">
              <a:rPr lang="en-US" altLang="en-US" sz="1200">
                <a:solidFill>
                  <a:srgbClr val="D38E27"/>
                </a:solidFill>
                <a:latin typeface="Tahoma" panose="020B0604030504040204" pitchFamily="34" charset="0"/>
              </a:rPr>
              <a:pPr>
                <a:spcBef>
                  <a:spcPct val="0"/>
                </a:spcBef>
                <a:buClrTx/>
                <a:buSzTx/>
                <a:buFontTx/>
                <a:buNone/>
              </a:pPr>
              <a:t>14</a:t>
            </a:fld>
            <a:endParaRPr lang="en-US" altLang="en-US" sz="1200">
              <a:solidFill>
                <a:srgbClr val="D38E27"/>
              </a:solidFill>
              <a:latin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3" descr="Noname.gif">
            <a:extLst>
              <a:ext uri="{FF2B5EF4-FFF2-40B4-BE49-F238E27FC236}">
                <a16:creationId xmlns:a16="http://schemas.microsoft.com/office/drawing/2014/main" id="{E410A72B-C6DC-4C08-A149-881E82ABA6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3081" y="2054302"/>
            <a:ext cx="435817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Rectangle 3">
            <a:extLst>
              <a:ext uri="{FF2B5EF4-FFF2-40B4-BE49-F238E27FC236}">
                <a16:creationId xmlns:a16="http://schemas.microsoft.com/office/drawing/2014/main" id="{E653565A-8F98-4114-9262-FFB71B08D111}"/>
              </a:ext>
            </a:extLst>
          </p:cNvPr>
          <p:cNvSpPr>
            <a:spLocks noGrp="1" noChangeArrowheads="1"/>
          </p:cNvSpPr>
          <p:nvPr>
            <p:ph type="title"/>
          </p:nvPr>
        </p:nvSpPr>
        <p:spPr>
          <a:xfrm>
            <a:off x="2101850" y="376238"/>
            <a:ext cx="7772400" cy="673100"/>
          </a:xfrm>
        </p:spPr>
        <p:txBody>
          <a:bodyPr vert="horz" lIns="90488" tIns="44450" rIns="90488" bIns="44450" rtlCol="0" anchor="t">
            <a:noAutofit/>
          </a:bodyPr>
          <a:lstStyle/>
          <a:p>
            <a:pPr>
              <a:defRPr/>
            </a:pPr>
            <a:r>
              <a:rPr lang="en-US" sz="4000" dirty="0">
                <a:solidFill>
                  <a:srgbClr val="000000"/>
                </a:solidFill>
                <a:effectLst>
                  <a:outerShdw blurRad="38100" dist="38100" dir="2700000" algn="tl">
                    <a:srgbClr val="FFFFFF"/>
                  </a:outerShdw>
                </a:effectLst>
              </a:rPr>
              <a:t>Subquery Example</a:t>
            </a:r>
          </a:p>
        </p:txBody>
      </p:sp>
      <p:sp>
        <p:nvSpPr>
          <p:cNvPr id="38916" name="Rectangle 2">
            <a:extLst>
              <a:ext uri="{FF2B5EF4-FFF2-40B4-BE49-F238E27FC236}">
                <a16:creationId xmlns:a16="http://schemas.microsoft.com/office/drawing/2014/main" id="{4387C9B4-56FB-46AB-B394-10AE73006962}"/>
              </a:ext>
            </a:extLst>
          </p:cNvPr>
          <p:cNvSpPr>
            <a:spLocks noGrp="1" noChangeArrowheads="1"/>
          </p:cNvSpPr>
          <p:nvPr>
            <p:ph idx="1"/>
          </p:nvPr>
        </p:nvSpPr>
        <p:spPr>
          <a:xfrm>
            <a:off x="1524000" y="1100138"/>
            <a:ext cx="9144000" cy="817562"/>
          </a:xfrm>
        </p:spPr>
        <p:txBody>
          <a:bodyPr/>
          <a:lstStyle/>
          <a:p>
            <a:pPr eaLnBrk="1" hangingPunct="1">
              <a:lnSpc>
                <a:spcPct val="80000"/>
              </a:lnSpc>
            </a:pPr>
            <a:r>
              <a:rPr lang="en-US" altLang="en-US" dirty="0"/>
              <a:t>Show all customers who have placed an order</a:t>
            </a:r>
          </a:p>
          <a:p>
            <a:pPr eaLnBrk="1" hangingPunct="1">
              <a:lnSpc>
                <a:spcPct val="80000"/>
              </a:lnSpc>
            </a:pPr>
            <a:endParaRPr lang="en-US" altLang="en-US" dirty="0"/>
          </a:p>
          <a:p>
            <a:pPr eaLnBrk="1" hangingPunct="1">
              <a:lnSpc>
                <a:spcPct val="80000"/>
              </a:lnSpc>
            </a:pPr>
            <a:endParaRPr lang="en-US" altLang="en-US" dirty="0"/>
          </a:p>
          <a:p>
            <a:pPr eaLnBrk="1" hangingPunct="1">
              <a:lnSpc>
                <a:spcPct val="80000"/>
              </a:lnSpc>
            </a:pPr>
            <a:endParaRPr lang="en-US" altLang="en-US" dirty="0"/>
          </a:p>
        </p:txBody>
      </p:sp>
      <p:sp>
        <p:nvSpPr>
          <p:cNvPr id="38917" name="Slide Number Placeholder 3">
            <a:extLst>
              <a:ext uri="{FF2B5EF4-FFF2-40B4-BE49-F238E27FC236}">
                <a16:creationId xmlns:a16="http://schemas.microsoft.com/office/drawing/2014/main" id="{8EBB5B0D-9A6E-4311-8F7B-9441516A42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CDECF831-209B-472F-A4E6-D6014BD0E86E}" type="slidenum">
              <a:rPr lang="en-US" altLang="en-US" sz="1200">
                <a:solidFill>
                  <a:srgbClr val="D38E27"/>
                </a:solidFill>
                <a:latin typeface="Tahoma" panose="020B0604030504040204" pitchFamily="34" charset="0"/>
              </a:rPr>
              <a:pPr>
                <a:spcBef>
                  <a:spcPct val="0"/>
                </a:spcBef>
                <a:buClrTx/>
                <a:buSzTx/>
                <a:buFontTx/>
                <a:buNone/>
              </a:pPr>
              <a:t>15</a:t>
            </a:fld>
            <a:endParaRPr lang="en-US" altLang="en-US" sz="1200">
              <a:solidFill>
                <a:srgbClr val="D38E27"/>
              </a:solidFill>
              <a:latin typeface="Tahoma" panose="020B0604030504040204" pitchFamily="34" charset="0"/>
            </a:endParaRPr>
          </a:p>
        </p:txBody>
      </p:sp>
      <p:grpSp>
        <p:nvGrpSpPr>
          <p:cNvPr id="38918" name="Group 4">
            <a:extLst>
              <a:ext uri="{FF2B5EF4-FFF2-40B4-BE49-F238E27FC236}">
                <a16:creationId xmlns:a16="http://schemas.microsoft.com/office/drawing/2014/main" id="{7653DE1A-75AB-471F-8A21-CA8CC7241799}"/>
              </a:ext>
            </a:extLst>
          </p:cNvPr>
          <p:cNvGrpSpPr>
            <a:grpSpLocks/>
          </p:cNvGrpSpPr>
          <p:nvPr/>
        </p:nvGrpSpPr>
        <p:grpSpPr bwMode="auto">
          <a:xfrm>
            <a:off x="206375" y="2996974"/>
            <a:ext cx="5889625" cy="2775392"/>
            <a:chOff x="-96" y="2484"/>
            <a:chExt cx="4877" cy="1963"/>
          </a:xfrm>
        </p:grpSpPr>
        <p:sp>
          <p:nvSpPr>
            <p:cNvPr id="38921" name="Text Box 5">
              <a:extLst>
                <a:ext uri="{FF2B5EF4-FFF2-40B4-BE49-F238E27FC236}">
                  <a16:creationId xmlns:a16="http://schemas.microsoft.com/office/drawing/2014/main" id="{577746C2-CC4A-4B89-A339-27FF3620B300}"/>
                </a:ext>
              </a:extLst>
            </p:cNvPr>
            <p:cNvSpPr txBox="1">
              <a:spLocks noChangeArrowheads="1"/>
            </p:cNvSpPr>
            <p:nvPr/>
          </p:nvSpPr>
          <p:spPr bwMode="auto">
            <a:xfrm>
              <a:off x="-96" y="3337"/>
              <a:ext cx="3706"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mn-lt"/>
                </a:rPr>
                <a:t>Subquery is embedded in parentheses. In this case it returns a list that will be used in the WHERE clause of the outer query</a:t>
              </a:r>
            </a:p>
          </p:txBody>
        </p:sp>
        <p:sp>
          <p:nvSpPr>
            <p:cNvPr id="38922" name="Rectangle 6">
              <a:extLst>
                <a:ext uri="{FF2B5EF4-FFF2-40B4-BE49-F238E27FC236}">
                  <a16:creationId xmlns:a16="http://schemas.microsoft.com/office/drawing/2014/main" id="{32CA14D3-1838-456D-B430-A25029B74AE3}"/>
                </a:ext>
              </a:extLst>
            </p:cNvPr>
            <p:cNvSpPr>
              <a:spLocks noChangeArrowheads="1"/>
            </p:cNvSpPr>
            <p:nvPr/>
          </p:nvSpPr>
          <p:spPr bwMode="auto">
            <a:xfrm>
              <a:off x="776" y="2484"/>
              <a:ext cx="4005" cy="556"/>
            </a:xfrm>
            <a:prstGeom prst="rect">
              <a:avLst/>
            </a:prstGeom>
            <a:noFill/>
            <a:ln w="25400">
              <a:solidFill>
                <a:srgbClr val="99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1800">
                <a:solidFill>
                  <a:schemeClr val="tx1"/>
                </a:solidFill>
                <a:latin typeface="Tahoma" panose="020B0604030504040204" pitchFamily="34" charset="0"/>
              </a:endParaRPr>
            </a:p>
          </p:txBody>
        </p:sp>
        <p:sp>
          <p:nvSpPr>
            <p:cNvPr id="38923" name="Line 7">
              <a:extLst>
                <a:ext uri="{FF2B5EF4-FFF2-40B4-BE49-F238E27FC236}">
                  <a16:creationId xmlns:a16="http://schemas.microsoft.com/office/drawing/2014/main" id="{9C417EBA-6052-4C32-B723-DD18574178C7}"/>
                </a:ext>
              </a:extLst>
            </p:cNvPr>
            <p:cNvSpPr>
              <a:spLocks noChangeShapeType="1"/>
            </p:cNvSpPr>
            <p:nvPr/>
          </p:nvSpPr>
          <p:spPr bwMode="auto">
            <a:xfrm flipV="1">
              <a:off x="928" y="3057"/>
              <a:ext cx="0" cy="288"/>
            </a:xfrm>
            <a:prstGeom prst="line">
              <a:avLst/>
            </a:prstGeom>
            <a:noFill/>
            <a:ln w="22225">
              <a:solidFill>
                <a:srgbClr val="990000"/>
              </a:solidFill>
              <a:round/>
              <a:headEnd type="none" w="sm" len="sm"/>
              <a:tailEnd type="triangle" w="lg" len="lg"/>
            </a:ln>
            <a:extLst>
              <a:ext uri="{909E8E84-426E-40DD-AFC4-6F175D3DCCD1}">
                <a14:hiddenFill xmlns:a14="http://schemas.microsoft.com/office/drawing/2010/main">
                  <a:noFill/>
                </a14:hiddenFill>
              </a:ext>
            </a:extLst>
          </p:spPr>
          <p:txBody>
            <a:bodyPr wrap="none"/>
            <a:lstStyle/>
            <a:p>
              <a:endParaRPr lang="en-US"/>
            </a:p>
          </p:txBody>
        </p:sp>
      </p:grpSp>
      <p:sp>
        <p:nvSpPr>
          <p:cNvPr id="38919" name="Text Box 10">
            <a:extLst>
              <a:ext uri="{FF2B5EF4-FFF2-40B4-BE49-F238E27FC236}">
                <a16:creationId xmlns:a16="http://schemas.microsoft.com/office/drawing/2014/main" id="{F3B6FA1A-A1B6-4E4C-A0E7-49B0E4531519}"/>
              </a:ext>
            </a:extLst>
          </p:cNvPr>
          <p:cNvSpPr txBox="1">
            <a:spLocks noChangeArrowheads="1"/>
          </p:cNvSpPr>
          <p:nvPr/>
        </p:nvSpPr>
        <p:spPr bwMode="auto">
          <a:xfrm>
            <a:off x="6962775" y="1539875"/>
            <a:ext cx="3689350" cy="19383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mn-lt"/>
                <a:cs typeface="Calibri Light" panose="020F0302020204030204" pitchFamily="34" charset="0"/>
              </a:rPr>
              <a:t>The IN operator will test to see if the CUSTOMER_ID value of a row is included in the list returned from the subquery</a:t>
            </a:r>
          </a:p>
        </p:txBody>
      </p:sp>
      <p:pic>
        <p:nvPicPr>
          <p:cNvPr id="38920" name="Picture 12" descr="Noname.jpg">
            <a:extLst>
              <a:ext uri="{FF2B5EF4-FFF2-40B4-BE49-F238E27FC236}">
                <a16:creationId xmlns:a16="http://schemas.microsoft.com/office/drawing/2014/main" id="{DB10A22A-210A-484C-ABA3-886315A208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3571" y="3700539"/>
            <a:ext cx="2039937"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a:extLst>
              <a:ext uri="{FF2B5EF4-FFF2-40B4-BE49-F238E27FC236}">
                <a16:creationId xmlns:a16="http://schemas.microsoft.com/office/drawing/2014/main" id="{95C0F199-7415-4FA3-9C3B-CDD2889A8C72}"/>
              </a:ext>
            </a:extLst>
          </p:cNvPr>
          <p:cNvSpPr>
            <a:spLocks noGrp="1" noChangeArrowheads="1"/>
          </p:cNvSpPr>
          <p:nvPr>
            <p:ph type="title"/>
          </p:nvPr>
        </p:nvSpPr>
        <p:spPr>
          <a:xfrm>
            <a:off x="2101850" y="376238"/>
            <a:ext cx="7772400" cy="673100"/>
          </a:xfrm>
        </p:spPr>
        <p:txBody>
          <a:bodyPr vert="horz" lIns="90488" tIns="44450" rIns="90488" bIns="44450" rtlCol="0" anchor="t">
            <a:noAutofit/>
          </a:bodyPr>
          <a:lstStyle/>
          <a:p>
            <a:pPr>
              <a:defRPr/>
            </a:pPr>
            <a:r>
              <a:rPr lang="en-US" sz="4000" dirty="0">
                <a:solidFill>
                  <a:srgbClr val="000000"/>
                </a:solidFill>
                <a:effectLst>
                  <a:outerShdw blurRad="38100" dist="38100" dir="2700000" algn="tl">
                    <a:srgbClr val="FFFFFF"/>
                  </a:outerShdw>
                </a:effectLst>
              </a:rPr>
              <a:t>Join vs. Subquery </a:t>
            </a:r>
          </a:p>
        </p:txBody>
      </p:sp>
      <p:sp>
        <p:nvSpPr>
          <p:cNvPr id="316418" name="Rectangle 2">
            <a:extLst>
              <a:ext uri="{FF2B5EF4-FFF2-40B4-BE49-F238E27FC236}">
                <a16:creationId xmlns:a16="http://schemas.microsoft.com/office/drawing/2014/main" id="{40F40309-3431-4BDA-9998-1F543725E68D}"/>
              </a:ext>
            </a:extLst>
          </p:cNvPr>
          <p:cNvSpPr>
            <a:spLocks noGrp="1" noChangeArrowheads="1"/>
          </p:cNvSpPr>
          <p:nvPr>
            <p:ph idx="1"/>
          </p:nvPr>
        </p:nvSpPr>
        <p:spPr>
          <a:xfrm>
            <a:off x="1524000" y="1208088"/>
            <a:ext cx="9144000" cy="817562"/>
          </a:xfrm>
        </p:spPr>
        <p:txBody>
          <a:bodyPr>
            <a:normAutofit/>
          </a:bodyPr>
          <a:lstStyle/>
          <a:p>
            <a:pPr>
              <a:lnSpc>
                <a:spcPct val="80000"/>
              </a:lnSpc>
              <a:spcAft>
                <a:spcPts val="0"/>
              </a:spcAft>
              <a:buFont typeface="Wingdings 2"/>
              <a:buChar char=""/>
              <a:defRPr/>
            </a:pPr>
            <a:r>
              <a:rPr lang="en-US" dirty="0"/>
              <a:t>Some queries could be accomplished by either a join or a subquery</a:t>
            </a:r>
          </a:p>
          <a:p>
            <a:pPr>
              <a:lnSpc>
                <a:spcPct val="80000"/>
              </a:lnSpc>
              <a:spcAft>
                <a:spcPts val="0"/>
              </a:spcAft>
              <a:buFont typeface="Wingdings 2"/>
              <a:buChar char=""/>
              <a:defRPr/>
            </a:pPr>
            <a:endParaRPr lang="en-US" dirty="0"/>
          </a:p>
          <a:p>
            <a:pPr>
              <a:lnSpc>
                <a:spcPct val="80000"/>
              </a:lnSpc>
              <a:spcAft>
                <a:spcPts val="0"/>
              </a:spcAft>
              <a:buFont typeface="Wingdings 2"/>
              <a:buChar char=""/>
              <a:defRPr/>
            </a:pPr>
            <a:endParaRPr lang="en-US" dirty="0"/>
          </a:p>
          <a:p>
            <a:pPr>
              <a:lnSpc>
                <a:spcPct val="80000"/>
              </a:lnSpc>
              <a:spcAft>
                <a:spcPts val="0"/>
              </a:spcAft>
              <a:buFont typeface="Wingdings 2"/>
              <a:buChar char=""/>
              <a:defRPr/>
            </a:pPr>
            <a:endParaRPr lang="en-US" dirty="0"/>
          </a:p>
        </p:txBody>
      </p:sp>
      <p:sp>
        <p:nvSpPr>
          <p:cNvPr id="39940" name="Slide Number Placeholder 3">
            <a:extLst>
              <a:ext uri="{FF2B5EF4-FFF2-40B4-BE49-F238E27FC236}">
                <a16:creationId xmlns:a16="http://schemas.microsoft.com/office/drawing/2014/main" id="{FC23D964-5B5A-484F-A887-D13F7CE0A5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0A61CD7C-D172-43FB-B1BE-C0DF8CC53F79}" type="slidenum">
              <a:rPr lang="en-US" altLang="en-US" sz="1200">
                <a:solidFill>
                  <a:srgbClr val="D38E27"/>
                </a:solidFill>
                <a:latin typeface="Tahoma" panose="020B0604030504040204" pitchFamily="34" charset="0"/>
              </a:rPr>
              <a:pPr>
                <a:spcBef>
                  <a:spcPct val="0"/>
                </a:spcBef>
                <a:buClrTx/>
                <a:buSzTx/>
                <a:buFontTx/>
                <a:buNone/>
              </a:pPr>
              <a:t>16</a:t>
            </a:fld>
            <a:endParaRPr lang="en-US" altLang="en-US" sz="1200">
              <a:solidFill>
                <a:srgbClr val="D38E27"/>
              </a:solidFill>
              <a:latin typeface="Tahoma" panose="020B0604030504040204" pitchFamily="34" charset="0"/>
            </a:endParaRPr>
          </a:p>
        </p:txBody>
      </p:sp>
      <p:pic>
        <p:nvPicPr>
          <p:cNvPr id="39941" name="Picture 12" descr="Noname.jpg">
            <a:extLst>
              <a:ext uri="{FF2B5EF4-FFF2-40B4-BE49-F238E27FC236}">
                <a16:creationId xmlns:a16="http://schemas.microsoft.com/office/drawing/2014/main" id="{CF1DEE6D-8F86-4C96-B5F7-8F733309C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4269" y="2576512"/>
            <a:ext cx="559593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3" descr="Noname.jpg">
            <a:extLst>
              <a:ext uri="{FF2B5EF4-FFF2-40B4-BE49-F238E27FC236}">
                <a16:creationId xmlns:a16="http://schemas.microsoft.com/office/drawing/2014/main" id="{9CC3F437-56F9-447A-8497-5C1F0000C6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4269" y="1957387"/>
            <a:ext cx="7607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4" descr="Noname.jpg">
            <a:extLst>
              <a:ext uri="{FF2B5EF4-FFF2-40B4-BE49-F238E27FC236}">
                <a16:creationId xmlns:a16="http://schemas.microsoft.com/office/drawing/2014/main" id="{A6F57760-6429-4746-9DF1-30994BE3F7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9661" y="4170362"/>
            <a:ext cx="497205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12">
            <a:extLst>
              <a:ext uri="{FF2B5EF4-FFF2-40B4-BE49-F238E27FC236}">
                <a16:creationId xmlns:a16="http://schemas.microsoft.com/office/drawing/2014/main" id="{2F8B85D1-CFDF-4295-8A60-6946FCFB62CA}"/>
              </a:ext>
            </a:extLst>
          </p:cNvPr>
          <p:cNvSpPr txBox="1">
            <a:spLocks noChangeArrowheads="1"/>
          </p:cNvSpPr>
          <p:nvPr/>
        </p:nvSpPr>
        <p:spPr bwMode="auto">
          <a:xfrm>
            <a:off x="7590562" y="2717940"/>
            <a:ext cx="1951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Times New Roman" panose="02020603050405020304" pitchFamily="18" charset="0"/>
              </a:rPr>
              <a:t>Join version</a:t>
            </a:r>
          </a:p>
        </p:txBody>
      </p:sp>
      <p:sp>
        <p:nvSpPr>
          <p:cNvPr id="39945" name="Text Box 12">
            <a:extLst>
              <a:ext uri="{FF2B5EF4-FFF2-40B4-BE49-F238E27FC236}">
                <a16:creationId xmlns:a16="http://schemas.microsoft.com/office/drawing/2014/main" id="{F95F3624-1A2C-407A-838C-0E0E9A4A7160}"/>
              </a:ext>
            </a:extLst>
          </p:cNvPr>
          <p:cNvSpPr txBox="1">
            <a:spLocks noChangeArrowheads="1"/>
          </p:cNvSpPr>
          <p:nvPr/>
        </p:nvSpPr>
        <p:spPr bwMode="auto">
          <a:xfrm>
            <a:off x="2112662" y="4589461"/>
            <a:ext cx="250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dirty="0">
                <a:solidFill>
                  <a:srgbClr val="990000"/>
                </a:solidFill>
                <a:latin typeface="Times New Roman" panose="02020603050405020304" pitchFamily="18" charset="0"/>
              </a:rPr>
              <a:t>Subquery version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430E-09F4-4CF8-A37D-1CD4CFDC1612}"/>
              </a:ext>
            </a:extLst>
          </p:cNvPr>
          <p:cNvSpPr>
            <a:spLocks noGrp="1"/>
          </p:cNvSpPr>
          <p:nvPr>
            <p:ph type="title"/>
          </p:nvPr>
        </p:nvSpPr>
        <p:spPr>
          <a:xfrm>
            <a:off x="1097280" y="286604"/>
            <a:ext cx="10058400" cy="698818"/>
          </a:xfrm>
        </p:spPr>
        <p:txBody>
          <a:bodyPr>
            <a:normAutofit fontScale="90000"/>
          </a:bodyPr>
          <a:lstStyle/>
          <a:p>
            <a:r>
              <a:rPr lang="en-US" dirty="0"/>
              <a:t>Advantages/Disadvantages Joins</a:t>
            </a:r>
          </a:p>
        </p:txBody>
      </p:sp>
      <p:sp>
        <p:nvSpPr>
          <p:cNvPr id="3" name="Content Placeholder 2">
            <a:extLst>
              <a:ext uri="{FF2B5EF4-FFF2-40B4-BE49-F238E27FC236}">
                <a16:creationId xmlns:a16="http://schemas.microsoft.com/office/drawing/2014/main" id="{9310FC75-4061-4667-AB7F-642EEE1A1745}"/>
              </a:ext>
            </a:extLst>
          </p:cNvPr>
          <p:cNvSpPr>
            <a:spLocks noGrp="1"/>
          </p:cNvSpPr>
          <p:nvPr>
            <p:ph idx="1"/>
          </p:nvPr>
        </p:nvSpPr>
        <p:spPr>
          <a:xfrm>
            <a:off x="1159424" y="1917577"/>
            <a:ext cx="10058400" cy="3062796"/>
          </a:xfrm>
        </p:spPr>
        <p:txBody>
          <a:bodyPr>
            <a:noAutofit/>
          </a:bodyPr>
          <a:lstStyle/>
          <a:p>
            <a:pPr marL="0" indent="0" fontAlgn="base">
              <a:buNone/>
            </a:pPr>
            <a:r>
              <a:rPr lang="en-US" sz="1450" b="1" i="0" dirty="0">
                <a:effectLst/>
                <a:latin typeface="Calibri Light" panose="020F0302020204030204" pitchFamily="34" charset="0"/>
                <a:cs typeface="Calibri Light" panose="020F0302020204030204" pitchFamily="34" charset="0"/>
              </a:rPr>
              <a:t>Advantages Of Joins:</a:t>
            </a:r>
            <a:endParaRPr lang="en-US" sz="1450" b="0" i="0" dirty="0">
              <a:effectLst/>
              <a:latin typeface="Calibri Light" panose="020F0302020204030204" pitchFamily="34" charset="0"/>
              <a:cs typeface="Calibri Light" panose="020F0302020204030204" pitchFamily="34" charset="0"/>
            </a:endParaRPr>
          </a:p>
          <a:p>
            <a:pPr fontAlgn="base">
              <a:buFont typeface="Wingdings" panose="05000000000000000000" pitchFamily="2" charset="2"/>
              <a:buChar char="§"/>
            </a:pPr>
            <a:r>
              <a:rPr lang="en-US" sz="1450" b="0" i="0" dirty="0">
                <a:effectLst/>
                <a:latin typeface="Calibri Light" panose="020F0302020204030204" pitchFamily="34" charset="0"/>
                <a:cs typeface="Calibri Light" panose="020F0302020204030204" pitchFamily="34" charset="0"/>
              </a:rPr>
              <a:t>The advantage of a join includes that it executes faster.</a:t>
            </a:r>
          </a:p>
          <a:p>
            <a:pPr fontAlgn="base">
              <a:buFont typeface="Wingdings" panose="05000000000000000000" pitchFamily="2" charset="2"/>
              <a:buChar char="§"/>
            </a:pPr>
            <a:r>
              <a:rPr lang="en-US" sz="1450" b="0" i="0" dirty="0">
                <a:effectLst/>
                <a:latin typeface="Calibri Light" panose="020F0302020204030204" pitchFamily="34" charset="0"/>
                <a:cs typeface="Calibri Light" panose="020F0302020204030204" pitchFamily="34" charset="0"/>
              </a:rPr>
              <a:t>The retrieval time of the query using joins almost always will be faster than that of a </a:t>
            </a:r>
            <a:r>
              <a:rPr lang="en-US" sz="1450" b="0" i="0" u="none" strike="noStrike" dirty="0">
                <a:solidFill>
                  <a:schemeClr val="tx2"/>
                </a:solidFill>
                <a:effectLst/>
                <a:latin typeface="Calibri Light" panose="020F0302020204030204" pitchFamily="34" charset="0"/>
                <a:cs typeface="Calibri Light" panose="020F0302020204030204" pitchFamily="34" charset="0"/>
              </a:rPr>
              <a:t>subquery</a:t>
            </a:r>
            <a:r>
              <a:rPr lang="en-US" sz="1450" b="0" i="0" dirty="0">
                <a:effectLst/>
                <a:latin typeface="Calibri Light" panose="020F0302020204030204" pitchFamily="34" charset="0"/>
                <a:cs typeface="Calibri Light" panose="020F0302020204030204" pitchFamily="34" charset="0"/>
              </a:rPr>
              <a:t>.</a:t>
            </a:r>
          </a:p>
          <a:p>
            <a:pPr fontAlgn="base">
              <a:buFont typeface="Wingdings" panose="05000000000000000000" pitchFamily="2" charset="2"/>
              <a:buChar char="§"/>
            </a:pPr>
            <a:r>
              <a:rPr lang="en-US" sz="1450" b="0" i="0" dirty="0">
                <a:effectLst/>
                <a:latin typeface="Calibri Light" panose="020F0302020204030204" pitchFamily="34" charset="0"/>
                <a:cs typeface="Calibri Light" panose="020F0302020204030204" pitchFamily="34" charset="0"/>
              </a:rPr>
              <a:t>By using joins, you can maximize the calculation burden on the database i.e., instead of multiple queries using one join query. This means you can make better use of the database’s abilities to search through, filter, sort, etc.</a:t>
            </a:r>
          </a:p>
          <a:p>
            <a:pPr algn="l" fontAlgn="base"/>
            <a:r>
              <a:rPr lang="en-US" sz="1450" b="1" i="0" dirty="0">
                <a:effectLst/>
                <a:latin typeface="Calibri Light" panose="020F0302020204030204" pitchFamily="34" charset="0"/>
                <a:cs typeface="Calibri Light" panose="020F0302020204030204" pitchFamily="34" charset="0"/>
              </a:rPr>
              <a:t>Disadvantages Of Joins:</a:t>
            </a:r>
            <a:endParaRPr lang="en-US" sz="1400" b="0" i="0" dirty="0">
              <a:effectLst/>
              <a:latin typeface="Calibri Light" panose="020F0302020204030204" pitchFamily="34" charset="0"/>
              <a:cs typeface="Calibri Light" panose="020F0302020204030204" pitchFamily="34" charset="0"/>
            </a:endParaRP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Disadvantage of using joins includes that they are not as easy to read as subqueries.</a:t>
            </a: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More joins in a query means the database server has to do more work, which means that it is more time consuming process to retrieve data</a:t>
            </a: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As there are different types of joins, it can be confusing as to which join is the appropriate type of join to use to yield the correct desired result set.</a:t>
            </a:r>
          </a:p>
          <a:p>
            <a:pPr fontAlgn="base">
              <a:buFont typeface="Wingdings" panose="05000000000000000000" pitchFamily="2" charset="2"/>
              <a:buChar char="§"/>
            </a:pPr>
            <a:r>
              <a:rPr lang="en-US" sz="1400" b="0" i="0" dirty="0">
                <a:effectLst/>
                <a:latin typeface="Calibri Light" panose="020F0302020204030204" pitchFamily="34" charset="0"/>
                <a:cs typeface="Calibri Light" panose="020F0302020204030204" pitchFamily="34" charset="0"/>
              </a:rPr>
              <a:t>Joins cannot be avoided when retrieving data from a normalized database, but it is important that joins are performed correctly, as incorrect joins can result in serious performance degradation and inaccurate query results.</a:t>
            </a:r>
          </a:p>
          <a:p>
            <a:endParaRPr lang="en-US" sz="1450" dirty="0"/>
          </a:p>
        </p:txBody>
      </p:sp>
    </p:spTree>
    <p:extLst>
      <p:ext uri="{BB962C8B-B14F-4D97-AF65-F5344CB8AC3E}">
        <p14:creationId xmlns:p14="http://schemas.microsoft.com/office/powerpoint/2010/main" val="224809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4C37-B063-4704-9F37-30E743B0A1B3}"/>
              </a:ext>
            </a:extLst>
          </p:cNvPr>
          <p:cNvSpPr>
            <a:spLocks noGrp="1"/>
          </p:cNvSpPr>
          <p:nvPr>
            <p:ph type="title"/>
          </p:nvPr>
        </p:nvSpPr>
        <p:spPr/>
        <p:txBody>
          <a:bodyPr/>
          <a:lstStyle/>
          <a:p>
            <a:r>
              <a:rPr lang="en-US" dirty="0"/>
              <a:t>Advantages/Disadvantages Subqueries</a:t>
            </a:r>
          </a:p>
        </p:txBody>
      </p:sp>
      <p:sp>
        <p:nvSpPr>
          <p:cNvPr id="3" name="Content Placeholder 2">
            <a:extLst>
              <a:ext uri="{FF2B5EF4-FFF2-40B4-BE49-F238E27FC236}">
                <a16:creationId xmlns:a16="http://schemas.microsoft.com/office/drawing/2014/main" id="{BDB83ED8-AD46-4CB1-83EE-CB088943D024}"/>
              </a:ext>
            </a:extLst>
          </p:cNvPr>
          <p:cNvSpPr>
            <a:spLocks noGrp="1"/>
          </p:cNvSpPr>
          <p:nvPr>
            <p:ph idx="1"/>
          </p:nvPr>
        </p:nvSpPr>
        <p:spPr/>
        <p:txBody>
          <a:bodyPr>
            <a:normAutofit fontScale="85000" lnSpcReduction="20000"/>
          </a:bodyPr>
          <a:lstStyle/>
          <a:p>
            <a:pPr algn="l" fontAlgn="base"/>
            <a:r>
              <a:rPr lang="en-US" b="1" i="0" dirty="0">
                <a:effectLst/>
                <a:latin typeface="Calibri Light" panose="020F0302020204030204" pitchFamily="34" charset="0"/>
                <a:cs typeface="Calibri Light" panose="020F0302020204030204" pitchFamily="34" charset="0"/>
              </a:rPr>
              <a:t>Advantages Of Subquery:</a:t>
            </a:r>
            <a:endParaRPr lang="en-US" b="0" i="0" dirty="0">
              <a:effectLst/>
              <a:latin typeface="Calibri Light" panose="020F0302020204030204" pitchFamily="34" charset="0"/>
              <a:cs typeface="Calibri Light" panose="020F0302020204030204" pitchFamily="34" charset="0"/>
            </a:endParaRP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Subqueries divide the complex query into isolated parts so that a complex query can be broken down into a series of logical steps.</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It is easy to understand and code maintenance is also at ease.</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Subqueries allow you to use the results of another query in the outer query.</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In some cases, subqueries can replace complex joins and unions.</a:t>
            </a:r>
          </a:p>
          <a:p>
            <a:pPr algn="l" fontAlgn="base"/>
            <a:r>
              <a:rPr lang="en-US" b="1" i="0" dirty="0">
                <a:effectLst/>
                <a:latin typeface="Calibri Light" panose="020F0302020204030204" pitchFamily="34" charset="0"/>
                <a:cs typeface="Calibri Light" panose="020F0302020204030204" pitchFamily="34" charset="0"/>
              </a:rPr>
              <a:t>Disadvantages of Subquery:</a:t>
            </a:r>
            <a:endParaRPr lang="en-US" b="0" i="0" dirty="0">
              <a:effectLst/>
              <a:latin typeface="Calibri Light" panose="020F0302020204030204" pitchFamily="34" charset="0"/>
              <a:cs typeface="Calibri Light" panose="020F0302020204030204" pitchFamily="34" charset="0"/>
            </a:endParaRP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The optimizer is more mature for MYSQL for joins than for subqueries, so in many cases a statement that uses a subquery can be executed more efficiently if you rewrite it as join.</a:t>
            </a:r>
          </a:p>
          <a:p>
            <a:pPr algn="l" fontAlgn="base">
              <a:buFont typeface="Arial" panose="020B0604020202020204" pitchFamily="34" charset="0"/>
              <a:buChar char="•"/>
            </a:pPr>
            <a:r>
              <a:rPr lang="en-US" b="0" i="0" dirty="0">
                <a:effectLst/>
                <a:latin typeface="Calibri Light" panose="020F0302020204030204" pitchFamily="34" charset="0"/>
                <a:cs typeface="Calibri Light" panose="020F0302020204030204" pitchFamily="34" charset="0"/>
              </a:rPr>
              <a:t>We cannot modify a table and select from the same table within a subquery in the same SQL statement.</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50061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a:t>
            </a:r>
          </a:p>
        </p:txBody>
      </p:sp>
      <p:sp>
        <p:nvSpPr>
          <p:cNvPr id="3" name="Content Placeholder 2"/>
          <p:cNvSpPr>
            <a:spLocks noGrp="1"/>
          </p:cNvSpPr>
          <p:nvPr>
            <p:ph idx="1"/>
          </p:nvPr>
        </p:nvSpPr>
        <p:spPr/>
        <p:txBody>
          <a:bodyPr>
            <a:normAutofit/>
          </a:bodyPr>
          <a:lstStyle/>
          <a:p>
            <a:r>
              <a:rPr lang="en-US"/>
              <a:t>Below is the greenhouse data model.</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19</a:t>
            </a:fld>
            <a:endParaRPr kumimoji="0" lang="en-US"/>
          </a:p>
        </p:txBody>
      </p:sp>
      <p:pic>
        <p:nvPicPr>
          <p:cNvPr id="7" name="Picture 6" descr="greenhouse_erd.jpg"/>
          <p:cNvPicPr>
            <a:picLocks noChangeAspect="1"/>
          </p:cNvPicPr>
          <p:nvPr/>
        </p:nvPicPr>
        <p:blipFill>
          <a:blip r:embed="rId3" cstate="print"/>
          <a:stretch>
            <a:fillRect/>
          </a:stretch>
        </p:blipFill>
        <p:spPr>
          <a:xfrm>
            <a:off x="3200400" y="2514600"/>
            <a:ext cx="6163578" cy="3505200"/>
          </a:xfrm>
          <a:prstGeom prst="rect">
            <a:avLst/>
          </a:prstGeom>
        </p:spPr>
      </p:pic>
      <p:sp>
        <p:nvSpPr>
          <p:cNvPr id="8" name="TextBox 7"/>
          <p:cNvSpPr txBox="1"/>
          <p:nvPr/>
        </p:nvSpPr>
        <p:spPr>
          <a:xfrm>
            <a:off x="6324600" y="3352801"/>
            <a:ext cx="1295400" cy="253916"/>
          </a:xfrm>
          <a:prstGeom prst="rect">
            <a:avLst/>
          </a:prstGeom>
          <a:noFill/>
        </p:spPr>
        <p:txBody>
          <a:bodyPr wrap="square" rtlCol="0">
            <a:spAutoFit/>
          </a:bodyPr>
          <a:lstStyle/>
          <a:p>
            <a:r>
              <a:rPr lang="en-US" sz="1050">
                <a:solidFill>
                  <a:schemeClr val="accent1">
                    <a:lumMod val="75000"/>
                  </a:schemeClr>
                </a:solidFill>
              </a:rPr>
              <a:t>bay_bed</a:t>
            </a:r>
          </a:p>
        </p:txBody>
      </p:sp>
      <p:sp>
        <p:nvSpPr>
          <p:cNvPr id="9" name="TextBox 8"/>
          <p:cNvSpPr txBox="1"/>
          <p:nvPr/>
        </p:nvSpPr>
        <p:spPr>
          <a:xfrm>
            <a:off x="6858000" y="4495800"/>
            <a:ext cx="1219200" cy="253916"/>
          </a:xfrm>
          <a:prstGeom prst="rect">
            <a:avLst/>
          </a:prstGeom>
          <a:noFill/>
        </p:spPr>
        <p:txBody>
          <a:bodyPr wrap="square" rtlCol="0">
            <a:spAutoFit/>
          </a:bodyPr>
          <a:lstStyle/>
          <a:p>
            <a:r>
              <a:rPr lang="en-US" sz="1050">
                <a:solidFill>
                  <a:schemeClr val="accent1">
                    <a:lumMod val="75000"/>
                  </a:schemeClr>
                </a:solidFill>
              </a:rPr>
              <a:t>CropPlantingID</a:t>
            </a:r>
          </a:p>
        </p:txBody>
      </p:sp>
      <p:sp>
        <p:nvSpPr>
          <p:cNvPr id="10" name="TextBox 9"/>
          <p:cNvSpPr txBox="1"/>
          <p:nvPr/>
        </p:nvSpPr>
        <p:spPr>
          <a:xfrm>
            <a:off x="1905000" y="3352800"/>
            <a:ext cx="2209800" cy="253916"/>
          </a:xfrm>
          <a:prstGeom prst="rect">
            <a:avLst/>
          </a:prstGeom>
          <a:noFill/>
        </p:spPr>
        <p:txBody>
          <a:bodyPr wrap="square" rtlCol="0">
            <a:spAutoFit/>
          </a:bodyPr>
          <a:lstStyle/>
          <a:p>
            <a:r>
              <a:rPr lang="en-US" sz="1050">
                <a:solidFill>
                  <a:schemeClr val="accent1">
                    <a:lumMod val="75000"/>
                  </a:schemeClr>
                </a:solidFill>
              </a:rPr>
              <a:t>Amend_Code = AmendCode</a:t>
            </a:r>
          </a:p>
        </p:txBody>
      </p:sp>
      <p:sp>
        <p:nvSpPr>
          <p:cNvPr id="11" name="TextBox 10"/>
          <p:cNvSpPr txBox="1"/>
          <p:nvPr/>
        </p:nvSpPr>
        <p:spPr>
          <a:xfrm>
            <a:off x="4648200" y="4495800"/>
            <a:ext cx="1219200" cy="253916"/>
          </a:xfrm>
          <a:prstGeom prst="rect">
            <a:avLst/>
          </a:prstGeom>
          <a:noFill/>
        </p:spPr>
        <p:txBody>
          <a:bodyPr wrap="square" rtlCol="0">
            <a:spAutoFit/>
          </a:bodyPr>
          <a:lstStyle/>
          <a:p>
            <a:r>
              <a:rPr lang="en-US" sz="1050">
                <a:solidFill>
                  <a:schemeClr val="accent1">
                    <a:lumMod val="75000"/>
                  </a:schemeClr>
                </a:solidFill>
              </a:rPr>
              <a:t>CropPlantingID</a:t>
            </a:r>
          </a:p>
        </p:txBody>
      </p:sp>
      <p:sp>
        <p:nvSpPr>
          <p:cNvPr id="12" name="TextBox 11"/>
          <p:cNvSpPr txBox="1"/>
          <p:nvPr/>
        </p:nvSpPr>
        <p:spPr>
          <a:xfrm>
            <a:off x="4876800" y="5791200"/>
            <a:ext cx="762000" cy="253916"/>
          </a:xfrm>
          <a:prstGeom prst="rect">
            <a:avLst/>
          </a:prstGeom>
          <a:noFill/>
        </p:spPr>
        <p:txBody>
          <a:bodyPr wrap="square" rtlCol="0">
            <a:spAutoFit/>
          </a:bodyPr>
          <a:lstStyle/>
          <a:p>
            <a:r>
              <a:rPr lang="en-US" sz="1050">
                <a:solidFill>
                  <a:schemeClr val="accent1">
                    <a:lumMod val="75000"/>
                  </a:schemeClr>
                </a:solidFill>
              </a:rPr>
              <a:t>Crop</a:t>
            </a:r>
          </a:p>
        </p:txBody>
      </p:sp>
      <p:sp>
        <p:nvSpPr>
          <p:cNvPr id="13" name="TextBox 12"/>
          <p:cNvSpPr txBox="1"/>
          <p:nvPr/>
        </p:nvSpPr>
        <p:spPr>
          <a:xfrm>
            <a:off x="6248400" y="4851484"/>
            <a:ext cx="1219200" cy="253916"/>
          </a:xfrm>
          <a:prstGeom prst="rect">
            <a:avLst/>
          </a:prstGeom>
          <a:noFill/>
        </p:spPr>
        <p:txBody>
          <a:bodyPr wrap="square" rtlCol="0">
            <a:spAutoFit/>
          </a:bodyPr>
          <a:lstStyle/>
          <a:p>
            <a:r>
              <a:rPr lang="en-US" sz="1050">
                <a:solidFill>
                  <a:schemeClr val="accent1">
                    <a:lumMod val="75000"/>
                  </a:schemeClr>
                </a:solidFill>
              </a:rPr>
              <a:t>CropVarID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More advanced topics</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164172024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1976"/>
          </a:xfrm>
        </p:spPr>
        <p:txBody>
          <a:bodyPr>
            <a:normAutofit fontScale="90000"/>
          </a:bodyPr>
          <a:lstStyle/>
          <a:p>
            <a:r>
              <a:rPr lang="en-US" dirty="0"/>
              <a:t>Greenhouse Database – </a:t>
            </a:r>
            <a:br>
              <a:rPr lang="en-US" dirty="0"/>
            </a:br>
            <a:r>
              <a:rPr lang="en-US" dirty="0"/>
              <a:t>Crops are planted and harvested.</a:t>
            </a:r>
          </a:p>
        </p:txBody>
      </p:sp>
      <p:sp>
        <p:nvSpPr>
          <p:cNvPr id="3" name="Content Placeholder 2"/>
          <p:cNvSpPr>
            <a:spLocks noGrp="1"/>
          </p:cNvSpPr>
          <p:nvPr>
            <p:ph idx="1"/>
          </p:nvPr>
        </p:nvSpPr>
        <p:spPr>
          <a:xfrm>
            <a:off x="533400" y="1524000"/>
            <a:ext cx="10058400" cy="3760891"/>
          </a:xfrm>
        </p:spPr>
        <p:txBody>
          <a:bodyPr>
            <a:normAutofit/>
          </a:bodyPr>
          <a:lstStyle/>
          <a:p>
            <a:pPr>
              <a:buNone/>
            </a:pPr>
            <a:r>
              <a:rPr lang="en-US" dirty="0"/>
              <a:t>Area, Zone, Sector, Bay-Bed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20</a:t>
            </a:fld>
            <a:endParaRPr kumimoji="0" lang="en-US"/>
          </a:p>
        </p:txBody>
      </p:sp>
      <p:sp>
        <p:nvSpPr>
          <p:cNvPr id="7" name="Rectangle 6"/>
          <p:cNvSpPr/>
          <p:nvPr/>
        </p:nvSpPr>
        <p:spPr>
          <a:xfrm>
            <a:off x="2362200" y="2286000"/>
            <a:ext cx="6400800" cy="388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1981201"/>
            <a:ext cx="2819400" cy="338554"/>
          </a:xfrm>
          <a:prstGeom prst="rect">
            <a:avLst/>
          </a:prstGeom>
          <a:noFill/>
        </p:spPr>
        <p:txBody>
          <a:bodyPr wrap="square" rtlCol="0">
            <a:spAutoFit/>
          </a:bodyPr>
          <a:lstStyle/>
          <a:p>
            <a:r>
              <a:rPr lang="en-US" sz="1600"/>
              <a:t>Area = “Greenhouse”</a:t>
            </a:r>
          </a:p>
        </p:txBody>
      </p:sp>
      <p:sp>
        <p:nvSpPr>
          <p:cNvPr id="9" name="Rounded Rectangle 8"/>
          <p:cNvSpPr/>
          <p:nvPr/>
        </p:nvSpPr>
        <p:spPr>
          <a:xfrm>
            <a:off x="2743200" y="2590800"/>
            <a:ext cx="2590800" cy="335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ounded Rectangle 9"/>
          <p:cNvSpPr/>
          <p:nvPr/>
        </p:nvSpPr>
        <p:spPr>
          <a:xfrm>
            <a:off x="5715000" y="2590800"/>
            <a:ext cx="2590800" cy="3352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TextBox 10"/>
          <p:cNvSpPr txBox="1"/>
          <p:nvPr/>
        </p:nvSpPr>
        <p:spPr>
          <a:xfrm>
            <a:off x="2743200" y="2297669"/>
            <a:ext cx="2819400" cy="307777"/>
          </a:xfrm>
          <a:prstGeom prst="rect">
            <a:avLst/>
          </a:prstGeom>
          <a:noFill/>
        </p:spPr>
        <p:txBody>
          <a:bodyPr wrap="square" rtlCol="0">
            <a:spAutoFit/>
          </a:bodyPr>
          <a:lstStyle/>
          <a:p>
            <a:r>
              <a:rPr lang="en-US" sz="1400"/>
              <a:t>Zone = “North Seed”</a:t>
            </a:r>
          </a:p>
        </p:txBody>
      </p:sp>
      <p:sp>
        <p:nvSpPr>
          <p:cNvPr id="12" name="TextBox 11"/>
          <p:cNvSpPr txBox="1"/>
          <p:nvPr/>
        </p:nvSpPr>
        <p:spPr>
          <a:xfrm>
            <a:off x="5715000" y="2286001"/>
            <a:ext cx="2819400" cy="307777"/>
          </a:xfrm>
          <a:prstGeom prst="rect">
            <a:avLst/>
          </a:prstGeom>
          <a:noFill/>
        </p:spPr>
        <p:txBody>
          <a:bodyPr wrap="square" rtlCol="0">
            <a:spAutoFit/>
          </a:bodyPr>
          <a:lstStyle/>
          <a:p>
            <a:r>
              <a:rPr lang="en-US" sz="1400"/>
              <a:t>Zone = “South Seed”</a:t>
            </a:r>
          </a:p>
        </p:txBody>
      </p:sp>
      <p:sp>
        <p:nvSpPr>
          <p:cNvPr id="13" name="Rectangle 12"/>
          <p:cNvSpPr/>
          <p:nvPr/>
        </p:nvSpPr>
        <p:spPr>
          <a:xfrm>
            <a:off x="6019800" y="2895600"/>
            <a:ext cx="1981200" cy="1295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9800" y="4495800"/>
            <a:ext cx="1981200" cy="12954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43600" y="2618602"/>
            <a:ext cx="1524000" cy="276999"/>
          </a:xfrm>
          <a:prstGeom prst="rect">
            <a:avLst/>
          </a:prstGeom>
          <a:noFill/>
        </p:spPr>
        <p:txBody>
          <a:bodyPr wrap="square" rtlCol="0">
            <a:spAutoFit/>
          </a:bodyPr>
          <a:lstStyle/>
          <a:p>
            <a:r>
              <a:rPr lang="en-US" sz="1200"/>
              <a:t>Sector = “A”</a:t>
            </a:r>
          </a:p>
        </p:txBody>
      </p:sp>
      <p:sp>
        <p:nvSpPr>
          <p:cNvPr id="16" name="TextBox 15"/>
          <p:cNvSpPr txBox="1"/>
          <p:nvPr/>
        </p:nvSpPr>
        <p:spPr>
          <a:xfrm>
            <a:off x="5943600" y="4218802"/>
            <a:ext cx="1524000" cy="276999"/>
          </a:xfrm>
          <a:prstGeom prst="rect">
            <a:avLst/>
          </a:prstGeom>
          <a:noFill/>
        </p:spPr>
        <p:txBody>
          <a:bodyPr wrap="square" rtlCol="0">
            <a:spAutoFit/>
          </a:bodyPr>
          <a:lstStyle/>
          <a:p>
            <a:r>
              <a:rPr lang="en-US" sz="1200"/>
              <a:t>Sector = “B”</a:t>
            </a:r>
          </a:p>
        </p:txBody>
      </p:sp>
      <p:sp>
        <p:nvSpPr>
          <p:cNvPr id="17" name="Rectangle 16"/>
          <p:cNvSpPr/>
          <p:nvPr/>
        </p:nvSpPr>
        <p:spPr>
          <a:xfrm>
            <a:off x="6172200" y="3200400"/>
            <a:ext cx="533400" cy="914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0400" y="3200400"/>
            <a:ext cx="533400" cy="914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6000" y="2946484"/>
            <a:ext cx="914400" cy="253916"/>
          </a:xfrm>
          <a:prstGeom prst="rect">
            <a:avLst/>
          </a:prstGeom>
          <a:noFill/>
        </p:spPr>
        <p:txBody>
          <a:bodyPr wrap="square" rtlCol="0">
            <a:spAutoFit/>
          </a:bodyPr>
          <a:lstStyle/>
          <a:p>
            <a:r>
              <a:rPr lang="en-US" sz="1050"/>
              <a:t>Bay=“01”</a:t>
            </a:r>
          </a:p>
        </p:txBody>
      </p:sp>
      <p:sp>
        <p:nvSpPr>
          <p:cNvPr id="20" name="TextBox 19"/>
          <p:cNvSpPr txBox="1"/>
          <p:nvPr/>
        </p:nvSpPr>
        <p:spPr>
          <a:xfrm>
            <a:off x="6934200" y="2946484"/>
            <a:ext cx="914400" cy="253916"/>
          </a:xfrm>
          <a:prstGeom prst="rect">
            <a:avLst/>
          </a:prstGeom>
          <a:noFill/>
        </p:spPr>
        <p:txBody>
          <a:bodyPr wrap="square" rtlCol="0">
            <a:spAutoFit/>
          </a:bodyPr>
          <a:lstStyle/>
          <a:p>
            <a:r>
              <a:rPr lang="en-US" sz="1050"/>
              <a:t>Bay=“02”</a:t>
            </a:r>
          </a:p>
        </p:txBody>
      </p:sp>
      <p:sp>
        <p:nvSpPr>
          <p:cNvPr id="22" name="Rectangle 21"/>
          <p:cNvSpPr/>
          <p:nvPr/>
        </p:nvSpPr>
        <p:spPr>
          <a:xfrm>
            <a:off x="6248400" y="32766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A1</a:t>
            </a:r>
          </a:p>
        </p:txBody>
      </p:sp>
      <p:sp>
        <p:nvSpPr>
          <p:cNvPr id="23" name="Rectangle 22"/>
          <p:cNvSpPr/>
          <p:nvPr/>
        </p:nvSpPr>
        <p:spPr>
          <a:xfrm>
            <a:off x="6248400" y="35052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A2</a:t>
            </a:r>
          </a:p>
        </p:txBody>
      </p:sp>
      <p:sp>
        <p:nvSpPr>
          <p:cNvPr id="24" name="Rectangle 23"/>
          <p:cNvSpPr/>
          <p:nvPr/>
        </p:nvSpPr>
        <p:spPr>
          <a:xfrm>
            <a:off x="6248400" y="37338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A3</a:t>
            </a:r>
          </a:p>
        </p:txBody>
      </p:sp>
      <p:sp>
        <p:nvSpPr>
          <p:cNvPr id="25" name="Rectangle 24"/>
          <p:cNvSpPr/>
          <p:nvPr/>
        </p:nvSpPr>
        <p:spPr>
          <a:xfrm>
            <a:off x="7086600" y="32766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A1</a:t>
            </a:r>
          </a:p>
        </p:txBody>
      </p:sp>
      <p:sp>
        <p:nvSpPr>
          <p:cNvPr id="26" name="Rectangle 25"/>
          <p:cNvSpPr/>
          <p:nvPr/>
        </p:nvSpPr>
        <p:spPr>
          <a:xfrm>
            <a:off x="7086600" y="35052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A2</a:t>
            </a:r>
          </a:p>
        </p:txBody>
      </p:sp>
      <p:sp>
        <p:nvSpPr>
          <p:cNvPr id="27" name="Rectangle 26"/>
          <p:cNvSpPr/>
          <p:nvPr/>
        </p:nvSpPr>
        <p:spPr>
          <a:xfrm>
            <a:off x="7086600" y="37338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A3</a:t>
            </a:r>
          </a:p>
        </p:txBody>
      </p:sp>
      <p:sp>
        <p:nvSpPr>
          <p:cNvPr id="28" name="Rectangle 27"/>
          <p:cNvSpPr/>
          <p:nvPr/>
        </p:nvSpPr>
        <p:spPr>
          <a:xfrm>
            <a:off x="6172200" y="4800600"/>
            <a:ext cx="533400" cy="914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96000" y="4546684"/>
            <a:ext cx="914400" cy="253916"/>
          </a:xfrm>
          <a:prstGeom prst="rect">
            <a:avLst/>
          </a:prstGeom>
          <a:noFill/>
        </p:spPr>
        <p:txBody>
          <a:bodyPr wrap="square" rtlCol="0">
            <a:spAutoFit/>
          </a:bodyPr>
          <a:lstStyle/>
          <a:p>
            <a:r>
              <a:rPr lang="en-US" sz="1050"/>
              <a:t>Bay=“01”</a:t>
            </a:r>
          </a:p>
        </p:txBody>
      </p:sp>
      <p:sp>
        <p:nvSpPr>
          <p:cNvPr id="30" name="Rectangle 29"/>
          <p:cNvSpPr/>
          <p:nvPr/>
        </p:nvSpPr>
        <p:spPr>
          <a:xfrm>
            <a:off x="6248400" y="48768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B1</a:t>
            </a:r>
          </a:p>
        </p:txBody>
      </p:sp>
      <p:sp>
        <p:nvSpPr>
          <p:cNvPr id="31" name="Rectangle 30"/>
          <p:cNvSpPr/>
          <p:nvPr/>
        </p:nvSpPr>
        <p:spPr>
          <a:xfrm>
            <a:off x="6248400" y="51054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B2</a:t>
            </a:r>
          </a:p>
        </p:txBody>
      </p:sp>
      <p:sp>
        <p:nvSpPr>
          <p:cNvPr id="32" name="Rectangle 31"/>
          <p:cNvSpPr/>
          <p:nvPr/>
        </p:nvSpPr>
        <p:spPr>
          <a:xfrm>
            <a:off x="6248400" y="5334000"/>
            <a:ext cx="381000" cy="228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B3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linds(horizontal)">
                                      <p:cBhvr>
                                        <p:cTn id="28" dur="500"/>
                                        <p:tgtEl>
                                          <p:spTgt spid="2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linds(horizontal)">
                                      <p:cBhvr>
                                        <p:cTn id="43" dur="500"/>
                                        <p:tgtEl>
                                          <p:spTgt spid="2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linds(horizontal)">
                                      <p:cBhvr>
                                        <p:cTn id="49" dur="500"/>
                                        <p:tgtEl>
                                          <p:spTgt spid="2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linds(horizontal)">
                                      <p:cBhvr>
                                        <p:cTn id="52" dur="500"/>
                                        <p:tgtEl>
                                          <p:spTgt spid="2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blinds(horizontal)">
                                      <p:cBhvr>
                                        <p:cTn id="55" dur="500"/>
                                        <p:tgtEl>
                                          <p:spTgt spid="3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linds(horizontal)">
                                      <p:cBhvr>
                                        <p:cTn id="58" dur="500"/>
                                        <p:tgtEl>
                                          <p:spTgt spid="3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linds(horizontal)">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7" grpId="0" animBg="1"/>
      <p:bldP spid="18" grpId="0" animBg="1"/>
      <p:bldP spid="19" grpId="0"/>
      <p:bldP spid="20" grpId="0"/>
      <p:bldP spid="22" grpId="0" animBg="1"/>
      <p:bldP spid="23" grpId="0" animBg="1"/>
      <p:bldP spid="24" grpId="0" animBg="1"/>
      <p:bldP spid="25" grpId="0" animBg="1"/>
      <p:bldP spid="26" grpId="0" animBg="1"/>
      <p:bldP spid="27" grpId="0" animBg="1"/>
      <p:bldP spid="28" grpId="0" animBg="1"/>
      <p:bldP spid="29" grpId="0"/>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 - </a:t>
            </a:r>
            <a:br>
              <a:rPr lang="en-US"/>
            </a:br>
            <a:r>
              <a:rPr lang="en-US"/>
              <a:t>How many rows in a table?</a:t>
            </a:r>
          </a:p>
        </p:txBody>
      </p:sp>
      <p:sp>
        <p:nvSpPr>
          <p:cNvPr id="3" name="Content Placeholder 2"/>
          <p:cNvSpPr>
            <a:spLocks noGrp="1"/>
          </p:cNvSpPr>
          <p:nvPr>
            <p:ph sz="half" idx="2"/>
          </p:nvPr>
        </p:nvSpPr>
        <p:spPr>
          <a:xfrm>
            <a:off x="1097280" y="1973589"/>
            <a:ext cx="4639736" cy="2910821"/>
          </a:xfrm>
        </p:spPr>
        <p:txBody>
          <a:bodyPr>
            <a:noAutofit/>
          </a:bodyPr>
          <a:lstStyle/>
          <a:p>
            <a:endParaRPr lang="en-US" sz="1200" dirty="0"/>
          </a:p>
          <a:p>
            <a:pPr>
              <a:buNone/>
            </a:pPr>
            <a:r>
              <a:rPr lang="en-US" sz="1200" dirty="0">
                <a:latin typeface="Courier New" pitchFamily="49" charset="0"/>
                <a:cs typeface="Courier New" pitchFamily="49" charset="0"/>
              </a:rPr>
              <a:t>/* Get a count of the records in each table. */</a:t>
            </a:r>
          </a:p>
          <a:p>
            <a:pPr>
              <a:buNone/>
            </a:pPr>
            <a:r>
              <a:rPr lang="en-US" sz="1200" dirty="0">
                <a:latin typeface="Courier New" pitchFamily="49" charset="0"/>
                <a:cs typeface="Courier New" pitchFamily="49" charset="0"/>
              </a:rPr>
              <a:t>select count(*) as "</a:t>
            </a:r>
            <a:r>
              <a:rPr lang="en-US" sz="1200" dirty="0" err="1">
                <a:latin typeface="Courier New" pitchFamily="49" charset="0"/>
                <a:cs typeface="Courier New" pitchFamily="49" charset="0"/>
              </a:rPr>
              <a:t>tblCrop</a:t>
            </a:r>
            <a:r>
              <a:rPr lang="en-US" sz="1200" dirty="0">
                <a:latin typeface="Courier New" pitchFamily="49" charset="0"/>
                <a:cs typeface="Courier New" pitchFamily="49" charset="0"/>
              </a:rPr>
              <a:t> Rows"</a:t>
            </a:r>
          </a:p>
          <a:p>
            <a:pPr>
              <a:buNone/>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tblCrop</a:t>
            </a:r>
            <a:r>
              <a:rPr lang="en-US" sz="1200"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count(*) as "</a:t>
            </a:r>
            <a:r>
              <a:rPr lang="en-US" sz="1200" dirty="0" err="1">
                <a:latin typeface="Courier New" pitchFamily="49" charset="0"/>
                <a:cs typeface="Courier New" pitchFamily="49" charset="0"/>
              </a:rPr>
              <a:t>tblCropVariety</a:t>
            </a:r>
            <a:r>
              <a:rPr lang="en-US" sz="1200" dirty="0">
                <a:latin typeface="Courier New" pitchFamily="49" charset="0"/>
                <a:cs typeface="Courier New" pitchFamily="49" charset="0"/>
              </a:rPr>
              <a:t> Rows"</a:t>
            </a:r>
          </a:p>
          <a:p>
            <a:pPr>
              <a:buNone/>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tblCropVariety</a:t>
            </a:r>
            <a:r>
              <a:rPr lang="en-US" sz="1200"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count(*) as "</a:t>
            </a:r>
            <a:r>
              <a:rPr lang="en-US" sz="1200" dirty="0" err="1">
                <a:latin typeface="Courier New" pitchFamily="49" charset="0"/>
                <a:cs typeface="Courier New" pitchFamily="49" charset="0"/>
              </a:rPr>
              <a:t>tblBay_Bed</a:t>
            </a:r>
            <a:r>
              <a:rPr lang="en-US" sz="1200" dirty="0">
                <a:latin typeface="Courier New" pitchFamily="49" charset="0"/>
                <a:cs typeface="Courier New" pitchFamily="49" charset="0"/>
              </a:rPr>
              <a:t> Rows"</a:t>
            </a:r>
          </a:p>
          <a:p>
            <a:pPr>
              <a:buNone/>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tblBay_Bed</a:t>
            </a:r>
            <a:r>
              <a:rPr lang="en-US" sz="1200" dirty="0">
                <a:latin typeface="Courier New" pitchFamily="49" charset="0"/>
                <a:cs typeface="Courier New" pitchFamily="49" charset="0"/>
              </a:rPr>
              <a:t>;</a:t>
            </a:r>
          </a:p>
        </p:txBody>
      </p:sp>
      <p:sp>
        <p:nvSpPr>
          <p:cNvPr id="7" name="Content Placeholder 6">
            <a:extLst>
              <a:ext uri="{FF2B5EF4-FFF2-40B4-BE49-F238E27FC236}">
                <a16:creationId xmlns:a16="http://schemas.microsoft.com/office/drawing/2014/main" id="{3C5FCE5D-A393-445F-B5E6-30319B0A4A41}"/>
              </a:ext>
            </a:extLst>
          </p:cNvPr>
          <p:cNvSpPr>
            <a:spLocks noGrp="1"/>
          </p:cNvSpPr>
          <p:nvPr>
            <p:ph sz="quarter" idx="4"/>
          </p:nvPr>
        </p:nvSpPr>
        <p:spPr>
          <a:xfrm>
            <a:off x="6267369" y="1973588"/>
            <a:ext cx="4639736" cy="2910821"/>
          </a:xfrm>
        </p:spPr>
        <p:txBody>
          <a:bodyPr>
            <a:noAutofit/>
          </a:bodyPr>
          <a:lstStyle/>
          <a:p>
            <a:pPr>
              <a:buNone/>
            </a:pP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tblCropHarvest</a:t>
            </a:r>
            <a:r>
              <a:rPr lang="en-US" sz="1600" dirty="0">
                <a:latin typeface="Courier New" pitchFamily="49" charset="0"/>
                <a:cs typeface="Courier New" pitchFamily="49" charset="0"/>
              </a:rPr>
              <a:t> Rows"</a:t>
            </a:r>
          </a:p>
          <a:p>
            <a:pPr>
              <a:buNone/>
            </a:pPr>
            <a:r>
              <a:rPr lang="en-US" sz="1600" dirty="0">
                <a:latin typeface="Courier New" pitchFamily="49" charset="0"/>
                <a:cs typeface="Courier New" pitchFamily="49" charset="0"/>
              </a:rPr>
              <a:t>from </a:t>
            </a:r>
            <a:r>
              <a:rPr lang="en-US" sz="1600" dirty="0" err="1">
                <a:latin typeface="Courier New" pitchFamily="49" charset="0"/>
                <a:cs typeface="Courier New" pitchFamily="49" charset="0"/>
              </a:rPr>
              <a:t>tblCropHarvest</a:t>
            </a:r>
            <a:r>
              <a:rPr lang="en-US" sz="1600" dirty="0">
                <a:latin typeface="Courier New" pitchFamily="49" charset="0"/>
                <a:cs typeface="Courier New" pitchFamily="49" charset="0"/>
              </a:rPr>
              <a:t>;</a:t>
            </a: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tblCropPlanting</a:t>
            </a:r>
            <a:r>
              <a:rPr lang="en-US" sz="1600" dirty="0">
                <a:latin typeface="Courier New" pitchFamily="49" charset="0"/>
                <a:cs typeface="Courier New" pitchFamily="49" charset="0"/>
              </a:rPr>
              <a:t> Rows“ from </a:t>
            </a:r>
            <a:r>
              <a:rPr lang="en-US" sz="1600" dirty="0" err="1">
                <a:latin typeface="Courier New" pitchFamily="49" charset="0"/>
                <a:cs typeface="Courier New" pitchFamily="49" charset="0"/>
              </a:rPr>
              <a:t>tblCropPlanting</a:t>
            </a:r>
            <a:r>
              <a:rPr lang="en-US" sz="1600" dirty="0">
                <a:latin typeface="Courier New" pitchFamily="49" charset="0"/>
                <a:cs typeface="Courier New" pitchFamily="49" charset="0"/>
              </a:rPr>
              <a:t>;</a:t>
            </a: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tblAmendment</a:t>
            </a:r>
            <a:r>
              <a:rPr lang="en-US" sz="1600" dirty="0">
                <a:latin typeface="Courier New" pitchFamily="49" charset="0"/>
                <a:cs typeface="Courier New" pitchFamily="49" charset="0"/>
              </a:rPr>
              <a:t> Rows“ from </a:t>
            </a:r>
            <a:r>
              <a:rPr lang="en-US" sz="1600" dirty="0" err="1">
                <a:latin typeface="Courier New" pitchFamily="49" charset="0"/>
                <a:cs typeface="Courier New" pitchFamily="49" charset="0"/>
              </a:rPr>
              <a:t>tblAmendment</a:t>
            </a:r>
            <a:r>
              <a:rPr lang="en-US" sz="1600" dirty="0">
                <a:latin typeface="Courier New" pitchFamily="49" charset="0"/>
                <a:cs typeface="Courier New" pitchFamily="49" charset="0"/>
              </a:rPr>
              <a:t>;</a:t>
            </a:r>
          </a:p>
          <a:p>
            <a:pPr>
              <a:buNone/>
            </a:pPr>
            <a:r>
              <a:rPr lang="en-US" sz="1600" dirty="0">
                <a:latin typeface="Courier New" pitchFamily="49" charset="0"/>
                <a:cs typeface="Courier New" pitchFamily="49" charset="0"/>
              </a:rPr>
              <a:t>select count(*) as "</a:t>
            </a:r>
            <a:r>
              <a:rPr lang="en-US" sz="1600" dirty="0" err="1">
                <a:latin typeface="Courier New" pitchFamily="49" charset="0"/>
                <a:cs typeface="Courier New" pitchFamily="49" charset="0"/>
              </a:rPr>
              <a:t>tblCropPlantingAmend</a:t>
            </a:r>
            <a:r>
              <a:rPr lang="en-US" sz="1600" dirty="0">
                <a:latin typeface="Courier New" pitchFamily="49" charset="0"/>
                <a:cs typeface="Courier New" pitchFamily="49" charset="0"/>
              </a:rPr>
              <a:t> Rows"</a:t>
            </a:r>
          </a:p>
          <a:p>
            <a:pPr>
              <a:buNone/>
            </a:pPr>
            <a:r>
              <a:rPr lang="en-US" sz="1600" dirty="0">
                <a:latin typeface="Courier New" pitchFamily="49" charset="0"/>
                <a:cs typeface="Courier New" pitchFamily="49" charset="0"/>
              </a:rPr>
              <a:t>from </a:t>
            </a:r>
            <a:r>
              <a:rPr lang="en-US" sz="1600" dirty="0" err="1">
                <a:latin typeface="Courier New" pitchFamily="49" charset="0"/>
                <a:cs typeface="Courier New" pitchFamily="49" charset="0"/>
              </a:rPr>
              <a:t>tblCropPlantingAmend</a:t>
            </a:r>
            <a:r>
              <a:rPr lang="en-US" sz="1600" dirty="0">
                <a:latin typeface="Courier New" pitchFamily="49" charset="0"/>
                <a:cs typeface="Courier New" pitchFamily="49" charset="0"/>
              </a:rPr>
              <a:t>;</a:t>
            </a:r>
          </a:p>
          <a:p>
            <a:endParaRPr lang="en-US" sz="16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21</a:t>
            </a:fld>
            <a:endParaRPr kumimoji="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 -</a:t>
            </a:r>
            <a:br>
              <a:rPr lang="en-US"/>
            </a:br>
            <a:r>
              <a:rPr lang="en-US"/>
              <a:t>List contents of small tables.</a:t>
            </a:r>
          </a:p>
        </p:txBody>
      </p:sp>
      <p:sp>
        <p:nvSpPr>
          <p:cNvPr id="3" name="Content Placeholder 2"/>
          <p:cNvSpPr>
            <a:spLocks noGrp="1"/>
          </p:cNvSpPr>
          <p:nvPr>
            <p:ph idx="1"/>
          </p:nvPr>
        </p:nvSpPr>
        <p:spPr/>
        <p:txBody>
          <a:bodyPr>
            <a:normAutofit/>
          </a:bodyPr>
          <a:lstStyle/>
          <a:p>
            <a:pPr>
              <a:buNone/>
            </a:pPr>
            <a:r>
              <a:rPr lang="en-US" sz="1200">
                <a:latin typeface="Courier New" pitchFamily="49" charset="0"/>
                <a:cs typeface="Courier New" pitchFamily="49" charset="0"/>
              </a:rPr>
              <a:t>/* List contents of smaller tables.  Save output to a file. */</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22</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3730842" y="2855171"/>
            <a:ext cx="3876675" cy="2266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Greenhouse Database -</a:t>
            </a:r>
            <a:br>
              <a:rPr lang="en-US"/>
            </a:br>
            <a:r>
              <a:rPr lang="en-US"/>
              <a:t>View some crop planting data.</a:t>
            </a:r>
          </a:p>
        </p:txBody>
      </p:sp>
      <p:sp>
        <p:nvSpPr>
          <p:cNvPr id="3" name="Content Placeholder 2"/>
          <p:cNvSpPr>
            <a:spLocks noGrp="1"/>
          </p:cNvSpPr>
          <p:nvPr>
            <p:ph idx="1"/>
          </p:nvPr>
        </p:nvSpPr>
        <p:spPr/>
        <p:txBody>
          <a:bodyPr>
            <a:normAutofit fontScale="25000" lnSpcReduction="20000"/>
          </a:bodyPr>
          <a:lstStyle/>
          <a:p>
            <a:pPr>
              <a:buNone/>
            </a:pPr>
            <a:r>
              <a:rPr lang="en-US" sz="5600" b="1" dirty="0">
                <a:latin typeface="Courier New" pitchFamily="49" charset="0"/>
                <a:cs typeface="Courier New" pitchFamily="49" charset="0"/>
              </a:rPr>
              <a:t>/* Example SQL:  Show how many crops have been planted in bay-bed 01A1. */</a:t>
            </a:r>
          </a:p>
          <a:p>
            <a:pPr>
              <a:buNone/>
            </a:pPr>
            <a:r>
              <a:rPr lang="en-US" sz="5600" b="1" dirty="0">
                <a:latin typeface="Courier New" pitchFamily="49" charset="0"/>
                <a:cs typeface="Courier New" pitchFamily="49" charset="0"/>
              </a:rPr>
              <a:t>select count(*) as "01A1 Crop Count"</a:t>
            </a:r>
          </a:p>
          <a:p>
            <a:pPr>
              <a:buNone/>
            </a:pPr>
            <a:r>
              <a:rPr lang="en-US" sz="5600" b="1" dirty="0">
                <a:latin typeface="Courier New" pitchFamily="49" charset="0"/>
                <a:cs typeface="Courier New" pitchFamily="49" charset="0"/>
              </a:rPr>
              <a:t>from </a:t>
            </a:r>
            <a:r>
              <a:rPr lang="en-US" sz="5600" b="1" dirty="0" err="1">
                <a:latin typeface="Courier New" pitchFamily="49" charset="0"/>
                <a:cs typeface="Courier New" pitchFamily="49" charset="0"/>
              </a:rPr>
              <a:t>tblCropPlanting</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where </a:t>
            </a:r>
            <a:r>
              <a:rPr lang="en-US" sz="5600" b="1" dirty="0" err="1">
                <a:latin typeface="Courier New" pitchFamily="49" charset="0"/>
                <a:cs typeface="Courier New" pitchFamily="49" charset="0"/>
              </a:rPr>
              <a:t>bay_bed</a:t>
            </a:r>
            <a:r>
              <a:rPr lang="en-US" sz="5600" b="1" dirty="0">
                <a:latin typeface="Courier New" pitchFamily="49" charset="0"/>
                <a:cs typeface="Courier New" pitchFamily="49" charset="0"/>
              </a:rPr>
              <a:t> = '01A1';</a:t>
            </a:r>
          </a:p>
          <a:p>
            <a:pPr>
              <a:buNone/>
            </a:pPr>
            <a:endParaRPr lang="en-US" sz="5600" dirty="0">
              <a:latin typeface="Courier New" pitchFamily="49" charset="0"/>
              <a:cs typeface="Courier New" pitchFamily="49" charset="0"/>
            </a:endParaRPr>
          </a:p>
          <a:p>
            <a:pPr>
              <a:buNone/>
            </a:pPr>
            <a:r>
              <a:rPr lang="en-US" sz="5600" b="1" dirty="0">
                <a:latin typeface="Courier New" pitchFamily="49" charset="0"/>
                <a:cs typeface="Courier New" pitchFamily="49" charset="0"/>
              </a:rPr>
              <a:t>* Show which crops have been planted in bay-bed 01A1.  */</a:t>
            </a:r>
          </a:p>
          <a:p>
            <a:pPr>
              <a:buNone/>
            </a:pPr>
            <a:r>
              <a:rPr lang="en-US" sz="5600" b="1" dirty="0">
                <a:latin typeface="Courier New" pitchFamily="49" charset="0"/>
                <a:cs typeface="Courier New" pitchFamily="49" charset="0"/>
              </a:rPr>
              <a:t>select </a:t>
            </a:r>
            <a:r>
              <a:rPr lang="en-US" sz="5600" b="1" dirty="0" err="1">
                <a:latin typeface="Courier New" pitchFamily="49" charset="0"/>
                <a:cs typeface="Courier New" pitchFamily="49" charset="0"/>
              </a:rPr>
              <a:t>tblCropPlanting.cropVarID</a:t>
            </a:r>
            <a:r>
              <a:rPr lang="en-US" sz="5600" b="1" dirty="0">
                <a:latin typeface="Courier New" pitchFamily="49" charset="0"/>
                <a:cs typeface="Courier New" pitchFamily="49" charset="0"/>
              </a:rPr>
              <a:t>, crop, variety, </a:t>
            </a:r>
            <a:r>
              <a:rPr lang="en-US" sz="5600" b="1" dirty="0" err="1">
                <a:latin typeface="Courier New" pitchFamily="49" charset="0"/>
                <a:cs typeface="Courier New" pitchFamily="49" charset="0"/>
              </a:rPr>
              <a:t>date_planted</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from </a:t>
            </a:r>
            <a:r>
              <a:rPr lang="en-US" sz="5600" b="1" dirty="0" err="1">
                <a:latin typeface="Courier New" pitchFamily="49" charset="0"/>
                <a:cs typeface="Courier New" pitchFamily="49" charset="0"/>
              </a:rPr>
              <a:t>tblCropPlanting</a:t>
            </a:r>
            <a:r>
              <a:rPr lang="en-US" sz="5600" b="1" dirty="0">
                <a:latin typeface="Courier New" pitchFamily="49" charset="0"/>
                <a:cs typeface="Courier New" pitchFamily="49" charset="0"/>
              </a:rPr>
              <a:t> join </a:t>
            </a:r>
            <a:r>
              <a:rPr lang="en-US" sz="5600" b="1" dirty="0" err="1">
                <a:latin typeface="Courier New" pitchFamily="49" charset="0"/>
                <a:cs typeface="Courier New" pitchFamily="49" charset="0"/>
              </a:rPr>
              <a:t>tblCropVariety</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  on </a:t>
            </a:r>
            <a:r>
              <a:rPr lang="en-US" sz="5600" b="1" dirty="0" err="1">
                <a:latin typeface="Courier New" pitchFamily="49" charset="0"/>
                <a:cs typeface="Courier New" pitchFamily="49" charset="0"/>
              </a:rPr>
              <a:t>tblCropPlanting.cropVarID</a:t>
            </a:r>
            <a:r>
              <a:rPr lang="en-US" sz="5600" b="1" dirty="0">
                <a:latin typeface="Courier New" pitchFamily="49" charset="0"/>
                <a:cs typeface="Courier New" pitchFamily="49" charset="0"/>
              </a:rPr>
              <a:t> = </a:t>
            </a:r>
            <a:r>
              <a:rPr lang="en-US" sz="5600" b="1" dirty="0" err="1">
                <a:latin typeface="Courier New" pitchFamily="49" charset="0"/>
                <a:cs typeface="Courier New" pitchFamily="49" charset="0"/>
              </a:rPr>
              <a:t>tblCropVariety.cropVarID</a:t>
            </a:r>
            <a:endParaRPr lang="en-US" sz="5600" b="1" dirty="0">
              <a:latin typeface="Courier New" pitchFamily="49" charset="0"/>
              <a:cs typeface="Courier New" pitchFamily="49" charset="0"/>
            </a:endParaRPr>
          </a:p>
          <a:p>
            <a:pPr>
              <a:buNone/>
            </a:pPr>
            <a:r>
              <a:rPr lang="en-US" sz="5600" b="1" dirty="0">
                <a:latin typeface="Courier New" pitchFamily="49" charset="0"/>
                <a:cs typeface="Courier New" pitchFamily="49" charset="0"/>
              </a:rPr>
              <a:t>where </a:t>
            </a:r>
            <a:r>
              <a:rPr lang="en-US" sz="5600" b="1" dirty="0" err="1">
                <a:latin typeface="Courier New" pitchFamily="49" charset="0"/>
                <a:cs typeface="Courier New" pitchFamily="49" charset="0"/>
              </a:rPr>
              <a:t>bay_bed</a:t>
            </a:r>
            <a:r>
              <a:rPr lang="en-US" sz="5600" b="1" dirty="0">
                <a:latin typeface="Courier New" pitchFamily="49" charset="0"/>
                <a:cs typeface="Courier New" pitchFamily="49" charset="0"/>
              </a:rPr>
              <a:t> = '01A1'</a:t>
            </a:r>
          </a:p>
          <a:p>
            <a:pPr>
              <a:buNone/>
            </a:pPr>
            <a:r>
              <a:rPr lang="en-US" sz="5600" b="1" dirty="0">
                <a:latin typeface="Courier New" pitchFamily="49" charset="0"/>
                <a:cs typeface="Courier New" pitchFamily="49" charset="0"/>
              </a:rPr>
              <a:t>order by crop, variety, </a:t>
            </a:r>
            <a:r>
              <a:rPr lang="en-US" sz="5600" b="1" dirty="0" err="1">
                <a:latin typeface="Courier New" pitchFamily="49" charset="0"/>
                <a:cs typeface="Courier New" pitchFamily="49" charset="0"/>
              </a:rPr>
              <a:t>date_planted</a:t>
            </a:r>
            <a:r>
              <a:rPr lang="en-US" sz="5600" b="1" dirty="0">
                <a:latin typeface="Courier New" pitchFamily="49" charset="0"/>
                <a:cs typeface="Courier New" pitchFamily="49" charset="0"/>
              </a:rPr>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23</a:t>
            </a:fld>
            <a:endParaRPr kumimoji="0" lang="en-US"/>
          </a:p>
        </p:txBody>
      </p:sp>
      <p:pic>
        <p:nvPicPr>
          <p:cNvPr id="4099" name="Picture 3"/>
          <p:cNvPicPr>
            <a:picLocks noChangeAspect="1" noChangeArrowheads="1"/>
          </p:cNvPicPr>
          <p:nvPr/>
        </p:nvPicPr>
        <p:blipFill>
          <a:blip r:embed="rId3" cstate="print"/>
          <a:srcRect/>
          <a:stretch>
            <a:fillRect/>
          </a:stretch>
        </p:blipFill>
        <p:spPr bwMode="auto">
          <a:xfrm>
            <a:off x="8346439" y="2461625"/>
            <a:ext cx="2647143" cy="1279048"/>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8076460" y="4115184"/>
            <a:ext cx="3485714" cy="1957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linds(horizontal)">
                                      <p:cBhvr>
                                        <p:cTn id="15" dur="500"/>
                                        <p:tgtEl>
                                          <p:spTgt spid="3">
                                            <p:txEl>
                                              <p:pRg st="6" end="6"/>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blinds(horizontal)">
                                      <p:cBhvr>
                                        <p:cTn id="18" dur="500"/>
                                        <p:tgtEl>
                                          <p:spTgt spid="3">
                                            <p:txEl>
                                              <p:pRg st="7" end="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blinds(horizontal)">
                                      <p:cBhvr>
                                        <p:cTn id="21" dur="500"/>
                                        <p:tgtEl>
                                          <p:spTgt spid="3">
                                            <p:txEl>
                                              <p:pRg st="8" end="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blinds(horizontal)">
                                      <p:cBhvr>
                                        <p:cTn id="24" dur="500"/>
                                        <p:tgtEl>
                                          <p:spTgt spid="3">
                                            <p:txEl>
                                              <p:pRg st="9" end="9"/>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blinds(horizontal)">
                                      <p:cBhvr>
                                        <p:cTn id="3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Equi-Join</a:t>
            </a:r>
          </a:p>
        </p:txBody>
      </p:sp>
      <p:sp>
        <p:nvSpPr>
          <p:cNvPr id="3" name="Content Placeholder 2"/>
          <p:cNvSpPr>
            <a:spLocks noGrp="1"/>
          </p:cNvSpPr>
          <p:nvPr>
            <p:ph idx="1"/>
          </p:nvPr>
        </p:nvSpPr>
        <p:spPr/>
        <p:txBody>
          <a:bodyPr>
            <a:normAutofit/>
          </a:bodyPr>
          <a:lstStyle/>
          <a:p>
            <a:r>
              <a:rPr lang="en-US" b="1"/>
              <a:t>Equi-join</a:t>
            </a:r>
            <a:r>
              <a:rPr lang="en-US"/>
              <a:t>: When you join two tables in a query, by default, you only get output for data that has related data in both tables.  This is called an “equi-join.”</a:t>
            </a:r>
          </a:p>
          <a:p>
            <a:r>
              <a:rPr lang="en-US"/>
              <a:t>We’ve seen an example of this in the Student-Team database.  The output on the left is based on 1 table.  The one on the right uses 2 tables.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24</a:t>
            </a:fld>
            <a:endParaRPr kumimoji="0" lang="en-US"/>
          </a:p>
        </p:txBody>
      </p:sp>
      <p:pic>
        <p:nvPicPr>
          <p:cNvPr id="7" name="Picture 2"/>
          <p:cNvPicPr>
            <a:picLocks noChangeAspect="1" noChangeArrowheads="1"/>
          </p:cNvPicPr>
          <p:nvPr/>
        </p:nvPicPr>
        <p:blipFill>
          <a:blip r:embed="rId3" cstate="print"/>
          <a:srcRect/>
          <a:stretch>
            <a:fillRect/>
          </a:stretch>
        </p:blipFill>
        <p:spPr bwMode="auto">
          <a:xfrm>
            <a:off x="2094391" y="4073371"/>
            <a:ext cx="3440476" cy="1894286"/>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6454066" y="4057180"/>
            <a:ext cx="2954762" cy="19266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Equi-Join and One-Sided Join</a:t>
            </a:r>
          </a:p>
        </p:txBody>
      </p:sp>
      <p:sp>
        <p:nvSpPr>
          <p:cNvPr id="3" name="Content Placeholder 2"/>
          <p:cNvSpPr>
            <a:spLocks noGrp="1"/>
          </p:cNvSpPr>
          <p:nvPr>
            <p:ph idx="1"/>
          </p:nvPr>
        </p:nvSpPr>
        <p:spPr/>
        <p:txBody>
          <a:bodyPr>
            <a:normAutofit/>
          </a:bodyPr>
          <a:lstStyle/>
          <a:p>
            <a:r>
              <a:rPr lang="en-US" b="1"/>
              <a:t>One-sided join</a:t>
            </a:r>
            <a:r>
              <a:rPr lang="en-US"/>
              <a:t>: A one-sided join includes all the data on the “one side” and any related data from the other table.</a:t>
            </a:r>
          </a:p>
          <a:p>
            <a:r>
              <a:rPr lang="en-US"/>
              <a:t>The output on the left uses an equi-join.  Add either “right” or “left” to specify from which table you want all data.</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25</a:t>
            </a:fld>
            <a:endParaRPr kumimoji="0" lang="en-US"/>
          </a:p>
        </p:txBody>
      </p:sp>
      <p:pic>
        <p:nvPicPr>
          <p:cNvPr id="9" name="Picture 3"/>
          <p:cNvPicPr>
            <a:picLocks noChangeAspect="1" noChangeArrowheads="1"/>
          </p:cNvPicPr>
          <p:nvPr/>
        </p:nvPicPr>
        <p:blipFill>
          <a:blip r:embed="rId3" cstate="print"/>
          <a:srcRect/>
          <a:stretch>
            <a:fillRect/>
          </a:stretch>
        </p:blipFill>
        <p:spPr bwMode="auto">
          <a:xfrm>
            <a:off x="2475391" y="3857349"/>
            <a:ext cx="2954762" cy="192666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426249" y="3681775"/>
            <a:ext cx="3733334" cy="2476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One-Sided Join: Left or Right?</a:t>
            </a:r>
          </a:p>
        </p:txBody>
      </p:sp>
      <p:sp>
        <p:nvSpPr>
          <p:cNvPr id="3" name="Content Placeholder 2"/>
          <p:cNvSpPr>
            <a:spLocks noGrp="1"/>
          </p:cNvSpPr>
          <p:nvPr>
            <p:ph idx="1"/>
          </p:nvPr>
        </p:nvSpPr>
        <p:spPr/>
        <p:txBody>
          <a:bodyPr>
            <a:normAutofit/>
          </a:bodyPr>
          <a:lstStyle/>
          <a:p>
            <a:r>
              <a:rPr lang="en-US"/>
              <a:t>The choice of “left” or “right” is based on which table you want all the data from and the order it is listed in the FROM clause.  </a:t>
            </a:r>
          </a:p>
          <a:p>
            <a:r>
              <a:rPr lang="en-US"/>
              <a:t>Left and right have been used below and the output is the same because the order the tables are listed was switched.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26</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2362201" y="3962400"/>
            <a:ext cx="2991429" cy="219428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313544" y="3962401"/>
            <a:ext cx="2982857" cy="2211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One-Sided Join: Show all teams</a:t>
            </a:r>
          </a:p>
        </p:txBody>
      </p:sp>
      <p:sp>
        <p:nvSpPr>
          <p:cNvPr id="3" name="Content Placeholder 2"/>
          <p:cNvSpPr>
            <a:spLocks noGrp="1"/>
          </p:cNvSpPr>
          <p:nvPr>
            <p:ph idx="1"/>
          </p:nvPr>
        </p:nvSpPr>
        <p:spPr/>
        <p:txBody>
          <a:bodyPr>
            <a:normAutofit/>
          </a:bodyPr>
          <a:lstStyle/>
          <a:p>
            <a:r>
              <a:rPr lang="en-US"/>
              <a:t>Let’s do a one-sided outer join that shows ALL teams and the # of students on each team.</a:t>
            </a:r>
          </a:p>
          <a:p>
            <a:r>
              <a:rPr lang="en-US"/>
              <a:t>The output on the left demonstrates that sometimes it is important to count a field, not count(*).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27</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2133600" y="3429362"/>
            <a:ext cx="3535238" cy="2895238"/>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629400" y="3276600"/>
            <a:ext cx="3193810" cy="3085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blinds(horizontal)">
                                      <p:cBhvr>
                                        <p:cTn id="11" dur="500"/>
                                        <p:tgtEl>
                                          <p:spTgt spid="307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blinds(horizontal)">
                                      <p:cBhvr>
                                        <p:cTn id="1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Full outer join</a:t>
            </a:r>
          </a:p>
        </p:txBody>
      </p:sp>
      <p:sp>
        <p:nvSpPr>
          <p:cNvPr id="3" name="Content Placeholder 2"/>
          <p:cNvSpPr>
            <a:spLocks noGrp="1"/>
          </p:cNvSpPr>
          <p:nvPr>
            <p:ph idx="1"/>
          </p:nvPr>
        </p:nvSpPr>
        <p:spPr/>
        <p:txBody>
          <a:bodyPr>
            <a:normAutofit/>
          </a:bodyPr>
          <a:lstStyle/>
          <a:p>
            <a:r>
              <a:rPr lang="en-US"/>
              <a:t>A FULL outer join shows all data from both tables.</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  Full outer join.  Show ALL students and ALL teams.  */</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teams.teamID, team_name, stdid, stdlname</a:t>
            </a:r>
          </a:p>
          <a:p>
            <a:pPr>
              <a:buNone/>
            </a:pPr>
            <a:r>
              <a:rPr lang="en-US" sz="1200">
                <a:latin typeface="Courier New" pitchFamily="49" charset="0"/>
                <a:cs typeface="Courier New" pitchFamily="49" charset="0"/>
              </a:rPr>
              <a:t>from teams full join students</a:t>
            </a:r>
          </a:p>
          <a:p>
            <a:pPr>
              <a:buNone/>
            </a:pPr>
            <a:r>
              <a:rPr lang="en-US" sz="1200">
                <a:latin typeface="Courier New" pitchFamily="49" charset="0"/>
                <a:cs typeface="Courier New" pitchFamily="49" charset="0"/>
              </a:rPr>
              <a:t>  on teams.teamID = students.std_teamID;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28</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629400" y="3043015"/>
            <a:ext cx="3312362" cy="3204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linds(horizontal)">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One-Sided JOIN and NULL</a:t>
            </a:r>
          </a:p>
        </p:txBody>
      </p:sp>
      <p:sp>
        <p:nvSpPr>
          <p:cNvPr id="3" name="Content Placeholder 2"/>
          <p:cNvSpPr>
            <a:spLocks noGrp="1"/>
          </p:cNvSpPr>
          <p:nvPr>
            <p:ph idx="1"/>
          </p:nvPr>
        </p:nvSpPr>
        <p:spPr/>
        <p:txBody>
          <a:bodyPr>
            <a:normAutofit/>
          </a:bodyPr>
          <a:lstStyle/>
          <a:p>
            <a:r>
              <a:rPr lang="en-US" dirty="0"/>
              <a:t>If we ask the question “Which teams don’t have students assigned?”, we use a one-sided join and the IS NULL criterion.  </a:t>
            </a:r>
          </a:p>
          <a:p>
            <a:endParaRPr lang="en-US" dirty="0"/>
          </a:p>
          <a:p>
            <a:pPr>
              <a:buNone/>
            </a:pPr>
            <a:r>
              <a:rPr lang="en-US" sz="1200" b="1" dirty="0">
                <a:latin typeface="Courier New" pitchFamily="49" charset="0"/>
                <a:cs typeface="Courier New" pitchFamily="49" charset="0"/>
              </a:rPr>
              <a:t>/*  Show teams without students assigned.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teams.teamID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team_name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from teams left join students</a:t>
            </a:r>
          </a:p>
          <a:p>
            <a:pPr>
              <a:buNone/>
            </a:pPr>
            <a:r>
              <a:rPr lang="en-US" sz="1200" b="1" dirty="0">
                <a:latin typeface="Courier New" pitchFamily="49" charset="0"/>
                <a:cs typeface="Courier New" pitchFamily="49" charset="0"/>
              </a:rPr>
              <a:t>  on </a:t>
            </a:r>
            <a:r>
              <a:rPr lang="en-US" sz="1200" b="1" dirty="0" err="1">
                <a:latin typeface="Courier New" pitchFamily="49" charset="0"/>
                <a:cs typeface="Courier New" pitchFamily="49" charset="0"/>
              </a:rPr>
              <a:t>teams.teamID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students.std_teamID</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students.std_teamID</a:t>
            </a:r>
            <a:r>
              <a:rPr lang="en-US" sz="1200" b="1" dirty="0">
                <a:latin typeface="Courier New" pitchFamily="49" charset="0"/>
                <a:cs typeface="Courier New" pitchFamily="49" charset="0"/>
              </a:rPr>
              <a:t> is null;</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29</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6445929" y="3147874"/>
            <a:ext cx="4029075"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80A9A655-F0A0-4325-83BD-1201C78BDAB6}"/>
              </a:ext>
            </a:extLst>
          </p:cNvPr>
          <p:cNvSpPr>
            <a:spLocks noGrp="1" noChangeArrowheads="1"/>
          </p:cNvSpPr>
          <p:nvPr>
            <p:ph type="title"/>
          </p:nvPr>
        </p:nvSpPr>
        <p:spPr>
          <a:xfrm>
            <a:off x="1097280" y="286603"/>
            <a:ext cx="10058400" cy="689941"/>
          </a:xfrm>
        </p:spPr>
        <p:txBody>
          <a:bodyPr>
            <a:normAutofit fontScale="90000"/>
          </a:bodyPr>
          <a:lstStyle/>
          <a:p>
            <a:pPr>
              <a:defRPr/>
            </a:pPr>
            <a:r>
              <a:rPr lang="en-US" dirty="0">
                <a:ea typeface="+mj-ea"/>
              </a:rPr>
              <a:t>Views</a:t>
            </a:r>
          </a:p>
        </p:txBody>
      </p:sp>
      <p:sp>
        <p:nvSpPr>
          <p:cNvPr id="37891" name="Rectangle 3">
            <a:extLst>
              <a:ext uri="{FF2B5EF4-FFF2-40B4-BE49-F238E27FC236}">
                <a16:creationId xmlns:a16="http://schemas.microsoft.com/office/drawing/2014/main" id="{A9648C1F-41F3-4EB7-AF8B-5456982ACEA1}"/>
              </a:ext>
            </a:extLst>
          </p:cNvPr>
          <p:cNvSpPr>
            <a:spLocks noGrp="1" noChangeArrowheads="1"/>
          </p:cNvSpPr>
          <p:nvPr>
            <p:ph type="body" idx="1"/>
          </p:nvPr>
        </p:nvSpPr>
        <p:spPr>
          <a:xfrm>
            <a:off x="1412438" y="1997475"/>
            <a:ext cx="9428084" cy="4419000"/>
          </a:xfrm>
        </p:spPr>
        <p:txBody>
          <a:bodyPr>
            <a:normAutofit/>
          </a:bodyPr>
          <a:lstStyle/>
          <a:p>
            <a:pPr>
              <a:tabLst>
                <a:tab pos="3205163" algn="ctr"/>
              </a:tabLst>
            </a:pPr>
            <a:r>
              <a:rPr lang="en-US" altLang="en-US" dirty="0"/>
              <a:t>In some cases, it is not desirable for all users to see the entire logical model (that is, all the actual relations stored in the database.)</a:t>
            </a:r>
          </a:p>
          <a:p>
            <a:pPr>
              <a:tabLst>
                <a:tab pos="3205163" algn="ctr"/>
              </a:tabLst>
            </a:pPr>
            <a:r>
              <a:rPr lang="en-US" altLang="en-US" dirty="0"/>
              <a:t>Consider a person who needs to know an instructors name and department, but not the salary.  This person should see a relation described, in SQL, by </a:t>
            </a:r>
            <a:br>
              <a:rPr lang="en-US" altLang="en-US" dirty="0"/>
            </a:br>
            <a:r>
              <a:rPr lang="en-US" altLang="en-US" dirty="0"/>
              <a:t>		</a:t>
            </a:r>
            <a:br>
              <a:rPr lang="en-US" altLang="en-US" b="1" dirty="0"/>
            </a:br>
            <a:r>
              <a:rPr lang="en-US" altLang="en-US" b="1" dirty="0"/>
              <a:t>             select </a:t>
            </a:r>
            <a:r>
              <a:rPr lang="en-US" altLang="en-US" i="1" dirty="0"/>
              <a:t>ID</a:t>
            </a:r>
            <a:r>
              <a:rPr lang="en-US" altLang="en-US" dirty="0"/>
              <a:t>, </a:t>
            </a:r>
            <a:r>
              <a:rPr lang="en-US" altLang="en-US" i="1" dirty="0"/>
              <a:t>name</a:t>
            </a:r>
            <a:r>
              <a:rPr lang="en-US" altLang="en-US" dirty="0"/>
              <a:t>, </a:t>
            </a:r>
            <a:r>
              <a:rPr lang="en-US" altLang="en-US" i="1" dirty="0" err="1"/>
              <a:t>dept_name</a:t>
            </a:r>
            <a:br>
              <a:rPr lang="en-US" altLang="en-US" i="1" dirty="0"/>
            </a:br>
            <a:r>
              <a:rPr lang="en-US" altLang="en-US" i="1" dirty="0"/>
              <a:t>             </a:t>
            </a:r>
            <a:r>
              <a:rPr lang="en-US" altLang="en-US" b="1" dirty="0"/>
              <a:t>from </a:t>
            </a:r>
            <a:r>
              <a:rPr lang="en-US" altLang="en-US" i="1" dirty="0"/>
              <a:t>instructor</a:t>
            </a:r>
            <a:endParaRPr lang="en-US" altLang="en-US" dirty="0"/>
          </a:p>
          <a:p>
            <a:pPr>
              <a:tabLst>
                <a:tab pos="3205163" algn="ctr"/>
              </a:tabLst>
            </a:pPr>
            <a:r>
              <a:rPr lang="en-US" altLang="en-US" dirty="0"/>
              <a:t>A </a:t>
            </a:r>
            <a:r>
              <a:rPr lang="en-US" altLang="en-US" b="1" dirty="0">
                <a:solidFill>
                  <a:srgbClr val="000099"/>
                </a:solidFill>
              </a:rPr>
              <a:t>view</a:t>
            </a:r>
            <a:r>
              <a:rPr lang="en-US" altLang="en-US" dirty="0"/>
              <a:t> provides a mechanism to hide certain data from the view of certain users. </a:t>
            </a:r>
          </a:p>
          <a:p>
            <a:pPr>
              <a:tabLst>
                <a:tab pos="3205163" algn="ctr"/>
              </a:tabLst>
            </a:pPr>
            <a:r>
              <a:rPr lang="en-US" altLang="en-US" dirty="0"/>
              <a:t>Any relation that is not of the conceptual model but is made visible to a user as a “virtual relation” is called a </a:t>
            </a:r>
            <a:r>
              <a:rPr lang="en-US" altLang="en-US" b="1" dirty="0">
                <a:solidFill>
                  <a:srgbClr val="000099"/>
                </a:solidFill>
              </a:rPr>
              <a:t>view</a:t>
            </a:r>
            <a:r>
              <a:rPr lang="en-US" altLang="en-US" dirty="0"/>
              <a:t>.</a:t>
            </a:r>
          </a:p>
        </p:txBody>
      </p:sp>
    </p:spTree>
    <p:extLst>
      <p:ext uri="{BB962C8B-B14F-4D97-AF65-F5344CB8AC3E}">
        <p14:creationId xmlns:p14="http://schemas.microsoft.com/office/powerpoint/2010/main" val="3314204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I Subquery</a:t>
            </a:r>
          </a:p>
        </p:txBody>
      </p:sp>
      <p:sp>
        <p:nvSpPr>
          <p:cNvPr id="3" name="Content Placeholder 2"/>
          <p:cNvSpPr>
            <a:spLocks noGrp="1"/>
          </p:cNvSpPr>
          <p:nvPr>
            <p:ph idx="1"/>
          </p:nvPr>
        </p:nvSpPr>
        <p:spPr/>
        <p:txBody>
          <a:bodyPr>
            <a:normAutofit/>
          </a:bodyPr>
          <a:lstStyle/>
          <a:p>
            <a:r>
              <a:rPr lang="en-US"/>
              <a:t>A subquery typically appears in the WHERE clause or the HAVING clause but may also be in the FROM clause.</a:t>
            </a:r>
          </a:p>
          <a:p>
            <a:r>
              <a:rPr lang="en-US"/>
              <a:t>The </a:t>
            </a:r>
            <a:r>
              <a:rPr lang="en-US" b="1">
                <a:solidFill>
                  <a:srgbClr val="0070C0"/>
                </a:solidFill>
              </a:rPr>
              <a:t>Type I</a:t>
            </a:r>
            <a:r>
              <a:rPr lang="en-US"/>
              <a:t> subquery is executed one time—before the outer query—and the output is a termporary data set used by the outer query.</a:t>
            </a:r>
          </a:p>
          <a:p>
            <a:r>
              <a:rPr lang="en-US"/>
              <a:t>Let’s take a look at a simple example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30</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I Subquery - Example</a:t>
            </a:r>
          </a:p>
        </p:txBody>
      </p:sp>
      <p:sp>
        <p:nvSpPr>
          <p:cNvPr id="3" name="Content Placeholder 2"/>
          <p:cNvSpPr>
            <a:spLocks noGrp="1"/>
          </p:cNvSpPr>
          <p:nvPr>
            <p:ph idx="1"/>
          </p:nvPr>
        </p:nvSpPr>
        <p:spPr/>
        <p:txBody>
          <a:bodyPr>
            <a:normAutofit fontScale="25000" lnSpcReduction="20000"/>
          </a:bodyPr>
          <a:lstStyle/>
          <a:p>
            <a:r>
              <a:rPr lang="en-US" sz="4000" b="1" dirty="0"/>
              <a:t>List the students working on the auto shop database project.</a:t>
            </a:r>
          </a:p>
          <a:p>
            <a:pPr>
              <a:buNone/>
            </a:pPr>
            <a:r>
              <a:rPr lang="en-US" sz="4000" b="1" dirty="0">
                <a:latin typeface="Courier New" pitchFamily="49" charset="0"/>
                <a:cs typeface="Courier New" pitchFamily="49" charset="0"/>
              </a:rPr>
              <a:t>/* S-T: List students working on the auto shop database project.</a:t>
            </a:r>
          </a:p>
          <a:p>
            <a:pPr>
              <a:buNone/>
            </a:pPr>
            <a:r>
              <a:rPr lang="en-US" sz="4000" b="1" dirty="0">
                <a:latin typeface="Courier New" pitchFamily="49" charset="0"/>
                <a:cs typeface="Courier New" pitchFamily="49" charset="0"/>
              </a:rPr>
              <a:t>Subquery: Find the team ID for the team working on the auto shop project.</a:t>
            </a:r>
          </a:p>
          <a:p>
            <a:pPr>
              <a:buNone/>
            </a:pPr>
            <a:r>
              <a:rPr lang="en-US" sz="4000" b="1" dirty="0">
                <a:latin typeface="Courier New" pitchFamily="49" charset="0"/>
                <a:cs typeface="Courier New" pitchFamily="49" charset="0"/>
              </a:rPr>
              <a:t>Outer query: List students assigned to that team ID.   */</a:t>
            </a:r>
          </a:p>
          <a:p>
            <a:pPr>
              <a:buNone/>
            </a:pPr>
            <a:r>
              <a:rPr lang="en-US" sz="4000" b="1" dirty="0">
                <a:latin typeface="Courier New" pitchFamily="49" charset="0"/>
                <a:cs typeface="Courier New" pitchFamily="49" charset="0"/>
              </a:rPr>
              <a:t>/* Subquery */</a:t>
            </a:r>
          </a:p>
          <a:p>
            <a:pPr>
              <a:buNone/>
            </a:pPr>
            <a:r>
              <a:rPr lang="en-US" sz="4000" b="1" dirty="0">
                <a:solidFill>
                  <a:srgbClr val="0070C0"/>
                </a:solidFill>
                <a:latin typeface="Courier New" pitchFamily="49" charset="0"/>
                <a:cs typeface="Courier New" pitchFamily="49" charset="0"/>
              </a:rPr>
              <a:t>select </a:t>
            </a:r>
            <a:r>
              <a:rPr lang="en-US" sz="4000" b="1" dirty="0" err="1">
                <a:solidFill>
                  <a:srgbClr val="0070C0"/>
                </a:solidFill>
                <a:latin typeface="Courier New" pitchFamily="49" charset="0"/>
                <a:cs typeface="Courier New" pitchFamily="49" charset="0"/>
              </a:rPr>
              <a:t>teamID</a:t>
            </a:r>
            <a:r>
              <a:rPr lang="en-US" sz="4000" b="1" dirty="0">
                <a:solidFill>
                  <a:srgbClr val="0070C0"/>
                </a:solidFill>
                <a:latin typeface="Courier New" pitchFamily="49" charset="0"/>
                <a:cs typeface="Courier New" pitchFamily="49" charset="0"/>
              </a:rPr>
              <a:t> from teams</a:t>
            </a:r>
          </a:p>
          <a:p>
            <a:pPr>
              <a:buNone/>
            </a:pPr>
            <a:r>
              <a:rPr lang="en-US" sz="4000" b="1" dirty="0">
                <a:solidFill>
                  <a:srgbClr val="0070C0"/>
                </a:solidFill>
                <a:latin typeface="Courier New" pitchFamily="49" charset="0"/>
                <a:cs typeface="Courier New" pitchFamily="49" charset="0"/>
              </a:rPr>
              <a:t>where project like '%auto shop%‘</a:t>
            </a:r>
          </a:p>
          <a:p>
            <a:pPr>
              <a:buNone/>
            </a:pPr>
            <a:r>
              <a:rPr lang="en-US" sz="4000" b="1" dirty="0">
                <a:latin typeface="Courier New" pitchFamily="49" charset="0"/>
                <a:cs typeface="Courier New" pitchFamily="49" charset="0"/>
              </a:rPr>
              <a:t>/* Outer query lists students */</a:t>
            </a:r>
          </a:p>
          <a:p>
            <a:pPr>
              <a:buNone/>
            </a:pPr>
            <a:r>
              <a:rPr lang="en-US" sz="4000" b="1" dirty="0">
                <a:latin typeface="Courier New" pitchFamily="49" charset="0"/>
                <a:cs typeface="Courier New" pitchFamily="49" charset="0"/>
              </a:rPr>
              <a:t>select </a:t>
            </a:r>
            <a:r>
              <a:rPr lang="en-US" sz="4000" b="1" dirty="0" err="1">
                <a:latin typeface="Courier New" pitchFamily="49" charset="0"/>
                <a:cs typeface="Courier New" pitchFamily="49" charset="0"/>
              </a:rPr>
              <a:t>stdid</a:t>
            </a:r>
            <a:r>
              <a:rPr lang="en-US" sz="4000" b="1" dirty="0">
                <a:latin typeface="Courier New" pitchFamily="49" charset="0"/>
                <a:cs typeface="Courier New" pitchFamily="49" charset="0"/>
              </a:rPr>
              <a:t>, </a:t>
            </a:r>
            <a:r>
              <a:rPr lang="en-US" sz="4000" b="1" dirty="0" err="1">
                <a:latin typeface="Courier New" pitchFamily="49" charset="0"/>
                <a:cs typeface="Courier New" pitchFamily="49" charset="0"/>
              </a:rPr>
              <a:t>stdfname</a:t>
            </a:r>
            <a:r>
              <a:rPr lang="en-US" sz="4000" b="1" dirty="0">
                <a:latin typeface="Courier New" pitchFamily="49" charset="0"/>
                <a:cs typeface="Courier New" pitchFamily="49" charset="0"/>
              </a:rPr>
              <a:t>, </a:t>
            </a:r>
            <a:r>
              <a:rPr lang="en-US" sz="4000" b="1" dirty="0" err="1">
                <a:latin typeface="Courier New" pitchFamily="49" charset="0"/>
                <a:cs typeface="Courier New" pitchFamily="49" charset="0"/>
              </a:rPr>
              <a:t>stdlname</a:t>
            </a:r>
            <a:r>
              <a:rPr lang="en-US" sz="4000" b="1" dirty="0">
                <a:latin typeface="Courier New" pitchFamily="49" charset="0"/>
                <a:cs typeface="Courier New" pitchFamily="49" charset="0"/>
              </a:rPr>
              <a:t>, </a:t>
            </a:r>
            <a:r>
              <a:rPr lang="en-US" sz="4000" b="1" dirty="0" err="1">
                <a:latin typeface="Courier New" pitchFamily="49" charset="0"/>
                <a:cs typeface="Courier New" pitchFamily="49" charset="0"/>
              </a:rPr>
              <a:t>std_teamID</a:t>
            </a:r>
            <a:endParaRPr lang="en-US" sz="4000" b="1" dirty="0">
              <a:latin typeface="Courier New" pitchFamily="49" charset="0"/>
              <a:cs typeface="Courier New" pitchFamily="49" charset="0"/>
            </a:endParaRPr>
          </a:p>
          <a:p>
            <a:pPr>
              <a:buNone/>
            </a:pPr>
            <a:r>
              <a:rPr lang="en-US" sz="4000" b="1" dirty="0">
                <a:latin typeface="Courier New" pitchFamily="49" charset="0"/>
                <a:cs typeface="Courier New" pitchFamily="49" charset="0"/>
              </a:rPr>
              <a:t>from students where </a:t>
            </a:r>
            <a:r>
              <a:rPr lang="en-US" sz="4000" b="1" dirty="0" err="1">
                <a:latin typeface="Courier New" pitchFamily="49" charset="0"/>
                <a:cs typeface="Courier New" pitchFamily="49" charset="0"/>
              </a:rPr>
              <a:t>std_teamID</a:t>
            </a:r>
            <a:r>
              <a:rPr lang="en-US" sz="4000" b="1" dirty="0">
                <a:latin typeface="Courier New" pitchFamily="49" charset="0"/>
                <a:cs typeface="Courier New" pitchFamily="49" charset="0"/>
              </a:rPr>
              <a:t> </a:t>
            </a:r>
            <a:r>
              <a:rPr lang="en-US" sz="4000" b="1" dirty="0">
                <a:solidFill>
                  <a:srgbClr val="C00000"/>
                </a:solidFill>
                <a:latin typeface="Courier New" pitchFamily="49" charset="0"/>
                <a:cs typeface="Courier New" pitchFamily="49" charset="0"/>
              </a:rPr>
              <a:t>IN</a:t>
            </a:r>
          </a:p>
          <a:p>
            <a:pPr>
              <a:buNone/>
            </a:pPr>
            <a:r>
              <a:rPr lang="en-US" sz="4000" b="1" dirty="0">
                <a:latin typeface="Courier New" pitchFamily="49" charset="0"/>
                <a:cs typeface="Courier New" pitchFamily="49" charset="0"/>
              </a:rPr>
              <a:t> (</a:t>
            </a:r>
            <a:r>
              <a:rPr lang="en-US" sz="4000" b="1" dirty="0">
                <a:solidFill>
                  <a:srgbClr val="0070C0"/>
                </a:solidFill>
                <a:latin typeface="Courier New" pitchFamily="49" charset="0"/>
                <a:cs typeface="Courier New" pitchFamily="49" charset="0"/>
              </a:rPr>
              <a:t>select </a:t>
            </a:r>
            <a:r>
              <a:rPr lang="en-US" sz="4000" b="1" dirty="0" err="1">
                <a:solidFill>
                  <a:srgbClr val="0070C0"/>
                </a:solidFill>
                <a:latin typeface="Courier New" pitchFamily="49" charset="0"/>
                <a:cs typeface="Courier New" pitchFamily="49" charset="0"/>
              </a:rPr>
              <a:t>teamID</a:t>
            </a:r>
            <a:r>
              <a:rPr lang="en-US" sz="4000" b="1" dirty="0">
                <a:solidFill>
                  <a:srgbClr val="0070C0"/>
                </a:solidFill>
                <a:latin typeface="Courier New" pitchFamily="49" charset="0"/>
                <a:cs typeface="Courier New" pitchFamily="49" charset="0"/>
              </a:rPr>
              <a:t>   from teams</a:t>
            </a:r>
          </a:p>
          <a:p>
            <a:pPr>
              <a:buNone/>
            </a:pPr>
            <a:r>
              <a:rPr lang="en-US" sz="4000" b="1" dirty="0">
                <a:solidFill>
                  <a:srgbClr val="0070C0"/>
                </a:solidFill>
                <a:latin typeface="Courier New" pitchFamily="49" charset="0"/>
                <a:cs typeface="Courier New" pitchFamily="49" charset="0"/>
              </a:rPr>
              <a:t>  where project like '%auto shop%';</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31</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7054789" y="3783607"/>
            <a:ext cx="3124200" cy="208548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57530" y="2417608"/>
            <a:ext cx="2280381" cy="11558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blinds(horizontal)">
                                      <p:cBhvr>
                                        <p:cTn id="4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87595"/>
          </a:xfrm>
        </p:spPr>
        <p:txBody>
          <a:bodyPr/>
          <a:lstStyle/>
          <a:p>
            <a:r>
              <a:rPr lang="en-US" dirty="0"/>
              <a:t>Type I Subquery – Another Example</a:t>
            </a:r>
          </a:p>
        </p:txBody>
      </p:sp>
      <p:sp>
        <p:nvSpPr>
          <p:cNvPr id="3" name="Content Placeholder 2"/>
          <p:cNvSpPr>
            <a:spLocks noGrp="1"/>
          </p:cNvSpPr>
          <p:nvPr>
            <p:ph idx="1"/>
          </p:nvPr>
        </p:nvSpPr>
        <p:spPr>
          <a:xfrm>
            <a:off x="935182" y="1442377"/>
            <a:ext cx="10058400" cy="3449220"/>
          </a:xfrm>
        </p:spPr>
        <p:txBody>
          <a:bodyPr>
            <a:normAutofit fontScale="25000" lnSpcReduction="20000"/>
          </a:bodyPr>
          <a:lstStyle/>
          <a:p>
            <a:r>
              <a:rPr lang="en-US" sz="4000" dirty="0"/>
              <a:t>List the herb crop/varieties planted in sector B of the South Seed zone. </a:t>
            </a:r>
          </a:p>
          <a:p>
            <a:pPr>
              <a:buNone/>
            </a:pPr>
            <a:endParaRPr lang="en-US" sz="4000" dirty="0">
              <a:latin typeface="Courier New" pitchFamily="49" charset="0"/>
              <a:cs typeface="Courier New" pitchFamily="49" charset="0"/>
            </a:endParaRPr>
          </a:p>
          <a:p>
            <a:pPr>
              <a:buNone/>
            </a:pPr>
            <a:r>
              <a:rPr lang="en-US" sz="4800" b="1" dirty="0">
                <a:latin typeface="Courier New" pitchFamily="49" charset="0"/>
                <a:cs typeface="Courier New" pitchFamily="49" charset="0"/>
              </a:rPr>
              <a:t>/* Greenhouse:  Show crops of type herb planted in sector B of the South Seed zone. </a:t>
            </a:r>
          </a:p>
          <a:p>
            <a:pPr>
              <a:buNone/>
            </a:pPr>
            <a:r>
              <a:rPr lang="en-US" sz="4800" b="1" dirty="0">
                <a:latin typeface="Courier New" pitchFamily="49" charset="0"/>
                <a:cs typeface="Courier New" pitchFamily="49" charset="0"/>
              </a:rPr>
              <a:t>Subquery: List bay-beds for zone South Seed, sector B. Outer query: List the </a:t>
            </a:r>
            <a:r>
              <a:rPr lang="en-US" sz="4800" b="1" dirty="0" err="1">
                <a:latin typeface="Courier New" pitchFamily="49" charset="0"/>
                <a:cs typeface="Courier New" pitchFamily="49" charset="0"/>
              </a:rPr>
              <a:t>crop_type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bay_bed</a:t>
            </a:r>
            <a:r>
              <a:rPr lang="en-US" sz="4800" b="1" dirty="0">
                <a:latin typeface="Courier New" pitchFamily="49" charset="0"/>
                <a:cs typeface="Courier New" pitchFamily="49" charset="0"/>
              </a:rPr>
              <a:t>, crop, and variety for the herb crop type.*/</a:t>
            </a:r>
          </a:p>
          <a:p>
            <a:pPr>
              <a:buNone/>
            </a:pPr>
            <a:r>
              <a:rPr lang="en-US" sz="4800" b="1" dirty="0">
                <a:latin typeface="Courier New" pitchFamily="49" charset="0"/>
                <a:cs typeface="Courier New" pitchFamily="49" charset="0"/>
              </a:rPr>
              <a:t>/* Subquery */</a:t>
            </a:r>
          </a:p>
          <a:p>
            <a:pPr>
              <a:buNone/>
            </a:pPr>
            <a:r>
              <a:rPr lang="en-US" sz="4800" b="1" dirty="0">
                <a:solidFill>
                  <a:srgbClr val="0070C0"/>
                </a:solidFill>
                <a:latin typeface="Courier New" pitchFamily="49" charset="0"/>
                <a:cs typeface="Courier New" pitchFamily="49" charset="0"/>
              </a:rPr>
              <a:t>Select </a:t>
            </a:r>
            <a:r>
              <a:rPr lang="en-US" sz="4800" b="1" dirty="0" err="1">
                <a:solidFill>
                  <a:srgbClr val="0070C0"/>
                </a:solidFill>
                <a:latin typeface="Courier New" pitchFamily="49" charset="0"/>
                <a:cs typeface="Courier New" pitchFamily="49" charset="0"/>
              </a:rPr>
              <a:t>bay_bed</a:t>
            </a:r>
            <a:r>
              <a:rPr lang="en-US" sz="4800" b="1" dirty="0">
                <a:solidFill>
                  <a:srgbClr val="0070C0"/>
                </a:solidFill>
                <a:latin typeface="Courier New" pitchFamily="49" charset="0"/>
                <a:cs typeface="Courier New" pitchFamily="49" charset="0"/>
              </a:rPr>
              <a:t> From </a:t>
            </a:r>
            <a:r>
              <a:rPr lang="en-US" sz="4800" b="1" dirty="0" err="1">
                <a:solidFill>
                  <a:srgbClr val="0070C0"/>
                </a:solidFill>
                <a:latin typeface="Courier New" pitchFamily="49" charset="0"/>
                <a:cs typeface="Courier New" pitchFamily="49" charset="0"/>
              </a:rPr>
              <a:t>tblBay_Bed</a:t>
            </a:r>
            <a:r>
              <a:rPr lang="en-US" sz="4800" b="1" dirty="0">
                <a:solidFill>
                  <a:srgbClr val="0070C0"/>
                </a:solidFill>
                <a:latin typeface="Courier New" pitchFamily="49" charset="0"/>
                <a:cs typeface="Courier New" pitchFamily="49" charset="0"/>
              </a:rPr>
              <a:t> Where zone = 'South Seed‘ and sector = 'B';</a:t>
            </a:r>
          </a:p>
          <a:p>
            <a:pPr>
              <a:buNone/>
            </a:pPr>
            <a:r>
              <a:rPr lang="en-US" sz="4800" b="1" dirty="0">
                <a:latin typeface="Courier New" pitchFamily="49" charset="0"/>
                <a:cs typeface="Courier New" pitchFamily="49" charset="0"/>
              </a:rPr>
              <a:t>/* Outer query */</a:t>
            </a:r>
          </a:p>
          <a:p>
            <a:pPr>
              <a:buNone/>
            </a:pPr>
            <a:r>
              <a:rPr lang="en-US" sz="4800" b="1" dirty="0">
                <a:latin typeface="Courier New" pitchFamily="49" charset="0"/>
                <a:cs typeface="Courier New" pitchFamily="49" charset="0"/>
              </a:rPr>
              <a:t>select </a:t>
            </a:r>
            <a:r>
              <a:rPr lang="en-US" sz="4800" b="1" dirty="0" err="1">
                <a:latin typeface="Courier New" pitchFamily="49" charset="0"/>
                <a:cs typeface="Courier New" pitchFamily="49" charset="0"/>
              </a:rPr>
              <a:t>crop_type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bay_bed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tblcrop.crop</a:t>
            </a:r>
            <a:r>
              <a:rPr lang="en-US" sz="4800" b="1" dirty="0">
                <a:latin typeface="Courier New" pitchFamily="49" charset="0"/>
                <a:cs typeface="Courier New" pitchFamily="49" charset="0"/>
              </a:rPr>
              <a:t>, variety</a:t>
            </a:r>
          </a:p>
          <a:p>
            <a:pPr>
              <a:buNone/>
            </a:pPr>
            <a:r>
              <a:rPr lang="en-US" sz="4800" b="1" dirty="0">
                <a:latin typeface="Courier New" pitchFamily="49" charset="0"/>
                <a:cs typeface="Courier New" pitchFamily="49" charset="0"/>
              </a:rPr>
              <a:t>from </a:t>
            </a:r>
            <a:r>
              <a:rPr lang="en-US" sz="4800" b="1" dirty="0" err="1">
                <a:latin typeface="Courier New" pitchFamily="49" charset="0"/>
                <a:cs typeface="Courier New" pitchFamily="49" charset="0"/>
              </a:rPr>
              <a:t>tblCropPlanting</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tblCropVariety</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tblCrop</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tblCrop.crop</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tblCropVariety.crop</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and </a:t>
            </a:r>
            <a:r>
              <a:rPr lang="en-US" sz="4800" b="1" dirty="0" err="1">
                <a:latin typeface="Courier New" pitchFamily="49" charset="0"/>
                <a:cs typeface="Courier New" pitchFamily="49" charset="0"/>
              </a:rPr>
              <a:t>tblCropVariety.cropVarID</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tblCropPlanting.cropVarID</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and </a:t>
            </a:r>
            <a:r>
              <a:rPr lang="en-US" sz="4800" b="1" dirty="0" err="1">
                <a:latin typeface="Courier New" pitchFamily="49" charset="0"/>
                <a:cs typeface="Courier New" pitchFamily="49" charset="0"/>
              </a:rPr>
              <a:t>crop_type</a:t>
            </a:r>
            <a:r>
              <a:rPr lang="en-US" sz="4800" b="1" dirty="0">
                <a:latin typeface="Courier New" pitchFamily="49" charset="0"/>
                <a:cs typeface="Courier New" pitchFamily="49" charset="0"/>
              </a:rPr>
              <a:t> = 'Herb’ and </a:t>
            </a:r>
            <a:r>
              <a:rPr lang="en-US" sz="4800" b="1" dirty="0" err="1">
                <a:latin typeface="Courier New" pitchFamily="49" charset="0"/>
                <a:cs typeface="Courier New" pitchFamily="49" charset="0"/>
              </a:rPr>
              <a:t>bay_bed</a:t>
            </a:r>
            <a:r>
              <a:rPr lang="en-US" sz="4800" b="1" dirty="0">
                <a:latin typeface="Courier New" pitchFamily="49" charset="0"/>
                <a:cs typeface="Courier New" pitchFamily="49" charset="0"/>
              </a:rPr>
              <a:t> </a:t>
            </a:r>
            <a:r>
              <a:rPr lang="en-US" sz="4800" b="1" dirty="0">
                <a:solidFill>
                  <a:srgbClr val="C00000"/>
                </a:solidFill>
                <a:latin typeface="Courier New" pitchFamily="49" charset="0"/>
                <a:cs typeface="Courier New" pitchFamily="49" charset="0"/>
              </a:rPr>
              <a:t>IN</a:t>
            </a:r>
          </a:p>
          <a:p>
            <a:pPr>
              <a:buNone/>
            </a:pPr>
            <a:r>
              <a:rPr lang="en-US" sz="4800" b="1" dirty="0">
                <a:latin typeface="Courier New" pitchFamily="49" charset="0"/>
                <a:cs typeface="Courier New" pitchFamily="49" charset="0"/>
              </a:rPr>
              <a:t> (</a:t>
            </a:r>
            <a:r>
              <a:rPr lang="en-US" sz="4800" b="1" dirty="0">
                <a:solidFill>
                  <a:srgbClr val="0070C0"/>
                </a:solidFill>
                <a:latin typeface="Courier New" pitchFamily="49" charset="0"/>
                <a:cs typeface="Courier New" pitchFamily="49" charset="0"/>
              </a:rPr>
              <a:t>Select </a:t>
            </a:r>
            <a:r>
              <a:rPr lang="en-US" sz="4800" b="1" dirty="0" err="1">
                <a:solidFill>
                  <a:srgbClr val="0070C0"/>
                </a:solidFill>
                <a:latin typeface="Courier New" pitchFamily="49" charset="0"/>
                <a:cs typeface="Courier New" pitchFamily="49" charset="0"/>
              </a:rPr>
              <a:t>bay_bed</a:t>
            </a:r>
            <a:r>
              <a:rPr lang="en-US" sz="4800" b="1" dirty="0">
                <a:solidFill>
                  <a:srgbClr val="0070C0"/>
                </a:solidFill>
                <a:latin typeface="Courier New" pitchFamily="49" charset="0"/>
                <a:cs typeface="Courier New" pitchFamily="49" charset="0"/>
              </a:rPr>
              <a:t>   From </a:t>
            </a:r>
            <a:r>
              <a:rPr lang="en-US" sz="4800" b="1" dirty="0" err="1">
                <a:solidFill>
                  <a:srgbClr val="0070C0"/>
                </a:solidFill>
                <a:latin typeface="Courier New" pitchFamily="49" charset="0"/>
                <a:cs typeface="Courier New" pitchFamily="49" charset="0"/>
              </a:rPr>
              <a:t>tblBay_Bed</a:t>
            </a:r>
            <a:r>
              <a:rPr lang="en-US" sz="4800" b="1" dirty="0">
                <a:solidFill>
                  <a:srgbClr val="0070C0"/>
                </a:solidFill>
                <a:latin typeface="Courier New" pitchFamily="49" charset="0"/>
                <a:cs typeface="Courier New" pitchFamily="49" charset="0"/>
              </a:rPr>
              <a:t>   Where zone = 'South Seed‘ and sector = 'B'</a:t>
            </a:r>
            <a:r>
              <a:rPr lang="en-US" sz="4800" b="1" dirty="0">
                <a:latin typeface="Courier New" pitchFamily="49" charset="0"/>
                <a:cs typeface="Courier New" pitchFamily="49" charset="0"/>
              </a:rPr>
              <a:t>);</a:t>
            </a:r>
            <a:endParaRPr lang="en-US" sz="1200" b="1"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32</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8259933" y="2831807"/>
            <a:ext cx="1614055" cy="1600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9558292" y="4115838"/>
            <a:ext cx="2456049" cy="18470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blinds(horizontal)">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blinds(horizontal)">
                                      <p:cBhvr>
                                        <p:cTn id="29" dur="500"/>
                                        <p:tgtEl>
                                          <p:spTgt spid="3">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blinds(horizontal)">
                                      <p:cBhvr>
                                        <p:cTn id="35" dur="500"/>
                                        <p:tgtEl>
                                          <p:spTgt spid="3">
                                            <p:txEl>
                                              <p:pRg st="11" end="1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linds(horizontal)">
                                      <p:cBhvr>
                                        <p:cTn id="38" dur="500"/>
                                        <p:tgtEl>
                                          <p:spTgt spid="3">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052"/>
                                        </p:tgtEl>
                                        <p:attrNameLst>
                                          <p:attrName>style.visibility</p:attrName>
                                        </p:attrNameLst>
                                      </p:cBhvr>
                                      <p:to>
                                        <p:strVal val="visible"/>
                                      </p:to>
                                    </p:set>
                                    <p:animEffect transition="in" filter="blinds(horizontal)">
                                      <p:cBhvr>
                                        <p:cTn id="43"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60962"/>
          </a:xfrm>
        </p:spPr>
        <p:txBody>
          <a:bodyPr/>
          <a:lstStyle/>
          <a:p>
            <a:r>
              <a:rPr lang="en-US" dirty="0"/>
              <a:t>Type I Subquery – versus Distinct</a:t>
            </a:r>
          </a:p>
        </p:txBody>
      </p:sp>
      <p:sp>
        <p:nvSpPr>
          <p:cNvPr id="3" name="Content Placeholder 2"/>
          <p:cNvSpPr>
            <a:spLocks noGrp="1"/>
          </p:cNvSpPr>
          <p:nvPr>
            <p:ph idx="1"/>
          </p:nvPr>
        </p:nvSpPr>
        <p:spPr>
          <a:xfrm>
            <a:off x="772357" y="1302857"/>
            <a:ext cx="9392723" cy="4724400"/>
          </a:xfrm>
        </p:spPr>
        <p:txBody>
          <a:bodyPr>
            <a:normAutofit fontScale="25000" lnSpcReduction="20000"/>
          </a:bodyPr>
          <a:lstStyle/>
          <a:p>
            <a:pPr>
              <a:buNone/>
            </a:pPr>
            <a:r>
              <a:rPr lang="en-US" sz="4800" b="1" dirty="0">
                <a:latin typeface="Courier New" pitchFamily="49" charset="0"/>
                <a:cs typeface="Courier New" pitchFamily="49" charset="0"/>
              </a:rPr>
              <a:t>/* Subquery versus </a:t>
            </a:r>
            <a:r>
              <a:rPr lang="en-US" sz="4800" b="1" dirty="0">
                <a:solidFill>
                  <a:srgbClr val="FF0000"/>
                </a:solidFill>
                <a:latin typeface="Courier New" pitchFamily="49" charset="0"/>
                <a:cs typeface="Courier New" pitchFamily="49" charset="0"/>
              </a:rPr>
              <a:t>DISTINCT</a:t>
            </a:r>
            <a:r>
              <a:rPr lang="en-US" sz="4800" b="1" dirty="0">
                <a:latin typeface="Courier New" pitchFamily="49" charset="0"/>
                <a:cs typeface="Courier New" pitchFamily="49" charset="0"/>
              </a:rPr>
              <a:t> </a:t>
            </a:r>
          </a:p>
          <a:p>
            <a:pPr>
              <a:buNone/>
            </a:pPr>
            <a:r>
              <a:rPr lang="en-US" sz="4800" b="1" dirty="0">
                <a:latin typeface="Courier New" pitchFamily="49" charset="0"/>
                <a:cs typeface="Courier New" pitchFamily="49" charset="0"/>
              </a:rPr>
              <a:t>Show students who did evaluations about their teammates. Show the student's ID and name. */</a:t>
            </a:r>
          </a:p>
          <a:p>
            <a:pPr>
              <a:buNone/>
            </a:pPr>
            <a:r>
              <a:rPr lang="en-US" sz="4800" b="1" dirty="0">
                <a:latin typeface="Courier New" pitchFamily="49" charset="0"/>
                <a:cs typeface="Courier New" pitchFamily="49" charset="0"/>
              </a:rPr>
              <a:t>select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stdfname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stdlname</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from students, evaluations</a:t>
            </a: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students.stdid</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evaluations.evaluatorID</a:t>
            </a:r>
            <a:r>
              <a:rPr lang="en-US" sz="4800" b="1" dirty="0">
                <a:latin typeface="Courier New" pitchFamily="49" charset="0"/>
                <a:cs typeface="Courier New" pitchFamily="49" charset="0"/>
              </a:rPr>
              <a:t>;</a:t>
            </a:r>
          </a:p>
          <a:p>
            <a:pPr>
              <a:buNone/>
            </a:pPr>
            <a:endParaRPr lang="en-US" sz="4800" b="1" dirty="0">
              <a:latin typeface="Courier New" pitchFamily="49" charset="0"/>
              <a:cs typeface="Courier New" pitchFamily="49" charset="0"/>
            </a:endParaRPr>
          </a:p>
          <a:p>
            <a:pPr>
              <a:buNone/>
            </a:pPr>
            <a:r>
              <a:rPr lang="en-US" sz="4800" b="1" dirty="0">
                <a:solidFill>
                  <a:schemeClr val="accent3"/>
                </a:solidFill>
                <a:latin typeface="Courier New" pitchFamily="49" charset="0"/>
                <a:cs typeface="Courier New" pitchFamily="49" charset="0"/>
              </a:rPr>
              <a:t>/* Remove duplicates */</a:t>
            </a:r>
          </a:p>
          <a:p>
            <a:pPr>
              <a:buNone/>
            </a:pPr>
            <a:r>
              <a:rPr lang="en-US" sz="4800" b="1" dirty="0">
                <a:latin typeface="Courier New" pitchFamily="49" charset="0"/>
                <a:cs typeface="Courier New" pitchFamily="49" charset="0"/>
              </a:rPr>
              <a:t>select </a:t>
            </a:r>
            <a:r>
              <a:rPr lang="en-US" sz="4800" b="1" dirty="0">
                <a:solidFill>
                  <a:srgbClr val="C00000"/>
                </a:solidFill>
                <a:latin typeface="Courier New" pitchFamily="49" charset="0"/>
                <a:cs typeface="Courier New" pitchFamily="49" charset="0"/>
              </a:rPr>
              <a:t>distinct</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stdfname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stdlname</a:t>
            </a:r>
            <a:endParaRPr lang="en-US" sz="4800" b="1" dirty="0">
              <a:latin typeface="Courier New" pitchFamily="49" charset="0"/>
              <a:cs typeface="Courier New" pitchFamily="49" charset="0"/>
            </a:endParaRPr>
          </a:p>
          <a:p>
            <a:pPr>
              <a:buNone/>
            </a:pPr>
            <a:r>
              <a:rPr lang="en-US" sz="4800" b="1" dirty="0">
                <a:latin typeface="Courier New" pitchFamily="49" charset="0"/>
                <a:cs typeface="Courier New" pitchFamily="49" charset="0"/>
              </a:rPr>
              <a:t>from students, evaluations</a:t>
            </a: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students.stdid</a:t>
            </a:r>
            <a:r>
              <a:rPr lang="en-US" sz="4800" b="1" dirty="0">
                <a:latin typeface="Courier New" pitchFamily="49" charset="0"/>
                <a:cs typeface="Courier New" pitchFamily="49" charset="0"/>
              </a:rPr>
              <a:t> = </a:t>
            </a:r>
            <a:r>
              <a:rPr lang="en-US" sz="4800" b="1" dirty="0" err="1">
                <a:latin typeface="Courier New" pitchFamily="49" charset="0"/>
                <a:cs typeface="Courier New" pitchFamily="49" charset="0"/>
              </a:rPr>
              <a:t>evaluations.evaluatorID</a:t>
            </a:r>
            <a:r>
              <a:rPr lang="en-US" sz="4800" b="1" dirty="0">
                <a:latin typeface="Courier New" pitchFamily="49" charset="0"/>
                <a:cs typeface="Courier New" pitchFamily="49" charset="0"/>
              </a:rPr>
              <a:t>;</a:t>
            </a:r>
          </a:p>
          <a:p>
            <a:pPr>
              <a:buNone/>
            </a:pPr>
            <a:endParaRPr lang="en-US" sz="4800" b="1" dirty="0">
              <a:solidFill>
                <a:schemeClr val="accent3"/>
              </a:solidFill>
              <a:latin typeface="Courier New" pitchFamily="49" charset="0"/>
              <a:cs typeface="Courier New" pitchFamily="49" charset="0"/>
            </a:endParaRPr>
          </a:p>
          <a:p>
            <a:pPr>
              <a:buNone/>
            </a:pPr>
            <a:r>
              <a:rPr lang="en-US" sz="4800" b="1" dirty="0">
                <a:solidFill>
                  <a:schemeClr val="accent3"/>
                </a:solidFill>
                <a:latin typeface="Courier New" pitchFamily="49" charset="0"/>
                <a:cs typeface="Courier New" pitchFamily="49" charset="0"/>
              </a:rPr>
              <a:t>/* Try this with a Type I subquery.  Subquery:  List the evaluator </a:t>
            </a:r>
            <a:r>
              <a:rPr lang="en-US" sz="4800" b="1" dirty="0" err="1">
                <a:solidFill>
                  <a:schemeClr val="accent3"/>
                </a:solidFill>
                <a:latin typeface="Courier New" pitchFamily="49" charset="0"/>
                <a:cs typeface="Courier New" pitchFamily="49" charset="0"/>
              </a:rPr>
              <a:t>IDs.Outquery</a:t>
            </a:r>
            <a:r>
              <a:rPr lang="en-US" sz="4800" b="1" dirty="0">
                <a:solidFill>
                  <a:schemeClr val="accent3"/>
                </a:solidFill>
                <a:latin typeface="Courier New" pitchFamily="49" charset="0"/>
                <a:cs typeface="Courier New" pitchFamily="49" charset="0"/>
              </a:rPr>
              <a:t>:  List the students that have an ID in the subquery list.  */</a:t>
            </a:r>
          </a:p>
          <a:p>
            <a:pPr>
              <a:buNone/>
            </a:pPr>
            <a:r>
              <a:rPr lang="en-US" sz="4800" b="1" dirty="0">
                <a:latin typeface="Courier New" pitchFamily="49" charset="0"/>
                <a:cs typeface="Courier New" pitchFamily="49" charset="0"/>
              </a:rPr>
              <a:t>select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stdfname</a:t>
            </a:r>
            <a:r>
              <a:rPr lang="en-US" sz="4800" b="1" dirty="0">
                <a:latin typeface="Courier New" pitchFamily="49" charset="0"/>
                <a:cs typeface="Courier New" pitchFamily="49" charset="0"/>
              </a:rPr>
              <a:t>, </a:t>
            </a:r>
            <a:r>
              <a:rPr lang="en-US" sz="4800" b="1" dirty="0" err="1">
                <a:latin typeface="Courier New" pitchFamily="49" charset="0"/>
                <a:cs typeface="Courier New" pitchFamily="49" charset="0"/>
              </a:rPr>
              <a:t>stdlname</a:t>
            </a:r>
            <a:r>
              <a:rPr lang="en-US" sz="4800" b="1" dirty="0">
                <a:latin typeface="Courier New" pitchFamily="49" charset="0"/>
                <a:cs typeface="Courier New" pitchFamily="49" charset="0"/>
              </a:rPr>
              <a:t> from students</a:t>
            </a:r>
          </a:p>
          <a:p>
            <a:pPr>
              <a:buNone/>
            </a:pPr>
            <a:r>
              <a:rPr lang="en-US" sz="4800" b="1" dirty="0">
                <a:latin typeface="Courier New" pitchFamily="49" charset="0"/>
                <a:cs typeface="Courier New" pitchFamily="49" charset="0"/>
              </a:rPr>
              <a:t>where </a:t>
            </a:r>
            <a:r>
              <a:rPr lang="en-US" sz="4800" b="1" dirty="0" err="1">
                <a:latin typeface="Courier New" pitchFamily="49" charset="0"/>
                <a:cs typeface="Courier New" pitchFamily="49" charset="0"/>
              </a:rPr>
              <a:t>stdid</a:t>
            </a:r>
            <a:r>
              <a:rPr lang="en-US" sz="4800" b="1" dirty="0">
                <a:latin typeface="Courier New" pitchFamily="49" charset="0"/>
                <a:cs typeface="Courier New" pitchFamily="49" charset="0"/>
              </a:rPr>
              <a:t> </a:t>
            </a:r>
            <a:r>
              <a:rPr lang="en-US" sz="4800" b="1" dirty="0">
                <a:solidFill>
                  <a:srgbClr val="C00000"/>
                </a:solidFill>
                <a:latin typeface="Courier New" pitchFamily="49" charset="0"/>
                <a:cs typeface="Courier New" pitchFamily="49" charset="0"/>
              </a:rPr>
              <a:t>IN </a:t>
            </a:r>
            <a:r>
              <a:rPr lang="en-US" sz="4800" b="1" dirty="0">
                <a:latin typeface="Courier New" pitchFamily="49" charset="0"/>
                <a:cs typeface="Courier New" pitchFamily="49" charset="0"/>
              </a:rPr>
              <a:t>  (select </a:t>
            </a:r>
            <a:r>
              <a:rPr lang="en-US" sz="4800" b="1" dirty="0" err="1">
                <a:latin typeface="Courier New" pitchFamily="49" charset="0"/>
                <a:cs typeface="Courier New" pitchFamily="49" charset="0"/>
              </a:rPr>
              <a:t>evaluatorID</a:t>
            </a:r>
            <a:r>
              <a:rPr lang="en-US" sz="4800" b="1" dirty="0">
                <a:latin typeface="Courier New" pitchFamily="49" charset="0"/>
                <a:cs typeface="Courier New" pitchFamily="49" charset="0"/>
              </a:rPr>
              <a:t>   from evaluations);</a:t>
            </a:r>
          </a:p>
          <a:p>
            <a:pPr>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33</a:t>
            </a:fld>
            <a:endParaRPr kumimoji="0" lang="en-US"/>
          </a:p>
        </p:txBody>
      </p:sp>
      <p:pic>
        <p:nvPicPr>
          <p:cNvPr id="3076" name="Picture 4"/>
          <p:cNvPicPr>
            <a:picLocks noChangeAspect="1" noChangeArrowheads="1"/>
          </p:cNvPicPr>
          <p:nvPr/>
        </p:nvPicPr>
        <p:blipFill>
          <a:blip r:embed="rId3" cstate="print"/>
          <a:srcRect/>
          <a:stretch>
            <a:fillRect/>
          </a:stretch>
        </p:blipFill>
        <p:spPr bwMode="auto">
          <a:xfrm>
            <a:off x="7025937" y="3365357"/>
            <a:ext cx="1878095" cy="866191"/>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6820469" y="2202070"/>
            <a:ext cx="1902381" cy="752857"/>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9972153" y="3665057"/>
            <a:ext cx="2042858" cy="2507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blinds(horizontal)">
                                      <p:cBhvr>
                                        <p:cTn id="31" dur="500"/>
                                        <p:tgtEl>
                                          <p:spTgt spid="3">
                                            <p:txEl>
                                              <p:pRg st="11" end="11"/>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blinds(horizontal)">
                                      <p:cBhvr>
                                        <p:cTn id="34" dur="500"/>
                                        <p:tgtEl>
                                          <p:spTgt spid="3">
                                            <p:txEl>
                                              <p:pRg st="12" end="1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blinds(horizontal)">
                                      <p:cBhvr>
                                        <p:cTn id="37" dur="500"/>
                                        <p:tgtEl>
                                          <p:spTgt spid="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blinds(horizontal)">
                                      <p:cBhvr>
                                        <p:cTn id="4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87595"/>
          </a:xfrm>
        </p:spPr>
        <p:txBody>
          <a:bodyPr/>
          <a:lstStyle/>
          <a:p>
            <a:r>
              <a:rPr lang="en-US" dirty="0"/>
              <a:t>Type I Subquery for deleting records</a:t>
            </a:r>
          </a:p>
        </p:txBody>
      </p:sp>
      <p:sp>
        <p:nvSpPr>
          <p:cNvPr id="3" name="Content Placeholder 2"/>
          <p:cNvSpPr>
            <a:spLocks noGrp="1"/>
          </p:cNvSpPr>
          <p:nvPr>
            <p:ph idx="1"/>
          </p:nvPr>
        </p:nvSpPr>
        <p:spPr>
          <a:xfrm>
            <a:off x="1181100" y="1074198"/>
            <a:ext cx="7848600" cy="1143000"/>
          </a:xfrm>
        </p:spPr>
        <p:txBody>
          <a:bodyPr>
            <a:normAutofit/>
          </a:bodyPr>
          <a:lstStyle/>
          <a:p>
            <a:r>
              <a:rPr lang="en-US" dirty="0"/>
              <a:t>If you want to delete records from a table based on criteria in another table, you must use a Type I subquery.</a:t>
            </a:r>
          </a:p>
          <a:p>
            <a:pPr>
              <a:buNone/>
            </a:pPr>
            <a:endParaRPr lang="en-US" sz="1200" dirty="0">
              <a:latin typeface="Courier New" pitchFamily="49" charset="0"/>
              <a:cs typeface="Courier New" pitchFamily="49" charset="0"/>
            </a:endParaRPr>
          </a:p>
          <a:p>
            <a:pPr marL="0" indent="0">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34</a:t>
            </a:fld>
            <a:endParaRPr kumimoji="0" lang="en-US"/>
          </a:p>
        </p:txBody>
      </p:sp>
      <p:pic>
        <p:nvPicPr>
          <p:cNvPr id="4099" name="Picture 3"/>
          <p:cNvPicPr>
            <a:picLocks noChangeAspect="1" noChangeArrowheads="1"/>
          </p:cNvPicPr>
          <p:nvPr/>
        </p:nvPicPr>
        <p:blipFill>
          <a:blip r:embed="rId3" cstate="print"/>
          <a:srcRect/>
          <a:stretch>
            <a:fillRect/>
          </a:stretch>
        </p:blipFill>
        <p:spPr bwMode="auto">
          <a:xfrm>
            <a:off x="6816571" y="2354802"/>
            <a:ext cx="2460952" cy="1829524"/>
          </a:xfrm>
          <a:prstGeom prst="rect">
            <a:avLst/>
          </a:prstGeom>
          <a:noFill/>
          <a:ln w="9525">
            <a:noFill/>
            <a:miter lim="800000"/>
            <a:headEnd/>
            <a:tailEnd/>
          </a:ln>
        </p:spPr>
      </p:pic>
      <p:sp>
        <p:nvSpPr>
          <p:cNvPr id="9" name="Content Placeholder 2"/>
          <p:cNvSpPr txBox="1">
            <a:spLocks/>
          </p:cNvSpPr>
          <p:nvPr/>
        </p:nvSpPr>
        <p:spPr>
          <a:xfrm>
            <a:off x="1329431" y="2064075"/>
            <a:ext cx="4648200" cy="3810000"/>
          </a:xfrm>
          <a:prstGeom prst="rect">
            <a:avLst/>
          </a:prstGeom>
        </p:spPr>
        <p:txBody>
          <a:bodyPr vert="horz" lIns="182880" tIns="91440">
            <a:noAutofit/>
          </a:bodyPr>
          <a:lstStyle/>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For instance, see which students didn’t do any evaluations. Note the use of NOT IN.  */</a:t>
            </a: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NOT IN</a:t>
            </a:r>
            <a:endParaRPr lang="en-US" sz="1200" b="1" dirty="0">
              <a:solidFill>
                <a:srgbClr val="C00000"/>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select </a:t>
            </a:r>
            <a:r>
              <a:rPr lang="en-US" sz="1200" dirty="0" err="1">
                <a:solidFill>
                  <a:srgbClr val="0070C0"/>
                </a:solidFill>
                <a:latin typeface="Courier New" pitchFamily="49" charset="0"/>
                <a:cs typeface="Courier New" pitchFamily="49" charset="0"/>
              </a:rPr>
              <a:t>evaluatorID</a:t>
            </a:r>
            <a:endParaRPr lang="en-US" sz="1200" dirty="0">
              <a:solidFill>
                <a:srgbClr val="0070C0"/>
              </a:solidFill>
              <a:latin typeface="Courier New" pitchFamily="49" charset="0"/>
              <a:cs typeface="Courier New" pitchFamily="49" charset="0"/>
            </a:endParaRPr>
          </a:p>
          <a:p>
            <a:pPr marL="265176" indent="-265176">
              <a:spcBef>
                <a:spcPts val="250"/>
              </a:spcBef>
              <a:buClr>
                <a:schemeClr val="accent1"/>
              </a:buClr>
              <a:buSzPct val="80000"/>
            </a:pPr>
            <a:r>
              <a:rPr lang="en-US" sz="1200" dirty="0">
                <a:solidFill>
                  <a:srgbClr val="0070C0"/>
                </a:solidFill>
                <a:latin typeface="Courier New" pitchFamily="49" charset="0"/>
                <a:cs typeface="Courier New" pitchFamily="49" charset="0"/>
              </a:rPr>
              <a:t>  from evaluations);</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If we wanted to delete these students, we could use the following statement.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delete </a:t>
            </a: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600" b="1" dirty="0">
                <a:solidFill>
                  <a:srgbClr val="C00000"/>
                </a:solidFill>
                <a:latin typeface="Courier New" pitchFamily="49" charset="0"/>
                <a:cs typeface="Courier New" pitchFamily="49" charset="0"/>
              </a:rPr>
              <a:t>NOT IN</a:t>
            </a:r>
            <a:endParaRPr lang="en-US" sz="1200" b="1" dirty="0">
              <a:solidFill>
                <a:srgbClr val="C00000"/>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select </a:t>
            </a:r>
            <a:r>
              <a:rPr lang="en-US" sz="1200" dirty="0" err="1">
                <a:solidFill>
                  <a:srgbClr val="0070C0"/>
                </a:solidFill>
                <a:latin typeface="Courier New" pitchFamily="49" charset="0"/>
                <a:cs typeface="Courier New" pitchFamily="49" charset="0"/>
              </a:rPr>
              <a:t>evaluatorID</a:t>
            </a:r>
            <a:endParaRPr lang="en-US" sz="1200" dirty="0">
              <a:solidFill>
                <a:srgbClr val="0070C0"/>
              </a:solidFill>
              <a:latin typeface="Courier New" pitchFamily="49" charset="0"/>
              <a:cs typeface="Courier New" pitchFamily="49" charset="0"/>
            </a:endParaRPr>
          </a:p>
          <a:p>
            <a:pPr marL="265176" indent="-265176">
              <a:spcBef>
                <a:spcPts val="250"/>
              </a:spcBef>
              <a:buClr>
                <a:schemeClr val="accent1"/>
              </a:buClr>
              <a:buSzPct val="80000"/>
            </a:pPr>
            <a:r>
              <a:rPr lang="en-US" sz="1200" dirty="0">
                <a:solidFill>
                  <a:srgbClr val="0070C0"/>
                </a:solidFill>
                <a:latin typeface="Courier New" pitchFamily="49" charset="0"/>
                <a:cs typeface="Courier New" pitchFamily="49" charset="0"/>
              </a:rPr>
              <a:t>  from evaluations</a:t>
            </a:r>
            <a:r>
              <a:rPr lang="en-US" sz="1200" dirty="0">
                <a:latin typeface="Courier New" pitchFamily="49" charset="0"/>
                <a:cs typeface="Courier New" pitchFamily="49" charset="0"/>
              </a:rPr>
              <a:t>);</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defRPr/>
            </a:pPr>
            <a:endParaRPr lang="en-US" sz="1200" dirty="0">
              <a:latin typeface="Courier New" pitchFamily="49" charset="0"/>
              <a:cs typeface="Courier New" pitchFamily="49" charset="0"/>
            </a:endParaRPr>
          </a:p>
          <a:p>
            <a:pPr>
              <a:spcBef>
                <a:spcPts val="250"/>
              </a:spcBef>
              <a:buClr>
                <a:schemeClr val="accent1"/>
              </a:buClr>
              <a:buSzPct val="80000"/>
              <a:defRPr/>
            </a:pPr>
            <a:endParaRPr lang="en-US" sz="12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blinds(horizontal)">
                                      <p:cBhvr>
                                        <p:cTn id="10" dur="500"/>
                                        <p:tgtEl>
                                          <p:spTgt spid="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blinds(horizontal)">
                                      <p:cBhvr>
                                        <p:cTn id="13" dur="500"/>
                                        <p:tgtEl>
                                          <p:spTgt spid="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blinds(horizontal)">
                                      <p:cBhvr>
                                        <p:cTn id="16" dur="500"/>
                                        <p:tgtEl>
                                          <p:spTgt spid="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blinds(horizontal)">
                                      <p:cBhvr>
                                        <p:cTn id="19" dur="500"/>
                                        <p:tgtEl>
                                          <p:spTgt spid="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linds(horizont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blinds(horizontal)">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blinds(horizontal)">
                                      <p:cBhvr>
                                        <p:cTn id="32" dur="500"/>
                                        <p:tgtEl>
                                          <p:spTgt spid="9">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blinds(horizontal)">
                                      <p:cBhvr>
                                        <p:cTn id="35" dur="500"/>
                                        <p:tgtEl>
                                          <p:spTgt spid="9">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blinds(horizontal)">
                                      <p:cBhvr>
                                        <p:cTn id="38" dur="500"/>
                                        <p:tgtEl>
                                          <p:spTgt spid="9">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blinds(horizontal)">
                                      <p:cBhvr>
                                        <p:cTn id="41" dur="500"/>
                                        <p:tgtEl>
                                          <p:spTgt spid="9">
                                            <p:txEl>
                                              <p:pRg st="12" end="1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animEffect transition="in" filter="blinds(horizontal)">
                                      <p:cBhvr>
                                        <p:cTn id="44" dur="500"/>
                                        <p:tgtEl>
                                          <p:spTgt spid="9">
                                            <p:txEl>
                                              <p:pRg st="13" end="1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blinds(horizontal)">
                                      <p:cBhvr>
                                        <p:cTn id="47" dur="5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14400"/>
          </a:xfrm>
        </p:spPr>
        <p:txBody>
          <a:bodyPr/>
          <a:lstStyle/>
          <a:p>
            <a:r>
              <a:rPr lang="en-US" dirty="0"/>
              <a:t>Type I Subquery in the HAVING clause</a:t>
            </a:r>
          </a:p>
        </p:txBody>
      </p:sp>
      <p:sp>
        <p:nvSpPr>
          <p:cNvPr id="3" name="Content Placeholder 2"/>
          <p:cNvSpPr>
            <a:spLocks noGrp="1"/>
          </p:cNvSpPr>
          <p:nvPr>
            <p:ph idx="1"/>
          </p:nvPr>
        </p:nvSpPr>
        <p:spPr>
          <a:xfrm>
            <a:off x="1924050" y="1143000"/>
            <a:ext cx="7848600" cy="914400"/>
          </a:xfrm>
        </p:spPr>
        <p:txBody>
          <a:bodyPr>
            <a:normAutofit/>
          </a:bodyPr>
          <a:lstStyle/>
          <a:p>
            <a:r>
              <a:rPr lang="en-US" dirty="0"/>
              <a:t>Find out who got an average evaluation score higher than the class average .</a:t>
            </a:r>
          </a:p>
          <a:p>
            <a:pPr>
              <a:buNone/>
            </a:pPr>
            <a:endParaRPr lang="en-US" sz="1200" dirty="0">
              <a:latin typeface="Courier New" pitchFamily="49" charset="0"/>
              <a:cs typeface="Courier New" pitchFamily="49" charset="0"/>
            </a:endParaRPr>
          </a:p>
          <a:p>
            <a:pPr marL="0" indent="0">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35</a:t>
            </a:fld>
            <a:endParaRPr kumimoji="0" lang="en-US"/>
          </a:p>
        </p:txBody>
      </p:sp>
      <p:sp>
        <p:nvSpPr>
          <p:cNvPr id="9" name="Content Placeholder 2"/>
          <p:cNvSpPr txBox="1">
            <a:spLocks/>
          </p:cNvSpPr>
          <p:nvPr/>
        </p:nvSpPr>
        <p:spPr>
          <a:xfrm>
            <a:off x="1752600" y="2057400"/>
            <a:ext cx="4876800" cy="3886200"/>
          </a:xfrm>
          <a:prstGeom prst="rect">
            <a:avLst/>
          </a:prstGeom>
        </p:spPr>
        <p:txBody>
          <a:bodyPr vert="horz" lIns="182880" tIns="91440">
            <a:noAutofit/>
          </a:bodyPr>
          <a:lstStyle/>
          <a:p>
            <a:pPr>
              <a:spcBef>
                <a:spcPts val="250"/>
              </a:spcBef>
              <a:buClr>
                <a:schemeClr val="accent1"/>
              </a:buClr>
              <a:buSzPct val="80000"/>
            </a:pPr>
            <a:r>
              <a:rPr lang="en-US" sz="1200" dirty="0">
                <a:latin typeface="Courier New" pitchFamily="49" charset="0"/>
                <a:cs typeface="Courier New" pitchFamily="49" charset="0"/>
              </a:rPr>
              <a:t>/* Subquery */</a:t>
            </a:r>
          </a:p>
          <a:p>
            <a:pPr>
              <a:spcBef>
                <a:spcPts val="250"/>
              </a:spcBef>
              <a:buClr>
                <a:schemeClr val="accent1"/>
              </a:buClr>
              <a:buSzPct val="80000"/>
            </a:pPr>
            <a:r>
              <a:rPr lang="en-US" sz="1200" dirty="0">
                <a:solidFill>
                  <a:srgbClr val="0070C0"/>
                </a:solidFill>
                <a:latin typeface="Courier New" pitchFamily="49" charset="0"/>
                <a:cs typeface="Courier New" pitchFamily="49" charset="0"/>
              </a:rPr>
              <a:t>Select avg(score)</a:t>
            </a:r>
          </a:p>
          <a:p>
            <a:pPr>
              <a:spcBef>
                <a:spcPts val="250"/>
              </a:spcBef>
              <a:buClr>
                <a:schemeClr val="accent1"/>
              </a:buClr>
              <a:buSzPct val="80000"/>
            </a:pPr>
            <a:r>
              <a:rPr lang="en-US" sz="1200" dirty="0">
                <a:solidFill>
                  <a:srgbClr val="0070C0"/>
                </a:solidFill>
                <a:latin typeface="Courier New" pitchFamily="49" charset="0"/>
                <a:cs typeface="Courier New" pitchFamily="49" charset="0"/>
              </a:rPr>
              <a:t>From </a:t>
            </a:r>
            <a:r>
              <a:rPr lang="en-US" sz="1200" dirty="0" err="1">
                <a:solidFill>
                  <a:srgbClr val="0070C0"/>
                </a:solidFill>
                <a:latin typeface="Courier New" pitchFamily="49" charset="0"/>
                <a:cs typeface="Courier New" pitchFamily="49" charset="0"/>
              </a:rPr>
              <a:t>eval_items_scores</a:t>
            </a:r>
            <a:r>
              <a:rPr lang="en-US" sz="1200" dirty="0">
                <a:latin typeface="Courier New" pitchFamily="49" charset="0"/>
                <a:cs typeface="Courier New" pitchFamily="49" charset="0"/>
              </a:rPr>
              <a:t>;</a:t>
            </a:r>
          </a:p>
          <a:p>
            <a:pPr>
              <a:spcBef>
                <a:spcPts val="250"/>
              </a:spcBef>
              <a:buClr>
                <a:schemeClr val="accent1"/>
              </a:buClr>
              <a:buSzPct val="80000"/>
            </a:pPr>
            <a:endParaRPr lang="en-US" sz="1200" dirty="0">
              <a:latin typeface="Courier New" pitchFamily="49" charset="0"/>
              <a:cs typeface="Courier New" pitchFamily="49" charset="0"/>
            </a:endParaRPr>
          </a:p>
          <a:p>
            <a:pPr>
              <a:spcBef>
                <a:spcPts val="250"/>
              </a:spcBef>
              <a:buClr>
                <a:schemeClr val="accent1"/>
              </a:buClr>
              <a:buSzPct val="80000"/>
            </a:pPr>
            <a:endParaRPr lang="en-US" sz="1200" dirty="0">
              <a:latin typeface="Courier New" pitchFamily="49" charset="0"/>
              <a:cs typeface="Courier New" pitchFamily="49" charset="0"/>
            </a:endParaRPr>
          </a:p>
          <a:p>
            <a:pPr>
              <a:spcBef>
                <a:spcPts val="250"/>
              </a:spcBef>
              <a:buClr>
                <a:schemeClr val="accent1"/>
              </a:buClr>
              <a:buSzPct val="80000"/>
            </a:pP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 List students with an above average score. *;</a:t>
            </a:r>
          </a:p>
          <a:p>
            <a:pPr>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avg(score)</a:t>
            </a:r>
          </a:p>
          <a:p>
            <a:pPr>
              <a:spcBef>
                <a:spcPts val="250"/>
              </a:spcBef>
              <a:buClr>
                <a:schemeClr val="accent1"/>
              </a:buClr>
              <a:buSzPct val="80000"/>
            </a:pPr>
            <a:r>
              <a:rPr lang="en-US" sz="1200" dirty="0">
                <a:latin typeface="Courier New" pitchFamily="49" charset="0"/>
                <a:cs typeface="Courier New" pitchFamily="49" charset="0"/>
              </a:rPr>
              <a:t>from students, evaluations, </a:t>
            </a:r>
            <a:r>
              <a:rPr lang="en-US" sz="1200" dirty="0" err="1">
                <a:latin typeface="Courier New" pitchFamily="49" charset="0"/>
                <a:cs typeface="Courier New" pitchFamily="49" charset="0"/>
              </a:rPr>
              <a:t>eval_items_scores</a:t>
            </a: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students.stdid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evaluations.evaluateeID</a:t>
            </a: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and </a:t>
            </a:r>
            <a:r>
              <a:rPr lang="en-US" sz="1200" dirty="0" err="1">
                <a:latin typeface="Courier New" pitchFamily="49" charset="0"/>
                <a:cs typeface="Courier New" pitchFamily="49" charset="0"/>
              </a:rPr>
              <a:t>evaluations.eval_id</a:t>
            </a:r>
            <a:r>
              <a:rPr lang="en-US" sz="1200" dirty="0">
                <a:latin typeface="Courier New" pitchFamily="49" charset="0"/>
                <a:cs typeface="Courier New" pitchFamily="49" charset="0"/>
              </a:rPr>
              <a:t> = </a:t>
            </a:r>
            <a:r>
              <a:rPr lang="en-US" sz="1200" dirty="0" err="1">
                <a:latin typeface="Courier New" pitchFamily="49" charset="0"/>
                <a:cs typeface="Courier New" pitchFamily="49" charset="0"/>
              </a:rPr>
              <a:t>eval_items_scores.eval_id</a:t>
            </a:r>
            <a:endParaRPr lang="en-US" sz="1200" dirty="0">
              <a:latin typeface="Courier New" pitchFamily="49" charset="0"/>
              <a:cs typeface="Courier New" pitchFamily="49" charset="0"/>
            </a:endParaRPr>
          </a:p>
          <a:p>
            <a:pPr>
              <a:spcBef>
                <a:spcPts val="250"/>
              </a:spcBef>
              <a:buClr>
                <a:schemeClr val="accent1"/>
              </a:buClr>
              <a:buSzPct val="80000"/>
            </a:pPr>
            <a:r>
              <a:rPr lang="en-US" sz="1200" dirty="0">
                <a:latin typeface="Courier New" pitchFamily="49" charset="0"/>
                <a:cs typeface="Courier New" pitchFamily="49" charset="0"/>
              </a:rPr>
              <a:t>group by </a:t>
            </a:r>
            <a:r>
              <a:rPr lang="en-US" sz="1200" dirty="0" err="1">
                <a:latin typeface="Courier New" pitchFamily="49" charset="0"/>
                <a:cs typeface="Courier New" pitchFamily="49" charset="0"/>
              </a:rPr>
              <a:t>stdid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std_teamID</a:t>
            </a:r>
            <a:endParaRPr lang="en-US" sz="1200" dirty="0">
              <a:latin typeface="Courier New" pitchFamily="49" charset="0"/>
              <a:cs typeface="Courier New" pitchFamily="49" charset="0"/>
            </a:endParaRPr>
          </a:p>
          <a:p>
            <a:pPr>
              <a:spcBef>
                <a:spcPts val="250"/>
              </a:spcBef>
              <a:buClr>
                <a:schemeClr val="accent1"/>
              </a:buClr>
              <a:buSzPct val="80000"/>
            </a:pPr>
            <a:r>
              <a:rPr lang="en-US" sz="1400" b="1" dirty="0">
                <a:solidFill>
                  <a:srgbClr val="C00000"/>
                </a:solidFill>
                <a:latin typeface="Courier New" pitchFamily="49" charset="0"/>
                <a:cs typeface="Courier New" pitchFamily="49" charset="0"/>
              </a:rPr>
              <a:t>HAVING avg(score) &gt;</a:t>
            </a:r>
          </a:p>
          <a:p>
            <a:pPr>
              <a:spcBef>
                <a:spcPts val="250"/>
              </a:spcBef>
              <a:buClr>
                <a:schemeClr val="accent1"/>
              </a:buClr>
              <a:buSzPct val="80000"/>
            </a:pPr>
            <a:r>
              <a:rPr lang="en-US" sz="1200" dirty="0">
                <a:latin typeface="Courier New" pitchFamily="49" charset="0"/>
                <a:cs typeface="Courier New" pitchFamily="49" charset="0"/>
              </a:rPr>
              <a:t>  (</a:t>
            </a:r>
            <a:r>
              <a:rPr lang="en-US" sz="1200" dirty="0">
                <a:solidFill>
                  <a:srgbClr val="0070C0"/>
                </a:solidFill>
                <a:latin typeface="Courier New" pitchFamily="49" charset="0"/>
                <a:cs typeface="Courier New" pitchFamily="49" charset="0"/>
              </a:rPr>
              <a:t>Select avg(score)</a:t>
            </a:r>
          </a:p>
          <a:p>
            <a:pPr>
              <a:spcBef>
                <a:spcPts val="250"/>
              </a:spcBef>
              <a:buClr>
                <a:schemeClr val="accent1"/>
              </a:buClr>
              <a:buSzPct val="80000"/>
            </a:pPr>
            <a:r>
              <a:rPr lang="en-US" sz="1200" dirty="0">
                <a:solidFill>
                  <a:srgbClr val="0070C0"/>
                </a:solidFill>
                <a:latin typeface="Courier New" pitchFamily="49" charset="0"/>
                <a:cs typeface="Courier New" pitchFamily="49" charset="0"/>
              </a:rPr>
              <a:t>  From </a:t>
            </a:r>
            <a:r>
              <a:rPr lang="en-US" sz="1200" dirty="0" err="1">
                <a:solidFill>
                  <a:srgbClr val="0070C0"/>
                </a:solidFill>
                <a:latin typeface="Courier New" pitchFamily="49" charset="0"/>
                <a:cs typeface="Courier New" pitchFamily="49" charset="0"/>
              </a:rPr>
              <a:t>eval_items_scores</a:t>
            </a:r>
            <a:r>
              <a:rPr lang="en-US" sz="1200" dirty="0">
                <a:latin typeface="Courier New" pitchFamily="49" charset="0"/>
                <a:cs typeface="Courier New" pitchFamily="49" charset="0"/>
              </a:rPr>
              <a:t>);</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defRPr/>
            </a:pPr>
            <a:endParaRPr lang="en-US" sz="1200" dirty="0">
              <a:latin typeface="Courier New" pitchFamily="49" charset="0"/>
              <a:cs typeface="Courier New" pitchFamily="49" charset="0"/>
            </a:endParaRPr>
          </a:p>
          <a:p>
            <a:pPr>
              <a:spcBef>
                <a:spcPts val="250"/>
              </a:spcBef>
              <a:buClr>
                <a:schemeClr val="accent1"/>
              </a:buClr>
              <a:buSzPct val="80000"/>
              <a:defRPr/>
            </a:pPr>
            <a:endParaRPr lang="en-US" sz="1200" dirty="0">
              <a:latin typeface="Courier New" pitchFamily="49" charset="0"/>
              <a:cs typeface="Courier New" pitchFamily="49" charset="0"/>
            </a:endParaRPr>
          </a:p>
        </p:txBody>
      </p:sp>
      <p:pic>
        <p:nvPicPr>
          <p:cNvPr id="5122" name="Picture 2"/>
          <p:cNvPicPr>
            <a:picLocks noChangeAspect="1" noChangeArrowheads="1"/>
          </p:cNvPicPr>
          <p:nvPr/>
        </p:nvPicPr>
        <p:blipFill>
          <a:blip r:embed="rId3" cstate="print"/>
          <a:srcRect/>
          <a:stretch>
            <a:fillRect/>
          </a:stretch>
        </p:blipFill>
        <p:spPr bwMode="auto">
          <a:xfrm>
            <a:off x="4970016" y="2105025"/>
            <a:ext cx="1028700" cy="62865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884090" y="3322838"/>
            <a:ext cx="288856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500"/>
                                        <p:tgtEl>
                                          <p:spTgt spid="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blinds(horizont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blinds(horizontal)">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blinds(horizontal)">
                                      <p:cBhvr>
                                        <p:cTn id="23" dur="500"/>
                                        <p:tgtEl>
                                          <p:spTgt spid="9">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animEffect transition="in" filter="blinds(horizontal)">
                                      <p:cBhvr>
                                        <p:cTn id="26" dur="500"/>
                                        <p:tgtEl>
                                          <p:spTgt spid="9">
                                            <p:txEl>
                                              <p:pRg st="7" end="7"/>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animEffect transition="in" filter="blinds(horizontal)">
                                      <p:cBhvr>
                                        <p:cTn id="29" dur="500"/>
                                        <p:tgtEl>
                                          <p:spTgt spid="9">
                                            <p:txEl>
                                              <p:pRg st="8" end="8"/>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Effect transition="in" filter="blinds(horizontal)">
                                      <p:cBhvr>
                                        <p:cTn id="32" dur="500"/>
                                        <p:tgtEl>
                                          <p:spTgt spid="9">
                                            <p:txEl>
                                              <p:pRg st="9" end="9"/>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blinds(horizontal)">
                                      <p:cBhvr>
                                        <p:cTn id="35" dur="500"/>
                                        <p:tgtEl>
                                          <p:spTgt spid="9">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blinds(horizontal)">
                                      <p:cBhvr>
                                        <p:cTn id="38" dur="500"/>
                                        <p:tgtEl>
                                          <p:spTgt spid="9">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blinds(horizontal)">
                                      <p:cBhvr>
                                        <p:cTn id="41" dur="500"/>
                                        <p:tgtEl>
                                          <p:spTgt spid="9">
                                            <p:txEl>
                                              <p:pRg st="12" end="1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animEffect transition="in" filter="blinds(horizontal)">
                                      <p:cBhvr>
                                        <p:cTn id="44" dur="500"/>
                                        <p:tgtEl>
                                          <p:spTgt spid="9">
                                            <p:txEl>
                                              <p:pRg st="13" end="1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blinds(horizontal)">
                                      <p:cBhvr>
                                        <p:cTn id="47" dur="500"/>
                                        <p:tgtEl>
                                          <p:spTgt spid="9">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123"/>
                                        </p:tgtEl>
                                        <p:attrNameLst>
                                          <p:attrName>style.visibility</p:attrName>
                                        </p:attrNameLst>
                                      </p:cBhvr>
                                      <p:to>
                                        <p:strVal val="visible"/>
                                      </p:to>
                                    </p:set>
                                    <p:animEffect transition="in" filter="blinds(horizontal)">
                                      <p:cBhvr>
                                        <p:cTn id="5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53925"/>
          </a:xfrm>
        </p:spPr>
        <p:txBody>
          <a:bodyPr/>
          <a:lstStyle/>
          <a:p>
            <a:r>
              <a:rPr lang="en-US" dirty="0"/>
              <a:t>Type II Subquery (Correlated)</a:t>
            </a:r>
          </a:p>
        </p:txBody>
      </p:sp>
      <p:sp>
        <p:nvSpPr>
          <p:cNvPr id="3" name="Content Placeholder 2"/>
          <p:cNvSpPr>
            <a:spLocks noGrp="1"/>
          </p:cNvSpPr>
          <p:nvPr>
            <p:ph idx="1"/>
          </p:nvPr>
        </p:nvSpPr>
        <p:spPr>
          <a:xfrm>
            <a:off x="1608338" y="2011363"/>
            <a:ext cx="8153400" cy="4800600"/>
          </a:xfrm>
        </p:spPr>
        <p:txBody>
          <a:bodyPr>
            <a:normAutofit/>
          </a:bodyPr>
          <a:lstStyle/>
          <a:p>
            <a:r>
              <a:rPr lang="en-US" dirty="0"/>
              <a:t>You saw that the Type I subquery executes independently from the outer query.  The subquery executes then the outer query uses that temporary data set.  This is the key difference between Type I and Type II.</a:t>
            </a:r>
          </a:p>
          <a:p>
            <a:r>
              <a:rPr lang="en-US" dirty="0"/>
              <a:t>A </a:t>
            </a:r>
            <a:r>
              <a:rPr lang="en-US" b="1" dirty="0">
                <a:solidFill>
                  <a:srgbClr val="0070C0"/>
                </a:solidFill>
              </a:rPr>
              <a:t>Type II</a:t>
            </a:r>
            <a:r>
              <a:rPr lang="en-US" dirty="0"/>
              <a:t> subquery references one or more columns in the outer query.  The Type II subquery executes once for EACH row in the outer query. </a:t>
            </a:r>
          </a:p>
          <a:p>
            <a:r>
              <a:rPr lang="en-US" dirty="0"/>
              <a:t>Type II subqueries are used for “difference” problems: What data in the outer query does NOT exist in the subquery?</a:t>
            </a:r>
          </a:p>
          <a:p>
            <a:r>
              <a:rPr lang="en-US" dirty="0"/>
              <a:t>As with Type I, the Type II query output should NOT show any columns in the subquery.</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36</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8717"/>
          </a:xfrm>
        </p:spPr>
        <p:txBody>
          <a:bodyPr/>
          <a:lstStyle/>
          <a:p>
            <a:r>
              <a:rPr lang="en-US" dirty="0"/>
              <a:t>Type II Subquery - Example</a:t>
            </a:r>
          </a:p>
        </p:txBody>
      </p:sp>
      <p:sp>
        <p:nvSpPr>
          <p:cNvPr id="3" name="Content Placeholder 2"/>
          <p:cNvSpPr>
            <a:spLocks noGrp="1"/>
          </p:cNvSpPr>
          <p:nvPr>
            <p:ph idx="1"/>
          </p:nvPr>
        </p:nvSpPr>
        <p:spPr>
          <a:xfrm>
            <a:off x="768806" y="1301786"/>
            <a:ext cx="10058400" cy="3760891"/>
          </a:xfrm>
        </p:spPr>
        <p:txBody>
          <a:bodyPr>
            <a:noAutofit/>
          </a:bodyPr>
          <a:lstStyle/>
          <a:p>
            <a:pPr>
              <a:buNone/>
            </a:pPr>
            <a:r>
              <a:rPr lang="en-US" sz="1200" dirty="0">
                <a:latin typeface="Courier New" pitchFamily="49" charset="0"/>
                <a:cs typeface="Courier New" pitchFamily="49" charset="0"/>
              </a:rPr>
              <a:t>/* S-T: List students working on the auto shop database project. Subquery: Find the team ID for the team working on the auto shop project. Outer query: List students assigned to that team ID.   */</a:t>
            </a:r>
          </a:p>
          <a:p>
            <a:pPr>
              <a:buNone/>
            </a:pPr>
            <a:r>
              <a:rPr lang="en-US" sz="1200" b="1" dirty="0">
                <a:solidFill>
                  <a:schemeClr val="accent3"/>
                </a:solidFill>
                <a:latin typeface="Courier New" pitchFamily="49" charset="0"/>
                <a:cs typeface="Courier New" pitchFamily="49" charset="0"/>
              </a:rPr>
              <a:t>/* Type I subquery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std_teamID</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from students where </a:t>
            </a:r>
            <a:r>
              <a:rPr lang="en-US" sz="1200" b="1" dirty="0" err="1">
                <a:latin typeface="Courier New" pitchFamily="49" charset="0"/>
                <a:cs typeface="Courier New" pitchFamily="49" charset="0"/>
              </a:rPr>
              <a:t>std_teamID</a:t>
            </a:r>
            <a:r>
              <a:rPr lang="en-US" sz="1200" b="1" dirty="0">
                <a:latin typeface="Courier New" pitchFamily="49" charset="0"/>
                <a:cs typeface="Courier New" pitchFamily="49" charset="0"/>
              </a:rPr>
              <a:t> </a:t>
            </a:r>
            <a:r>
              <a:rPr lang="en-US" sz="1200" b="1" dirty="0">
                <a:solidFill>
                  <a:srgbClr val="C00000"/>
                </a:solidFill>
                <a:latin typeface="Courier New" pitchFamily="49" charset="0"/>
                <a:cs typeface="Courier New" pitchFamily="49" charset="0"/>
              </a:rPr>
              <a:t>IN</a:t>
            </a:r>
          </a:p>
          <a:p>
            <a:pPr>
              <a:buNone/>
            </a:pPr>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select </a:t>
            </a:r>
            <a:r>
              <a:rPr lang="en-US" sz="1200" b="1" dirty="0" err="1">
                <a:solidFill>
                  <a:srgbClr val="0070C0"/>
                </a:solidFill>
                <a:latin typeface="Courier New" pitchFamily="49" charset="0"/>
                <a:cs typeface="Courier New" pitchFamily="49" charset="0"/>
              </a:rPr>
              <a:t>teamID</a:t>
            </a:r>
            <a:r>
              <a:rPr lang="en-US" sz="1200" b="1" dirty="0">
                <a:solidFill>
                  <a:srgbClr val="0070C0"/>
                </a:solidFill>
                <a:latin typeface="Courier New" pitchFamily="49" charset="0"/>
                <a:cs typeface="Courier New" pitchFamily="49" charset="0"/>
              </a:rPr>
              <a:t>   from teams</a:t>
            </a:r>
          </a:p>
          <a:p>
            <a:pPr>
              <a:buNone/>
            </a:pPr>
            <a:r>
              <a:rPr lang="en-US" sz="1200" b="1" dirty="0">
                <a:solidFill>
                  <a:srgbClr val="0070C0"/>
                </a:solidFill>
                <a:latin typeface="Courier New" pitchFamily="49" charset="0"/>
                <a:cs typeface="Courier New" pitchFamily="49" charset="0"/>
              </a:rPr>
              <a:t>  where project like '%auto shop%‘);</a:t>
            </a:r>
          </a:p>
          <a:p>
            <a:pPr>
              <a:buNone/>
            </a:pPr>
            <a:r>
              <a:rPr lang="en-US" sz="1200" b="1" dirty="0">
                <a:solidFill>
                  <a:schemeClr val="accent3"/>
                </a:solidFill>
                <a:latin typeface="Courier New" pitchFamily="49" charset="0"/>
                <a:cs typeface="Courier New" pitchFamily="49" charset="0"/>
              </a:rPr>
              <a:t>/* Type II Subquery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stdid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stdfname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stdlname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std_teamID</a:t>
            </a:r>
            <a:endParaRPr lang="en-US" sz="1200" b="1" dirty="0">
              <a:latin typeface="Courier New" pitchFamily="49" charset="0"/>
              <a:cs typeface="Courier New" pitchFamily="49" charset="0"/>
            </a:endParaRPr>
          </a:p>
          <a:p>
            <a:pPr>
              <a:buNone/>
            </a:pPr>
            <a:r>
              <a:rPr lang="en-US" sz="1200" b="1" dirty="0">
                <a:latin typeface="Courier New" pitchFamily="49" charset="0"/>
                <a:cs typeface="Courier New" pitchFamily="49" charset="0"/>
              </a:rPr>
              <a:t>from students where </a:t>
            </a:r>
            <a:r>
              <a:rPr lang="en-US" sz="1200" b="1" dirty="0">
                <a:solidFill>
                  <a:schemeClr val="accent2"/>
                </a:solidFill>
                <a:latin typeface="Courier New" pitchFamily="49" charset="0"/>
                <a:cs typeface="Courier New" pitchFamily="49" charset="0"/>
              </a:rPr>
              <a:t>EXISTS</a:t>
            </a:r>
            <a:r>
              <a:rPr lang="en-US" sz="1200" b="1" dirty="0">
                <a:solidFill>
                  <a:srgbClr val="0070C0"/>
                </a:solidFill>
                <a:latin typeface="Courier New" pitchFamily="49" charset="0"/>
                <a:cs typeface="Courier New" pitchFamily="49" charset="0"/>
              </a:rPr>
              <a:t>   (select *</a:t>
            </a:r>
          </a:p>
          <a:p>
            <a:pPr>
              <a:buNone/>
            </a:pPr>
            <a:r>
              <a:rPr lang="en-US" sz="1200" b="1" dirty="0">
                <a:solidFill>
                  <a:srgbClr val="0070C0"/>
                </a:solidFill>
                <a:latin typeface="Courier New" pitchFamily="49" charset="0"/>
                <a:cs typeface="Courier New" pitchFamily="49" charset="0"/>
              </a:rPr>
              <a:t>  from teams</a:t>
            </a:r>
          </a:p>
          <a:p>
            <a:pPr>
              <a:buNone/>
            </a:pPr>
            <a:r>
              <a:rPr lang="en-US" sz="1200" b="1" dirty="0">
                <a:solidFill>
                  <a:srgbClr val="0070C0"/>
                </a:solidFill>
                <a:latin typeface="Courier New" pitchFamily="49" charset="0"/>
                <a:cs typeface="Courier New" pitchFamily="49" charset="0"/>
              </a:rPr>
              <a:t>  where </a:t>
            </a:r>
            <a:r>
              <a:rPr lang="en-US" sz="1200" b="1" dirty="0" err="1">
                <a:solidFill>
                  <a:schemeClr val="accent2"/>
                </a:solidFill>
                <a:latin typeface="Courier New" pitchFamily="49" charset="0"/>
                <a:cs typeface="Courier New" pitchFamily="49" charset="0"/>
              </a:rPr>
              <a:t>students.std_teamID</a:t>
            </a:r>
            <a:r>
              <a:rPr lang="en-US" sz="1200" b="1" dirty="0">
                <a:solidFill>
                  <a:schemeClr val="accent2"/>
                </a:solidFill>
                <a:latin typeface="Courier New" pitchFamily="49" charset="0"/>
                <a:cs typeface="Courier New" pitchFamily="49" charset="0"/>
              </a:rPr>
              <a:t> = </a:t>
            </a:r>
            <a:r>
              <a:rPr lang="en-US" sz="1200" b="1" dirty="0" err="1">
                <a:solidFill>
                  <a:schemeClr val="accent2"/>
                </a:solidFill>
                <a:latin typeface="Courier New" pitchFamily="49" charset="0"/>
                <a:cs typeface="Courier New" pitchFamily="49" charset="0"/>
              </a:rPr>
              <a:t>teams.teamID</a:t>
            </a:r>
            <a:endParaRPr lang="en-US" sz="1200" b="1" dirty="0">
              <a:solidFill>
                <a:schemeClr val="accent2"/>
              </a:solidFill>
              <a:latin typeface="Courier New" pitchFamily="49" charset="0"/>
              <a:cs typeface="Courier New" pitchFamily="49" charset="0"/>
            </a:endParaRPr>
          </a:p>
          <a:p>
            <a:pPr>
              <a:buNone/>
            </a:pPr>
            <a:r>
              <a:rPr lang="en-US" sz="1200" b="1" dirty="0">
                <a:solidFill>
                  <a:srgbClr val="0070C0"/>
                </a:solidFill>
                <a:latin typeface="Courier New" pitchFamily="49" charset="0"/>
                <a:cs typeface="Courier New" pitchFamily="49" charset="0"/>
              </a:rPr>
              <a:t>  and project like '%auto shop%');</a:t>
            </a:r>
          </a:p>
          <a:p>
            <a:pPr>
              <a:buNone/>
            </a:pPr>
            <a:endParaRPr lang="en-US" sz="1200" dirty="0">
              <a:solidFill>
                <a:srgbClr val="0070C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37</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6629400" y="2209800"/>
            <a:ext cx="2956190" cy="1973334"/>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6629400" y="4419600"/>
            <a:ext cx="2956190" cy="19657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horizontal)">
                                      <p:cBhvr>
                                        <p:cTn id="21" dur="500"/>
                                        <p:tgtEl>
                                          <p:spTgt spid="3">
                                            <p:txEl>
                                              <p:pRg st="10" end="1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blinds(horizontal)">
                                      <p:cBhvr>
                                        <p:cTn id="24" dur="500"/>
                                        <p:tgtEl>
                                          <p:spTgt spid="3">
                                            <p:txEl>
                                              <p:pRg st="11" end="1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25784"/>
          </a:xfrm>
        </p:spPr>
        <p:txBody>
          <a:bodyPr/>
          <a:lstStyle/>
          <a:p>
            <a:r>
              <a:rPr lang="en-US" dirty="0"/>
              <a:t>Type II Subquery – A closer look</a:t>
            </a:r>
          </a:p>
        </p:txBody>
      </p:sp>
      <p:sp>
        <p:nvSpPr>
          <p:cNvPr id="3" name="Content Placeholder 2"/>
          <p:cNvSpPr>
            <a:spLocks noGrp="1"/>
          </p:cNvSpPr>
          <p:nvPr>
            <p:ph idx="1"/>
          </p:nvPr>
        </p:nvSpPr>
        <p:spPr>
          <a:xfrm>
            <a:off x="480060" y="1246291"/>
            <a:ext cx="10058400" cy="3760891"/>
          </a:xfrm>
        </p:spPr>
        <p:txBody>
          <a:bodyPr>
            <a:normAutofit/>
          </a:bodyPr>
          <a:lstStyle/>
          <a:p>
            <a:pPr>
              <a:buNone/>
            </a:pPr>
            <a:r>
              <a:rPr lang="en-US" sz="1200" dirty="0">
                <a:latin typeface="Courier New" pitchFamily="49" charset="0"/>
                <a:cs typeface="Courier New" pitchFamily="49" charset="0"/>
              </a:rPr>
              <a:t>/* S-T: List students working on the auto shop database project.</a:t>
            </a:r>
          </a:p>
          <a:p>
            <a:pPr>
              <a:buNone/>
            </a:pPr>
            <a:r>
              <a:rPr lang="en-US" sz="1200" dirty="0">
                <a:latin typeface="Courier New" pitchFamily="49" charset="0"/>
                <a:cs typeface="Courier New" pitchFamily="49" charset="0"/>
              </a:rPr>
              <a:t>Subquery: Find the team ID for the team working on the auto shop project.</a:t>
            </a:r>
          </a:p>
          <a:p>
            <a:pPr>
              <a:buNone/>
            </a:pPr>
            <a:r>
              <a:rPr lang="en-US" sz="1200" dirty="0">
                <a:latin typeface="Courier New" pitchFamily="49" charset="0"/>
                <a:cs typeface="Courier New" pitchFamily="49" charset="0"/>
              </a:rPr>
              <a:t>Outer query: List students assigned to that team ID.   */</a:t>
            </a: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br>
              <a:rPr lang="en-US" sz="1400" dirty="0">
                <a:latin typeface="Courier New" pitchFamily="49" charset="0"/>
                <a:cs typeface="Courier New" pitchFamily="49" charset="0"/>
              </a:rPr>
            </a:br>
            <a:r>
              <a:rPr lang="en-US" sz="1400" dirty="0">
                <a:latin typeface="Courier New" pitchFamily="49" charset="0"/>
                <a:cs typeface="Courier New" pitchFamily="49" charset="0"/>
              </a:rPr>
              <a:t>from students</a:t>
            </a:r>
            <a:br>
              <a:rPr lang="en-US" sz="1400" dirty="0">
                <a:latin typeface="Courier New" pitchFamily="49" charset="0"/>
                <a:cs typeface="Courier New" pitchFamily="49" charset="0"/>
              </a:rPr>
            </a:br>
            <a:r>
              <a:rPr lang="en-US" sz="1400" dirty="0">
                <a:latin typeface="Courier New" pitchFamily="49" charset="0"/>
                <a:cs typeface="Courier New" pitchFamily="49" charset="0"/>
              </a:rPr>
              <a:t>where </a:t>
            </a:r>
            <a:r>
              <a:rPr lang="en-US" sz="1600" b="1" dirty="0">
                <a:solidFill>
                  <a:schemeClr val="accent2"/>
                </a:solidFill>
                <a:latin typeface="Courier New" pitchFamily="49" charset="0"/>
                <a:cs typeface="Courier New" pitchFamily="49" charset="0"/>
              </a:rPr>
              <a:t>EXISTS</a:t>
            </a:r>
            <a:r>
              <a:rPr lang="en-US" sz="1400" dirty="0">
                <a:solidFill>
                  <a:srgbClr val="0070C0"/>
                </a:solidFill>
                <a:latin typeface="Courier New" pitchFamily="49" charset="0"/>
                <a:cs typeface="Courier New" pitchFamily="49" charset="0"/>
              </a:rPr>
              <a:t> </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(select *</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from teams</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where </a:t>
            </a:r>
            <a:r>
              <a:rPr lang="en-US" sz="1600" b="1" dirty="0" err="1">
                <a:solidFill>
                  <a:schemeClr val="accent2"/>
                </a:solidFill>
                <a:latin typeface="Courier New" pitchFamily="49" charset="0"/>
                <a:cs typeface="Courier New" pitchFamily="49" charset="0"/>
              </a:rPr>
              <a:t>students.std_teamID</a:t>
            </a:r>
            <a:r>
              <a:rPr lang="en-US" sz="1600" b="1" dirty="0">
                <a:solidFill>
                  <a:schemeClr val="accent2"/>
                </a:solidFill>
                <a:latin typeface="Courier New" pitchFamily="49" charset="0"/>
                <a:cs typeface="Courier New" pitchFamily="49" charset="0"/>
              </a:rPr>
              <a:t> = </a:t>
            </a:r>
            <a:r>
              <a:rPr lang="en-US" sz="1600" b="1" dirty="0" err="1">
                <a:solidFill>
                  <a:schemeClr val="accent2"/>
                </a:solidFill>
                <a:latin typeface="Courier New" pitchFamily="49" charset="0"/>
                <a:cs typeface="Courier New" pitchFamily="49" charset="0"/>
              </a:rPr>
              <a:t>teams.teamID</a:t>
            </a:r>
            <a:br>
              <a:rPr lang="en-US" sz="1600" b="1" dirty="0">
                <a:solidFill>
                  <a:schemeClr val="accent2"/>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and project like '%auto shop%');</a:t>
            </a:r>
          </a:p>
          <a:p>
            <a:pPr>
              <a:buNone/>
            </a:pPr>
            <a:endParaRPr lang="en-US" sz="1200" dirty="0">
              <a:solidFill>
                <a:srgbClr val="0070C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38</a:t>
            </a:fld>
            <a:endParaRPr kumimoji="0" lang="en-US"/>
          </a:p>
        </p:txBody>
      </p:sp>
      <p:sp>
        <p:nvSpPr>
          <p:cNvPr id="7" name="TextBox 6"/>
          <p:cNvSpPr txBox="1"/>
          <p:nvPr/>
        </p:nvSpPr>
        <p:spPr>
          <a:xfrm>
            <a:off x="3489962" y="2746931"/>
            <a:ext cx="4800600" cy="646331"/>
          </a:xfrm>
          <a:prstGeom prst="rect">
            <a:avLst/>
          </a:prstGeom>
          <a:noFill/>
          <a:ln w="34925">
            <a:solidFill>
              <a:schemeClr val="accent2"/>
            </a:solidFill>
          </a:ln>
        </p:spPr>
        <p:txBody>
          <a:bodyPr wrap="square" rtlCol="0">
            <a:spAutoFit/>
          </a:bodyPr>
          <a:lstStyle/>
          <a:p>
            <a:r>
              <a:rPr lang="en-US"/>
              <a:t>Join the outer query with the subquery in the subquery’s WHERE clause.</a:t>
            </a:r>
          </a:p>
        </p:txBody>
      </p:sp>
      <p:cxnSp>
        <p:nvCxnSpPr>
          <p:cNvPr id="9" name="Straight Arrow Connector 8"/>
          <p:cNvCxnSpPr>
            <a:stCxn id="7" idx="1"/>
          </p:cNvCxnSpPr>
          <p:nvPr/>
        </p:nvCxnSpPr>
        <p:spPr>
          <a:xfrm rot="10800000">
            <a:off x="1965962" y="2823135"/>
            <a:ext cx="1524000" cy="246963"/>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rot="10800000" flipV="1">
            <a:off x="2194562" y="3070096"/>
            <a:ext cx="1295400" cy="591229"/>
          </a:xfrm>
          <a:prstGeom prst="straightConnector1">
            <a:avLst/>
          </a:prstGeom>
          <a:ln w="317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68840" y="4337767"/>
            <a:ext cx="3962400" cy="830997"/>
          </a:xfrm>
          <a:prstGeom prst="rect">
            <a:avLst/>
          </a:prstGeom>
          <a:noFill/>
          <a:ln w="349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1600" dirty="0"/>
              <a:t>You don’t list the STUDENTS table in the subquery, although you reference that table in the WHERE clause.</a:t>
            </a:r>
          </a:p>
        </p:txBody>
      </p:sp>
      <p:sp>
        <p:nvSpPr>
          <p:cNvPr id="19" name="Oval 18"/>
          <p:cNvSpPr/>
          <p:nvPr/>
        </p:nvSpPr>
        <p:spPr>
          <a:xfrm>
            <a:off x="2453640" y="3613493"/>
            <a:ext cx="14478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89873" y="3670327"/>
            <a:ext cx="10668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85333" y="4290792"/>
            <a:ext cx="3124200" cy="830997"/>
          </a:xfrm>
          <a:prstGeom prst="rect">
            <a:avLst/>
          </a:prstGeom>
          <a:noFill/>
          <a:ln w="349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rtlCol="0">
            <a:spAutoFit/>
          </a:bodyPr>
          <a:lstStyle/>
          <a:p>
            <a:r>
              <a:rPr lang="en-US" sz="1600"/>
              <a:t>Unlike the Type I subquery, don’t list a common field before the EXISTS keyword. </a:t>
            </a:r>
          </a:p>
        </p:txBody>
      </p:sp>
      <p:cxnSp>
        <p:nvCxnSpPr>
          <p:cNvPr id="22" name="Straight Arrow Connector 21"/>
          <p:cNvCxnSpPr>
            <a:cxnSpLocks/>
          </p:cNvCxnSpPr>
          <p:nvPr/>
        </p:nvCxnSpPr>
        <p:spPr>
          <a:xfrm rot="16200000" flipV="1">
            <a:off x="886132" y="3194077"/>
            <a:ext cx="1295400" cy="95250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99073" y="5267275"/>
            <a:ext cx="3657600" cy="830997"/>
          </a:xfrm>
          <a:prstGeom prst="rect">
            <a:avLst/>
          </a:prstGeom>
          <a:noFill/>
          <a:ln w="34925">
            <a:solidFill>
              <a:srgbClr val="00B050"/>
            </a:solidFill>
          </a:ln>
        </p:spPr>
        <p:txBody>
          <a:bodyPr wrap="square" rtlCol="0">
            <a:spAutoFit/>
          </a:bodyPr>
          <a:lstStyle/>
          <a:p>
            <a:r>
              <a:rPr lang="en-US" sz="1600"/>
              <a:t>Also, it doesn’t matter what field(s) you list in the SELECT clause of the subquery because it is not used by the outer query.</a:t>
            </a:r>
          </a:p>
        </p:txBody>
      </p:sp>
      <p:cxnSp>
        <p:nvCxnSpPr>
          <p:cNvPr id="26" name="Straight Arrow Connector 25"/>
          <p:cNvCxnSpPr>
            <a:cxnSpLocks/>
          </p:cNvCxnSpPr>
          <p:nvPr/>
        </p:nvCxnSpPr>
        <p:spPr>
          <a:xfrm flipH="1" flipV="1">
            <a:off x="1653540" y="3327427"/>
            <a:ext cx="800100" cy="19812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9" grpId="0" animBg="1"/>
      <p:bldP spid="20" grpId="0" animBg="1"/>
      <p:bldP spid="21" grpId="0" animBg="1"/>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2803"/>
          </a:xfrm>
        </p:spPr>
        <p:txBody>
          <a:bodyPr/>
          <a:lstStyle/>
          <a:p>
            <a:r>
              <a:rPr lang="en-US" dirty="0"/>
              <a:t>Type II Subquery – Another Example</a:t>
            </a:r>
          </a:p>
        </p:txBody>
      </p:sp>
      <p:sp>
        <p:nvSpPr>
          <p:cNvPr id="3" name="Content Placeholder 2"/>
          <p:cNvSpPr>
            <a:spLocks noGrp="1"/>
          </p:cNvSpPr>
          <p:nvPr>
            <p:ph idx="1"/>
          </p:nvPr>
        </p:nvSpPr>
        <p:spPr/>
        <p:txBody>
          <a:bodyPr>
            <a:noAutofit/>
          </a:bodyPr>
          <a:lstStyle/>
          <a:p>
            <a:pPr marL="0" indent="0">
              <a:buNone/>
            </a:pPr>
            <a:r>
              <a:rPr lang="en-US" sz="1200" b="1" dirty="0">
                <a:latin typeface="Courier New" pitchFamily="49" charset="0"/>
                <a:cs typeface="Courier New" pitchFamily="49" charset="0"/>
              </a:rPr>
              <a:t>/* Greenhouse:  Show crops of type herb planted in sector B of the South Seed zone. Subquery: List bay-beds for zone South Seed, sector B. Outer query: List the </a:t>
            </a:r>
            <a:r>
              <a:rPr lang="en-US" sz="1200" b="1" dirty="0" err="1">
                <a:latin typeface="Courier New" pitchFamily="49" charset="0"/>
                <a:cs typeface="Courier New" pitchFamily="49" charset="0"/>
              </a:rPr>
              <a:t>crop_type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bay_bed</a:t>
            </a:r>
            <a:r>
              <a:rPr lang="en-US" sz="1200" b="1" dirty="0">
                <a:latin typeface="Courier New" pitchFamily="49" charset="0"/>
                <a:cs typeface="Courier New" pitchFamily="49" charset="0"/>
              </a:rPr>
              <a:t>, crop, and variety for the herb crop type.  */</a:t>
            </a:r>
          </a:p>
          <a:p>
            <a:pPr>
              <a:buNone/>
            </a:pPr>
            <a:r>
              <a:rPr lang="en-US" sz="1200" b="1" dirty="0">
                <a:latin typeface="Courier New" pitchFamily="49" charset="0"/>
                <a:cs typeface="Courier New" pitchFamily="49" charset="0"/>
              </a:rPr>
              <a:t>select </a:t>
            </a:r>
            <a:r>
              <a:rPr lang="en-US" sz="1200" b="1" dirty="0" err="1">
                <a:latin typeface="Courier New" pitchFamily="49" charset="0"/>
                <a:cs typeface="Courier New" pitchFamily="49" charset="0"/>
              </a:rPr>
              <a:t>crop_type</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bay_bed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tblcrop.crop</a:t>
            </a:r>
            <a:r>
              <a:rPr lang="en-US" sz="1200" b="1" dirty="0">
                <a:latin typeface="Courier New" pitchFamily="49" charset="0"/>
                <a:cs typeface="Courier New" pitchFamily="49" charset="0"/>
              </a:rPr>
              <a:t>, variety</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from </a:t>
            </a:r>
            <a:r>
              <a:rPr lang="en-US" sz="1200" b="1" dirty="0" err="1">
                <a:latin typeface="Courier New" pitchFamily="49" charset="0"/>
                <a:cs typeface="Courier New" pitchFamily="49" charset="0"/>
              </a:rPr>
              <a:t>tblCropPlanting</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tblCropVariety</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tblCrop</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where </a:t>
            </a:r>
            <a:r>
              <a:rPr lang="en-US" sz="1200" b="1" dirty="0" err="1">
                <a:latin typeface="Courier New" pitchFamily="49" charset="0"/>
                <a:cs typeface="Courier New" pitchFamily="49" charset="0"/>
              </a:rPr>
              <a:t>tblCrop.crop</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tblCropVariety.crop</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tblCropVariety.cropVarID</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tblCropPlanting.cropVarID</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err="1">
                <a:latin typeface="Courier New" pitchFamily="49" charset="0"/>
                <a:cs typeface="Courier New" pitchFamily="49" charset="0"/>
              </a:rPr>
              <a:t>crop_type</a:t>
            </a:r>
            <a:r>
              <a:rPr lang="en-US" sz="1200" b="1" dirty="0">
                <a:latin typeface="Courier New" pitchFamily="49" charset="0"/>
                <a:cs typeface="Courier New" pitchFamily="49" charset="0"/>
              </a:rPr>
              <a:t> = 'Herb’</a:t>
            </a:r>
            <a:br>
              <a:rPr lang="en-US" sz="1200" b="1" dirty="0">
                <a:latin typeface="Courier New" pitchFamily="49" charset="0"/>
                <a:cs typeface="Courier New" pitchFamily="49" charset="0"/>
              </a:rPr>
            </a:br>
            <a:r>
              <a:rPr lang="en-US" sz="1200" b="1" dirty="0">
                <a:latin typeface="Courier New" pitchFamily="49" charset="0"/>
                <a:cs typeface="Courier New" pitchFamily="49" charset="0"/>
              </a:rPr>
              <a:t>and </a:t>
            </a:r>
            <a:r>
              <a:rPr lang="en-US" sz="1200" b="1" dirty="0">
                <a:solidFill>
                  <a:schemeClr val="accent2"/>
                </a:solidFill>
                <a:latin typeface="Courier New" pitchFamily="49" charset="0"/>
                <a:cs typeface="Courier New" pitchFamily="49" charset="0"/>
              </a:rPr>
              <a:t>EXISTS</a:t>
            </a:r>
            <a:br>
              <a:rPr lang="en-US" sz="1200" b="1" dirty="0">
                <a:solidFill>
                  <a:schemeClr val="accent2"/>
                </a:solidFill>
                <a:latin typeface="Courier New" pitchFamily="49" charset="0"/>
                <a:cs typeface="Courier New" pitchFamily="49" charset="0"/>
              </a:rPr>
            </a:br>
            <a:r>
              <a:rPr lang="en-US" sz="1200" b="1" dirty="0">
                <a:latin typeface="Courier New" pitchFamily="49" charset="0"/>
                <a:cs typeface="Courier New" pitchFamily="49" charset="0"/>
              </a:rPr>
              <a:t> </a:t>
            </a:r>
            <a:r>
              <a:rPr lang="en-US" sz="1200" b="1" dirty="0">
                <a:solidFill>
                  <a:srgbClr val="0070C0"/>
                </a:solidFill>
                <a:latin typeface="Courier New" pitchFamily="49" charset="0"/>
                <a:cs typeface="Courier New" pitchFamily="49" charset="0"/>
              </a:rPr>
              <a:t>(Select * </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From </a:t>
            </a:r>
            <a:r>
              <a:rPr lang="en-US" sz="1200" b="1" dirty="0" err="1">
                <a:solidFill>
                  <a:srgbClr val="0070C0"/>
                </a:solidFill>
                <a:latin typeface="Courier New" pitchFamily="49" charset="0"/>
                <a:cs typeface="Courier New" pitchFamily="49" charset="0"/>
              </a:rPr>
              <a:t>tblBay_Bed</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Where zone = 'South Seed’</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and sector = 'B’</a:t>
            </a:r>
            <a:br>
              <a:rPr lang="en-US" sz="1200" b="1" dirty="0">
                <a:solidFill>
                  <a:srgbClr val="0070C0"/>
                </a:solidFill>
                <a:latin typeface="Courier New" pitchFamily="49" charset="0"/>
                <a:cs typeface="Courier New" pitchFamily="49" charset="0"/>
              </a:rPr>
            </a:br>
            <a:r>
              <a:rPr lang="en-US" sz="1200" b="1" dirty="0">
                <a:solidFill>
                  <a:srgbClr val="0070C0"/>
                </a:solidFill>
                <a:latin typeface="Courier New" pitchFamily="49" charset="0"/>
                <a:cs typeface="Courier New" pitchFamily="49" charset="0"/>
              </a:rPr>
              <a:t>  and </a:t>
            </a:r>
            <a:r>
              <a:rPr lang="en-US" sz="1200" b="1" dirty="0" err="1">
                <a:solidFill>
                  <a:schemeClr val="accent2"/>
                </a:solidFill>
                <a:latin typeface="Courier New" pitchFamily="49" charset="0"/>
                <a:cs typeface="Courier New" pitchFamily="49" charset="0"/>
              </a:rPr>
              <a:t>tblCropPlanting.bay_bed</a:t>
            </a:r>
            <a:r>
              <a:rPr lang="en-US" sz="1200" b="1" dirty="0">
                <a:solidFill>
                  <a:schemeClr val="accent2"/>
                </a:solidFill>
                <a:latin typeface="Courier New" pitchFamily="49" charset="0"/>
                <a:cs typeface="Courier New" pitchFamily="49" charset="0"/>
              </a:rPr>
              <a:t> = </a:t>
            </a:r>
            <a:br>
              <a:rPr lang="en-US" sz="1200" b="1" dirty="0">
                <a:solidFill>
                  <a:schemeClr val="accent2"/>
                </a:solidFill>
                <a:latin typeface="Courier New" pitchFamily="49" charset="0"/>
                <a:cs typeface="Courier New" pitchFamily="49" charset="0"/>
              </a:rPr>
            </a:br>
            <a:r>
              <a:rPr lang="en-US" sz="1200" b="1" dirty="0">
                <a:solidFill>
                  <a:schemeClr val="accent2"/>
                </a:solidFill>
                <a:latin typeface="Courier New" pitchFamily="49" charset="0"/>
                <a:cs typeface="Courier New" pitchFamily="49" charset="0"/>
              </a:rPr>
              <a:t>    </a:t>
            </a:r>
            <a:r>
              <a:rPr lang="en-US" sz="1200" b="1" dirty="0" err="1">
                <a:solidFill>
                  <a:schemeClr val="accent2"/>
                </a:solidFill>
                <a:latin typeface="Courier New" pitchFamily="49" charset="0"/>
                <a:cs typeface="Courier New" pitchFamily="49" charset="0"/>
              </a:rPr>
              <a:t>tblBay_Bed.bay_bed</a:t>
            </a:r>
            <a:r>
              <a:rPr lang="en-US" sz="1200" b="1" dirty="0">
                <a:solidFill>
                  <a:srgbClr val="0070C0"/>
                </a:solidFill>
                <a:latin typeface="Courier New" pitchFamily="49" charset="0"/>
                <a:cs typeface="Courier New" pitchFamily="49" charset="0"/>
              </a:rPr>
              <a:t>)</a:t>
            </a:r>
            <a:r>
              <a:rPr lang="en-US" sz="1200" b="1"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39</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895730" y="2956045"/>
            <a:ext cx="3392762" cy="29130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D803A86D-17F5-4F91-BD00-FE9CF54C4DFF}"/>
              </a:ext>
            </a:extLst>
          </p:cNvPr>
          <p:cNvSpPr>
            <a:spLocks noGrp="1" noChangeArrowheads="1"/>
          </p:cNvSpPr>
          <p:nvPr>
            <p:ph type="title"/>
          </p:nvPr>
        </p:nvSpPr>
        <p:spPr/>
        <p:txBody>
          <a:bodyPr/>
          <a:lstStyle/>
          <a:p>
            <a:pPr>
              <a:defRPr/>
            </a:pPr>
            <a:r>
              <a:rPr lang="en-US">
                <a:ea typeface="+mj-ea"/>
              </a:rPr>
              <a:t>View Definition</a:t>
            </a:r>
          </a:p>
        </p:txBody>
      </p:sp>
      <p:sp>
        <p:nvSpPr>
          <p:cNvPr id="39939" name="Rectangle 3">
            <a:extLst>
              <a:ext uri="{FF2B5EF4-FFF2-40B4-BE49-F238E27FC236}">
                <a16:creationId xmlns:a16="http://schemas.microsoft.com/office/drawing/2014/main" id="{8F41D0F9-A3EA-46EC-A54B-F4C3603FDF62}"/>
              </a:ext>
            </a:extLst>
          </p:cNvPr>
          <p:cNvSpPr>
            <a:spLocks noGrp="1" noChangeArrowheads="1"/>
          </p:cNvSpPr>
          <p:nvPr>
            <p:ph type="body" idx="1"/>
          </p:nvPr>
        </p:nvSpPr>
        <p:spPr>
          <a:xfrm>
            <a:off x="1097280" y="2096966"/>
            <a:ext cx="10119359" cy="4873625"/>
          </a:xfrm>
        </p:spPr>
        <p:txBody>
          <a:bodyPr/>
          <a:lstStyle/>
          <a:p>
            <a:pPr>
              <a:tabLst>
                <a:tab pos="3432175" algn="ctr"/>
              </a:tabLst>
            </a:pPr>
            <a:r>
              <a:rPr lang="en-US" altLang="en-US" dirty="0"/>
              <a:t>A view is defined using the </a:t>
            </a:r>
            <a:r>
              <a:rPr lang="en-US" altLang="en-US" b="1" dirty="0"/>
              <a:t>create view </a:t>
            </a:r>
            <a:r>
              <a:rPr lang="en-US" altLang="en-US" dirty="0"/>
              <a:t>statement which has the form</a:t>
            </a:r>
          </a:p>
          <a:p>
            <a:pPr>
              <a:lnSpc>
                <a:spcPct val="40000"/>
              </a:lnSpc>
              <a:tabLst>
                <a:tab pos="3432175" algn="ctr"/>
              </a:tabLst>
            </a:pPr>
            <a:endParaRPr lang="en-US" altLang="en-US" dirty="0"/>
          </a:p>
          <a:p>
            <a:pPr>
              <a:lnSpc>
                <a:spcPct val="40000"/>
              </a:lnSpc>
              <a:buNone/>
              <a:tabLst>
                <a:tab pos="3432175" algn="ctr"/>
              </a:tabLst>
            </a:pPr>
            <a:r>
              <a:rPr lang="en-US" altLang="en-US" dirty="0"/>
              <a:t>		</a:t>
            </a:r>
            <a:r>
              <a:rPr lang="en-US" altLang="en-US" b="1" dirty="0"/>
              <a:t>create view </a:t>
            </a:r>
            <a:r>
              <a:rPr lang="en-US" altLang="en-US" i="1" dirty="0"/>
              <a:t>v </a:t>
            </a:r>
            <a:r>
              <a:rPr lang="en-US" altLang="en-US" b="1" dirty="0"/>
              <a:t>as </a:t>
            </a:r>
            <a:r>
              <a:rPr lang="en-US" altLang="en-US" i="1" dirty="0"/>
              <a:t>&lt; </a:t>
            </a:r>
            <a:r>
              <a:rPr lang="en-US" altLang="en-US" dirty="0"/>
              <a:t>query expression &gt;</a:t>
            </a:r>
          </a:p>
          <a:p>
            <a:pPr>
              <a:lnSpc>
                <a:spcPct val="20000"/>
              </a:lnSpc>
              <a:buNone/>
              <a:tabLst>
                <a:tab pos="3432175" algn="ctr"/>
              </a:tabLst>
            </a:pPr>
            <a:endParaRPr lang="en-US" altLang="en-US" dirty="0"/>
          </a:p>
          <a:p>
            <a:pPr>
              <a:buNone/>
              <a:tabLst>
                <a:tab pos="3432175" algn="ctr"/>
              </a:tabLst>
            </a:pPr>
            <a:r>
              <a:rPr lang="en-US" altLang="en-US" dirty="0"/>
              <a:t>	where &lt;query expression&gt; is any legal SQL expression.  The view name is represented by </a:t>
            </a:r>
            <a:r>
              <a:rPr lang="en-US" altLang="en-US" i="1" dirty="0"/>
              <a:t>v.</a:t>
            </a:r>
            <a:endParaRPr lang="en-US" altLang="en-US" dirty="0"/>
          </a:p>
          <a:p>
            <a:pPr>
              <a:tabLst>
                <a:tab pos="3432175" algn="ctr"/>
              </a:tabLst>
            </a:pPr>
            <a:r>
              <a:rPr lang="en-US" altLang="en-US" dirty="0"/>
              <a:t>Once a view is defined, the view name can be used to refer to the virtual relation that the view generates.</a:t>
            </a:r>
          </a:p>
          <a:p>
            <a:pPr>
              <a:tabLst>
                <a:tab pos="3432175" algn="ctr"/>
              </a:tabLst>
            </a:pPr>
            <a:r>
              <a:rPr lang="en-US" altLang="en-US" dirty="0"/>
              <a:t>View definition is not the same as creating a new relation by evaluating the query expression  </a:t>
            </a:r>
          </a:p>
          <a:p>
            <a:pPr lvl="1">
              <a:tabLst>
                <a:tab pos="3432175" algn="ctr"/>
              </a:tabLst>
            </a:pPr>
            <a:r>
              <a:rPr lang="en-US" altLang="en-US" sz="2000" dirty="0"/>
              <a:t>Rather, a view definition causes the saving of an expression; the expression is substituted into queries using the view.</a:t>
            </a:r>
            <a:endParaRPr lang="en-US" altLang="en-US" dirty="0"/>
          </a:p>
        </p:txBody>
      </p:sp>
    </p:spTree>
    <p:extLst>
      <p:ext uri="{BB962C8B-B14F-4D97-AF65-F5344CB8AC3E}">
        <p14:creationId xmlns:p14="http://schemas.microsoft.com/office/powerpoint/2010/main" val="1975169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II Subquery – Another Example</a:t>
            </a:r>
          </a:p>
        </p:txBody>
      </p:sp>
      <p:sp>
        <p:nvSpPr>
          <p:cNvPr id="3" name="Content Placeholder 2"/>
          <p:cNvSpPr>
            <a:spLocks noGrp="1"/>
          </p:cNvSpPr>
          <p:nvPr>
            <p:ph idx="1"/>
          </p:nvPr>
        </p:nvSpPr>
        <p:spPr/>
        <p:txBody>
          <a:bodyPr>
            <a:noAutofit/>
          </a:bodyPr>
          <a:lstStyle/>
          <a:p>
            <a:pPr marL="0" indent="0">
              <a:buNone/>
            </a:pPr>
            <a:r>
              <a:rPr lang="en-US" sz="1300" b="1" dirty="0">
                <a:latin typeface="Courier New" pitchFamily="49" charset="0"/>
                <a:cs typeface="Courier New" pitchFamily="49" charset="0"/>
              </a:rPr>
              <a:t>/* Example of a DIFFERENCE problem. S-T:  Show students who have not completed an evaluation. */</a:t>
            </a:r>
          </a:p>
          <a:p>
            <a:pPr marL="0" indent="0">
              <a:buNone/>
            </a:pPr>
            <a:r>
              <a:rPr lang="en-US" sz="1300" b="1" dirty="0">
                <a:solidFill>
                  <a:schemeClr val="accent6"/>
                </a:solidFill>
                <a:latin typeface="Courier New" pitchFamily="49" charset="0"/>
                <a:cs typeface="Courier New" pitchFamily="49" charset="0"/>
              </a:rPr>
              <a:t>/* Incorrect attempt */</a:t>
            </a:r>
          </a:p>
          <a:p>
            <a:pPr marL="0" indent="0">
              <a:buNone/>
            </a:pPr>
            <a:r>
              <a:rPr lang="en-US" sz="1300" b="1" dirty="0">
                <a:latin typeface="Courier New" pitchFamily="49" charset="0"/>
                <a:cs typeface="Courier New" pitchFamily="49" charset="0"/>
              </a:rPr>
              <a:t>select </a:t>
            </a:r>
            <a:r>
              <a:rPr lang="en-US" sz="1300" b="1" dirty="0" err="1">
                <a:latin typeface="Courier New" pitchFamily="49" charset="0"/>
                <a:cs typeface="Courier New" pitchFamily="49" charset="0"/>
              </a:rPr>
              <a:t>stdid</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stdfname</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stdlname</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from students, evaluations</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where </a:t>
            </a:r>
            <a:r>
              <a:rPr lang="en-US" sz="1300" b="1" dirty="0" err="1">
                <a:latin typeface="Courier New" pitchFamily="49" charset="0"/>
                <a:cs typeface="Courier New" pitchFamily="49" charset="0"/>
              </a:rPr>
              <a:t>students.stdid</a:t>
            </a:r>
            <a:r>
              <a:rPr lang="en-US" sz="1300" b="1" dirty="0">
                <a:latin typeface="Courier New" pitchFamily="49" charset="0"/>
                <a:cs typeface="Courier New" pitchFamily="49" charset="0"/>
              </a:rPr>
              <a:t> &lt;&gt; </a:t>
            </a:r>
            <a:r>
              <a:rPr lang="en-US" sz="1300" b="1" dirty="0" err="1">
                <a:latin typeface="Courier New" pitchFamily="49" charset="0"/>
                <a:cs typeface="Courier New" pitchFamily="49" charset="0"/>
              </a:rPr>
              <a:t>evaluations.evaluatorID</a:t>
            </a:r>
            <a:r>
              <a:rPr lang="en-US" sz="1300" b="1" dirty="0">
                <a:latin typeface="Courier New" pitchFamily="49" charset="0"/>
                <a:cs typeface="Courier New" pitchFamily="49" charset="0"/>
              </a:rPr>
              <a:t>;</a:t>
            </a:r>
          </a:p>
          <a:p>
            <a:pPr marL="0" indent="0">
              <a:buNone/>
            </a:pPr>
            <a:r>
              <a:rPr lang="en-US" sz="1300" b="1" dirty="0">
                <a:solidFill>
                  <a:schemeClr val="accent6"/>
                </a:solidFill>
                <a:latin typeface="Courier New" pitchFamily="49" charset="0"/>
                <a:cs typeface="Courier New" pitchFamily="49" charset="0"/>
              </a:rPr>
              <a:t>/* Using the Type II subquery */</a:t>
            </a:r>
          </a:p>
          <a:p>
            <a:pPr marL="0" indent="0">
              <a:buNone/>
            </a:pPr>
            <a:r>
              <a:rPr lang="en-US" sz="1300" b="1" dirty="0">
                <a:latin typeface="Courier New" pitchFamily="49" charset="0"/>
                <a:cs typeface="Courier New" pitchFamily="49" charset="0"/>
              </a:rPr>
              <a:t>select </a:t>
            </a:r>
            <a:r>
              <a:rPr lang="en-US" sz="1300" b="1" dirty="0" err="1">
                <a:latin typeface="Courier New" pitchFamily="49" charset="0"/>
                <a:cs typeface="Courier New" pitchFamily="49" charset="0"/>
              </a:rPr>
              <a:t>stdid</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stdfname</a:t>
            </a: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stdlname</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from students</a:t>
            </a:r>
            <a:br>
              <a:rPr lang="en-US" sz="1300" b="1" dirty="0">
                <a:latin typeface="Courier New" pitchFamily="49" charset="0"/>
                <a:cs typeface="Courier New" pitchFamily="49" charset="0"/>
              </a:rPr>
            </a:br>
            <a:r>
              <a:rPr lang="en-US" sz="1300" b="1" dirty="0">
                <a:latin typeface="Courier New" pitchFamily="49" charset="0"/>
                <a:cs typeface="Courier New" pitchFamily="49" charset="0"/>
              </a:rPr>
              <a:t>where </a:t>
            </a:r>
            <a:r>
              <a:rPr lang="en-US" sz="1300" b="1" dirty="0">
                <a:solidFill>
                  <a:schemeClr val="accent2"/>
                </a:solidFill>
                <a:latin typeface="Courier New" pitchFamily="49" charset="0"/>
                <a:cs typeface="Courier New" pitchFamily="49" charset="0"/>
              </a:rPr>
              <a:t>NOT EXISTS</a:t>
            </a:r>
            <a:br>
              <a:rPr lang="en-US" sz="1300" b="1" dirty="0">
                <a:solidFill>
                  <a:schemeClr val="accent2"/>
                </a:solidFill>
                <a:latin typeface="Courier New" pitchFamily="49" charset="0"/>
                <a:cs typeface="Courier New" pitchFamily="49" charset="0"/>
              </a:rPr>
            </a:br>
            <a:r>
              <a:rPr lang="en-US" sz="1300" b="1" dirty="0">
                <a:latin typeface="Courier New" pitchFamily="49" charset="0"/>
                <a:cs typeface="Courier New" pitchFamily="49" charset="0"/>
              </a:rPr>
              <a:t>  </a:t>
            </a:r>
            <a:r>
              <a:rPr lang="en-US" sz="1300" b="1" dirty="0">
                <a:solidFill>
                  <a:schemeClr val="accent1"/>
                </a:solidFill>
                <a:latin typeface="Courier New" pitchFamily="49" charset="0"/>
                <a:cs typeface="Courier New" pitchFamily="49" charset="0"/>
              </a:rPr>
              <a:t>(select * from</a:t>
            </a:r>
            <a:br>
              <a:rPr lang="en-US" sz="1300" b="1" dirty="0">
                <a:solidFill>
                  <a:schemeClr val="accent1"/>
                </a:solidFill>
                <a:latin typeface="Courier New" pitchFamily="49" charset="0"/>
                <a:cs typeface="Courier New" pitchFamily="49" charset="0"/>
              </a:rPr>
            </a:br>
            <a:r>
              <a:rPr lang="en-US" sz="1300" b="1" dirty="0">
                <a:solidFill>
                  <a:schemeClr val="accent1"/>
                </a:solidFill>
                <a:latin typeface="Courier New" pitchFamily="49" charset="0"/>
                <a:cs typeface="Courier New" pitchFamily="49" charset="0"/>
              </a:rPr>
              <a:t>   evaluations where</a:t>
            </a:r>
            <a:br>
              <a:rPr lang="en-US" sz="1300" b="1" dirty="0">
                <a:solidFill>
                  <a:schemeClr val="accent1"/>
                </a:solidFill>
                <a:latin typeface="Courier New" pitchFamily="49" charset="0"/>
                <a:cs typeface="Courier New" pitchFamily="49" charset="0"/>
              </a:rPr>
            </a:br>
            <a:r>
              <a:rPr lang="en-US" sz="1300" b="1" dirty="0">
                <a:solidFill>
                  <a:schemeClr val="accent1"/>
                </a:solidFill>
                <a:latin typeface="Courier New" pitchFamily="49" charset="0"/>
                <a:cs typeface="Courier New" pitchFamily="49" charset="0"/>
              </a:rPr>
              <a:t>   </a:t>
            </a:r>
            <a:r>
              <a:rPr lang="en-US" sz="1300" b="1" dirty="0" err="1">
                <a:solidFill>
                  <a:schemeClr val="accent2"/>
                </a:solidFill>
                <a:latin typeface="Courier New" pitchFamily="49" charset="0"/>
                <a:cs typeface="Courier New" pitchFamily="49" charset="0"/>
              </a:rPr>
              <a:t>students.stdid</a:t>
            </a:r>
            <a:r>
              <a:rPr lang="en-US" sz="1300" b="1" dirty="0">
                <a:solidFill>
                  <a:schemeClr val="accent2"/>
                </a:solidFill>
                <a:latin typeface="Courier New" pitchFamily="49" charset="0"/>
                <a:cs typeface="Courier New" pitchFamily="49" charset="0"/>
              </a:rPr>
              <a:t> = </a:t>
            </a:r>
            <a:r>
              <a:rPr lang="en-US" sz="1300" b="1" dirty="0" err="1">
                <a:solidFill>
                  <a:schemeClr val="accent2"/>
                </a:solidFill>
                <a:latin typeface="Courier New" pitchFamily="49" charset="0"/>
                <a:cs typeface="Courier New" pitchFamily="49" charset="0"/>
              </a:rPr>
              <a:t>evaluatorID</a:t>
            </a:r>
            <a:r>
              <a:rPr lang="en-US" sz="1300" b="1" dirty="0">
                <a:solidFill>
                  <a:schemeClr val="accent1"/>
                </a:solidFill>
                <a:latin typeface="Courier New" pitchFamily="49" charset="0"/>
                <a:cs typeface="Courier New" pitchFamily="49" charset="0"/>
              </a:rPr>
              <a:t>)</a:t>
            </a:r>
            <a:r>
              <a:rPr lang="en-US" sz="1300" b="1"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40</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648636" y="2664781"/>
            <a:ext cx="3000375" cy="2486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linds(horizontal)">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subquery</a:t>
            </a:r>
          </a:p>
        </p:txBody>
      </p:sp>
      <p:sp>
        <p:nvSpPr>
          <p:cNvPr id="3" name="Content Placeholder 2"/>
          <p:cNvSpPr>
            <a:spLocks noGrp="1"/>
          </p:cNvSpPr>
          <p:nvPr>
            <p:ph idx="1"/>
          </p:nvPr>
        </p:nvSpPr>
        <p:spPr/>
        <p:txBody>
          <a:bodyPr>
            <a:normAutofit/>
          </a:bodyPr>
          <a:lstStyle/>
          <a:p>
            <a:r>
              <a:rPr lang="en-US"/>
              <a:t>An in-line subquery is in the FROM clause of the outer query.  Think of it has a regular but temporary table that is assigned a name through a table alias and must be joined with at least one other table, if more than one table is used.</a:t>
            </a:r>
          </a:p>
          <a:p>
            <a:endParaRPr lang="en-US"/>
          </a:p>
          <a:p>
            <a:r>
              <a:rPr lang="en-US"/>
              <a:t>The use of subqueries is sometimes necessary but, even if the answer can be found without a subquery, it is often beneficial to use subqueries to decompose a problem statement.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41</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subquery example</a:t>
            </a:r>
          </a:p>
        </p:txBody>
      </p:sp>
      <p:sp>
        <p:nvSpPr>
          <p:cNvPr id="3" name="Content Placeholder 2"/>
          <p:cNvSpPr>
            <a:spLocks noGrp="1"/>
          </p:cNvSpPr>
          <p:nvPr>
            <p:ph idx="1"/>
          </p:nvPr>
        </p:nvSpPr>
        <p:spPr/>
        <p:txBody>
          <a:bodyPr>
            <a:normAutofit/>
          </a:bodyPr>
          <a:lstStyle/>
          <a:p>
            <a:r>
              <a:rPr lang="en-US"/>
              <a:t>For this example, we’ll use the greenhouse database and create 3 temporary tables by using 3 subqueries.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42</a:t>
            </a:fld>
            <a:endParaRPr kumimoji="0" lang="en-US"/>
          </a:p>
        </p:txBody>
      </p:sp>
      <p:pic>
        <p:nvPicPr>
          <p:cNvPr id="7" name="Picture 6" descr="greenhouse_erd.jpg"/>
          <p:cNvPicPr>
            <a:picLocks noChangeAspect="1"/>
          </p:cNvPicPr>
          <p:nvPr/>
        </p:nvPicPr>
        <p:blipFill>
          <a:blip r:embed="rId3" cstate="print"/>
          <a:stretch>
            <a:fillRect/>
          </a:stretch>
        </p:blipFill>
        <p:spPr>
          <a:xfrm>
            <a:off x="4191000" y="2819400"/>
            <a:ext cx="6029588" cy="3429000"/>
          </a:xfrm>
          <a:prstGeom prst="rect">
            <a:avLst/>
          </a:prstGeom>
        </p:spPr>
      </p:pic>
      <p:sp>
        <p:nvSpPr>
          <p:cNvPr id="8" name="Rounded Rectangle 7"/>
          <p:cNvSpPr/>
          <p:nvPr/>
        </p:nvSpPr>
        <p:spPr>
          <a:xfrm>
            <a:off x="4114800" y="2743200"/>
            <a:ext cx="1752600" cy="2362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24600" y="3962400"/>
            <a:ext cx="1752600" cy="2362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382000" y="4114800"/>
            <a:ext cx="1828800" cy="838200"/>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53400" y="5181600"/>
            <a:ext cx="1981200" cy="923330"/>
          </a:xfrm>
          <a:prstGeom prst="rect">
            <a:avLst/>
          </a:prstGeom>
          <a:noFill/>
        </p:spPr>
        <p:txBody>
          <a:bodyPr wrap="square" rtlCol="0">
            <a:spAutoFit/>
          </a:bodyPr>
          <a:lstStyle/>
          <a:p>
            <a:r>
              <a:rPr lang="en-US">
                <a:solidFill>
                  <a:srgbClr val="00B050"/>
                </a:solidFill>
              </a:rPr>
              <a:t>List crop planting ID, crop, variety, and bay-bed.</a:t>
            </a:r>
          </a:p>
        </p:txBody>
      </p:sp>
      <p:sp>
        <p:nvSpPr>
          <p:cNvPr id="13" name="TextBox 12"/>
          <p:cNvSpPr txBox="1"/>
          <p:nvPr/>
        </p:nvSpPr>
        <p:spPr>
          <a:xfrm>
            <a:off x="8305800" y="2895600"/>
            <a:ext cx="1981200" cy="923330"/>
          </a:xfrm>
          <a:prstGeom prst="rect">
            <a:avLst/>
          </a:prstGeom>
          <a:noFill/>
        </p:spPr>
        <p:txBody>
          <a:bodyPr wrap="square" rtlCol="0">
            <a:spAutoFit/>
          </a:bodyPr>
          <a:lstStyle/>
          <a:p>
            <a:r>
              <a:rPr lang="en-US">
                <a:solidFill>
                  <a:schemeClr val="tx2">
                    <a:lumMod val="40000"/>
                    <a:lumOff val="60000"/>
                  </a:schemeClr>
                </a:solidFill>
              </a:rPr>
              <a:t>Count the # of harvests for each crop planting ID.</a:t>
            </a:r>
          </a:p>
        </p:txBody>
      </p:sp>
      <p:sp>
        <p:nvSpPr>
          <p:cNvPr id="14" name="TextBox 13"/>
          <p:cNvSpPr txBox="1"/>
          <p:nvPr/>
        </p:nvSpPr>
        <p:spPr>
          <a:xfrm>
            <a:off x="2057400" y="2743201"/>
            <a:ext cx="1981200" cy="2031325"/>
          </a:xfrm>
          <a:prstGeom prst="rect">
            <a:avLst/>
          </a:prstGeom>
          <a:noFill/>
        </p:spPr>
        <p:txBody>
          <a:bodyPr wrap="square" rtlCol="0">
            <a:spAutoFit/>
          </a:bodyPr>
          <a:lstStyle/>
          <a:p>
            <a:pPr algn="r"/>
            <a:r>
              <a:rPr lang="en-US">
                <a:solidFill>
                  <a:srgbClr val="C00000"/>
                </a:solidFill>
              </a:rPr>
              <a:t>List the crop planting ID and amendment, if the soil was amended with sulphur, potting mix, or mulch. </a:t>
            </a:r>
          </a:p>
        </p:txBody>
      </p:sp>
      <p:sp>
        <p:nvSpPr>
          <p:cNvPr id="15" name="TextBox 14"/>
          <p:cNvSpPr txBox="1"/>
          <p:nvPr/>
        </p:nvSpPr>
        <p:spPr>
          <a:xfrm>
            <a:off x="1752600" y="5276671"/>
            <a:ext cx="2667000" cy="923330"/>
          </a:xfrm>
          <a:prstGeom prst="rect">
            <a:avLst/>
          </a:prstGeom>
          <a:noFill/>
        </p:spPr>
        <p:txBody>
          <a:bodyPr wrap="square" rtlCol="0">
            <a:spAutoFit/>
          </a:bodyPr>
          <a:lstStyle/>
          <a:p>
            <a:pPr marL="169863" indent="-169863">
              <a:buFont typeface="Arial" pitchFamily="34" charset="0"/>
              <a:buChar char="•"/>
            </a:pPr>
            <a:r>
              <a:rPr lang="en-US"/>
              <a:t>Be sure to include the field(s) needed to join with other tables.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1</a:t>
            </a:r>
            <a:r>
              <a:rPr lang="en-US" baseline="30000"/>
              <a:t>st</a:t>
            </a:r>
            <a:r>
              <a:rPr lang="en-US"/>
              <a:t> subquery</a:t>
            </a:r>
          </a:p>
        </p:txBody>
      </p:sp>
      <p:sp>
        <p:nvSpPr>
          <p:cNvPr id="3" name="Content Placeholder 2"/>
          <p:cNvSpPr>
            <a:spLocks noGrp="1"/>
          </p:cNvSpPr>
          <p:nvPr>
            <p:ph idx="1"/>
          </p:nvPr>
        </p:nvSpPr>
        <p:spPr>
          <a:xfrm>
            <a:off x="514626" y="2108199"/>
            <a:ext cx="10058400" cy="3760891"/>
          </a:xfrm>
        </p:spPr>
        <p:txBody>
          <a:bodyPr>
            <a:normAutofit/>
          </a:bodyPr>
          <a:lstStyle/>
          <a:p>
            <a:pPr>
              <a:buNone/>
            </a:pPr>
            <a:r>
              <a:rPr lang="en-US" sz="1400" b="1" dirty="0">
                <a:solidFill>
                  <a:schemeClr val="tx1"/>
                </a:solidFill>
                <a:latin typeface="Courier New" pitchFamily="49" charset="0"/>
                <a:cs typeface="Courier New" pitchFamily="49" charset="0"/>
              </a:rPr>
              <a:t>/* Subquery to list plantings of crop/</a:t>
            </a:r>
            <a:r>
              <a:rPr lang="en-US" sz="1400" b="1" dirty="0" err="1">
                <a:solidFill>
                  <a:schemeClr val="tx1"/>
                </a:solidFill>
                <a:latin typeface="Courier New" pitchFamily="49" charset="0"/>
                <a:cs typeface="Courier New" pitchFamily="49" charset="0"/>
              </a:rPr>
              <a:t>varities</a:t>
            </a:r>
            <a:r>
              <a:rPr lang="en-US" sz="1400" b="1" dirty="0">
                <a:solidFill>
                  <a:schemeClr val="tx1"/>
                </a:solidFill>
                <a:latin typeface="Courier New" pitchFamily="49" charset="0"/>
                <a:cs typeface="Courier New" pitchFamily="49" charset="0"/>
              </a:rPr>
              <a:t>.  */</a:t>
            </a:r>
          </a:p>
          <a:p>
            <a:pPr>
              <a:buNone/>
            </a:pPr>
            <a:endParaRPr lang="en-US" sz="1400" b="1" dirty="0">
              <a:solidFill>
                <a:schemeClr val="tx1"/>
              </a:solidFill>
              <a:latin typeface="Courier New" pitchFamily="49" charset="0"/>
              <a:cs typeface="Courier New" pitchFamily="49" charset="0"/>
            </a:endParaRPr>
          </a:p>
          <a:p>
            <a:pPr>
              <a:buNone/>
            </a:pPr>
            <a:r>
              <a:rPr lang="en-US" sz="1400" b="1" dirty="0">
                <a:solidFill>
                  <a:schemeClr val="accent4"/>
                </a:solidFill>
                <a:latin typeface="Courier New" pitchFamily="49" charset="0"/>
                <a:cs typeface="Courier New" pitchFamily="49" charset="0"/>
              </a:rPr>
              <a:t>select </a:t>
            </a:r>
            <a:r>
              <a:rPr lang="en-US" sz="1400" b="1" dirty="0" err="1">
                <a:solidFill>
                  <a:schemeClr val="accent4"/>
                </a:solidFill>
                <a:latin typeface="Courier New" pitchFamily="49" charset="0"/>
                <a:cs typeface="Courier New" pitchFamily="49" charset="0"/>
              </a:rPr>
              <a:t>cropPlanting_ID</a:t>
            </a:r>
            <a:r>
              <a:rPr lang="en-US" sz="1400" b="1" dirty="0">
                <a:solidFill>
                  <a:schemeClr val="accent4"/>
                </a:solidFill>
                <a:latin typeface="Courier New" pitchFamily="49" charset="0"/>
                <a:cs typeface="Courier New" pitchFamily="49" charset="0"/>
              </a:rPr>
              <a:t>, crop, variety, </a:t>
            </a:r>
            <a:r>
              <a:rPr lang="en-US" sz="1400" b="1" dirty="0" err="1">
                <a:solidFill>
                  <a:schemeClr val="accent4"/>
                </a:solidFill>
                <a:latin typeface="Courier New" pitchFamily="49" charset="0"/>
                <a:cs typeface="Courier New" pitchFamily="49" charset="0"/>
              </a:rPr>
              <a:t>bay_bed</a:t>
            </a:r>
            <a:endParaRPr lang="en-US" sz="1400" b="1" dirty="0">
              <a:solidFill>
                <a:schemeClr val="accent4"/>
              </a:solidFill>
              <a:latin typeface="Courier New" pitchFamily="49" charset="0"/>
              <a:cs typeface="Courier New" pitchFamily="49" charset="0"/>
            </a:endParaRPr>
          </a:p>
          <a:p>
            <a:pPr>
              <a:buNone/>
            </a:pPr>
            <a:r>
              <a:rPr lang="en-US" sz="1400" b="1" dirty="0">
                <a:solidFill>
                  <a:schemeClr val="accent4"/>
                </a:solidFill>
                <a:latin typeface="Courier New" pitchFamily="49" charset="0"/>
                <a:cs typeface="Courier New" pitchFamily="49" charset="0"/>
              </a:rPr>
              <a:t>from </a:t>
            </a:r>
            <a:r>
              <a:rPr lang="en-US" sz="1400" b="1" dirty="0" err="1">
                <a:solidFill>
                  <a:schemeClr val="accent4"/>
                </a:solidFill>
                <a:latin typeface="Courier New" pitchFamily="49" charset="0"/>
                <a:cs typeface="Courier New" pitchFamily="49" charset="0"/>
              </a:rPr>
              <a:t>tblcropPlanting</a:t>
            </a:r>
            <a:r>
              <a:rPr lang="en-US" sz="1400" b="1" dirty="0">
                <a:solidFill>
                  <a:schemeClr val="accent4"/>
                </a:solidFill>
                <a:latin typeface="Courier New" pitchFamily="49" charset="0"/>
                <a:cs typeface="Courier New" pitchFamily="49" charset="0"/>
              </a:rPr>
              <a:t> join </a:t>
            </a:r>
            <a:r>
              <a:rPr lang="en-US" sz="1400" b="1" dirty="0" err="1">
                <a:solidFill>
                  <a:schemeClr val="accent4"/>
                </a:solidFill>
                <a:latin typeface="Courier New" pitchFamily="49" charset="0"/>
                <a:cs typeface="Courier New" pitchFamily="49" charset="0"/>
              </a:rPr>
              <a:t>tblcropVariety</a:t>
            </a:r>
            <a:endParaRPr lang="en-US" sz="1400" b="1" dirty="0">
              <a:solidFill>
                <a:schemeClr val="accent4"/>
              </a:solidFill>
              <a:latin typeface="Courier New" pitchFamily="49" charset="0"/>
              <a:cs typeface="Courier New" pitchFamily="49" charset="0"/>
            </a:endParaRPr>
          </a:p>
          <a:p>
            <a:pPr>
              <a:buNone/>
            </a:pPr>
            <a:r>
              <a:rPr lang="en-US" sz="1400" b="1" dirty="0">
                <a:solidFill>
                  <a:schemeClr val="accent4"/>
                </a:solidFill>
                <a:latin typeface="Courier New" pitchFamily="49" charset="0"/>
                <a:cs typeface="Courier New" pitchFamily="49" charset="0"/>
              </a:rPr>
              <a:t>  on </a:t>
            </a:r>
            <a:r>
              <a:rPr lang="en-US" sz="1400" b="1" dirty="0" err="1">
                <a:solidFill>
                  <a:schemeClr val="accent4"/>
                </a:solidFill>
                <a:latin typeface="Courier New" pitchFamily="49" charset="0"/>
                <a:cs typeface="Courier New" pitchFamily="49" charset="0"/>
              </a:rPr>
              <a:t>tblcropPlanting.cropVarID</a:t>
            </a:r>
            <a:r>
              <a:rPr lang="en-US" sz="1400" b="1" dirty="0">
                <a:solidFill>
                  <a:schemeClr val="accent4"/>
                </a:solidFill>
                <a:latin typeface="Courier New" pitchFamily="49" charset="0"/>
                <a:cs typeface="Courier New" pitchFamily="49" charset="0"/>
              </a:rPr>
              <a:t> = </a:t>
            </a:r>
            <a:r>
              <a:rPr lang="en-US" sz="1400" b="1" dirty="0" err="1">
                <a:solidFill>
                  <a:schemeClr val="accent4"/>
                </a:solidFill>
                <a:latin typeface="Courier New" pitchFamily="49" charset="0"/>
                <a:cs typeface="Courier New" pitchFamily="49" charset="0"/>
              </a:rPr>
              <a:t>tblCropVariety.cropVarID</a:t>
            </a:r>
            <a:r>
              <a:rPr lang="en-US" sz="1400" b="1" dirty="0">
                <a:solidFill>
                  <a:schemeClr val="tx1"/>
                </a:solidFill>
                <a:latin typeface="Courier New" pitchFamily="49" charset="0"/>
                <a:cs typeface="Courier New" pitchFamily="49" charset="0"/>
              </a:rPr>
              <a:t>;</a:t>
            </a:r>
          </a:p>
          <a:p>
            <a:endParaRPr lang="en-US" sz="1400" dirty="0">
              <a:solidFill>
                <a:srgbClr val="00B050"/>
              </a:solidFill>
              <a:latin typeface="Courier New" pitchFamily="49" charset="0"/>
              <a:cs typeface="Courier New" pitchFamily="49" charset="0"/>
            </a:endParaRPr>
          </a:p>
          <a:p>
            <a:endParaRPr lang="en-US" sz="1400" dirty="0">
              <a:solidFill>
                <a:srgbClr val="00B05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43</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6905349" y="2583708"/>
            <a:ext cx="4772025" cy="2809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2</a:t>
            </a:r>
            <a:r>
              <a:rPr lang="en-US" baseline="30000"/>
              <a:t>nd</a:t>
            </a:r>
            <a:r>
              <a:rPr lang="en-US"/>
              <a:t> subquery</a:t>
            </a:r>
          </a:p>
        </p:txBody>
      </p:sp>
      <p:sp>
        <p:nvSpPr>
          <p:cNvPr id="3" name="Content Placeholder 2"/>
          <p:cNvSpPr>
            <a:spLocks noGrp="1"/>
          </p:cNvSpPr>
          <p:nvPr>
            <p:ph idx="1"/>
          </p:nvPr>
        </p:nvSpPr>
        <p:spPr/>
        <p:txBody>
          <a:bodyPr>
            <a:normAutofit/>
          </a:bodyPr>
          <a:lstStyle/>
          <a:p>
            <a:pPr>
              <a:buNone/>
            </a:pPr>
            <a:r>
              <a:rPr lang="en-US" sz="1400" b="1" dirty="0">
                <a:solidFill>
                  <a:srgbClr val="C00000"/>
                </a:solidFill>
                <a:latin typeface="Courier New" pitchFamily="49" charset="0"/>
                <a:cs typeface="Courier New" pitchFamily="49" charset="0"/>
              </a:rPr>
              <a:t>/* Subquery to list the amendments for crops if the </a:t>
            </a:r>
            <a:r>
              <a:rPr lang="en-US" sz="1400" b="1" dirty="0" err="1">
                <a:solidFill>
                  <a:srgbClr val="C00000"/>
                </a:solidFill>
                <a:latin typeface="Courier New" pitchFamily="49" charset="0"/>
                <a:cs typeface="Courier New" pitchFamily="49" charset="0"/>
              </a:rPr>
              <a:t>amendements</a:t>
            </a:r>
            <a:r>
              <a:rPr lang="en-US" sz="1400" b="1" dirty="0">
                <a:solidFill>
                  <a:srgbClr val="C00000"/>
                </a:solidFill>
                <a:latin typeface="Courier New" pitchFamily="49" charset="0"/>
                <a:cs typeface="Courier New" pitchFamily="49" charset="0"/>
              </a:rPr>
              <a:t> are </a:t>
            </a:r>
            <a:r>
              <a:rPr lang="en-US" sz="1400" b="1" dirty="0" err="1">
                <a:solidFill>
                  <a:srgbClr val="C00000"/>
                </a:solidFill>
                <a:latin typeface="Courier New" pitchFamily="49" charset="0"/>
                <a:cs typeface="Courier New" pitchFamily="49" charset="0"/>
              </a:rPr>
              <a:t>sulphur</a:t>
            </a:r>
            <a:r>
              <a:rPr lang="en-US" sz="1400" b="1" dirty="0">
                <a:solidFill>
                  <a:srgbClr val="C00000"/>
                </a:solidFill>
                <a:latin typeface="Courier New" pitchFamily="49" charset="0"/>
                <a:cs typeface="Courier New" pitchFamily="49" charset="0"/>
              </a:rPr>
              <a:t>, potting mix, or mulch. */</a:t>
            </a:r>
          </a:p>
          <a:p>
            <a:pPr>
              <a:buNone/>
            </a:pPr>
            <a:endParaRPr lang="en-US" sz="1400" b="1" dirty="0">
              <a:solidFill>
                <a:srgbClr val="C00000"/>
              </a:solidFill>
              <a:latin typeface="Courier New" pitchFamily="49" charset="0"/>
              <a:cs typeface="Courier New" pitchFamily="49" charset="0"/>
            </a:endParaRPr>
          </a:p>
          <a:p>
            <a:pPr>
              <a:buNone/>
            </a:pPr>
            <a:r>
              <a:rPr lang="en-US" sz="1400" b="1" dirty="0">
                <a:solidFill>
                  <a:srgbClr val="C00000"/>
                </a:solidFill>
                <a:latin typeface="Courier New" pitchFamily="49" charset="0"/>
                <a:cs typeface="Courier New" pitchFamily="49" charset="0"/>
              </a:rPr>
              <a:t>select </a:t>
            </a:r>
            <a:r>
              <a:rPr lang="en-US" sz="1400" b="1" dirty="0" err="1">
                <a:solidFill>
                  <a:srgbClr val="C00000"/>
                </a:solidFill>
                <a:latin typeface="Courier New" pitchFamily="49" charset="0"/>
                <a:cs typeface="Courier New" pitchFamily="49" charset="0"/>
              </a:rPr>
              <a:t>CropPlantingID</a:t>
            </a:r>
            <a:r>
              <a:rPr lang="en-US" sz="1400" b="1" dirty="0">
                <a:solidFill>
                  <a:srgbClr val="C00000"/>
                </a:solidFill>
                <a:latin typeface="Courier New" pitchFamily="49" charset="0"/>
                <a:cs typeface="Courier New" pitchFamily="49" charset="0"/>
              </a:rPr>
              <a:t>, Amendment</a:t>
            </a:r>
          </a:p>
          <a:p>
            <a:pPr>
              <a:buNone/>
            </a:pPr>
            <a:r>
              <a:rPr lang="en-US" sz="1400" b="1" dirty="0">
                <a:solidFill>
                  <a:srgbClr val="C00000"/>
                </a:solidFill>
                <a:latin typeface="Courier New" pitchFamily="49" charset="0"/>
                <a:cs typeface="Courier New" pitchFamily="49" charset="0"/>
              </a:rPr>
              <a:t>from </a:t>
            </a:r>
            <a:r>
              <a:rPr lang="en-US" sz="1400" b="1" dirty="0" err="1">
                <a:solidFill>
                  <a:srgbClr val="C00000"/>
                </a:solidFill>
                <a:latin typeface="Courier New" pitchFamily="49" charset="0"/>
                <a:cs typeface="Courier New" pitchFamily="49" charset="0"/>
              </a:rPr>
              <a:t>tblAmendment</a:t>
            </a:r>
            <a:r>
              <a:rPr lang="en-US" sz="1400" b="1" dirty="0">
                <a:solidFill>
                  <a:srgbClr val="C00000"/>
                </a:solidFill>
                <a:latin typeface="Courier New" pitchFamily="49" charset="0"/>
                <a:cs typeface="Courier New" pitchFamily="49" charset="0"/>
              </a:rPr>
              <a:t> join </a:t>
            </a:r>
            <a:r>
              <a:rPr lang="en-US" sz="1400" b="1" dirty="0" err="1">
                <a:solidFill>
                  <a:srgbClr val="C00000"/>
                </a:solidFill>
                <a:latin typeface="Courier New" pitchFamily="49" charset="0"/>
                <a:cs typeface="Courier New" pitchFamily="49" charset="0"/>
              </a:rPr>
              <a:t>tblCropPlantingAmend</a:t>
            </a:r>
            <a:r>
              <a:rPr lang="en-US" sz="1400" b="1" dirty="0">
                <a:solidFill>
                  <a:srgbClr val="C00000"/>
                </a:solidFill>
                <a:latin typeface="Courier New" pitchFamily="49" charset="0"/>
                <a:cs typeface="Courier New" pitchFamily="49" charset="0"/>
              </a:rPr>
              <a:t> </a:t>
            </a:r>
          </a:p>
          <a:p>
            <a:pPr>
              <a:buNone/>
            </a:pPr>
            <a:r>
              <a:rPr lang="en-US" sz="1400" b="1" dirty="0">
                <a:solidFill>
                  <a:srgbClr val="C00000"/>
                </a:solidFill>
                <a:latin typeface="Courier New" pitchFamily="49" charset="0"/>
                <a:cs typeface="Courier New" pitchFamily="49" charset="0"/>
              </a:rPr>
              <a:t>  on </a:t>
            </a:r>
            <a:r>
              <a:rPr lang="en-US" sz="1400" b="1" dirty="0" err="1">
                <a:solidFill>
                  <a:srgbClr val="C00000"/>
                </a:solidFill>
                <a:latin typeface="Courier New" pitchFamily="49" charset="0"/>
                <a:cs typeface="Courier New" pitchFamily="49" charset="0"/>
              </a:rPr>
              <a:t>Amend_Code</a:t>
            </a:r>
            <a:r>
              <a:rPr lang="en-US" sz="1400" b="1" dirty="0">
                <a:solidFill>
                  <a:srgbClr val="C00000"/>
                </a:solidFill>
                <a:latin typeface="Courier New" pitchFamily="49" charset="0"/>
                <a:cs typeface="Courier New" pitchFamily="49" charset="0"/>
              </a:rPr>
              <a:t> = </a:t>
            </a:r>
            <a:r>
              <a:rPr lang="en-US" sz="1400" b="1" dirty="0" err="1">
                <a:solidFill>
                  <a:srgbClr val="C00000"/>
                </a:solidFill>
                <a:latin typeface="Courier New" pitchFamily="49" charset="0"/>
                <a:cs typeface="Courier New" pitchFamily="49" charset="0"/>
              </a:rPr>
              <a:t>AmendCode</a:t>
            </a:r>
            <a:endParaRPr lang="en-US" sz="1400" b="1" dirty="0">
              <a:solidFill>
                <a:srgbClr val="C00000"/>
              </a:solidFill>
              <a:latin typeface="Courier New" pitchFamily="49" charset="0"/>
              <a:cs typeface="Courier New" pitchFamily="49" charset="0"/>
            </a:endParaRPr>
          </a:p>
          <a:p>
            <a:pPr>
              <a:buNone/>
            </a:pPr>
            <a:r>
              <a:rPr lang="en-US" sz="1400" b="1" dirty="0">
                <a:solidFill>
                  <a:srgbClr val="C00000"/>
                </a:solidFill>
                <a:latin typeface="Courier New" pitchFamily="49" charset="0"/>
                <a:cs typeface="Courier New" pitchFamily="49" charset="0"/>
              </a:rPr>
              <a:t>where Amendment IN ('Sulphur', 'Potting Mix', 'Mulch');</a:t>
            </a:r>
          </a:p>
          <a:p>
            <a:endParaRPr lang="en-US" sz="1400" dirty="0">
              <a:solidFill>
                <a:srgbClr val="00B050"/>
              </a:solidFill>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44</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7176116" y="2601437"/>
            <a:ext cx="4514850" cy="2981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3</a:t>
            </a:r>
            <a:r>
              <a:rPr lang="en-US" baseline="30000"/>
              <a:t>rd</a:t>
            </a:r>
            <a:r>
              <a:rPr lang="en-US"/>
              <a:t> subquery</a:t>
            </a:r>
          </a:p>
        </p:txBody>
      </p:sp>
      <p:sp>
        <p:nvSpPr>
          <p:cNvPr id="3" name="Content Placeholder 2"/>
          <p:cNvSpPr>
            <a:spLocks noGrp="1"/>
          </p:cNvSpPr>
          <p:nvPr>
            <p:ph idx="1"/>
          </p:nvPr>
        </p:nvSpPr>
        <p:spPr/>
        <p:txBody>
          <a:bodyPr>
            <a:normAutofit/>
          </a:bodyPr>
          <a:lstStyle/>
          <a:p>
            <a:pPr>
              <a:buNone/>
            </a:pPr>
            <a:r>
              <a:rPr lang="en-US" sz="1400" b="1" dirty="0">
                <a:solidFill>
                  <a:schemeClr val="tx2">
                    <a:lumMod val="60000"/>
                    <a:lumOff val="40000"/>
                  </a:schemeClr>
                </a:solidFill>
                <a:latin typeface="Courier New" pitchFamily="49" charset="0"/>
                <a:cs typeface="Courier New" pitchFamily="49" charset="0"/>
              </a:rPr>
              <a:t>/* Get a count of the harvests for each crop-planting. */</a:t>
            </a:r>
          </a:p>
          <a:p>
            <a:pPr>
              <a:buNone/>
            </a:pPr>
            <a:endParaRPr lang="en-US" sz="1400" b="1" dirty="0">
              <a:solidFill>
                <a:schemeClr val="tx2">
                  <a:lumMod val="60000"/>
                  <a:lumOff val="40000"/>
                </a:schemeClr>
              </a:solidFill>
              <a:latin typeface="Courier New" pitchFamily="49" charset="0"/>
              <a:cs typeface="Courier New" pitchFamily="49" charset="0"/>
            </a:endParaRPr>
          </a:p>
          <a:p>
            <a:pPr>
              <a:buNone/>
            </a:pPr>
            <a:r>
              <a:rPr lang="en-US" sz="1400" b="1" dirty="0">
                <a:solidFill>
                  <a:schemeClr val="tx2">
                    <a:lumMod val="60000"/>
                    <a:lumOff val="40000"/>
                  </a:schemeClr>
                </a:solidFill>
                <a:latin typeface="Courier New" pitchFamily="49" charset="0"/>
                <a:cs typeface="Courier New" pitchFamily="49" charset="0"/>
              </a:rPr>
              <a:t>select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solidFill>
                  <a:schemeClr val="tx2">
                    <a:lumMod val="60000"/>
                    <a:lumOff val="40000"/>
                  </a:schemeClr>
                </a:solidFill>
                <a:latin typeface="Courier New" pitchFamily="49" charset="0"/>
                <a:cs typeface="Courier New" pitchFamily="49" charset="0"/>
              </a:rPr>
              <a:t>, COUNT(*) as </a:t>
            </a:r>
            <a:r>
              <a:rPr lang="en-US" sz="1400" b="1" dirty="0" err="1">
                <a:solidFill>
                  <a:schemeClr val="tx2">
                    <a:lumMod val="60000"/>
                    <a:lumOff val="40000"/>
                  </a:schemeClr>
                </a:solidFill>
                <a:latin typeface="Courier New" pitchFamily="49" charset="0"/>
                <a:cs typeface="Courier New" pitchFamily="49" charset="0"/>
              </a:rPr>
              <a:t>hrvst_count</a:t>
            </a:r>
            <a:endParaRPr lang="en-US" sz="1400" b="1" dirty="0">
              <a:solidFill>
                <a:schemeClr val="tx2">
                  <a:lumMod val="60000"/>
                  <a:lumOff val="40000"/>
                </a:schemeClr>
              </a:solidFill>
              <a:latin typeface="Courier New" pitchFamily="49" charset="0"/>
              <a:cs typeface="Courier New" pitchFamily="49" charset="0"/>
            </a:endParaRPr>
          </a:p>
          <a:p>
            <a:pPr>
              <a:buNone/>
            </a:pPr>
            <a:r>
              <a:rPr lang="en-US" sz="1400" b="1" dirty="0">
                <a:solidFill>
                  <a:schemeClr val="tx2">
                    <a:lumMod val="60000"/>
                    <a:lumOff val="40000"/>
                  </a:schemeClr>
                </a:solidFill>
                <a:latin typeface="Courier New" pitchFamily="49" charset="0"/>
                <a:cs typeface="Courier New" pitchFamily="49" charset="0"/>
              </a:rPr>
              <a:t>from </a:t>
            </a:r>
            <a:r>
              <a:rPr lang="en-US" sz="1400" b="1" dirty="0" err="1">
                <a:solidFill>
                  <a:schemeClr val="tx2">
                    <a:lumMod val="60000"/>
                    <a:lumOff val="40000"/>
                  </a:schemeClr>
                </a:solidFill>
                <a:latin typeface="Courier New" pitchFamily="49" charset="0"/>
                <a:cs typeface="Courier New" pitchFamily="49" charset="0"/>
              </a:rPr>
              <a:t>tblCropHarvest</a:t>
            </a:r>
            <a:endParaRPr lang="en-US" sz="1400" b="1" dirty="0">
              <a:solidFill>
                <a:schemeClr val="tx2">
                  <a:lumMod val="60000"/>
                  <a:lumOff val="40000"/>
                </a:schemeClr>
              </a:solidFill>
              <a:latin typeface="Courier New" pitchFamily="49" charset="0"/>
              <a:cs typeface="Courier New" pitchFamily="49" charset="0"/>
            </a:endParaRPr>
          </a:p>
          <a:p>
            <a:pPr>
              <a:buNone/>
            </a:pPr>
            <a:r>
              <a:rPr lang="en-US" sz="1400" b="1" dirty="0">
                <a:solidFill>
                  <a:schemeClr val="tx2">
                    <a:lumMod val="60000"/>
                    <a:lumOff val="40000"/>
                  </a:schemeClr>
                </a:solidFill>
                <a:latin typeface="Courier New" pitchFamily="49" charset="0"/>
                <a:cs typeface="Courier New" pitchFamily="49" charset="0"/>
              </a:rPr>
              <a:t>group by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solidFill>
                  <a:schemeClr val="tx2">
                    <a:lumMod val="60000"/>
                    <a:lumOff val="40000"/>
                  </a:schemeClr>
                </a:solidFill>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45</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335857" y="2555133"/>
            <a:ext cx="4657725" cy="2867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6807"/>
            <a:ext cx="10058400" cy="1450757"/>
          </a:xfrm>
        </p:spPr>
        <p:txBody>
          <a:bodyPr/>
          <a:lstStyle/>
          <a:p>
            <a:r>
              <a:rPr lang="en-US" dirty="0"/>
              <a:t>In-line example – Complete query</a:t>
            </a:r>
          </a:p>
        </p:txBody>
      </p:sp>
      <p:sp>
        <p:nvSpPr>
          <p:cNvPr id="3" name="Content Placeholder 2"/>
          <p:cNvSpPr>
            <a:spLocks noGrp="1"/>
          </p:cNvSpPr>
          <p:nvPr>
            <p:ph idx="1"/>
          </p:nvPr>
        </p:nvSpPr>
        <p:spPr>
          <a:xfrm>
            <a:off x="1097280" y="1093950"/>
            <a:ext cx="10058400" cy="3760891"/>
          </a:xfrm>
        </p:spPr>
        <p:txBody>
          <a:bodyPr>
            <a:noAutofit/>
          </a:bodyPr>
          <a:lstStyle/>
          <a:p>
            <a:pPr>
              <a:buNone/>
            </a:pPr>
            <a:r>
              <a:rPr lang="en-US" sz="1400" b="1" dirty="0">
                <a:latin typeface="Courier New" pitchFamily="49" charset="0"/>
                <a:cs typeface="Courier New" pitchFamily="49" charset="0"/>
              </a:rPr>
              <a:t>/* In-line query using 3 subqueries in the FROM clause. This query uses table aliases.  Note that the column aliases in the subquery are used just like "regular" columns in the outer query SELECT clause. */</a:t>
            </a:r>
          </a:p>
          <a:p>
            <a:pPr>
              <a:buNone/>
            </a:pPr>
            <a:r>
              <a:rPr lang="en-US" sz="1400" b="1" dirty="0">
                <a:latin typeface="Courier New" pitchFamily="49" charset="0"/>
                <a:cs typeface="Courier New" pitchFamily="49" charset="0"/>
              </a:rPr>
              <a:t>select </a:t>
            </a:r>
            <a:r>
              <a:rPr lang="en-US" sz="1400" b="1" dirty="0" err="1">
                <a:solidFill>
                  <a:srgbClr val="00B050"/>
                </a:solidFill>
                <a:latin typeface="Courier New" pitchFamily="49" charset="0"/>
                <a:cs typeface="Courier New" pitchFamily="49" charset="0"/>
              </a:rPr>
              <a:t>Crp</a:t>
            </a:r>
            <a:r>
              <a:rPr lang="en-US" sz="1400" b="1" dirty="0" err="1">
                <a:latin typeface="Courier New" pitchFamily="49" charset="0"/>
                <a:cs typeface="Courier New" pitchFamily="49" charset="0"/>
              </a:rPr>
              <a:t>.cropPlanting_ID</a:t>
            </a:r>
            <a:r>
              <a:rPr lang="en-US" sz="1400" b="1" dirty="0">
                <a:latin typeface="Courier New" pitchFamily="49" charset="0"/>
                <a:cs typeface="Courier New" pitchFamily="49" charset="0"/>
              </a:rPr>
              <a:t>, crop, variety, </a:t>
            </a:r>
            <a:r>
              <a:rPr lang="en-US" sz="1400" b="1" dirty="0" err="1">
                <a:latin typeface="Courier New" pitchFamily="49" charset="0"/>
                <a:cs typeface="Courier New" pitchFamily="49" charset="0"/>
              </a:rPr>
              <a:t>hrvst_count</a:t>
            </a:r>
            <a:r>
              <a:rPr lang="en-US" sz="1400" b="1" dirty="0">
                <a:latin typeface="Courier New" pitchFamily="49" charset="0"/>
                <a:cs typeface="Courier New" pitchFamily="49" charset="0"/>
              </a:rPr>
              <a:t>, BB</a:t>
            </a:r>
          </a:p>
          <a:p>
            <a:pPr>
              <a:buNone/>
            </a:pPr>
            <a:r>
              <a:rPr lang="en-US" sz="1400" b="1" dirty="0">
                <a:latin typeface="Courier New" pitchFamily="49" charset="0"/>
                <a:cs typeface="Courier New" pitchFamily="49" charset="0"/>
              </a:rPr>
              <a:t>from</a:t>
            </a:r>
          </a:p>
          <a:p>
            <a:pPr>
              <a:buNone/>
            </a:pPr>
            <a:r>
              <a:rPr lang="en-US" sz="1400" b="1" dirty="0">
                <a:latin typeface="Courier New" pitchFamily="49" charset="0"/>
                <a:cs typeface="Courier New" pitchFamily="49" charset="0"/>
              </a:rPr>
              <a:t>  (</a:t>
            </a:r>
            <a:r>
              <a:rPr lang="en-US" sz="1400" b="1" dirty="0">
                <a:solidFill>
                  <a:schemeClr val="accent4"/>
                </a:solidFill>
                <a:latin typeface="Courier New" pitchFamily="49" charset="0"/>
                <a:cs typeface="Courier New" pitchFamily="49" charset="0"/>
              </a:rPr>
              <a:t>select </a:t>
            </a:r>
            <a:r>
              <a:rPr lang="en-US" sz="1400" b="1" dirty="0" err="1">
                <a:solidFill>
                  <a:schemeClr val="accent4"/>
                </a:solidFill>
                <a:latin typeface="Courier New" pitchFamily="49" charset="0"/>
                <a:cs typeface="Courier New" pitchFamily="49" charset="0"/>
              </a:rPr>
              <a:t>cropPlanting_ID</a:t>
            </a:r>
            <a:r>
              <a:rPr lang="en-US" sz="1400" b="1" dirty="0">
                <a:solidFill>
                  <a:schemeClr val="accent4"/>
                </a:solidFill>
                <a:latin typeface="Courier New" pitchFamily="49" charset="0"/>
                <a:cs typeface="Courier New" pitchFamily="49" charset="0"/>
              </a:rPr>
              <a:t>, crop, variety, </a:t>
            </a:r>
            <a:r>
              <a:rPr lang="en-US" sz="1400" b="1" dirty="0" err="1">
                <a:solidFill>
                  <a:schemeClr val="accent4"/>
                </a:solidFill>
                <a:latin typeface="Courier New" pitchFamily="49" charset="0"/>
                <a:cs typeface="Courier New" pitchFamily="49" charset="0"/>
              </a:rPr>
              <a:t>bay_bed</a:t>
            </a:r>
            <a:r>
              <a:rPr lang="en-US" sz="1400" b="1" dirty="0">
                <a:solidFill>
                  <a:schemeClr val="accent4"/>
                </a:solidFill>
                <a:latin typeface="Courier New" pitchFamily="49" charset="0"/>
                <a:cs typeface="Courier New" pitchFamily="49" charset="0"/>
              </a:rPr>
              <a:t> as "BB“</a:t>
            </a:r>
            <a:br>
              <a:rPr lang="en-US" sz="1400" b="1" dirty="0">
                <a:solidFill>
                  <a:schemeClr val="accent4"/>
                </a:solidFill>
                <a:latin typeface="Courier New" pitchFamily="49" charset="0"/>
                <a:cs typeface="Courier New" pitchFamily="49" charset="0"/>
              </a:rPr>
            </a:br>
            <a:r>
              <a:rPr lang="en-US" sz="1400" b="1" dirty="0">
                <a:solidFill>
                  <a:schemeClr val="accent4"/>
                </a:solidFill>
                <a:latin typeface="Courier New" pitchFamily="49" charset="0"/>
                <a:cs typeface="Courier New" pitchFamily="49" charset="0"/>
              </a:rPr>
              <a:t>   from </a:t>
            </a:r>
            <a:r>
              <a:rPr lang="en-US" sz="1400" b="1" dirty="0" err="1">
                <a:solidFill>
                  <a:schemeClr val="accent4"/>
                </a:solidFill>
                <a:latin typeface="Courier New" pitchFamily="49" charset="0"/>
                <a:cs typeface="Courier New" pitchFamily="49" charset="0"/>
              </a:rPr>
              <a:t>tblcropPlanting</a:t>
            </a:r>
            <a:r>
              <a:rPr lang="en-US" sz="1400" b="1" dirty="0">
                <a:solidFill>
                  <a:schemeClr val="accent4"/>
                </a:solidFill>
                <a:latin typeface="Courier New" pitchFamily="49" charset="0"/>
                <a:cs typeface="Courier New" pitchFamily="49" charset="0"/>
              </a:rPr>
              <a:t> join </a:t>
            </a:r>
            <a:r>
              <a:rPr lang="en-US" sz="1400" b="1" dirty="0" err="1">
                <a:solidFill>
                  <a:schemeClr val="accent4"/>
                </a:solidFill>
                <a:latin typeface="Courier New" pitchFamily="49" charset="0"/>
                <a:cs typeface="Courier New" pitchFamily="49" charset="0"/>
              </a:rPr>
              <a:t>tblcropVariety</a:t>
            </a:r>
            <a:br>
              <a:rPr lang="en-US" sz="1400" b="1" dirty="0">
                <a:solidFill>
                  <a:schemeClr val="accent4"/>
                </a:solidFill>
                <a:latin typeface="Courier New" pitchFamily="49" charset="0"/>
                <a:cs typeface="Courier New" pitchFamily="49" charset="0"/>
              </a:rPr>
            </a:br>
            <a:r>
              <a:rPr lang="en-US" sz="1400" b="1" dirty="0">
                <a:solidFill>
                  <a:schemeClr val="accent4"/>
                </a:solidFill>
                <a:latin typeface="Courier New" pitchFamily="49" charset="0"/>
                <a:cs typeface="Courier New" pitchFamily="49" charset="0"/>
              </a:rPr>
              <a:t>   on </a:t>
            </a:r>
            <a:r>
              <a:rPr lang="en-US" sz="1400" b="1" dirty="0" err="1">
                <a:solidFill>
                  <a:schemeClr val="accent4"/>
                </a:solidFill>
                <a:latin typeface="Courier New" pitchFamily="49" charset="0"/>
                <a:cs typeface="Courier New" pitchFamily="49" charset="0"/>
              </a:rPr>
              <a:t>tblcropPlanting.cropVarID</a:t>
            </a:r>
            <a:r>
              <a:rPr lang="en-US" sz="1400" b="1" dirty="0">
                <a:solidFill>
                  <a:schemeClr val="accent4"/>
                </a:solidFill>
                <a:latin typeface="Courier New" pitchFamily="49" charset="0"/>
                <a:cs typeface="Courier New" pitchFamily="49" charset="0"/>
              </a:rPr>
              <a:t> = </a:t>
            </a:r>
            <a:r>
              <a:rPr lang="en-US" sz="1400" b="1" dirty="0" err="1">
                <a:solidFill>
                  <a:schemeClr val="accent4"/>
                </a:solidFill>
                <a:latin typeface="Courier New" pitchFamily="49" charset="0"/>
                <a:cs typeface="Courier New" pitchFamily="49" charset="0"/>
              </a:rPr>
              <a:t>tblCropVariety.cropVarID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Crp</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a:solidFill>
                  <a:srgbClr val="C00000"/>
                </a:solidFill>
                <a:latin typeface="Courier New" pitchFamily="49" charset="0"/>
                <a:cs typeface="Courier New" pitchFamily="49" charset="0"/>
              </a:rPr>
              <a:t>select </a:t>
            </a:r>
            <a:r>
              <a:rPr lang="en-US" sz="1400" b="1" dirty="0" err="1">
                <a:solidFill>
                  <a:srgbClr val="C00000"/>
                </a:solidFill>
                <a:latin typeface="Courier New" pitchFamily="49" charset="0"/>
                <a:cs typeface="Courier New" pitchFamily="49" charset="0"/>
              </a:rPr>
              <a:t>CropPlantingID</a:t>
            </a:r>
            <a:r>
              <a:rPr lang="en-US" sz="1400" b="1" dirty="0">
                <a:solidFill>
                  <a:srgbClr val="C00000"/>
                </a:solidFill>
                <a:latin typeface="Courier New" pitchFamily="49" charset="0"/>
                <a:cs typeface="Courier New" pitchFamily="49" charset="0"/>
              </a:rPr>
              <a:t>, Amendment</a:t>
            </a:r>
            <a:br>
              <a:rPr lang="en-US" sz="1400" b="1" dirty="0">
                <a:solidFill>
                  <a:srgbClr val="C00000"/>
                </a:solidFill>
                <a:latin typeface="Courier New" pitchFamily="49" charset="0"/>
                <a:cs typeface="Courier New" pitchFamily="49" charset="0"/>
              </a:rPr>
            </a:br>
            <a:r>
              <a:rPr lang="en-US" sz="1400" b="1" dirty="0">
                <a:solidFill>
                  <a:srgbClr val="C00000"/>
                </a:solidFill>
                <a:latin typeface="Courier New" pitchFamily="49" charset="0"/>
                <a:cs typeface="Courier New" pitchFamily="49" charset="0"/>
              </a:rPr>
              <a:t>   from </a:t>
            </a:r>
            <a:r>
              <a:rPr lang="en-US" sz="1400" b="1" dirty="0" err="1">
                <a:solidFill>
                  <a:srgbClr val="C00000"/>
                </a:solidFill>
                <a:latin typeface="Courier New" pitchFamily="49" charset="0"/>
                <a:cs typeface="Courier New" pitchFamily="49" charset="0"/>
              </a:rPr>
              <a:t>tblAmendment</a:t>
            </a:r>
            <a:r>
              <a:rPr lang="en-US" sz="1400" b="1" dirty="0">
                <a:solidFill>
                  <a:srgbClr val="C00000"/>
                </a:solidFill>
                <a:latin typeface="Courier New" pitchFamily="49" charset="0"/>
                <a:cs typeface="Courier New" pitchFamily="49" charset="0"/>
              </a:rPr>
              <a:t> join </a:t>
            </a:r>
            <a:r>
              <a:rPr lang="en-US" sz="1400" b="1" dirty="0" err="1">
                <a:solidFill>
                  <a:srgbClr val="C00000"/>
                </a:solidFill>
                <a:latin typeface="Courier New" pitchFamily="49" charset="0"/>
                <a:cs typeface="Courier New" pitchFamily="49" charset="0"/>
              </a:rPr>
              <a:t>tblCropPlantingAmend</a:t>
            </a:r>
            <a:r>
              <a:rPr lang="en-US" sz="1400" b="1" dirty="0">
                <a:solidFill>
                  <a:srgbClr val="C00000"/>
                </a:solidFill>
                <a:latin typeface="Courier New" pitchFamily="49" charset="0"/>
                <a:cs typeface="Courier New" pitchFamily="49" charset="0"/>
              </a:rPr>
              <a:t> </a:t>
            </a:r>
            <a:br>
              <a:rPr lang="en-US" sz="1400" b="1" dirty="0">
                <a:solidFill>
                  <a:srgbClr val="C00000"/>
                </a:solidFill>
                <a:latin typeface="Courier New" pitchFamily="49" charset="0"/>
                <a:cs typeface="Courier New" pitchFamily="49" charset="0"/>
              </a:rPr>
            </a:br>
            <a:r>
              <a:rPr lang="en-US" sz="1400" b="1" dirty="0">
                <a:solidFill>
                  <a:srgbClr val="C00000"/>
                </a:solidFill>
                <a:latin typeface="Courier New" pitchFamily="49" charset="0"/>
                <a:cs typeface="Courier New" pitchFamily="49" charset="0"/>
              </a:rPr>
              <a:t>   on </a:t>
            </a:r>
            <a:r>
              <a:rPr lang="en-US" sz="1400" b="1" dirty="0" err="1">
                <a:solidFill>
                  <a:srgbClr val="C00000"/>
                </a:solidFill>
                <a:latin typeface="Courier New" pitchFamily="49" charset="0"/>
                <a:cs typeface="Courier New" pitchFamily="49" charset="0"/>
              </a:rPr>
              <a:t>Amend_Code</a:t>
            </a:r>
            <a:r>
              <a:rPr lang="en-US" sz="1400" b="1" dirty="0">
                <a:solidFill>
                  <a:srgbClr val="C00000"/>
                </a:solidFill>
                <a:latin typeface="Courier New" pitchFamily="49" charset="0"/>
                <a:cs typeface="Courier New" pitchFamily="49" charset="0"/>
              </a:rPr>
              <a:t> = </a:t>
            </a:r>
            <a:r>
              <a:rPr lang="en-US" sz="1400" b="1" dirty="0" err="1">
                <a:solidFill>
                  <a:srgbClr val="C00000"/>
                </a:solidFill>
                <a:latin typeface="Courier New" pitchFamily="49" charset="0"/>
                <a:cs typeface="Courier New" pitchFamily="49" charset="0"/>
              </a:rPr>
              <a:t>AmendCode</a:t>
            </a:r>
            <a:br>
              <a:rPr lang="en-US" sz="1400" b="1" dirty="0">
                <a:solidFill>
                  <a:srgbClr val="C00000"/>
                </a:solidFill>
                <a:latin typeface="Courier New" pitchFamily="49" charset="0"/>
                <a:cs typeface="Courier New" pitchFamily="49" charset="0"/>
              </a:rPr>
            </a:br>
            <a:r>
              <a:rPr lang="en-US" sz="1400" b="1" dirty="0">
                <a:solidFill>
                  <a:srgbClr val="C00000"/>
                </a:solidFill>
                <a:latin typeface="Courier New" pitchFamily="49" charset="0"/>
                <a:cs typeface="Courier New" pitchFamily="49" charset="0"/>
              </a:rPr>
              <a:t>   where Amendment IN ('Sulphur', 'Potting Mix', 'Mulch')</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Amd</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a:solidFill>
                  <a:schemeClr val="tx2">
                    <a:lumMod val="60000"/>
                    <a:lumOff val="40000"/>
                  </a:schemeClr>
                </a:solidFill>
                <a:latin typeface="Courier New" pitchFamily="49" charset="0"/>
                <a:cs typeface="Courier New" pitchFamily="49" charset="0"/>
              </a:rPr>
              <a:t>select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solidFill>
                  <a:schemeClr val="tx2">
                    <a:lumMod val="60000"/>
                    <a:lumOff val="40000"/>
                  </a:schemeClr>
                </a:solidFill>
                <a:latin typeface="Courier New" pitchFamily="49" charset="0"/>
                <a:cs typeface="Courier New" pitchFamily="49" charset="0"/>
              </a:rPr>
              <a:t>, COUNT(*) as </a:t>
            </a:r>
            <a:r>
              <a:rPr lang="en-US" sz="1400" b="1" dirty="0" err="1">
                <a:solidFill>
                  <a:schemeClr val="tx2">
                    <a:lumMod val="60000"/>
                    <a:lumOff val="40000"/>
                  </a:schemeClr>
                </a:solidFill>
                <a:latin typeface="Courier New" pitchFamily="49" charset="0"/>
                <a:cs typeface="Courier New" pitchFamily="49" charset="0"/>
              </a:rPr>
              <a:t>hrvst_count</a:t>
            </a:r>
            <a:br>
              <a:rPr lang="en-US" sz="1400" b="1" dirty="0">
                <a:solidFill>
                  <a:schemeClr val="tx2">
                    <a:lumMod val="60000"/>
                    <a:lumOff val="40000"/>
                  </a:schemeClr>
                </a:solidFill>
                <a:latin typeface="Courier New" pitchFamily="49" charset="0"/>
                <a:cs typeface="Courier New" pitchFamily="49" charset="0"/>
              </a:rPr>
            </a:br>
            <a:r>
              <a:rPr lang="en-US" sz="1400" b="1" dirty="0">
                <a:solidFill>
                  <a:schemeClr val="tx2">
                    <a:lumMod val="60000"/>
                    <a:lumOff val="40000"/>
                  </a:schemeClr>
                </a:solidFill>
                <a:latin typeface="Courier New" pitchFamily="49" charset="0"/>
                <a:cs typeface="Courier New" pitchFamily="49" charset="0"/>
              </a:rPr>
              <a:t>   from </a:t>
            </a:r>
            <a:r>
              <a:rPr lang="en-US" sz="1400" b="1" dirty="0" err="1">
                <a:solidFill>
                  <a:schemeClr val="tx2">
                    <a:lumMod val="60000"/>
                    <a:lumOff val="40000"/>
                  </a:schemeClr>
                </a:solidFill>
                <a:latin typeface="Courier New" pitchFamily="49" charset="0"/>
                <a:cs typeface="Courier New" pitchFamily="49" charset="0"/>
              </a:rPr>
              <a:t>tblCropHarvest</a:t>
            </a:r>
            <a:br>
              <a:rPr lang="en-US" sz="1400" b="1" dirty="0">
                <a:solidFill>
                  <a:schemeClr val="tx2">
                    <a:lumMod val="60000"/>
                    <a:lumOff val="40000"/>
                  </a:schemeClr>
                </a:solidFill>
                <a:latin typeface="Courier New" pitchFamily="49" charset="0"/>
                <a:cs typeface="Courier New" pitchFamily="49" charset="0"/>
              </a:rPr>
            </a:br>
            <a:r>
              <a:rPr lang="en-US" sz="1400" b="1" dirty="0">
                <a:solidFill>
                  <a:schemeClr val="tx2">
                    <a:lumMod val="60000"/>
                    <a:lumOff val="40000"/>
                  </a:schemeClr>
                </a:solidFill>
                <a:latin typeface="Courier New" pitchFamily="49" charset="0"/>
                <a:cs typeface="Courier New" pitchFamily="49" charset="0"/>
              </a:rPr>
              <a:t>   group by </a:t>
            </a:r>
            <a:r>
              <a:rPr lang="en-US" sz="1400" b="1" dirty="0" err="1">
                <a:solidFill>
                  <a:schemeClr val="tx2">
                    <a:lumMod val="60000"/>
                    <a:lumOff val="40000"/>
                  </a:schemeClr>
                </a:solidFill>
                <a:latin typeface="Courier New" pitchFamily="49" charset="0"/>
                <a:cs typeface="Courier New" pitchFamily="49" charset="0"/>
              </a:rPr>
              <a:t>CropPlantingID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Hrv</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where </a:t>
            </a:r>
            <a:r>
              <a:rPr lang="en-US" sz="1400" b="1" dirty="0" err="1">
                <a:solidFill>
                  <a:srgbClr val="C00000"/>
                </a:solidFill>
                <a:latin typeface="Courier New" pitchFamily="49" charset="0"/>
                <a:cs typeface="Courier New" pitchFamily="49" charset="0"/>
              </a:rPr>
              <a:t>amd</a:t>
            </a:r>
            <a:r>
              <a:rPr lang="en-US" sz="1400" b="1" dirty="0" err="1">
                <a:latin typeface="Courier New" pitchFamily="49" charset="0"/>
                <a:cs typeface="Courier New" pitchFamily="49" charset="0"/>
              </a:rPr>
              <a:t>.CropPlantingID</a:t>
            </a:r>
            <a:r>
              <a:rPr lang="en-US" sz="1400" b="1" dirty="0">
                <a:latin typeface="Courier New" pitchFamily="49" charset="0"/>
                <a:cs typeface="Courier New" pitchFamily="49" charset="0"/>
              </a:rPr>
              <a:t> = </a:t>
            </a:r>
            <a:r>
              <a:rPr lang="en-US" sz="1400" b="1" dirty="0" err="1">
                <a:solidFill>
                  <a:srgbClr val="00B050"/>
                </a:solidFill>
                <a:latin typeface="Courier New" pitchFamily="49" charset="0"/>
                <a:cs typeface="Courier New" pitchFamily="49" charset="0"/>
              </a:rPr>
              <a:t>Crp</a:t>
            </a:r>
            <a:r>
              <a:rPr lang="en-US" sz="1400" b="1" dirty="0" err="1">
                <a:latin typeface="Courier New" pitchFamily="49" charset="0"/>
                <a:cs typeface="Courier New" pitchFamily="49" charset="0"/>
              </a:rPr>
              <a:t>.CropPlanting_ID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and </a:t>
            </a:r>
            <a:r>
              <a:rPr lang="en-US" sz="1400" b="1" dirty="0" err="1">
                <a:solidFill>
                  <a:srgbClr val="00B050"/>
                </a:solidFill>
                <a:latin typeface="Courier New" pitchFamily="49" charset="0"/>
                <a:cs typeface="Courier New" pitchFamily="49" charset="0"/>
              </a:rPr>
              <a:t>Crp</a:t>
            </a:r>
            <a:r>
              <a:rPr lang="en-US" sz="1400" b="1" dirty="0" err="1">
                <a:latin typeface="Courier New" pitchFamily="49" charset="0"/>
                <a:cs typeface="Courier New" pitchFamily="49" charset="0"/>
              </a:rPr>
              <a:t>.CropPlanting_ID</a:t>
            </a:r>
            <a:r>
              <a:rPr lang="en-US" sz="1400" b="1" dirty="0">
                <a:latin typeface="Courier New" pitchFamily="49" charset="0"/>
                <a:cs typeface="Courier New" pitchFamily="49" charset="0"/>
              </a:rPr>
              <a:t> = </a:t>
            </a:r>
            <a:r>
              <a:rPr lang="en-US" sz="1400" b="1" dirty="0" err="1">
                <a:solidFill>
                  <a:srgbClr val="0070C0"/>
                </a:solidFill>
                <a:latin typeface="Courier New" pitchFamily="49" charset="0"/>
                <a:cs typeface="Courier New" pitchFamily="49" charset="0"/>
              </a:rPr>
              <a:t>hrv</a:t>
            </a:r>
            <a:r>
              <a:rPr lang="en-US" sz="1400" b="1" dirty="0" err="1">
                <a:latin typeface="Courier New" pitchFamily="49" charset="0"/>
                <a:cs typeface="Courier New" pitchFamily="49" charset="0"/>
              </a:rPr>
              <a:t>.CropPlantingID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order by </a:t>
            </a:r>
            <a:r>
              <a:rPr lang="en-US" sz="1400" b="1" dirty="0" err="1">
                <a:latin typeface="Courier New" pitchFamily="49" charset="0"/>
                <a:cs typeface="Courier New" pitchFamily="49" charset="0"/>
              </a:rPr>
              <a:t>hrvst_count</a:t>
            </a:r>
            <a:r>
              <a:rPr lang="en-US" sz="1400" b="1" dirty="0">
                <a:latin typeface="Courier New" pitchFamily="49" charset="0"/>
                <a:cs typeface="Courier New" pitchFamily="49" charset="0"/>
              </a:rPr>
              <a:t> desc;</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46</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In-line example – Query output</a:t>
            </a:r>
          </a:p>
        </p:txBody>
      </p:sp>
      <p:sp>
        <p:nvSpPr>
          <p:cNvPr id="3" name="Content Placeholder 2"/>
          <p:cNvSpPr>
            <a:spLocks noGrp="1"/>
          </p:cNvSpPr>
          <p:nvPr>
            <p:ph idx="1"/>
          </p:nvPr>
        </p:nvSpPr>
        <p:spPr/>
        <p:txBody>
          <a:bodyPr>
            <a:normAutofit/>
          </a:bodyPr>
          <a:lstStyle/>
          <a:p>
            <a:pPr>
              <a:buNone/>
            </a:pPr>
            <a:r>
              <a:rPr lang="en-US" sz="1400">
                <a:latin typeface="Courier New" pitchFamily="49" charset="0"/>
                <a:cs typeface="Courier New" pitchFamily="49" charset="0"/>
              </a:rPr>
              <a:t>/* In-line query using 3 subqueries in the FROM clause. This query uses table aliases.  Note that the column aliases in the subquery are used just like "regular" columns in the outer query SELECT clause. */</a:t>
            </a:r>
          </a:p>
          <a:p>
            <a:pPr>
              <a:buNone/>
            </a:pPr>
            <a:endParaRPr lang="en-US" sz="1400">
              <a:latin typeface="Courier New" pitchFamily="49" charset="0"/>
              <a:cs typeface="Courier New" pitchFamily="49" charset="0"/>
            </a:endParaRPr>
          </a:p>
          <a:p>
            <a:pPr>
              <a:buNone/>
            </a:pPr>
            <a:r>
              <a:rPr lang="en-US" sz="1400">
                <a:latin typeface="Courier New" pitchFamily="49" charset="0"/>
                <a:cs typeface="Courier New" pitchFamily="49" charset="0"/>
              </a:rPr>
              <a:t>OUTPUT: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47</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4238348" y="3000654"/>
            <a:ext cx="5048250" cy="24479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Nested Aggregate queries</a:t>
            </a:r>
          </a:p>
        </p:txBody>
      </p:sp>
      <p:sp>
        <p:nvSpPr>
          <p:cNvPr id="3" name="Content Placeholder 2"/>
          <p:cNvSpPr>
            <a:spLocks noGrp="1"/>
          </p:cNvSpPr>
          <p:nvPr>
            <p:ph idx="1"/>
          </p:nvPr>
        </p:nvSpPr>
        <p:spPr/>
        <p:txBody>
          <a:bodyPr>
            <a:normAutofit/>
          </a:bodyPr>
          <a:lstStyle/>
          <a:p>
            <a:r>
              <a:rPr lang="en-US"/>
              <a:t>Sometimes it is necessary to embed one aggregate query inside another aggregate query, a.k.a. nested aggregate queries.</a:t>
            </a:r>
          </a:p>
          <a:p>
            <a:r>
              <a:rPr lang="en-US"/>
              <a:t>As with other types of subqueries, the aggregate subquery decomposes the problem statement and creates a solution for part of the problem statement.</a:t>
            </a:r>
          </a:p>
          <a:p>
            <a:endParaRPr lang="en-US"/>
          </a:p>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48</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6807"/>
            <a:ext cx="10058400" cy="1450757"/>
          </a:xfrm>
        </p:spPr>
        <p:txBody>
          <a:bodyPr/>
          <a:lstStyle/>
          <a:p>
            <a:r>
              <a:rPr lang="en-US" dirty="0"/>
              <a:t>Nested Aggregate – 1</a:t>
            </a:r>
            <a:r>
              <a:rPr lang="en-US" baseline="30000" dirty="0"/>
              <a:t>st</a:t>
            </a:r>
            <a:r>
              <a:rPr lang="en-US" dirty="0"/>
              <a:t>: detailed data</a:t>
            </a:r>
          </a:p>
        </p:txBody>
      </p:sp>
      <p:sp>
        <p:nvSpPr>
          <p:cNvPr id="3" name="Content Placeholder 2"/>
          <p:cNvSpPr>
            <a:spLocks noGrp="1"/>
          </p:cNvSpPr>
          <p:nvPr>
            <p:ph idx="1"/>
          </p:nvPr>
        </p:nvSpPr>
        <p:spPr>
          <a:xfrm>
            <a:off x="999625" y="1129831"/>
            <a:ext cx="10058400" cy="3760891"/>
          </a:xfrm>
        </p:spPr>
        <p:txBody>
          <a:bodyPr>
            <a:normAutofit/>
          </a:bodyPr>
          <a:lstStyle/>
          <a:p>
            <a:r>
              <a:rPr lang="en-US" dirty="0"/>
              <a:t>Using the greenhouse database, we will list crop-planting ID, crop, variety, and the yield count.</a:t>
            </a:r>
          </a:p>
          <a:p>
            <a:pPr lvl="1"/>
            <a:r>
              <a:rPr lang="en-US" dirty="0"/>
              <a:t>NOTE:  The way harvest data is recorded varies. Some harvests are weighed, others are counted.</a:t>
            </a:r>
          </a:p>
          <a:p>
            <a:pPr>
              <a:buNone/>
            </a:pPr>
            <a:r>
              <a:rPr lang="en-US" sz="1400" dirty="0">
                <a:latin typeface="Courier New" pitchFamily="49" charset="0"/>
                <a:cs typeface="Courier New" pitchFamily="49" charset="0"/>
              </a:rPr>
              <a:t>/* 1st: List detailed data about crop plantings and the harvest yield count. */</a:t>
            </a: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CropPlantingID</a:t>
            </a:r>
            <a:r>
              <a:rPr lang="en-US" sz="1400" dirty="0">
                <a:latin typeface="Courier New" pitchFamily="49" charset="0"/>
                <a:cs typeface="Courier New" pitchFamily="49" charset="0"/>
              </a:rPr>
              <a:t>, crop, variety,</a:t>
            </a:r>
          </a:p>
          <a:p>
            <a:pPr>
              <a:buNone/>
            </a:pPr>
            <a:r>
              <a:rPr lang="en-US" sz="1400" dirty="0">
                <a:latin typeface="Courier New" pitchFamily="49" charset="0"/>
                <a:cs typeface="Courier New" pitchFamily="49" charset="0"/>
              </a:rPr>
              <a:t>   cast(</a:t>
            </a:r>
            <a:r>
              <a:rPr lang="en-US" sz="1400" dirty="0" err="1">
                <a:latin typeface="Courier New" pitchFamily="49" charset="0"/>
                <a:cs typeface="Courier New" pitchFamily="49" charset="0"/>
              </a:rPr>
              <a:t>Yield_Count</a:t>
            </a:r>
            <a:r>
              <a:rPr lang="en-US" sz="1400" dirty="0">
                <a:latin typeface="Courier New" pitchFamily="49" charset="0"/>
                <a:cs typeface="Courier New" pitchFamily="49" charset="0"/>
              </a:rPr>
              <a:t> as decimal) as </a:t>
            </a:r>
            <a:r>
              <a:rPr lang="en-US" sz="1400" dirty="0" err="1">
                <a:latin typeface="Courier New" pitchFamily="49" charset="0"/>
                <a:cs typeface="Courier New" pitchFamily="49" charset="0"/>
              </a:rPr>
              <a:t>yld_count</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from </a:t>
            </a:r>
            <a:r>
              <a:rPr lang="en-US" sz="1400" dirty="0" err="1">
                <a:latin typeface="Courier New" pitchFamily="49" charset="0"/>
                <a:cs typeface="Courier New" pitchFamily="49" charset="0"/>
              </a:rPr>
              <a:t>tblcropVariety</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CV</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tblcropPlanting</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CP</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tblCropHarvest</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CH</a:t>
            </a:r>
            <a:endParaRPr lang="en-US" sz="1400" b="1" dirty="0">
              <a:latin typeface="Courier New" pitchFamily="49" charset="0"/>
              <a:cs typeface="Courier New" pitchFamily="49" charset="0"/>
            </a:endParaRPr>
          </a:p>
          <a:p>
            <a:pPr>
              <a:buNone/>
            </a:pPr>
            <a:r>
              <a:rPr lang="en-US" sz="1400" dirty="0">
                <a:latin typeface="Courier New" pitchFamily="49" charset="0"/>
                <a:cs typeface="Courier New" pitchFamily="49" charset="0"/>
              </a:rPr>
              <a:t>   where </a:t>
            </a:r>
            <a:r>
              <a:rPr lang="en-US" sz="1600" b="1" dirty="0" err="1">
                <a:latin typeface="Courier New" pitchFamily="49" charset="0"/>
                <a:cs typeface="Courier New" pitchFamily="49" charset="0"/>
              </a:rPr>
              <a:t>CV</a:t>
            </a:r>
            <a:r>
              <a:rPr lang="en-US" sz="1400" dirty="0" err="1">
                <a:latin typeface="Courier New" pitchFamily="49" charset="0"/>
                <a:cs typeface="Courier New" pitchFamily="49" charset="0"/>
              </a:rPr>
              <a:t>.CropVarID</a:t>
            </a:r>
            <a:r>
              <a:rPr lang="en-US" sz="1400" dirty="0">
                <a:latin typeface="Courier New" pitchFamily="49" charset="0"/>
                <a:cs typeface="Courier New" pitchFamily="49" charset="0"/>
              </a:rPr>
              <a:t> = </a:t>
            </a:r>
            <a:r>
              <a:rPr lang="en-US" sz="1600" b="1" dirty="0" err="1">
                <a:latin typeface="Courier New" pitchFamily="49" charset="0"/>
                <a:cs typeface="Courier New" pitchFamily="49" charset="0"/>
              </a:rPr>
              <a:t>CP</a:t>
            </a:r>
            <a:r>
              <a:rPr lang="en-US" sz="1400" dirty="0" err="1">
                <a:latin typeface="Courier New" pitchFamily="49" charset="0"/>
                <a:cs typeface="Courier New" pitchFamily="49" charset="0"/>
              </a:rPr>
              <a:t>.CropVarID</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and </a:t>
            </a:r>
            <a:r>
              <a:rPr lang="en-US" sz="1600" b="1" dirty="0" err="1">
                <a:latin typeface="Courier New" pitchFamily="49" charset="0"/>
                <a:cs typeface="Courier New" pitchFamily="49" charset="0"/>
              </a:rPr>
              <a:t>CP</a:t>
            </a:r>
            <a:r>
              <a:rPr lang="en-US" sz="1400" dirty="0" err="1">
                <a:latin typeface="Courier New" pitchFamily="49" charset="0"/>
                <a:cs typeface="Courier New" pitchFamily="49" charset="0"/>
              </a:rPr>
              <a:t>.CropPlanting_ID</a:t>
            </a:r>
            <a:r>
              <a:rPr lang="en-US" sz="1400" dirty="0">
                <a:latin typeface="Courier New" pitchFamily="49" charset="0"/>
                <a:cs typeface="Courier New" pitchFamily="49" charset="0"/>
              </a:rPr>
              <a:t> = </a:t>
            </a:r>
            <a:r>
              <a:rPr lang="en-US" sz="1600" b="1" dirty="0" err="1">
                <a:latin typeface="Courier New" pitchFamily="49" charset="0"/>
                <a:cs typeface="Courier New" pitchFamily="49" charset="0"/>
              </a:rPr>
              <a:t>CH</a:t>
            </a:r>
            <a:r>
              <a:rPr lang="en-US" sz="1400" dirty="0" err="1">
                <a:latin typeface="Courier New" pitchFamily="49" charset="0"/>
                <a:cs typeface="Courier New" pitchFamily="49" charset="0"/>
              </a:rPr>
              <a:t>.CropPlantingID</a:t>
            </a:r>
            <a:r>
              <a:rPr lang="en-US" sz="1400"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49</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7623699" y="4073103"/>
            <a:ext cx="4298572" cy="1635239"/>
          </a:xfrm>
          <a:prstGeom prst="rect">
            <a:avLst/>
          </a:prstGeom>
          <a:noFill/>
          <a:ln w="9525">
            <a:noFill/>
            <a:miter lim="800000"/>
            <a:headEnd/>
            <a:tailEnd/>
          </a:ln>
        </p:spPr>
      </p:pic>
      <p:sp>
        <p:nvSpPr>
          <p:cNvPr id="7" name="TextBox 6"/>
          <p:cNvSpPr txBox="1"/>
          <p:nvPr/>
        </p:nvSpPr>
        <p:spPr>
          <a:xfrm>
            <a:off x="1981200" y="5105401"/>
            <a:ext cx="3505200" cy="830997"/>
          </a:xfrm>
          <a:prstGeom prst="rect">
            <a:avLst/>
          </a:prstGeom>
          <a:noFill/>
        </p:spPr>
        <p:txBody>
          <a:bodyPr wrap="square" rtlCol="0">
            <a:spAutoFit/>
          </a:bodyPr>
          <a:lstStyle/>
          <a:p>
            <a:r>
              <a:rPr lang="en-US" sz="1600"/>
              <a:t>Though not required, table aliases have been used here —defined in the FROM clause and used in the WHERE clause.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blinds(horizontal)">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06FF2FF9-7369-40AD-95F2-E863AD158677}"/>
              </a:ext>
            </a:extLst>
          </p:cNvPr>
          <p:cNvSpPr>
            <a:spLocks noGrp="1" noChangeArrowheads="1"/>
          </p:cNvSpPr>
          <p:nvPr>
            <p:ph type="title"/>
          </p:nvPr>
        </p:nvSpPr>
        <p:spPr>
          <a:xfrm>
            <a:off x="1097280" y="286604"/>
            <a:ext cx="10058400" cy="610042"/>
          </a:xfrm>
        </p:spPr>
        <p:txBody>
          <a:bodyPr>
            <a:normAutofit fontScale="90000"/>
          </a:bodyPr>
          <a:lstStyle/>
          <a:p>
            <a:pPr>
              <a:defRPr/>
            </a:pPr>
            <a:r>
              <a:rPr lang="en-US" dirty="0">
                <a:ea typeface="+mj-ea"/>
              </a:rPr>
              <a:t>Example Views</a:t>
            </a:r>
          </a:p>
        </p:txBody>
      </p:sp>
      <p:sp>
        <p:nvSpPr>
          <p:cNvPr id="41987" name="Rectangle 3">
            <a:extLst>
              <a:ext uri="{FF2B5EF4-FFF2-40B4-BE49-F238E27FC236}">
                <a16:creationId xmlns:a16="http://schemas.microsoft.com/office/drawing/2014/main" id="{948654E1-D50F-4613-ADA5-78DEC90075EE}"/>
              </a:ext>
            </a:extLst>
          </p:cNvPr>
          <p:cNvSpPr>
            <a:spLocks noGrp="1" noChangeArrowheads="1"/>
          </p:cNvSpPr>
          <p:nvPr>
            <p:ph type="body" idx="1"/>
          </p:nvPr>
        </p:nvSpPr>
        <p:spPr>
          <a:xfrm>
            <a:off x="1097280" y="1879403"/>
            <a:ext cx="10229443" cy="4913312"/>
          </a:xfrm>
        </p:spPr>
        <p:txBody>
          <a:bodyPr/>
          <a:lstStyle/>
          <a:p>
            <a:pPr>
              <a:tabLst>
                <a:tab pos="1370013" algn="l"/>
              </a:tabLst>
            </a:pPr>
            <a:r>
              <a:rPr lang="en-US" altLang="en-US" sz="1800" dirty="0"/>
              <a:t>A view of instructors without their salary</a:t>
            </a:r>
            <a:br>
              <a:rPr lang="en-US" altLang="en-US" sz="1800" dirty="0"/>
            </a:br>
            <a:r>
              <a:rPr lang="en-US" altLang="en-US" dirty="0"/>
              <a:t> </a:t>
            </a:r>
            <a:r>
              <a:rPr lang="en-US" altLang="en-US" sz="1800" b="1" dirty="0"/>
              <a:t>create view </a:t>
            </a:r>
            <a:r>
              <a:rPr lang="en-US" altLang="en-US" sz="1800" i="1" dirty="0"/>
              <a:t>faculty </a:t>
            </a:r>
            <a:r>
              <a:rPr lang="en-US" altLang="en-US" sz="1800" b="1" dirty="0"/>
              <a:t>as </a:t>
            </a:r>
            <a:br>
              <a:rPr lang="en-US" altLang="en-US" sz="1800" b="1" dirty="0"/>
            </a:br>
            <a:r>
              <a:rPr lang="en-US" altLang="en-US" sz="1800" b="1" dirty="0"/>
              <a:t>    select </a:t>
            </a:r>
            <a:r>
              <a:rPr lang="en-US" altLang="en-US" sz="1800" i="1" dirty="0"/>
              <a:t>ID</a:t>
            </a:r>
            <a:r>
              <a:rPr lang="en-US" altLang="en-US" sz="1800" dirty="0"/>
              <a:t>, </a:t>
            </a:r>
            <a:r>
              <a:rPr lang="en-US" altLang="en-US" sz="1800" i="1" dirty="0"/>
              <a:t>name</a:t>
            </a:r>
            <a:r>
              <a:rPr lang="en-US" altLang="en-US" sz="1800" dirty="0"/>
              <a:t>, </a:t>
            </a:r>
            <a:r>
              <a:rPr lang="en-US" altLang="en-US" sz="1800" i="1" dirty="0" err="1"/>
              <a:t>dept_name</a:t>
            </a:r>
            <a:br>
              <a:rPr lang="en-US" altLang="en-US" sz="1800" i="1" dirty="0"/>
            </a:br>
            <a:r>
              <a:rPr lang="en-US" altLang="en-US" sz="1800" i="1" dirty="0"/>
              <a:t>    </a:t>
            </a:r>
            <a:r>
              <a:rPr lang="en-US" altLang="en-US" sz="1800" b="1" dirty="0"/>
              <a:t>from </a:t>
            </a:r>
            <a:r>
              <a:rPr lang="en-US" altLang="en-US" sz="1800" i="1" dirty="0"/>
              <a:t>instructor</a:t>
            </a:r>
            <a:endParaRPr lang="en-US" altLang="en-US" sz="1800" dirty="0"/>
          </a:p>
          <a:p>
            <a:pPr>
              <a:tabLst>
                <a:tab pos="1370013" algn="l"/>
              </a:tabLst>
            </a:pPr>
            <a:r>
              <a:rPr lang="en-US" altLang="en-US" sz="1800" dirty="0"/>
              <a:t>Find all instructors in the Innovation and Entrepreneurship (IENT) department</a:t>
            </a:r>
            <a:br>
              <a:rPr lang="en-US" altLang="en-US" sz="1800" dirty="0"/>
            </a:br>
            <a:r>
              <a:rPr lang="en-US" altLang="en-US" sz="1800" dirty="0"/>
              <a:t> </a:t>
            </a:r>
            <a:r>
              <a:rPr lang="en-US" altLang="en-US" sz="1800" b="1" dirty="0"/>
              <a:t>select </a:t>
            </a:r>
            <a:r>
              <a:rPr lang="en-US" altLang="en-US" sz="1800" i="1" dirty="0"/>
              <a:t>name</a:t>
            </a:r>
            <a:br>
              <a:rPr lang="en-US" altLang="en-US" sz="1800" i="1" dirty="0"/>
            </a:br>
            <a:r>
              <a:rPr lang="en-US" altLang="en-US" sz="1800" i="1" dirty="0"/>
              <a:t> </a:t>
            </a:r>
            <a:r>
              <a:rPr lang="en-US" altLang="en-US" sz="1800" b="1" dirty="0"/>
              <a:t>from </a:t>
            </a:r>
            <a:r>
              <a:rPr lang="en-US" altLang="en-US" sz="1800" i="1" dirty="0"/>
              <a:t>faculty</a:t>
            </a:r>
            <a:br>
              <a:rPr lang="en-US" altLang="en-US" sz="1800" i="1" dirty="0"/>
            </a:br>
            <a:r>
              <a:rPr lang="en-US" altLang="en-US" sz="1800" i="1" dirty="0"/>
              <a:t> </a:t>
            </a:r>
            <a:r>
              <a:rPr lang="en-US" altLang="en-US" sz="1800" b="1" dirty="0"/>
              <a:t>where </a:t>
            </a:r>
            <a:r>
              <a:rPr lang="en-US" altLang="en-US" sz="1800" i="1" dirty="0" err="1"/>
              <a:t>dept_name</a:t>
            </a:r>
            <a:r>
              <a:rPr lang="en-US" altLang="en-US" sz="1800" i="1" dirty="0"/>
              <a:t> = </a:t>
            </a:r>
            <a:r>
              <a:rPr lang="en-US" altLang="en-US" sz="1800" dirty="0"/>
              <a:t>‘IRNT’</a:t>
            </a:r>
          </a:p>
          <a:p>
            <a:pPr>
              <a:tabLst>
                <a:tab pos="1370013" algn="l"/>
              </a:tabLst>
            </a:pPr>
            <a:r>
              <a:rPr lang="en-US" altLang="en-US" sz="1800" dirty="0"/>
              <a:t>Create a view of department salary totals</a:t>
            </a:r>
            <a:br>
              <a:rPr lang="en-US" altLang="en-US" sz="1800" dirty="0"/>
            </a:br>
            <a:r>
              <a:rPr lang="en-US" altLang="en-US" sz="1800" dirty="0"/>
              <a:t>  </a:t>
            </a:r>
            <a:r>
              <a:rPr lang="en-US" altLang="en-US" sz="1800" b="1" dirty="0"/>
              <a:t>create view </a:t>
            </a:r>
            <a:r>
              <a:rPr lang="en-US" altLang="en-US" sz="1800" i="1" dirty="0" err="1"/>
              <a:t>departments_total_salary</a:t>
            </a:r>
            <a:r>
              <a:rPr lang="en-US" altLang="en-US" sz="1800" dirty="0"/>
              <a:t>(</a:t>
            </a:r>
            <a:r>
              <a:rPr lang="en-US" altLang="en-US" sz="1800" i="1" dirty="0" err="1"/>
              <a:t>dept_name</a:t>
            </a:r>
            <a:r>
              <a:rPr lang="en-US" altLang="en-US" sz="1800" dirty="0"/>
              <a:t>, </a:t>
            </a:r>
            <a:r>
              <a:rPr lang="en-US" altLang="en-US" sz="1800" i="1" dirty="0" err="1"/>
              <a:t>total_salary</a:t>
            </a:r>
            <a:r>
              <a:rPr lang="en-US" altLang="en-US" sz="1800" dirty="0"/>
              <a:t>) </a:t>
            </a:r>
            <a:r>
              <a:rPr lang="en-US" altLang="en-US" sz="1800" b="1" dirty="0"/>
              <a:t>as</a:t>
            </a:r>
            <a:br>
              <a:rPr lang="en-US" altLang="en-US" sz="1800" b="1" dirty="0"/>
            </a:br>
            <a:r>
              <a:rPr lang="en-US" altLang="en-US" sz="1800" b="1" dirty="0"/>
              <a:t>       select </a:t>
            </a:r>
            <a:r>
              <a:rPr lang="en-US" altLang="en-US" sz="1800" i="1" dirty="0" err="1"/>
              <a:t>dept_name</a:t>
            </a:r>
            <a:r>
              <a:rPr lang="en-US" altLang="en-US" sz="1800" dirty="0"/>
              <a:t>, </a:t>
            </a:r>
            <a:r>
              <a:rPr lang="en-US" altLang="en-US" sz="1800" b="1" dirty="0"/>
              <a:t>sum </a:t>
            </a:r>
            <a:r>
              <a:rPr lang="en-US" altLang="en-US" sz="1800" dirty="0"/>
              <a:t>(</a:t>
            </a:r>
            <a:r>
              <a:rPr lang="en-US" altLang="en-US" sz="1800" i="1" dirty="0"/>
              <a:t>salary</a:t>
            </a:r>
            <a:r>
              <a:rPr lang="en-US" altLang="en-US" sz="1800" dirty="0"/>
              <a:t>)</a:t>
            </a:r>
            <a:br>
              <a:rPr lang="en-US" altLang="en-US" sz="1800" dirty="0"/>
            </a:br>
            <a:r>
              <a:rPr lang="en-US" altLang="en-US" sz="1800" dirty="0"/>
              <a:t>       </a:t>
            </a:r>
            <a:r>
              <a:rPr lang="en-US" altLang="en-US" sz="1800" b="1" dirty="0"/>
              <a:t>from </a:t>
            </a:r>
            <a:r>
              <a:rPr lang="en-US" altLang="en-US" sz="1800" i="1" dirty="0"/>
              <a:t>instructor</a:t>
            </a:r>
            <a:br>
              <a:rPr lang="en-US" altLang="en-US" sz="1800" i="1" dirty="0"/>
            </a:br>
            <a:r>
              <a:rPr lang="en-US" altLang="en-US" sz="1800" i="1" dirty="0"/>
              <a:t>      </a:t>
            </a:r>
            <a:r>
              <a:rPr lang="en-US" altLang="en-US" sz="1800" b="1" dirty="0"/>
              <a:t>group by </a:t>
            </a:r>
            <a:r>
              <a:rPr lang="en-US" altLang="en-US" sz="1800" i="1" dirty="0" err="1"/>
              <a:t>dept_name</a:t>
            </a:r>
            <a:r>
              <a:rPr lang="en-US" altLang="en-US" sz="1800" dirty="0"/>
              <a:t>;</a:t>
            </a:r>
            <a:endParaRPr lang="en-US" altLang="en-US" dirty="0"/>
          </a:p>
          <a:p>
            <a:pPr>
              <a:tabLst>
                <a:tab pos="1370013" algn="l"/>
              </a:tabLst>
            </a:pPr>
            <a:endParaRPr lang="en-US" altLang="en-US" dirty="0"/>
          </a:p>
          <a:p>
            <a:pPr>
              <a:tabLst>
                <a:tab pos="1370013" algn="l"/>
              </a:tabLst>
            </a:pPr>
            <a:endParaRPr lang="en-US" altLang="en-US" sz="1800" dirty="0"/>
          </a:p>
          <a:p>
            <a:pPr>
              <a:tabLst>
                <a:tab pos="1370013" algn="l"/>
              </a:tabLst>
            </a:pPr>
            <a:endParaRPr lang="en-US" altLang="en-US" dirty="0"/>
          </a:p>
        </p:txBody>
      </p:sp>
      <p:sp>
        <p:nvSpPr>
          <p:cNvPr id="335877" name="Text Box 5">
            <a:extLst>
              <a:ext uri="{FF2B5EF4-FFF2-40B4-BE49-F238E27FC236}">
                <a16:creationId xmlns:a16="http://schemas.microsoft.com/office/drawing/2014/main" id="{450EBEFB-2FEE-4424-A566-F811E08B1292}"/>
              </a:ext>
            </a:extLst>
          </p:cNvPr>
          <p:cNvSpPr txBox="1">
            <a:spLocks noChangeArrowheads="1"/>
          </p:cNvSpPr>
          <p:nvPr/>
        </p:nvSpPr>
        <p:spPr bwMode="auto">
          <a:xfrm>
            <a:off x="2584450" y="5232400"/>
            <a:ext cx="755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buClr>
                <a:schemeClr val="tx2"/>
              </a:buClr>
              <a:buSzPct val="90000"/>
              <a:buFont typeface="Monotype Sorts" charset="2"/>
              <a:buNone/>
            </a:pPr>
            <a:r>
              <a:rPr kumimoji="1" lang="en-US" altLang="en-US" sz="2400" b="1"/>
              <a:t>	</a:t>
            </a:r>
          </a:p>
        </p:txBody>
      </p:sp>
    </p:spTree>
    <p:extLst>
      <p:ext uri="{BB962C8B-B14F-4D97-AF65-F5344CB8AC3E}">
        <p14:creationId xmlns:p14="http://schemas.microsoft.com/office/powerpoint/2010/main" val="348253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5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 about the CAST() function</a:t>
            </a:r>
          </a:p>
        </p:txBody>
      </p:sp>
      <p:sp>
        <p:nvSpPr>
          <p:cNvPr id="3" name="Content Placeholder 2"/>
          <p:cNvSpPr>
            <a:spLocks noGrp="1"/>
          </p:cNvSpPr>
          <p:nvPr>
            <p:ph idx="1"/>
          </p:nvPr>
        </p:nvSpPr>
        <p:spPr/>
        <p:txBody>
          <a:bodyPr>
            <a:normAutofit fontScale="85000" lnSpcReduction="10000"/>
          </a:bodyPr>
          <a:lstStyle/>
          <a:p>
            <a:r>
              <a:rPr lang="en-US"/>
              <a:t>In the query we just created the CAST() function is used to convert data stored as text to numeric data.  </a:t>
            </a:r>
          </a:p>
          <a:p>
            <a:r>
              <a:rPr lang="en-US"/>
              <a:t>The data types for columns in the greenhouse database may be revised in the future and you may not need to use the CAST() function to convert numbers stored as text to numeric values that can be calculated.</a:t>
            </a:r>
          </a:p>
          <a:p>
            <a:pPr>
              <a:buNone/>
            </a:pPr>
            <a:endParaRPr lang="en-US" sz="1400">
              <a:latin typeface="Courier New" pitchFamily="49" charset="0"/>
              <a:cs typeface="Courier New" pitchFamily="49" charset="0"/>
            </a:endParaRPr>
          </a:p>
          <a:p>
            <a:pPr>
              <a:buNone/>
            </a:pPr>
            <a:r>
              <a:rPr lang="en-US" sz="1400">
                <a:latin typeface="Courier New" pitchFamily="49" charset="0"/>
                <a:cs typeface="Courier New" pitchFamily="49" charset="0"/>
              </a:rPr>
              <a:t>select CropPlantingID, crop, variety,</a:t>
            </a:r>
          </a:p>
          <a:p>
            <a:pPr>
              <a:buNone/>
            </a:pPr>
            <a:r>
              <a:rPr lang="en-US" sz="1400">
                <a:latin typeface="Courier New" pitchFamily="49" charset="0"/>
                <a:cs typeface="Courier New" pitchFamily="49" charset="0"/>
              </a:rPr>
              <a:t>   </a:t>
            </a:r>
            <a:r>
              <a:rPr lang="en-US" sz="1600" b="1">
                <a:solidFill>
                  <a:srgbClr val="FF0000"/>
                </a:solidFill>
                <a:latin typeface="Courier New" pitchFamily="49" charset="0"/>
                <a:cs typeface="Courier New" pitchFamily="49" charset="0"/>
              </a:rPr>
              <a:t>cast(Yield_Count as decimal) </a:t>
            </a:r>
            <a:r>
              <a:rPr lang="en-US" sz="1400">
                <a:latin typeface="Courier New" pitchFamily="49" charset="0"/>
                <a:cs typeface="Courier New" pitchFamily="49" charset="0"/>
              </a:rPr>
              <a:t>as yld_count</a:t>
            </a:r>
          </a:p>
          <a:p>
            <a:pPr>
              <a:buNone/>
            </a:pPr>
            <a:r>
              <a:rPr lang="en-US" sz="1400">
                <a:latin typeface="Courier New" pitchFamily="49" charset="0"/>
                <a:cs typeface="Courier New" pitchFamily="49" charset="0"/>
              </a:rPr>
              <a:t>   from tblcropVariety </a:t>
            </a:r>
            <a:r>
              <a:rPr lang="en-US" sz="1600" b="1">
                <a:latin typeface="Courier New" pitchFamily="49" charset="0"/>
                <a:cs typeface="Courier New" pitchFamily="49" charset="0"/>
              </a:rPr>
              <a:t>CV</a:t>
            </a:r>
            <a:r>
              <a:rPr lang="en-US" sz="1400">
                <a:latin typeface="Courier New" pitchFamily="49" charset="0"/>
                <a:cs typeface="Courier New" pitchFamily="49" charset="0"/>
              </a:rPr>
              <a:t>, tblcropPlanting </a:t>
            </a:r>
            <a:r>
              <a:rPr lang="en-US" sz="1600" b="1">
                <a:latin typeface="Courier New" pitchFamily="49" charset="0"/>
                <a:cs typeface="Courier New" pitchFamily="49" charset="0"/>
              </a:rPr>
              <a:t>CP</a:t>
            </a:r>
            <a:r>
              <a:rPr lang="en-US" sz="1400">
                <a:latin typeface="Courier New" pitchFamily="49" charset="0"/>
                <a:cs typeface="Courier New" pitchFamily="49" charset="0"/>
              </a:rPr>
              <a:t>, tblCropHarvest </a:t>
            </a:r>
            <a:r>
              <a:rPr lang="en-US" sz="1600" b="1">
                <a:latin typeface="Courier New" pitchFamily="49" charset="0"/>
                <a:cs typeface="Courier New" pitchFamily="49" charset="0"/>
              </a:rPr>
              <a:t>CH</a:t>
            </a:r>
            <a:endParaRPr lang="en-US" sz="1400" b="1">
              <a:latin typeface="Courier New" pitchFamily="49" charset="0"/>
              <a:cs typeface="Courier New" pitchFamily="49" charset="0"/>
            </a:endParaRPr>
          </a:p>
          <a:p>
            <a:pPr>
              <a:buNone/>
            </a:pPr>
            <a:r>
              <a:rPr lang="en-US" sz="1400">
                <a:latin typeface="Courier New" pitchFamily="49" charset="0"/>
                <a:cs typeface="Courier New" pitchFamily="49" charset="0"/>
              </a:rPr>
              <a:t>   where </a:t>
            </a:r>
            <a:r>
              <a:rPr lang="en-US" sz="1600" b="1">
                <a:latin typeface="Courier New" pitchFamily="49" charset="0"/>
                <a:cs typeface="Courier New" pitchFamily="49" charset="0"/>
              </a:rPr>
              <a:t>CV</a:t>
            </a:r>
            <a:r>
              <a:rPr lang="en-US" sz="1400">
                <a:latin typeface="Courier New" pitchFamily="49" charset="0"/>
                <a:cs typeface="Courier New" pitchFamily="49" charset="0"/>
              </a:rPr>
              <a:t>.CropVarID = </a:t>
            </a:r>
            <a:r>
              <a:rPr lang="en-US" sz="1600" b="1">
                <a:latin typeface="Courier New" pitchFamily="49" charset="0"/>
                <a:cs typeface="Courier New" pitchFamily="49" charset="0"/>
              </a:rPr>
              <a:t>CP</a:t>
            </a:r>
            <a:r>
              <a:rPr lang="en-US" sz="1400">
                <a:latin typeface="Courier New" pitchFamily="49" charset="0"/>
                <a:cs typeface="Courier New" pitchFamily="49" charset="0"/>
              </a:rPr>
              <a:t>.CropVarID</a:t>
            </a:r>
          </a:p>
          <a:p>
            <a:pPr>
              <a:buNone/>
            </a:pPr>
            <a:r>
              <a:rPr lang="en-US" sz="1400">
                <a:latin typeface="Courier New" pitchFamily="49" charset="0"/>
                <a:cs typeface="Courier New" pitchFamily="49" charset="0"/>
              </a:rPr>
              <a:t>   and </a:t>
            </a:r>
            <a:r>
              <a:rPr lang="en-US" sz="1600" b="1">
                <a:latin typeface="Courier New" pitchFamily="49" charset="0"/>
                <a:cs typeface="Courier New" pitchFamily="49" charset="0"/>
              </a:rPr>
              <a:t>CP</a:t>
            </a:r>
            <a:r>
              <a:rPr lang="en-US" sz="1400">
                <a:latin typeface="Courier New" pitchFamily="49" charset="0"/>
                <a:cs typeface="Courier New" pitchFamily="49" charset="0"/>
              </a:rPr>
              <a:t>.CropPlanting_ID = </a:t>
            </a:r>
            <a:r>
              <a:rPr lang="en-US" sz="1600" b="1">
                <a:latin typeface="Courier New" pitchFamily="49" charset="0"/>
                <a:cs typeface="Courier New" pitchFamily="49" charset="0"/>
              </a:rPr>
              <a:t>CH</a:t>
            </a:r>
            <a:r>
              <a:rPr lang="en-US" sz="1400">
                <a:latin typeface="Courier New" pitchFamily="49" charset="0"/>
                <a:cs typeface="Courier New" pitchFamily="49" charset="0"/>
              </a:rPr>
              <a:t>.CropPlantingID;</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50</a:t>
            </a:fld>
            <a:endParaRPr kumimoji="0"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72185"/>
          </a:xfrm>
        </p:spPr>
        <p:txBody>
          <a:bodyPr>
            <a:normAutofit fontScale="90000"/>
          </a:bodyPr>
          <a:lstStyle/>
          <a:p>
            <a:r>
              <a:rPr lang="en-US" dirty="0"/>
              <a:t>2</a:t>
            </a:r>
            <a:r>
              <a:rPr lang="en-US" baseline="30000" dirty="0"/>
              <a:t>nd</a:t>
            </a:r>
            <a:r>
              <a:rPr lang="en-US" dirty="0"/>
              <a:t>: Aggregate data</a:t>
            </a:r>
          </a:p>
        </p:txBody>
      </p:sp>
      <p:sp>
        <p:nvSpPr>
          <p:cNvPr id="3" name="Content Placeholder 2"/>
          <p:cNvSpPr>
            <a:spLocks noGrp="1"/>
          </p:cNvSpPr>
          <p:nvPr>
            <p:ph idx="1"/>
          </p:nvPr>
        </p:nvSpPr>
        <p:spPr>
          <a:xfrm>
            <a:off x="1657961" y="1182209"/>
            <a:ext cx="8153400" cy="4724400"/>
          </a:xfrm>
        </p:spPr>
        <p:txBody>
          <a:bodyPr>
            <a:normAutofit fontScale="85000" lnSpcReduction="20000"/>
          </a:bodyPr>
          <a:lstStyle/>
          <a:p>
            <a:r>
              <a:rPr lang="en-US" dirty="0"/>
              <a:t>Using the previous query in the FROM clause, we now use the count and sum aggregate functions to count the number of crop plantings and sum the yield count.</a:t>
            </a:r>
          </a:p>
          <a:p>
            <a:endParaRPr lang="en-US" dirty="0"/>
          </a:p>
          <a:p>
            <a:pPr lvl="1"/>
            <a:r>
              <a:rPr lang="en-US" dirty="0"/>
              <a:t>Note the table alias for the subquery.</a:t>
            </a:r>
          </a:p>
          <a:p>
            <a:endParaRPr lang="en-US" dirty="0"/>
          </a:p>
          <a:p>
            <a:pPr>
              <a:buNone/>
            </a:pPr>
            <a:r>
              <a:rPr lang="en-US" sz="1600" dirty="0">
                <a:solidFill>
                  <a:srgbClr val="00B050"/>
                </a:solidFill>
                <a:latin typeface="Courier New" pitchFamily="49" charset="0"/>
                <a:cs typeface="Courier New" pitchFamily="49" charset="0"/>
              </a:rPr>
              <a:t>select crop, variety, </a:t>
            </a:r>
          </a:p>
          <a:p>
            <a:pPr>
              <a:buNone/>
            </a:pPr>
            <a:r>
              <a:rPr lang="en-US" sz="1600" dirty="0">
                <a:solidFill>
                  <a:srgbClr val="00B050"/>
                </a:solidFill>
                <a:latin typeface="Courier New" pitchFamily="49" charset="0"/>
                <a:cs typeface="Courier New" pitchFamily="49" charset="0"/>
              </a:rPr>
              <a:t>  count(</a:t>
            </a:r>
            <a:r>
              <a:rPr lang="en-US" sz="1600" dirty="0" err="1">
                <a:solidFill>
                  <a:srgbClr val="00B050"/>
                </a:solidFill>
                <a:latin typeface="Courier New" pitchFamily="49" charset="0"/>
                <a:cs typeface="Courier New" pitchFamily="49" charset="0"/>
              </a:rPr>
              <a:t>cropPlantingID</a:t>
            </a:r>
            <a:r>
              <a:rPr lang="en-US" sz="1600" dirty="0">
                <a:solidFill>
                  <a:srgbClr val="00B050"/>
                </a:solidFill>
                <a:latin typeface="Courier New" pitchFamily="49" charset="0"/>
                <a:cs typeface="Courier New" pitchFamily="49" charset="0"/>
              </a:rPr>
              <a:t>) as </a:t>
            </a:r>
            <a:r>
              <a:rPr lang="en-US" sz="1600" dirty="0" err="1">
                <a:solidFill>
                  <a:srgbClr val="00B050"/>
                </a:solidFill>
                <a:latin typeface="Courier New" pitchFamily="49" charset="0"/>
                <a:cs typeface="Courier New" pitchFamily="49" charset="0"/>
              </a:rPr>
              <a:t>planting_count</a:t>
            </a:r>
            <a:r>
              <a:rPr lang="en-US" sz="1600" dirty="0">
                <a:solidFill>
                  <a:srgbClr val="00B050"/>
                </a:solidFill>
                <a:latin typeface="Courier New" pitchFamily="49" charset="0"/>
                <a:cs typeface="Courier New" pitchFamily="49" charset="0"/>
              </a:rPr>
              <a:t>,</a:t>
            </a:r>
            <a:br>
              <a:rPr lang="en-US" sz="1600" dirty="0">
                <a:solidFill>
                  <a:srgbClr val="00B050"/>
                </a:solidFill>
                <a:latin typeface="Courier New" pitchFamily="49" charset="0"/>
                <a:cs typeface="Courier New" pitchFamily="49" charset="0"/>
              </a:rPr>
            </a:br>
            <a:r>
              <a:rPr lang="en-US" sz="1600" dirty="0">
                <a:solidFill>
                  <a:srgbClr val="00B050"/>
                </a:solidFill>
                <a:latin typeface="Courier New" pitchFamily="49" charset="0"/>
                <a:cs typeface="Courier New" pitchFamily="49" charset="0"/>
              </a:rPr>
              <a:t>  sum(</a:t>
            </a:r>
            <a:r>
              <a:rPr lang="en-US" sz="1600" dirty="0" err="1">
                <a:solidFill>
                  <a:srgbClr val="00B050"/>
                </a:solidFill>
                <a:latin typeface="Courier New" pitchFamily="49" charset="0"/>
                <a:cs typeface="Courier New" pitchFamily="49" charset="0"/>
              </a:rPr>
              <a:t>yld_count</a:t>
            </a:r>
            <a:r>
              <a:rPr lang="en-US" sz="1600" dirty="0">
                <a:solidFill>
                  <a:srgbClr val="00B050"/>
                </a:solidFill>
                <a:latin typeface="Courier New" pitchFamily="49" charset="0"/>
                <a:cs typeface="Courier New" pitchFamily="49" charset="0"/>
              </a:rPr>
              <a:t>) as </a:t>
            </a:r>
            <a:r>
              <a:rPr lang="en-US" sz="1600" dirty="0" err="1">
                <a:solidFill>
                  <a:srgbClr val="00B050"/>
                </a:solidFill>
                <a:latin typeface="Courier New" pitchFamily="49" charset="0"/>
                <a:cs typeface="Courier New" pitchFamily="49" charset="0"/>
              </a:rPr>
              <a:t>yield_sum</a:t>
            </a:r>
            <a:endParaRPr lang="en-US" sz="1600" dirty="0">
              <a:solidFill>
                <a:srgbClr val="00B050"/>
              </a:solidFill>
              <a:latin typeface="Courier New" pitchFamily="49" charset="0"/>
              <a:cs typeface="Courier New" pitchFamily="49" charset="0"/>
            </a:endParaRPr>
          </a:p>
          <a:p>
            <a:pPr>
              <a:buNone/>
            </a:pPr>
            <a:r>
              <a:rPr lang="en-US" sz="1600" dirty="0">
                <a:solidFill>
                  <a:srgbClr val="00B050"/>
                </a:solidFill>
                <a:latin typeface="Courier New" pitchFamily="49" charset="0"/>
                <a:cs typeface="Courier New" pitchFamily="49" charset="0"/>
              </a:rPr>
              <a:t>from</a:t>
            </a:r>
          </a:p>
          <a:p>
            <a:pPr>
              <a:buNone/>
            </a:pPr>
            <a:r>
              <a:rPr lang="en-US" sz="1600" dirty="0">
                <a:latin typeface="Courier New" pitchFamily="49" charset="0"/>
                <a:cs typeface="Courier New" pitchFamily="49" charset="0"/>
              </a:rPr>
              <a:t>  (</a:t>
            </a:r>
            <a:r>
              <a:rPr lang="en-US" sz="1600" dirty="0">
                <a:solidFill>
                  <a:schemeClr val="tx2">
                    <a:lumMod val="60000"/>
                    <a:lumOff val="40000"/>
                  </a:schemeClr>
                </a:solidFill>
                <a:latin typeface="Courier New" pitchFamily="49" charset="0"/>
                <a:cs typeface="Courier New" pitchFamily="49" charset="0"/>
              </a:rPr>
              <a:t>select </a:t>
            </a:r>
            <a:r>
              <a:rPr lang="en-US" sz="1600" dirty="0" err="1">
                <a:solidFill>
                  <a:schemeClr val="tx2">
                    <a:lumMod val="60000"/>
                    <a:lumOff val="40000"/>
                  </a:schemeClr>
                </a:solidFill>
                <a:latin typeface="Courier New" pitchFamily="49" charset="0"/>
                <a:cs typeface="Courier New" pitchFamily="49" charset="0"/>
              </a:rPr>
              <a:t>CropPlantingID,crop</a:t>
            </a:r>
            <a:r>
              <a:rPr lang="en-US" sz="1600" dirty="0">
                <a:solidFill>
                  <a:schemeClr val="tx2">
                    <a:lumMod val="60000"/>
                    <a:lumOff val="40000"/>
                  </a:schemeClr>
                </a:solidFill>
                <a:latin typeface="Courier New" pitchFamily="49" charset="0"/>
                <a:cs typeface="Courier New" pitchFamily="49" charset="0"/>
              </a:rPr>
              <a:t>, Variety,</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cast(</a:t>
            </a:r>
            <a:r>
              <a:rPr lang="en-US" sz="1600" dirty="0" err="1">
                <a:solidFill>
                  <a:schemeClr val="tx2">
                    <a:lumMod val="60000"/>
                    <a:lumOff val="40000"/>
                  </a:schemeClr>
                </a:solidFill>
                <a:latin typeface="Courier New" pitchFamily="49" charset="0"/>
                <a:cs typeface="Courier New" pitchFamily="49" charset="0"/>
              </a:rPr>
              <a:t>Yield_Count</a:t>
            </a:r>
            <a:r>
              <a:rPr lang="en-US" sz="1600" dirty="0">
                <a:solidFill>
                  <a:schemeClr val="tx2">
                    <a:lumMod val="60000"/>
                    <a:lumOff val="40000"/>
                  </a:schemeClr>
                </a:solidFill>
                <a:latin typeface="Courier New" pitchFamily="49" charset="0"/>
                <a:cs typeface="Courier New" pitchFamily="49" charset="0"/>
              </a:rPr>
              <a:t> as decimal) as </a:t>
            </a:r>
            <a:r>
              <a:rPr lang="en-US" sz="1600" dirty="0" err="1">
                <a:solidFill>
                  <a:schemeClr val="tx2">
                    <a:lumMod val="60000"/>
                    <a:lumOff val="40000"/>
                  </a:schemeClr>
                </a:solidFill>
                <a:latin typeface="Courier New" pitchFamily="49" charset="0"/>
                <a:cs typeface="Courier New" pitchFamily="49" charset="0"/>
              </a:rPr>
              <a:t>yld_count</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from </a:t>
            </a:r>
            <a:r>
              <a:rPr lang="en-US" sz="1600" dirty="0" err="1">
                <a:solidFill>
                  <a:schemeClr val="tx2">
                    <a:lumMod val="60000"/>
                    <a:lumOff val="40000"/>
                  </a:schemeClr>
                </a:solidFill>
                <a:latin typeface="Courier New" pitchFamily="49" charset="0"/>
                <a:cs typeface="Courier New" pitchFamily="49" charset="0"/>
              </a:rPr>
              <a:t>tblcropVariety</a:t>
            </a:r>
            <a:r>
              <a:rPr lang="en-US" sz="1600" dirty="0">
                <a:solidFill>
                  <a:schemeClr val="tx2">
                    <a:lumMod val="60000"/>
                    <a:lumOff val="40000"/>
                  </a:schemeClr>
                </a:solidFill>
                <a:latin typeface="Courier New" pitchFamily="49" charset="0"/>
                <a:cs typeface="Courier New" pitchFamily="49" charset="0"/>
              </a:rPr>
              <a:t> CV, </a:t>
            </a:r>
            <a:r>
              <a:rPr lang="en-US" sz="1600" dirty="0" err="1">
                <a:solidFill>
                  <a:schemeClr val="tx2">
                    <a:lumMod val="60000"/>
                    <a:lumOff val="40000"/>
                  </a:schemeClr>
                </a:solidFill>
                <a:latin typeface="Courier New" pitchFamily="49" charset="0"/>
                <a:cs typeface="Courier New" pitchFamily="49" charset="0"/>
              </a:rPr>
              <a:t>tblcropPlanting</a:t>
            </a:r>
            <a:r>
              <a:rPr lang="en-US" sz="1600" dirty="0">
                <a:solidFill>
                  <a:schemeClr val="tx2">
                    <a:lumMod val="60000"/>
                    <a:lumOff val="40000"/>
                  </a:schemeClr>
                </a:solidFill>
                <a:latin typeface="Courier New" pitchFamily="49" charset="0"/>
                <a:cs typeface="Courier New" pitchFamily="49" charset="0"/>
              </a:rPr>
              <a:t> CP, </a:t>
            </a:r>
            <a:r>
              <a:rPr lang="en-US" sz="1600" dirty="0" err="1">
                <a:solidFill>
                  <a:schemeClr val="tx2">
                    <a:lumMod val="60000"/>
                    <a:lumOff val="40000"/>
                  </a:schemeClr>
                </a:solidFill>
                <a:latin typeface="Courier New" pitchFamily="49" charset="0"/>
                <a:cs typeface="Courier New" pitchFamily="49" charset="0"/>
              </a:rPr>
              <a:t>tblCropHarvest</a:t>
            </a:r>
            <a:r>
              <a:rPr lang="en-US" sz="1600" dirty="0">
                <a:solidFill>
                  <a:schemeClr val="tx2">
                    <a:lumMod val="60000"/>
                    <a:lumOff val="40000"/>
                  </a:schemeClr>
                </a:solidFill>
                <a:latin typeface="Courier New" pitchFamily="49" charset="0"/>
                <a:cs typeface="Courier New" pitchFamily="49" charset="0"/>
              </a:rPr>
              <a:t> CH</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where </a:t>
            </a:r>
            <a:r>
              <a:rPr lang="en-US" sz="1600" dirty="0" err="1">
                <a:solidFill>
                  <a:schemeClr val="tx2">
                    <a:lumMod val="60000"/>
                    <a:lumOff val="40000"/>
                  </a:schemeClr>
                </a:solidFill>
                <a:latin typeface="Courier New" pitchFamily="49" charset="0"/>
                <a:cs typeface="Courier New" pitchFamily="49" charset="0"/>
              </a:rPr>
              <a:t>CV.CropVarID</a:t>
            </a:r>
            <a:r>
              <a:rPr lang="en-US" sz="1600" dirty="0">
                <a:solidFill>
                  <a:schemeClr val="tx2">
                    <a:lumMod val="60000"/>
                    <a:lumOff val="40000"/>
                  </a:schemeClr>
                </a:solidFill>
                <a:latin typeface="Courier New" pitchFamily="49" charset="0"/>
                <a:cs typeface="Courier New" pitchFamily="49" charset="0"/>
              </a:rPr>
              <a:t> = </a:t>
            </a:r>
            <a:r>
              <a:rPr lang="en-US" sz="1600" dirty="0" err="1">
                <a:solidFill>
                  <a:schemeClr val="tx2">
                    <a:lumMod val="60000"/>
                    <a:lumOff val="40000"/>
                  </a:schemeClr>
                </a:solidFill>
                <a:latin typeface="Courier New" pitchFamily="49" charset="0"/>
                <a:cs typeface="Courier New" pitchFamily="49" charset="0"/>
              </a:rPr>
              <a:t>CP.CropVarID</a:t>
            </a:r>
            <a:br>
              <a:rPr lang="en-US" sz="1600" dirty="0">
                <a:solidFill>
                  <a:schemeClr val="tx2">
                    <a:lumMod val="60000"/>
                    <a:lumOff val="40000"/>
                  </a:schemeClr>
                </a:solidFill>
                <a:latin typeface="Courier New" pitchFamily="49" charset="0"/>
                <a:cs typeface="Courier New" pitchFamily="49" charset="0"/>
              </a:rPr>
            </a:br>
            <a:r>
              <a:rPr lang="en-US" sz="1600" dirty="0">
                <a:solidFill>
                  <a:schemeClr val="tx2">
                    <a:lumMod val="60000"/>
                    <a:lumOff val="40000"/>
                  </a:schemeClr>
                </a:solidFill>
                <a:latin typeface="Courier New" pitchFamily="49" charset="0"/>
                <a:cs typeface="Courier New" pitchFamily="49" charset="0"/>
              </a:rPr>
              <a:t>   and </a:t>
            </a:r>
            <a:r>
              <a:rPr lang="en-US" sz="1600" dirty="0" err="1">
                <a:solidFill>
                  <a:schemeClr val="tx2">
                    <a:lumMod val="60000"/>
                    <a:lumOff val="40000"/>
                  </a:schemeClr>
                </a:solidFill>
                <a:latin typeface="Courier New" pitchFamily="49" charset="0"/>
                <a:cs typeface="Courier New" pitchFamily="49" charset="0"/>
              </a:rPr>
              <a:t>CP.CropPlanting_ID</a:t>
            </a:r>
            <a:r>
              <a:rPr lang="en-US" sz="1600" dirty="0">
                <a:solidFill>
                  <a:schemeClr val="tx2">
                    <a:lumMod val="60000"/>
                    <a:lumOff val="40000"/>
                  </a:schemeClr>
                </a:solidFill>
                <a:latin typeface="Courier New" pitchFamily="49" charset="0"/>
                <a:cs typeface="Courier New" pitchFamily="49" charset="0"/>
              </a:rPr>
              <a:t> = </a:t>
            </a:r>
            <a:r>
              <a:rPr lang="en-US" sz="1600" dirty="0" err="1">
                <a:solidFill>
                  <a:schemeClr val="tx2">
                    <a:lumMod val="60000"/>
                    <a:lumOff val="40000"/>
                  </a:schemeClr>
                </a:solidFill>
                <a:latin typeface="Courier New" pitchFamily="49" charset="0"/>
                <a:cs typeface="Courier New" pitchFamily="49" charset="0"/>
              </a:rPr>
              <a:t>ch.CropPlantingID</a:t>
            </a:r>
            <a:r>
              <a:rPr lang="en-US" sz="1600" dirty="0">
                <a:solidFill>
                  <a:srgbClr val="00B050"/>
                </a:solidFill>
                <a:latin typeface="Courier New" pitchFamily="49" charset="0"/>
                <a:cs typeface="Courier New" pitchFamily="49" charset="0"/>
              </a:rPr>
              <a:t>) </a:t>
            </a:r>
            <a:r>
              <a:rPr lang="en-US" sz="1600" b="1" dirty="0">
                <a:solidFill>
                  <a:srgbClr val="00B050"/>
                </a:solidFill>
                <a:latin typeface="Courier New" pitchFamily="49" charset="0"/>
                <a:cs typeface="Courier New" pitchFamily="49" charset="0"/>
              </a:rPr>
              <a:t>CVPH</a:t>
            </a:r>
            <a:br>
              <a:rPr lang="en-US" sz="1600" b="1" dirty="0">
                <a:solidFill>
                  <a:srgbClr val="00B050"/>
                </a:solidFill>
                <a:latin typeface="Courier New" pitchFamily="49" charset="0"/>
                <a:cs typeface="Courier New" pitchFamily="49" charset="0"/>
              </a:rPr>
            </a:br>
            <a:r>
              <a:rPr lang="en-US" sz="1600" dirty="0">
                <a:solidFill>
                  <a:srgbClr val="00B050"/>
                </a:solidFill>
                <a:latin typeface="Courier New" pitchFamily="49" charset="0"/>
                <a:cs typeface="Courier New" pitchFamily="49" charset="0"/>
              </a:rPr>
              <a:t>group by crop, variety</a:t>
            </a:r>
            <a:br>
              <a:rPr lang="en-US" sz="1600" dirty="0">
                <a:solidFill>
                  <a:srgbClr val="00B050"/>
                </a:solidFill>
                <a:latin typeface="Courier New" pitchFamily="49" charset="0"/>
                <a:cs typeface="Courier New" pitchFamily="49" charset="0"/>
              </a:rPr>
            </a:br>
            <a:r>
              <a:rPr lang="en-US" sz="1600" dirty="0">
                <a:solidFill>
                  <a:srgbClr val="00B050"/>
                </a:solidFill>
                <a:latin typeface="Courier New" pitchFamily="49" charset="0"/>
                <a:cs typeface="Courier New" pitchFamily="49" charset="0"/>
              </a:rPr>
              <a:t>order by </a:t>
            </a:r>
            <a:r>
              <a:rPr lang="en-US" sz="1600" dirty="0" err="1">
                <a:solidFill>
                  <a:srgbClr val="00B050"/>
                </a:solidFill>
                <a:latin typeface="Courier New" pitchFamily="49" charset="0"/>
                <a:cs typeface="Courier New" pitchFamily="49" charset="0"/>
              </a:rPr>
              <a:t>yield_sum</a:t>
            </a:r>
            <a:r>
              <a:rPr lang="en-US" sz="1600" dirty="0">
                <a:solidFill>
                  <a:srgbClr val="00B050"/>
                </a:solidFill>
                <a:latin typeface="Courier New" pitchFamily="49" charset="0"/>
                <a:cs typeface="Courier New" pitchFamily="49" charset="0"/>
              </a:rPr>
              <a:t> desc;</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51</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739632" y="2336145"/>
            <a:ext cx="3560001" cy="13666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linds(horizontal)">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89941"/>
          </a:xfrm>
        </p:spPr>
        <p:txBody>
          <a:bodyPr>
            <a:normAutofit fontScale="90000"/>
          </a:bodyPr>
          <a:lstStyle/>
          <a:p>
            <a:r>
              <a:rPr lang="en-US" dirty="0"/>
              <a:t>3rd: Aggregate data</a:t>
            </a:r>
          </a:p>
        </p:txBody>
      </p:sp>
      <p:sp>
        <p:nvSpPr>
          <p:cNvPr id="3" name="Content Placeholder 2"/>
          <p:cNvSpPr>
            <a:spLocks noGrp="1"/>
          </p:cNvSpPr>
          <p:nvPr>
            <p:ph idx="1"/>
          </p:nvPr>
        </p:nvSpPr>
        <p:spPr>
          <a:xfrm>
            <a:off x="1409700" y="820059"/>
            <a:ext cx="8153400" cy="4876800"/>
          </a:xfrm>
        </p:spPr>
        <p:txBody>
          <a:bodyPr>
            <a:noAutofit/>
          </a:bodyPr>
          <a:lstStyle/>
          <a:p>
            <a:r>
              <a:rPr lang="en-US" sz="1400" dirty="0"/>
              <a:t>Using the previous query in the FROM clause, we now the count the number of crops (not plantings of each crop) and average the yield count.  </a:t>
            </a:r>
          </a:p>
          <a:p>
            <a:pPr>
              <a:buNone/>
            </a:pPr>
            <a:endParaRPr lang="en-US" sz="1400" dirty="0"/>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crop_type</a:t>
            </a: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count(*) as "# of Crops Planted",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avg(</a:t>
            </a:r>
            <a:r>
              <a:rPr lang="en-US" sz="1400" dirty="0" err="1">
                <a:latin typeface="Courier New" pitchFamily="49" charset="0"/>
                <a:cs typeface="Courier New" pitchFamily="49" charset="0"/>
              </a:rPr>
              <a:t>yield_sum</a:t>
            </a:r>
            <a:r>
              <a:rPr lang="en-US" sz="1400" dirty="0">
                <a:latin typeface="Courier New" pitchFamily="49" charset="0"/>
                <a:cs typeface="Courier New" pitchFamily="49" charset="0"/>
              </a:rPr>
              <a:t>) as "Avg Crop Yield Count“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from </a:t>
            </a:r>
            <a:r>
              <a:rPr lang="en-US" sz="1400" dirty="0" err="1">
                <a:latin typeface="Courier New" pitchFamily="49" charset="0"/>
                <a:cs typeface="Courier New" pitchFamily="49" charset="0"/>
              </a:rPr>
              <a:t>tblCrop</a:t>
            </a: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b="1" dirty="0">
                <a:latin typeface="Courier New" pitchFamily="49" charset="0"/>
                <a:cs typeface="Courier New" pitchFamily="49" charset="0"/>
              </a:rPr>
              <a:t>  </a:t>
            </a:r>
            <a:r>
              <a:rPr lang="en-US" sz="1400" b="1" dirty="0">
                <a:solidFill>
                  <a:srgbClr val="00B050"/>
                </a:solidFill>
                <a:latin typeface="Courier New" pitchFamily="49" charset="0"/>
                <a:cs typeface="Courier New" pitchFamily="49" charset="0"/>
              </a:rPr>
              <a:t>(select crop, variety, </a:t>
            </a:r>
            <a:br>
              <a:rPr lang="en-US" sz="1400" b="1" dirty="0">
                <a:solidFill>
                  <a:srgbClr val="00B050"/>
                </a:solidFill>
                <a:latin typeface="Courier New" pitchFamily="49" charset="0"/>
                <a:cs typeface="Courier New" pitchFamily="49" charset="0"/>
              </a:rPr>
            </a:br>
            <a:r>
              <a:rPr lang="en-US" sz="1400" b="1" dirty="0">
                <a:solidFill>
                  <a:srgbClr val="00B050"/>
                </a:solidFill>
                <a:latin typeface="Courier New" pitchFamily="49" charset="0"/>
                <a:cs typeface="Courier New" pitchFamily="49" charset="0"/>
              </a:rPr>
              <a:t>   count(</a:t>
            </a:r>
            <a:r>
              <a:rPr lang="en-US" sz="1400" b="1" dirty="0" err="1">
                <a:solidFill>
                  <a:srgbClr val="00B050"/>
                </a:solidFill>
                <a:latin typeface="Courier New" pitchFamily="49" charset="0"/>
                <a:cs typeface="Courier New" pitchFamily="49" charset="0"/>
              </a:rPr>
              <a:t>cropPlantingID</a:t>
            </a:r>
            <a:r>
              <a:rPr lang="en-US" sz="1400" b="1" dirty="0">
                <a:solidFill>
                  <a:srgbClr val="00B050"/>
                </a:solidFill>
                <a:latin typeface="Courier New" pitchFamily="49" charset="0"/>
                <a:cs typeface="Courier New" pitchFamily="49" charset="0"/>
              </a:rPr>
              <a:t>) as </a:t>
            </a:r>
            <a:r>
              <a:rPr lang="en-US" sz="1400" b="1" dirty="0" err="1">
                <a:solidFill>
                  <a:srgbClr val="00B050"/>
                </a:solidFill>
                <a:latin typeface="Courier New" pitchFamily="49" charset="0"/>
                <a:cs typeface="Courier New" pitchFamily="49" charset="0"/>
              </a:rPr>
              <a:t>planting_count</a:t>
            </a:r>
            <a:r>
              <a:rPr lang="en-US" sz="1400" b="1" dirty="0">
                <a:solidFill>
                  <a:srgbClr val="00B050"/>
                </a:solidFill>
                <a:latin typeface="Courier New" pitchFamily="49" charset="0"/>
                <a:cs typeface="Courier New" pitchFamily="49" charset="0"/>
              </a:rPr>
              <a:t>,</a:t>
            </a:r>
            <a:br>
              <a:rPr lang="en-US" sz="1400" b="1" dirty="0">
                <a:solidFill>
                  <a:srgbClr val="00B050"/>
                </a:solidFill>
                <a:latin typeface="Courier New" pitchFamily="49" charset="0"/>
                <a:cs typeface="Courier New" pitchFamily="49" charset="0"/>
              </a:rPr>
            </a:br>
            <a:r>
              <a:rPr lang="en-US" sz="1400" b="1" dirty="0">
                <a:solidFill>
                  <a:srgbClr val="00B050"/>
                </a:solidFill>
                <a:latin typeface="Courier New" pitchFamily="49" charset="0"/>
                <a:cs typeface="Courier New" pitchFamily="49" charset="0"/>
              </a:rPr>
              <a:t>   sum(</a:t>
            </a:r>
            <a:r>
              <a:rPr lang="en-US" sz="1400" b="1" dirty="0" err="1">
                <a:solidFill>
                  <a:srgbClr val="00B050"/>
                </a:solidFill>
                <a:latin typeface="Courier New" pitchFamily="49" charset="0"/>
                <a:cs typeface="Courier New" pitchFamily="49" charset="0"/>
              </a:rPr>
              <a:t>yld_count</a:t>
            </a:r>
            <a:r>
              <a:rPr lang="en-US" sz="1400" b="1" dirty="0">
                <a:solidFill>
                  <a:srgbClr val="00B050"/>
                </a:solidFill>
                <a:latin typeface="Courier New" pitchFamily="49" charset="0"/>
                <a:cs typeface="Courier New" pitchFamily="49" charset="0"/>
              </a:rPr>
              <a:t>) as </a:t>
            </a:r>
            <a:r>
              <a:rPr lang="en-US" sz="1400" b="1" dirty="0" err="1">
                <a:solidFill>
                  <a:srgbClr val="00B050"/>
                </a:solidFill>
                <a:latin typeface="Courier New" pitchFamily="49" charset="0"/>
                <a:cs typeface="Courier New" pitchFamily="49" charset="0"/>
              </a:rPr>
              <a:t>yield_sum</a:t>
            </a:r>
            <a:br>
              <a:rPr lang="en-US" sz="1400" b="1" dirty="0">
                <a:solidFill>
                  <a:srgbClr val="00B050"/>
                </a:solidFill>
                <a:latin typeface="Courier New" pitchFamily="49" charset="0"/>
                <a:cs typeface="Courier New" pitchFamily="49" charset="0"/>
              </a:rPr>
            </a:br>
            <a:r>
              <a:rPr lang="en-US" sz="1400" b="1" dirty="0">
                <a:solidFill>
                  <a:srgbClr val="00B050"/>
                </a:solidFill>
                <a:latin typeface="Courier New" pitchFamily="49" charset="0"/>
                <a:cs typeface="Courier New" pitchFamily="49" charset="0"/>
              </a:rPr>
              <a:t>   from</a:t>
            </a:r>
          </a:p>
          <a:p>
            <a:pPr>
              <a:buNone/>
            </a:pPr>
            <a:r>
              <a:rPr lang="en-US" sz="1400" dirty="0">
                <a:latin typeface="Courier New" pitchFamily="49" charset="0"/>
                <a:cs typeface="Courier New" pitchFamily="49" charset="0"/>
              </a:rPr>
              <a:t>    (</a:t>
            </a:r>
            <a:r>
              <a:rPr lang="en-US" sz="1400" dirty="0">
                <a:solidFill>
                  <a:schemeClr val="tx2">
                    <a:lumMod val="60000"/>
                    <a:lumOff val="40000"/>
                  </a:schemeClr>
                </a:solidFill>
                <a:latin typeface="Courier New" pitchFamily="49" charset="0"/>
                <a:cs typeface="Courier New" pitchFamily="49" charset="0"/>
              </a:rPr>
              <a:t>select </a:t>
            </a:r>
            <a:r>
              <a:rPr lang="en-US" sz="1400" dirty="0" err="1">
                <a:solidFill>
                  <a:schemeClr val="tx2">
                    <a:lumMod val="60000"/>
                    <a:lumOff val="40000"/>
                  </a:schemeClr>
                </a:solidFill>
                <a:latin typeface="Courier New" pitchFamily="49" charset="0"/>
                <a:cs typeface="Courier New" pitchFamily="49" charset="0"/>
              </a:rPr>
              <a:t>CropPlantingID,crop</a:t>
            </a:r>
            <a:r>
              <a:rPr lang="en-US" sz="1400" dirty="0">
                <a:solidFill>
                  <a:schemeClr val="tx2">
                    <a:lumMod val="60000"/>
                    <a:lumOff val="40000"/>
                  </a:schemeClr>
                </a:solidFill>
                <a:latin typeface="Courier New" pitchFamily="49" charset="0"/>
                <a:cs typeface="Courier New" pitchFamily="49" charset="0"/>
              </a:rPr>
              <a:t>, Variety,</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cast(</a:t>
            </a:r>
            <a:r>
              <a:rPr lang="en-US" sz="1400" dirty="0" err="1">
                <a:solidFill>
                  <a:schemeClr val="tx2">
                    <a:lumMod val="60000"/>
                    <a:lumOff val="40000"/>
                  </a:schemeClr>
                </a:solidFill>
                <a:latin typeface="Courier New" pitchFamily="49" charset="0"/>
                <a:cs typeface="Courier New" pitchFamily="49" charset="0"/>
              </a:rPr>
              <a:t>Yield_Count</a:t>
            </a:r>
            <a:r>
              <a:rPr lang="en-US" sz="1400" dirty="0">
                <a:solidFill>
                  <a:schemeClr val="tx2">
                    <a:lumMod val="60000"/>
                    <a:lumOff val="40000"/>
                  </a:schemeClr>
                </a:solidFill>
                <a:latin typeface="Courier New" pitchFamily="49" charset="0"/>
                <a:cs typeface="Courier New" pitchFamily="49" charset="0"/>
              </a:rPr>
              <a:t> as decimal) as </a:t>
            </a:r>
            <a:r>
              <a:rPr lang="en-US" sz="1400" dirty="0" err="1">
                <a:solidFill>
                  <a:schemeClr val="tx2">
                    <a:lumMod val="60000"/>
                    <a:lumOff val="40000"/>
                  </a:schemeClr>
                </a:solidFill>
                <a:latin typeface="Courier New" pitchFamily="49" charset="0"/>
                <a:cs typeface="Courier New" pitchFamily="49" charset="0"/>
              </a:rPr>
              <a:t>yld_count</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from </a:t>
            </a:r>
            <a:r>
              <a:rPr lang="en-US" sz="1400" dirty="0" err="1">
                <a:solidFill>
                  <a:schemeClr val="tx2">
                    <a:lumMod val="60000"/>
                    <a:lumOff val="40000"/>
                  </a:schemeClr>
                </a:solidFill>
                <a:latin typeface="Courier New" pitchFamily="49" charset="0"/>
                <a:cs typeface="Courier New" pitchFamily="49" charset="0"/>
              </a:rPr>
              <a:t>tblcropVariety</a:t>
            </a:r>
            <a:r>
              <a:rPr lang="en-US" sz="1400" dirty="0">
                <a:solidFill>
                  <a:schemeClr val="tx2">
                    <a:lumMod val="60000"/>
                    <a:lumOff val="40000"/>
                  </a:schemeClr>
                </a:solidFill>
                <a:latin typeface="Courier New" pitchFamily="49" charset="0"/>
                <a:cs typeface="Courier New" pitchFamily="49" charset="0"/>
              </a:rPr>
              <a:t> CV, </a:t>
            </a:r>
            <a:r>
              <a:rPr lang="en-US" sz="1400" dirty="0" err="1">
                <a:solidFill>
                  <a:schemeClr val="tx2">
                    <a:lumMod val="60000"/>
                    <a:lumOff val="40000"/>
                  </a:schemeClr>
                </a:solidFill>
                <a:latin typeface="Courier New" pitchFamily="49" charset="0"/>
                <a:cs typeface="Courier New" pitchFamily="49" charset="0"/>
              </a:rPr>
              <a:t>tblcropPlanting</a:t>
            </a:r>
            <a:r>
              <a:rPr lang="en-US" sz="1400" dirty="0">
                <a:solidFill>
                  <a:schemeClr val="tx2">
                    <a:lumMod val="60000"/>
                    <a:lumOff val="40000"/>
                  </a:schemeClr>
                </a:solidFill>
                <a:latin typeface="Courier New" pitchFamily="49" charset="0"/>
                <a:cs typeface="Courier New" pitchFamily="49" charset="0"/>
              </a:rPr>
              <a:t> CP, </a:t>
            </a:r>
            <a:r>
              <a:rPr lang="en-US" sz="1400" dirty="0" err="1">
                <a:solidFill>
                  <a:schemeClr val="tx2">
                    <a:lumMod val="60000"/>
                    <a:lumOff val="40000"/>
                  </a:schemeClr>
                </a:solidFill>
                <a:latin typeface="Courier New" pitchFamily="49" charset="0"/>
                <a:cs typeface="Courier New" pitchFamily="49" charset="0"/>
              </a:rPr>
              <a:t>tblCropHarvest</a:t>
            </a:r>
            <a:r>
              <a:rPr lang="en-US" sz="1400" dirty="0">
                <a:solidFill>
                  <a:schemeClr val="tx2">
                    <a:lumMod val="60000"/>
                    <a:lumOff val="40000"/>
                  </a:schemeClr>
                </a:solidFill>
                <a:latin typeface="Courier New" pitchFamily="49" charset="0"/>
                <a:cs typeface="Courier New" pitchFamily="49" charset="0"/>
              </a:rPr>
              <a:t> CH</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where </a:t>
            </a:r>
            <a:r>
              <a:rPr lang="en-US" sz="1400" dirty="0" err="1">
                <a:solidFill>
                  <a:schemeClr val="tx2">
                    <a:lumMod val="60000"/>
                    <a:lumOff val="40000"/>
                  </a:schemeClr>
                </a:solidFill>
                <a:latin typeface="Courier New" pitchFamily="49" charset="0"/>
                <a:cs typeface="Courier New" pitchFamily="49" charset="0"/>
              </a:rPr>
              <a:t>CV.CropVarID</a:t>
            </a:r>
            <a:r>
              <a:rPr lang="en-US" sz="1400" dirty="0">
                <a:solidFill>
                  <a:schemeClr val="tx2">
                    <a:lumMod val="60000"/>
                    <a:lumOff val="40000"/>
                  </a:schemeClr>
                </a:solidFill>
                <a:latin typeface="Courier New" pitchFamily="49" charset="0"/>
                <a:cs typeface="Courier New" pitchFamily="49" charset="0"/>
              </a:rPr>
              <a:t> = </a:t>
            </a:r>
            <a:r>
              <a:rPr lang="en-US" sz="1400" dirty="0" err="1">
                <a:solidFill>
                  <a:schemeClr val="tx2">
                    <a:lumMod val="60000"/>
                    <a:lumOff val="40000"/>
                  </a:schemeClr>
                </a:solidFill>
                <a:latin typeface="Courier New" pitchFamily="49" charset="0"/>
                <a:cs typeface="Courier New" pitchFamily="49" charset="0"/>
              </a:rPr>
              <a:t>CP.CropVarID</a:t>
            </a:r>
            <a:br>
              <a:rPr lang="en-US" sz="1400" dirty="0">
                <a:solidFill>
                  <a:schemeClr val="tx2">
                    <a:lumMod val="60000"/>
                    <a:lumOff val="40000"/>
                  </a:schemeClr>
                </a:solidFill>
                <a:latin typeface="Courier New" pitchFamily="49" charset="0"/>
                <a:cs typeface="Courier New" pitchFamily="49" charset="0"/>
              </a:rPr>
            </a:br>
            <a:r>
              <a:rPr lang="en-US" sz="1400" dirty="0">
                <a:solidFill>
                  <a:schemeClr val="tx2">
                    <a:lumMod val="60000"/>
                    <a:lumOff val="40000"/>
                  </a:schemeClr>
                </a:solidFill>
                <a:latin typeface="Courier New" pitchFamily="49" charset="0"/>
                <a:cs typeface="Courier New" pitchFamily="49" charset="0"/>
              </a:rPr>
              <a:t>     and </a:t>
            </a:r>
            <a:r>
              <a:rPr lang="en-US" sz="1400" dirty="0" err="1">
                <a:solidFill>
                  <a:schemeClr val="tx2">
                    <a:lumMod val="60000"/>
                    <a:lumOff val="40000"/>
                  </a:schemeClr>
                </a:solidFill>
                <a:latin typeface="Courier New" pitchFamily="49" charset="0"/>
                <a:cs typeface="Courier New" pitchFamily="49" charset="0"/>
              </a:rPr>
              <a:t>CP.CropPlanting_ID</a:t>
            </a:r>
            <a:r>
              <a:rPr lang="en-US" sz="1400" dirty="0">
                <a:solidFill>
                  <a:schemeClr val="tx2">
                    <a:lumMod val="60000"/>
                    <a:lumOff val="40000"/>
                  </a:schemeClr>
                </a:solidFill>
                <a:latin typeface="Courier New" pitchFamily="49" charset="0"/>
                <a:cs typeface="Courier New" pitchFamily="49" charset="0"/>
              </a:rPr>
              <a:t> = </a:t>
            </a:r>
            <a:r>
              <a:rPr lang="en-US" sz="1400" dirty="0" err="1">
                <a:solidFill>
                  <a:schemeClr val="tx2">
                    <a:lumMod val="60000"/>
                    <a:lumOff val="40000"/>
                  </a:schemeClr>
                </a:solidFill>
                <a:latin typeface="Courier New" pitchFamily="49" charset="0"/>
                <a:cs typeface="Courier New" pitchFamily="49" charset="0"/>
              </a:rPr>
              <a:t>ch.CropPlantingID</a:t>
            </a:r>
            <a:r>
              <a:rPr lang="en-US" sz="1400" dirty="0">
                <a:solidFill>
                  <a:srgbClr val="00B050"/>
                </a:solidFill>
                <a:latin typeface="Courier New" pitchFamily="49" charset="0"/>
                <a:cs typeface="Courier New" pitchFamily="49" charset="0"/>
              </a:rPr>
              <a:t>) </a:t>
            </a:r>
            <a:r>
              <a:rPr lang="en-US" sz="1400" b="1" dirty="0" err="1">
                <a:solidFill>
                  <a:srgbClr val="00B050"/>
                </a:solidFill>
                <a:latin typeface="Courier New" pitchFamily="49" charset="0"/>
                <a:cs typeface="Courier New" pitchFamily="49" charset="0"/>
              </a:rPr>
              <a:t>cvph</a:t>
            </a:r>
            <a:br>
              <a:rPr lang="en-US" sz="1400" b="1" dirty="0">
                <a:solidFill>
                  <a:srgbClr val="00B050"/>
                </a:solidFill>
                <a:latin typeface="Courier New" pitchFamily="49" charset="0"/>
                <a:cs typeface="Courier New" pitchFamily="49" charset="0"/>
              </a:rPr>
            </a:br>
            <a:r>
              <a:rPr lang="en-US" sz="1400" dirty="0">
                <a:latin typeface="Courier New" pitchFamily="49" charset="0"/>
                <a:cs typeface="Courier New" pitchFamily="49" charset="0"/>
              </a:rPr>
              <a:t>     </a:t>
            </a:r>
            <a:r>
              <a:rPr lang="en-US" sz="1400" b="1" dirty="0">
                <a:solidFill>
                  <a:srgbClr val="00B050"/>
                </a:solidFill>
                <a:latin typeface="Courier New" pitchFamily="49" charset="0"/>
                <a:cs typeface="Courier New" pitchFamily="49" charset="0"/>
              </a:rPr>
              <a:t>group by crop, variety) </a:t>
            </a:r>
            <a:r>
              <a:rPr lang="en-US" sz="1400" b="1" dirty="0" err="1">
                <a:latin typeface="Courier New" pitchFamily="49" charset="0"/>
                <a:cs typeface="Courier New" pitchFamily="49" charset="0"/>
              </a:rPr>
              <a:t>SubQ</a:t>
            </a:r>
            <a:br>
              <a:rPr lang="en-US" sz="1400" b="1" dirty="0">
                <a:latin typeface="Courier New" pitchFamily="49" charset="0"/>
                <a:cs typeface="Courier New" pitchFamily="49" charset="0"/>
              </a:rPr>
            </a:b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tblCrop.Crop</a:t>
            </a:r>
            <a:r>
              <a:rPr lang="en-US" sz="1400" dirty="0">
                <a:latin typeface="Courier New" pitchFamily="49" charset="0"/>
                <a:cs typeface="Courier New" pitchFamily="49" charset="0"/>
              </a:rPr>
              <a:t> = </a:t>
            </a:r>
            <a:r>
              <a:rPr lang="en-US" sz="1400" b="1" dirty="0" err="1">
                <a:latin typeface="Courier New" pitchFamily="49" charset="0"/>
                <a:cs typeface="Courier New" pitchFamily="49" charset="0"/>
              </a:rPr>
              <a:t>SubQ</a:t>
            </a:r>
            <a:r>
              <a:rPr lang="en-US" sz="1400" dirty="0" err="1">
                <a:latin typeface="Courier New" pitchFamily="49" charset="0"/>
                <a:cs typeface="Courier New" pitchFamily="49" charset="0"/>
              </a:rPr>
              <a:t>.Crop</a:t>
            </a:r>
            <a:br>
              <a:rPr lang="en-US" sz="1400" dirty="0">
                <a:latin typeface="Courier New" pitchFamily="49" charset="0"/>
                <a:cs typeface="Courier New" pitchFamily="49" charset="0"/>
              </a:rPr>
            </a:br>
            <a:r>
              <a:rPr lang="en-US" sz="1400" dirty="0">
                <a:latin typeface="Courier New" pitchFamily="49" charset="0"/>
                <a:cs typeface="Courier New" pitchFamily="49" charset="0"/>
              </a:rPr>
              <a:t>group by </a:t>
            </a:r>
            <a:r>
              <a:rPr lang="en-US" sz="1400" dirty="0" err="1">
                <a:latin typeface="Courier New" pitchFamily="49" charset="0"/>
                <a:cs typeface="Courier New" pitchFamily="49" charset="0"/>
              </a:rPr>
              <a:t>crop_type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order by </a:t>
            </a:r>
            <a:r>
              <a:rPr lang="en-US" sz="1400" dirty="0" err="1">
                <a:latin typeface="Courier New" pitchFamily="49" charset="0"/>
                <a:cs typeface="Courier New" pitchFamily="49" charset="0"/>
              </a:rPr>
              <a:t>crop_type</a:t>
            </a:r>
            <a:r>
              <a:rPr lang="en-US" sz="1400" dirty="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52</a:t>
            </a:fld>
            <a:endParaRPr kumimoji="0" lang="en-US"/>
          </a:p>
        </p:txBody>
      </p:sp>
      <p:pic>
        <p:nvPicPr>
          <p:cNvPr id="7" name="Picture 2"/>
          <p:cNvPicPr>
            <a:picLocks noChangeAspect="1" noChangeArrowheads="1"/>
          </p:cNvPicPr>
          <p:nvPr/>
        </p:nvPicPr>
        <p:blipFill>
          <a:blip r:embed="rId3" cstate="print"/>
          <a:srcRect/>
          <a:stretch>
            <a:fillRect/>
          </a:stretch>
        </p:blipFill>
        <p:spPr bwMode="auto">
          <a:xfrm>
            <a:off x="6705601" y="2667000"/>
            <a:ext cx="3342857" cy="17333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44758"/>
          </a:xfrm>
        </p:spPr>
        <p:txBody>
          <a:bodyPr/>
          <a:lstStyle/>
          <a:p>
            <a:r>
              <a:rPr lang="en-US" dirty="0"/>
              <a:t>3rd: Aggregate data:  Output</a:t>
            </a:r>
          </a:p>
        </p:txBody>
      </p:sp>
      <p:sp>
        <p:nvSpPr>
          <p:cNvPr id="3" name="Content Placeholder 2"/>
          <p:cNvSpPr>
            <a:spLocks noGrp="1"/>
          </p:cNvSpPr>
          <p:nvPr>
            <p:ph idx="1"/>
          </p:nvPr>
        </p:nvSpPr>
        <p:spPr>
          <a:xfrm>
            <a:off x="1981200" y="1447800"/>
            <a:ext cx="8153400" cy="4876800"/>
          </a:xfrm>
        </p:spPr>
        <p:txBody>
          <a:bodyPr>
            <a:normAutofit/>
          </a:bodyPr>
          <a:lstStyle/>
          <a:p>
            <a:r>
              <a:rPr lang="en-US"/>
              <a:t>Output:</a:t>
            </a:r>
            <a:endParaRPr lang="en-US" sz="130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53</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2286000" y="2057400"/>
            <a:ext cx="4144762" cy="1764762"/>
          </a:xfrm>
          <a:prstGeom prst="rect">
            <a:avLst/>
          </a:prstGeom>
          <a:noFill/>
          <a:ln w="9525">
            <a:noFill/>
            <a:miter lim="800000"/>
            <a:headEnd/>
            <a:tailEnd/>
          </a:ln>
        </p:spPr>
      </p:pic>
      <p:sp>
        <p:nvSpPr>
          <p:cNvPr id="8" name="TextBox 7"/>
          <p:cNvSpPr txBox="1"/>
          <p:nvPr/>
        </p:nvSpPr>
        <p:spPr>
          <a:xfrm>
            <a:off x="6705600" y="2057401"/>
            <a:ext cx="3124200" cy="1200329"/>
          </a:xfrm>
          <a:prstGeom prst="rect">
            <a:avLst/>
          </a:prstGeom>
          <a:noFill/>
        </p:spPr>
        <p:txBody>
          <a:bodyPr wrap="square" rtlCol="0">
            <a:spAutoFit/>
          </a:bodyPr>
          <a:lstStyle/>
          <a:p>
            <a:r>
              <a:rPr lang="en-US"/>
              <a:t>The IntelliSense feature immediately recognizes the use of a temporary (derived) table, i.e. the subquery table alias.</a:t>
            </a:r>
          </a:p>
        </p:txBody>
      </p:sp>
      <p:pic>
        <p:nvPicPr>
          <p:cNvPr id="9" name="Picture 2"/>
          <p:cNvPicPr>
            <a:picLocks noChangeAspect="1" noChangeArrowheads="1"/>
          </p:cNvPicPr>
          <p:nvPr/>
        </p:nvPicPr>
        <p:blipFill>
          <a:blip r:embed="rId4" cstate="print"/>
          <a:srcRect/>
          <a:stretch>
            <a:fillRect/>
          </a:stretch>
        </p:blipFill>
        <p:spPr bwMode="auto">
          <a:xfrm>
            <a:off x="3886200" y="4038601"/>
            <a:ext cx="4371428" cy="226666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DIVISION problem</a:t>
            </a:r>
          </a:p>
        </p:txBody>
      </p:sp>
      <p:sp>
        <p:nvSpPr>
          <p:cNvPr id="3" name="Content Placeholder 2"/>
          <p:cNvSpPr>
            <a:spLocks noGrp="1"/>
          </p:cNvSpPr>
          <p:nvPr>
            <p:ph idx="1"/>
          </p:nvPr>
        </p:nvSpPr>
        <p:spPr/>
        <p:txBody>
          <a:bodyPr>
            <a:normAutofit/>
          </a:bodyPr>
          <a:lstStyle/>
          <a:p>
            <a:r>
              <a:rPr lang="en-US"/>
              <a:t>The “division” problem asks the question: “Which records in data set A correspond to </a:t>
            </a:r>
            <a:r>
              <a:rPr lang="en-US" b="1" u="sng"/>
              <a:t>every</a:t>
            </a:r>
            <a:r>
              <a:rPr lang="en-US"/>
              <a:t> record in data set B?”</a:t>
            </a:r>
          </a:p>
          <a:p>
            <a:r>
              <a:rPr lang="en-US"/>
              <a:t>Example:  Which students have attended all the workshops offered for skills needed in teams?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54</a:t>
            </a:fld>
            <a:endParaRPr kumimoji="0" lang="en-US"/>
          </a:p>
        </p:txBody>
      </p:sp>
      <p:graphicFrame>
        <p:nvGraphicFramePr>
          <p:cNvPr id="5" name="Table 4"/>
          <p:cNvGraphicFramePr>
            <a:graphicFrameLocks noGrp="1"/>
          </p:cNvGraphicFramePr>
          <p:nvPr/>
        </p:nvGraphicFramePr>
        <p:xfrm>
          <a:off x="2209800" y="3810000"/>
          <a:ext cx="2895600" cy="2057398"/>
        </p:xfrm>
        <a:graphic>
          <a:graphicData uri="http://schemas.openxmlformats.org/drawingml/2006/table">
            <a:tbl>
              <a:tblPr firstRow="1" bandRow="1">
                <a:tableStyleId>{5C22544A-7EE6-4342-B048-85BDC9FD1C3A}</a:tableStyleId>
              </a:tblPr>
              <a:tblGrid>
                <a:gridCol w="728870">
                  <a:extLst>
                    <a:ext uri="{9D8B030D-6E8A-4147-A177-3AD203B41FA5}">
                      <a16:colId xmlns:a16="http://schemas.microsoft.com/office/drawing/2014/main" val="20000"/>
                    </a:ext>
                  </a:extLst>
                </a:gridCol>
                <a:gridCol w="927652">
                  <a:extLst>
                    <a:ext uri="{9D8B030D-6E8A-4147-A177-3AD203B41FA5}">
                      <a16:colId xmlns:a16="http://schemas.microsoft.com/office/drawing/2014/main" val="20001"/>
                    </a:ext>
                  </a:extLst>
                </a:gridCol>
                <a:gridCol w="1239078">
                  <a:extLst>
                    <a:ext uri="{9D8B030D-6E8A-4147-A177-3AD203B41FA5}">
                      <a16:colId xmlns:a16="http://schemas.microsoft.com/office/drawing/2014/main" val="20002"/>
                    </a:ext>
                  </a:extLst>
                </a:gridCol>
              </a:tblGrid>
              <a:tr h="617193">
                <a:tc>
                  <a:txBody>
                    <a:bodyPr/>
                    <a:lstStyle/>
                    <a:p>
                      <a:r>
                        <a:rPr lang="en-US" sz="1400"/>
                        <a:t>ID</a:t>
                      </a:r>
                    </a:p>
                  </a:txBody>
                  <a:tcPr/>
                </a:tc>
                <a:tc>
                  <a:txBody>
                    <a:bodyPr/>
                    <a:lstStyle/>
                    <a:p>
                      <a:r>
                        <a:rPr lang="en-US" sz="1400"/>
                        <a:t>First Name</a:t>
                      </a:r>
                    </a:p>
                  </a:txBody>
                  <a:tcPr/>
                </a:tc>
                <a:tc>
                  <a:txBody>
                    <a:bodyPr/>
                    <a:lstStyle/>
                    <a:p>
                      <a:r>
                        <a:rPr lang="en-US" sz="1400"/>
                        <a:t>Last Name</a:t>
                      </a:r>
                    </a:p>
                  </a:txBody>
                  <a:tcPr/>
                </a:tc>
                <a:extLst>
                  <a:ext uri="{0D108BD9-81ED-4DB2-BD59-A6C34878D82A}">
                    <a16:rowId xmlns:a16="http://schemas.microsoft.com/office/drawing/2014/main" val="10000"/>
                  </a:ext>
                </a:extLst>
              </a:tr>
              <a:tr h="343569">
                <a:tc>
                  <a:txBody>
                    <a:bodyPr/>
                    <a:lstStyle/>
                    <a:p>
                      <a:r>
                        <a:rPr lang="en-US" sz="1400"/>
                        <a:t>1003</a:t>
                      </a:r>
                    </a:p>
                  </a:txBody>
                  <a:tcPr/>
                </a:tc>
                <a:tc>
                  <a:txBody>
                    <a:bodyPr/>
                    <a:lstStyle/>
                    <a:p>
                      <a:r>
                        <a:rPr lang="en-US" sz="1400"/>
                        <a:t>Alice</a:t>
                      </a:r>
                    </a:p>
                  </a:txBody>
                  <a:tcPr/>
                </a:tc>
                <a:tc>
                  <a:txBody>
                    <a:bodyPr/>
                    <a:lstStyle/>
                    <a:p>
                      <a:r>
                        <a:rPr lang="en-US" sz="1400"/>
                        <a:t>Anderson</a:t>
                      </a:r>
                    </a:p>
                  </a:txBody>
                  <a:tcPr/>
                </a:tc>
                <a:extLst>
                  <a:ext uri="{0D108BD9-81ED-4DB2-BD59-A6C34878D82A}">
                    <a16:rowId xmlns:a16="http://schemas.microsoft.com/office/drawing/2014/main" val="10001"/>
                  </a:ext>
                </a:extLst>
              </a:tr>
              <a:tr h="320254">
                <a:tc>
                  <a:txBody>
                    <a:bodyPr/>
                    <a:lstStyle/>
                    <a:p>
                      <a:r>
                        <a:rPr lang="en-US" sz="1400"/>
                        <a:t>1004</a:t>
                      </a:r>
                    </a:p>
                  </a:txBody>
                  <a:tcPr/>
                </a:tc>
                <a:tc>
                  <a:txBody>
                    <a:bodyPr/>
                    <a:lstStyle/>
                    <a:p>
                      <a:r>
                        <a:rPr lang="en-US" sz="1400"/>
                        <a:t>Bill</a:t>
                      </a:r>
                    </a:p>
                  </a:txBody>
                  <a:tcPr/>
                </a:tc>
                <a:tc>
                  <a:txBody>
                    <a:bodyPr/>
                    <a:lstStyle/>
                    <a:p>
                      <a:r>
                        <a:rPr lang="en-US" sz="1400"/>
                        <a:t>Bailey</a:t>
                      </a:r>
                    </a:p>
                  </a:txBody>
                  <a:tcPr/>
                </a:tc>
                <a:extLst>
                  <a:ext uri="{0D108BD9-81ED-4DB2-BD59-A6C34878D82A}">
                    <a16:rowId xmlns:a16="http://schemas.microsoft.com/office/drawing/2014/main" val="10002"/>
                  </a:ext>
                </a:extLst>
              </a:tr>
              <a:tr h="320254">
                <a:tc>
                  <a:txBody>
                    <a:bodyPr/>
                    <a:lstStyle/>
                    <a:p>
                      <a:r>
                        <a:rPr lang="en-US" sz="1400"/>
                        <a:t>1005</a:t>
                      </a:r>
                    </a:p>
                  </a:txBody>
                  <a:tcPr/>
                </a:tc>
                <a:tc>
                  <a:txBody>
                    <a:bodyPr/>
                    <a:lstStyle/>
                    <a:p>
                      <a:r>
                        <a:rPr lang="en-US" sz="1400"/>
                        <a:t>Carl</a:t>
                      </a:r>
                    </a:p>
                  </a:txBody>
                  <a:tcPr/>
                </a:tc>
                <a:tc>
                  <a:txBody>
                    <a:bodyPr/>
                    <a:lstStyle/>
                    <a:p>
                      <a:r>
                        <a:rPr lang="en-US" sz="1400"/>
                        <a:t>Carson</a:t>
                      </a:r>
                    </a:p>
                  </a:txBody>
                  <a:tcPr/>
                </a:tc>
                <a:extLst>
                  <a:ext uri="{0D108BD9-81ED-4DB2-BD59-A6C34878D82A}">
                    <a16:rowId xmlns:a16="http://schemas.microsoft.com/office/drawing/2014/main" val="10003"/>
                  </a:ext>
                </a:extLst>
              </a:tr>
              <a:tr h="456128">
                <a:tc>
                  <a:txBody>
                    <a:bodyPr/>
                    <a:lstStyle/>
                    <a:p>
                      <a:r>
                        <a:rPr lang="en-US" sz="1400"/>
                        <a:t>1006</a:t>
                      </a:r>
                    </a:p>
                  </a:txBody>
                  <a:tcPr/>
                </a:tc>
                <a:tc>
                  <a:txBody>
                    <a:bodyPr/>
                    <a:lstStyle/>
                    <a:p>
                      <a:r>
                        <a:rPr lang="en-US" sz="1400"/>
                        <a:t>Denise</a:t>
                      </a:r>
                    </a:p>
                  </a:txBody>
                  <a:tcPr/>
                </a:tc>
                <a:tc>
                  <a:txBody>
                    <a:bodyPr/>
                    <a:lstStyle/>
                    <a:p>
                      <a:r>
                        <a:rPr lang="en-US" sz="1400"/>
                        <a:t>Davis</a:t>
                      </a:r>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nvGraphicFramePr>
        <p:xfrm>
          <a:off x="6781800" y="3581401"/>
          <a:ext cx="3352800" cy="2133600"/>
        </p:xfrm>
        <a:graphic>
          <a:graphicData uri="http://schemas.openxmlformats.org/drawingml/2006/table">
            <a:tbl>
              <a:tblPr firstRow="1" bandRow="1">
                <a:tableStyleId>{5C22544A-7EE6-4342-B048-85BDC9FD1C3A}</a:tableStyleId>
              </a:tblPr>
              <a:tblGrid>
                <a:gridCol w="981307">
                  <a:extLst>
                    <a:ext uri="{9D8B030D-6E8A-4147-A177-3AD203B41FA5}">
                      <a16:colId xmlns:a16="http://schemas.microsoft.com/office/drawing/2014/main" val="20000"/>
                    </a:ext>
                  </a:extLst>
                </a:gridCol>
                <a:gridCol w="2371493">
                  <a:extLst>
                    <a:ext uri="{9D8B030D-6E8A-4147-A177-3AD203B41FA5}">
                      <a16:colId xmlns:a16="http://schemas.microsoft.com/office/drawing/2014/main" val="20001"/>
                    </a:ext>
                  </a:extLst>
                </a:gridCol>
              </a:tblGrid>
              <a:tr h="534541">
                <a:tc>
                  <a:txBody>
                    <a:bodyPr/>
                    <a:lstStyle/>
                    <a:p>
                      <a:r>
                        <a:rPr lang="en-US" sz="1400"/>
                        <a:t>WkSp ID</a:t>
                      </a:r>
                    </a:p>
                  </a:txBody>
                  <a:tcPr/>
                </a:tc>
                <a:tc>
                  <a:txBody>
                    <a:bodyPr/>
                    <a:lstStyle/>
                    <a:p>
                      <a:r>
                        <a:rPr lang="en-US" sz="1400"/>
                        <a:t>Course</a:t>
                      </a:r>
                      <a:r>
                        <a:rPr lang="en-US" sz="1400" baseline="0"/>
                        <a:t> Name</a:t>
                      </a:r>
                      <a:endParaRPr lang="en-US" sz="1400"/>
                    </a:p>
                  </a:txBody>
                  <a:tcPr/>
                </a:tc>
                <a:extLst>
                  <a:ext uri="{0D108BD9-81ED-4DB2-BD59-A6C34878D82A}">
                    <a16:rowId xmlns:a16="http://schemas.microsoft.com/office/drawing/2014/main" val="10000"/>
                  </a:ext>
                </a:extLst>
              </a:tr>
              <a:tr h="334755">
                <a:tc>
                  <a:txBody>
                    <a:bodyPr/>
                    <a:lstStyle/>
                    <a:p>
                      <a:r>
                        <a:rPr lang="en-US" sz="1400"/>
                        <a:t>EL</a:t>
                      </a:r>
                    </a:p>
                  </a:txBody>
                  <a:tcPr/>
                </a:tc>
                <a:tc>
                  <a:txBody>
                    <a:bodyPr/>
                    <a:lstStyle/>
                    <a:p>
                      <a:r>
                        <a:rPr lang="en-US" sz="1400"/>
                        <a:t>Effective Leadership</a:t>
                      </a:r>
                    </a:p>
                  </a:txBody>
                  <a:tcPr/>
                </a:tc>
                <a:extLst>
                  <a:ext uri="{0D108BD9-81ED-4DB2-BD59-A6C34878D82A}">
                    <a16:rowId xmlns:a16="http://schemas.microsoft.com/office/drawing/2014/main" val="10001"/>
                  </a:ext>
                </a:extLst>
              </a:tr>
              <a:tr h="507838">
                <a:tc>
                  <a:txBody>
                    <a:bodyPr/>
                    <a:lstStyle/>
                    <a:p>
                      <a:r>
                        <a:rPr lang="en-US" sz="1400"/>
                        <a:t>CE</a:t>
                      </a:r>
                    </a:p>
                  </a:txBody>
                  <a:tcPr/>
                </a:tc>
                <a:tc>
                  <a:txBody>
                    <a:bodyPr/>
                    <a:lstStyle/>
                    <a:p>
                      <a:r>
                        <a:rPr lang="en-US" sz="1400"/>
                        <a:t>Communicating</a:t>
                      </a:r>
                      <a:r>
                        <a:rPr lang="en-US" sz="1400" baseline="0"/>
                        <a:t> Effectively</a:t>
                      </a:r>
                      <a:endParaRPr lang="en-US" sz="1400"/>
                    </a:p>
                  </a:txBody>
                  <a:tcPr/>
                </a:tc>
                <a:extLst>
                  <a:ext uri="{0D108BD9-81ED-4DB2-BD59-A6C34878D82A}">
                    <a16:rowId xmlns:a16="http://schemas.microsoft.com/office/drawing/2014/main" val="10002"/>
                  </a:ext>
                </a:extLst>
              </a:tr>
              <a:tr h="312039">
                <a:tc>
                  <a:txBody>
                    <a:bodyPr/>
                    <a:lstStyle/>
                    <a:p>
                      <a:r>
                        <a:rPr lang="en-US" sz="1400"/>
                        <a:t>AL</a:t>
                      </a:r>
                    </a:p>
                  </a:txBody>
                  <a:tcPr/>
                </a:tc>
                <a:tc>
                  <a:txBody>
                    <a:bodyPr/>
                    <a:lstStyle/>
                    <a:p>
                      <a:r>
                        <a:rPr lang="en-US" sz="1400"/>
                        <a:t>Active Listening</a:t>
                      </a:r>
                    </a:p>
                  </a:txBody>
                  <a:tcPr/>
                </a:tc>
                <a:extLst>
                  <a:ext uri="{0D108BD9-81ED-4DB2-BD59-A6C34878D82A}">
                    <a16:rowId xmlns:a16="http://schemas.microsoft.com/office/drawing/2014/main" val="10003"/>
                  </a:ext>
                </a:extLst>
              </a:tr>
              <a:tr h="444427">
                <a:tc>
                  <a:txBody>
                    <a:bodyPr/>
                    <a:lstStyle/>
                    <a:p>
                      <a:r>
                        <a:rPr lang="en-US" sz="1400"/>
                        <a:t>GO</a:t>
                      </a:r>
                    </a:p>
                  </a:txBody>
                  <a:tcPr/>
                </a:tc>
                <a:tc>
                  <a:txBody>
                    <a:bodyPr/>
                    <a:lstStyle/>
                    <a:p>
                      <a:r>
                        <a:rPr lang="en-US" sz="1400"/>
                        <a:t>Get</a:t>
                      </a:r>
                      <a:r>
                        <a:rPr lang="en-US" sz="1400" baseline="0"/>
                        <a:t> Organized</a:t>
                      </a:r>
                      <a:endParaRPr lang="en-US" sz="140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45196"/>
          </a:xfrm>
        </p:spPr>
        <p:txBody>
          <a:bodyPr>
            <a:normAutofit fontScale="90000"/>
          </a:bodyPr>
          <a:lstStyle/>
          <a:p>
            <a:r>
              <a:rPr lang="en-US" dirty="0"/>
              <a:t>Set Operators – No DIVISION</a:t>
            </a:r>
          </a:p>
        </p:txBody>
      </p:sp>
      <p:sp>
        <p:nvSpPr>
          <p:cNvPr id="3" name="Content Placeholder 2"/>
          <p:cNvSpPr>
            <a:spLocks noGrp="1"/>
          </p:cNvSpPr>
          <p:nvPr>
            <p:ph idx="1"/>
          </p:nvPr>
        </p:nvSpPr>
        <p:spPr>
          <a:xfrm>
            <a:off x="1599460" y="1100832"/>
            <a:ext cx="8183880" cy="3200400"/>
          </a:xfrm>
        </p:spPr>
        <p:txBody>
          <a:bodyPr>
            <a:normAutofit fontScale="92500" lnSpcReduction="20000"/>
          </a:bodyPr>
          <a:lstStyle/>
          <a:p>
            <a:r>
              <a:rPr lang="en-US" dirty="0"/>
              <a:t>Remember the set operators such as UNION, INTERSECT, SUBTRACT?  There isn’t a DIVISION operator but you can still answer the question: “Which records in data set A correspond to </a:t>
            </a:r>
            <a:r>
              <a:rPr lang="en-US" b="1" u="sng" dirty="0"/>
              <a:t>every</a:t>
            </a:r>
            <a:r>
              <a:rPr lang="en-US" dirty="0"/>
              <a:t> record in data set B?”</a:t>
            </a:r>
          </a:p>
          <a:p>
            <a:r>
              <a:rPr lang="en-US" dirty="0"/>
              <a:t>Count the # of records in data set B then see if any record in data set A has that many links to B.</a:t>
            </a:r>
          </a:p>
          <a:p>
            <a:r>
              <a:rPr lang="en-US" dirty="0"/>
              <a:t>There are 4 workshops.  </a:t>
            </a:r>
          </a:p>
          <a:p>
            <a:r>
              <a:rPr lang="en-US" dirty="0"/>
              <a:t>Let’s say that Alice has attended 2 workshops, Bill has attended 3, Carl has attended 1, Denise has attended 4. </a:t>
            </a:r>
          </a:p>
          <a:p>
            <a:r>
              <a:rPr lang="en-US" dirty="0"/>
              <a:t>Therefore, Denise has attended all the workshops.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55</a:t>
            </a:fld>
            <a:endParaRPr kumimoji="0" lang="en-US"/>
          </a:p>
        </p:txBody>
      </p:sp>
      <p:graphicFrame>
        <p:nvGraphicFramePr>
          <p:cNvPr id="11" name="Table 10"/>
          <p:cNvGraphicFramePr>
            <a:graphicFrameLocks noGrp="1"/>
          </p:cNvGraphicFramePr>
          <p:nvPr>
            <p:extLst>
              <p:ext uri="{D42A27DB-BD31-4B8C-83A1-F6EECF244321}">
                <p14:modId xmlns:p14="http://schemas.microsoft.com/office/powerpoint/2010/main" val="1747991702"/>
              </p:ext>
            </p:extLst>
          </p:nvPr>
        </p:nvGraphicFramePr>
        <p:xfrm>
          <a:off x="2438400" y="4470264"/>
          <a:ext cx="2514600" cy="1693032"/>
        </p:xfrm>
        <a:graphic>
          <a:graphicData uri="http://schemas.openxmlformats.org/drawingml/2006/table">
            <a:tbl>
              <a:tblPr firstRow="1" bandRow="1">
                <a:tableStyleId>{5C22544A-7EE6-4342-B048-85BDC9FD1C3A}</a:tableStyleId>
              </a:tblPr>
              <a:tblGrid>
                <a:gridCol w="632966">
                  <a:extLst>
                    <a:ext uri="{9D8B030D-6E8A-4147-A177-3AD203B41FA5}">
                      <a16:colId xmlns:a16="http://schemas.microsoft.com/office/drawing/2014/main" val="20000"/>
                    </a:ext>
                  </a:extLst>
                </a:gridCol>
                <a:gridCol w="737154">
                  <a:extLst>
                    <a:ext uri="{9D8B030D-6E8A-4147-A177-3AD203B41FA5}">
                      <a16:colId xmlns:a16="http://schemas.microsoft.com/office/drawing/2014/main" val="20001"/>
                    </a:ext>
                  </a:extLst>
                </a:gridCol>
                <a:gridCol w="1144480">
                  <a:extLst>
                    <a:ext uri="{9D8B030D-6E8A-4147-A177-3AD203B41FA5}">
                      <a16:colId xmlns:a16="http://schemas.microsoft.com/office/drawing/2014/main" val="20002"/>
                    </a:ext>
                  </a:extLst>
                </a:gridCol>
              </a:tblGrid>
              <a:tr h="507888">
                <a:tc>
                  <a:txBody>
                    <a:bodyPr/>
                    <a:lstStyle/>
                    <a:p>
                      <a:r>
                        <a:rPr lang="en-US" sz="1050"/>
                        <a:t>ID</a:t>
                      </a:r>
                    </a:p>
                  </a:txBody>
                  <a:tcPr/>
                </a:tc>
                <a:tc>
                  <a:txBody>
                    <a:bodyPr/>
                    <a:lstStyle/>
                    <a:p>
                      <a:r>
                        <a:rPr lang="en-US" sz="1050"/>
                        <a:t>First Name</a:t>
                      </a:r>
                    </a:p>
                  </a:txBody>
                  <a:tcPr/>
                </a:tc>
                <a:tc>
                  <a:txBody>
                    <a:bodyPr/>
                    <a:lstStyle/>
                    <a:p>
                      <a:r>
                        <a:rPr lang="en-US" sz="1050"/>
                        <a:t>Last Name</a:t>
                      </a:r>
                    </a:p>
                  </a:txBody>
                  <a:tcPr/>
                </a:tc>
                <a:extLst>
                  <a:ext uri="{0D108BD9-81ED-4DB2-BD59-A6C34878D82A}">
                    <a16:rowId xmlns:a16="http://schemas.microsoft.com/office/drawing/2014/main" val="10000"/>
                  </a:ext>
                </a:extLst>
              </a:tr>
              <a:tr h="282723">
                <a:tc>
                  <a:txBody>
                    <a:bodyPr/>
                    <a:lstStyle/>
                    <a:p>
                      <a:r>
                        <a:rPr lang="en-US" sz="1050"/>
                        <a:t>1003</a:t>
                      </a:r>
                    </a:p>
                  </a:txBody>
                  <a:tcPr/>
                </a:tc>
                <a:tc>
                  <a:txBody>
                    <a:bodyPr/>
                    <a:lstStyle/>
                    <a:p>
                      <a:r>
                        <a:rPr lang="en-US" sz="1050"/>
                        <a:t>Alice</a:t>
                      </a:r>
                    </a:p>
                  </a:txBody>
                  <a:tcPr/>
                </a:tc>
                <a:tc>
                  <a:txBody>
                    <a:bodyPr/>
                    <a:lstStyle/>
                    <a:p>
                      <a:r>
                        <a:rPr lang="en-US" sz="1050"/>
                        <a:t>Anderson</a:t>
                      </a:r>
                    </a:p>
                  </a:txBody>
                  <a:tcPr/>
                </a:tc>
                <a:extLst>
                  <a:ext uri="{0D108BD9-81ED-4DB2-BD59-A6C34878D82A}">
                    <a16:rowId xmlns:a16="http://schemas.microsoft.com/office/drawing/2014/main" val="10001"/>
                  </a:ext>
                </a:extLst>
              </a:tr>
              <a:tr h="263537">
                <a:tc>
                  <a:txBody>
                    <a:bodyPr/>
                    <a:lstStyle/>
                    <a:p>
                      <a:r>
                        <a:rPr lang="en-US" sz="1050"/>
                        <a:t>1004</a:t>
                      </a:r>
                    </a:p>
                  </a:txBody>
                  <a:tcPr/>
                </a:tc>
                <a:tc>
                  <a:txBody>
                    <a:bodyPr/>
                    <a:lstStyle/>
                    <a:p>
                      <a:r>
                        <a:rPr lang="en-US" sz="1050"/>
                        <a:t>Bill</a:t>
                      </a:r>
                    </a:p>
                  </a:txBody>
                  <a:tcPr/>
                </a:tc>
                <a:tc>
                  <a:txBody>
                    <a:bodyPr/>
                    <a:lstStyle/>
                    <a:p>
                      <a:r>
                        <a:rPr lang="en-US" sz="1050"/>
                        <a:t>Bailey</a:t>
                      </a:r>
                    </a:p>
                  </a:txBody>
                  <a:tcPr/>
                </a:tc>
                <a:extLst>
                  <a:ext uri="{0D108BD9-81ED-4DB2-BD59-A6C34878D82A}">
                    <a16:rowId xmlns:a16="http://schemas.microsoft.com/office/drawing/2014/main" val="10002"/>
                  </a:ext>
                </a:extLst>
              </a:tr>
              <a:tr h="263537">
                <a:tc>
                  <a:txBody>
                    <a:bodyPr/>
                    <a:lstStyle/>
                    <a:p>
                      <a:r>
                        <a:rPr lang="en-US" sz="1050"/>
                        <a:t>1005</a:t>
                      </a:r>
                    </a:p>
                  </a:txBody>
                  <a:tcPr/>
                </a:tc>
                <a:tc>
                  <a:txBody>
                    <a:bodyPr/>
                    <a:lstStyle/>
                    <a:p>
                      <a:r>
                        <a:rPr lang="en-US" sz="1050"/>
                        <a:t>Carl</a:t>
                      </a:r>
                    </a:p>
                  </a:txBody>
                  <a:tcPr/>
                </a:tc>
                <a:tc>
                  <a:txBody>
                    <a:bodyPr/>
                    <a:lstStyle/>
                    <a:p>
                      <a:r>
                        <a:rPr lang="en-US" sz="1050"/>
                        <a:t>Carson</a:t>
                      </a:r>
                    </a:p>
                  </a:txBody>
                  <a:tcPr/>
                </a:tc>
                <a:extLst>
                  <a:ext uri="{0D108BD9-81ED-4DB2-BD59-A6C34878D82A}">
                    <a16:rowId xmlns:a16="http://schemas.microsoft.com/office/drawing/2014/main" val="10003"/>
                  </a:ext>
                </a:extLst>
              </a:tr>
              <a:tr h="375347">
                <a:tc>
                  <a:txBody>
                    <a:bodyPr/>
                    <a:lstStyle/>
                    <a:p>
                      <a:r>
                        <a:rPr lang="en-US" sz="1050"/>
                        <a:t>1006</a:t>
                      </a:r>
                    </a:p>
                  </a:txBody>
                  <a:tcPr/>
                </a:tc>
                <a:tc>
                  <a:txBody>
                    <a:bodyPr/>
                    <a:lstStyle/>
                    <a:p>
                      <a:r>
                        <a:rPr lang="en-US" sz="1050"/>
                        <a:t>Denise</a:t>
                      </a:r>
                    </a:p>
                  </a:txBody>
                  <a:tcPr/>
                </a:tc>
                <a:tc>
                  <a:txBody>
                    <a:bodyPr/>
                    <a:lstStyle/>
                    <a:p>
                      <a:r>
                        <a:rPr lang="en-US" sz="1050" dirty="0"/>
                        <a:t>Davis</a:t>
                      </a:r>
                    </a:p>
                  </a:txBody>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195429"/>
              </p:ext>
            </p:extLst>
          </p:nvPr>
        </p:nvGraphicFramePr>
        <p:xfrm>
          <a:off x="6714477" y="4441068"/>
          <a:ext cx="3200400" cy="1676400"/>
        </p:xfrm>
        <a:graphic>
          <a:graphicData uri="http://schemas.openxmlformats.org/drawingml/2006/table">
            <a:tbl>
              <a:tblPr firstRow="1" bandRow="1">
                <a:tableStyleId>{5C22544A-7EE6-4342-B048-85BDC9FD1C3A}</a:tableStyleId>
              </a:tblPr>
              <a:tblGrid>
                <a:gridCol w="936703">
                  <a:extLst>
                    <a:ext uri="{9D8B030D-6E8A-4147-A177-3AD203B41FA5}">
                      <a16:colId xmlns:a16="http://schemas.microsoft.com/office/drawing/2014/main" val="20000"/>
                    </a:ext>
                  </a:extLst>
                </a:gridCol>
                <a:gridCol w="2263697">
                  <a:extLst>
                    <a:ext uri="{9D8B030D-6E8A-4147-A177-3AD203B41FA5}">
                      <a16:colId xmlns:a16="http://schemas.microsoft.com/office/drawing/2014/main" val="20001"/>
                    </a:ext>
                  </a:extLst>
                </a:gridCol>
              </a:tblGrid>
              <a:tr h="450895">
                <a:tc>
                  <a:txBody>
                    <a:bodyPr/>
                    <a:lstStyle/>
                    <a:p>
                      <a:r>
                        <a:rPr lang="en-US" sz="1100"/>
                        <a:t>WkSp ID</a:t>
                      </a:r>
                    </a:p>
                  </a:txBody>
                  <a:tcPr/>
                </a:tc>
                <a:tc>
                  <a:txBody>
                    <a:bodyPr/>
                    <a:lstStyle/>
                    <a:p>
                      <a:r>
                        <a:rPr lang="en-US" sz="1100"/>
                        <a:t>Course</a:t>
                      </a:r>
                      <a:r>
                        <a:rPr lang="en-US" sz="1100" baseline="0"/>
                        <a:t> Name</a:t>
                      </a:r>
                      <a:endParaRPr lang="en-US" sz="1100"/>
                    </a:p>
                  </a:txBody>
                  <a:tcPr/>
                </a:tc>
                <a:extLst>
                  <a:ext uri="{0D108BD9-81ED-4DB2-BD59-A6C34878D82A}">
                    <a16:rowId xmlns:a16="http://schemas.microsoft.com/office/drawing/2014/main" val="10000"/>
                  </a:ext>
                </a:extLst>
              </a:tr>
              <a:tr h="282372">
                <a:tc>
                  <a:txBody>
                    <a:bodyPr/>
                    <a:lstStyle/>
                    <a:p>
                      <a:r>
                        <a:rPr lang="en-US" sz="1100"/>
                        <a:t>EL</a:t>
                      </a:r>
                    </a:p>
                  </a:txBody>
                  <a:tcPr/>
                </a:tc>
                <a:tc>
                  <a:txBody>
                    <a:bodyPr/>
                    <a:lstStyle/>
                    <a:p>
                      <a:r>
                        <a:rPr lang="en-US" sz="1100"/>
                        <a:t>Effective Leadership</a:t>
                      </a:r>
                    </a:p>
                  </a:txBody>
                  <a:tcPr/>
                </a:tc>
                <a:extLst>
                  <a:ext uri="{0D108BD9-81ED-4DB2-BD59-A6C34878D82A}">
                    <a16:rowId xmlns:a16="http://schemas.microsoft.com/office/drawing/2014/main" val="10001"/>
                  </a:ext>
                </a:extLst>
              </a:tr>
              <a:tr h="305039">
                <a:tc>
                  <a:txBody>
                    <a:bodyPr/>
                    <a:lstStyle/>
                    <a:p>
                      <a:r>
                        <a:rPr lang="en-US" sz="1100"/>
                        <a:t>CE</a:t>
                      </a:r>
                    </a:p>
                  </a:txBody>
                  <a:tcPr/>
                </a:tc>
                <a:tc>
                  <a:txBody>
                    <a:bodyPr/>
                    <a:lstStyle/>
                    <a:p>
                      <a:r>
                        <a:rPr lang="en-US" sz="1100"/>
                        <a:t>Communicating</a:t>
                      </a:r>
                      <a:r>
                        <a:rPr lang="en-US" sz="1100" baseline="0"/>
                        <a:t> Effectively</a:t>
                      </a:r>
                      <a:endParaRPr lang="en-US" sz="1100"/>
                    </a:p>
                  </a:txBody>
                  <a:tcPr/>
                </a:tc>
                <a:extLst>
                  <a:ext uri="{0D108BD9-81ED-4DB2-BD59-A6C34878D82A}">
                    <a16:rowId xmlns:a16="http://schemas.microsoft.com/office/drawing/2014/main" val="10002"/>
                  </a:ext>
                </a:extLst>
              </a:tr>
              <a:tr h="263211">
                <a:tc>
                  <a:txBody>
                    <a:bodyPr/>
                    <a:lstStyle/>
                    <a:p>
                      <a:r>
                        <a:rPr lang="en-US" sz="1100"/>
                        <a:t>AL</a:t>
                      </a:r>
                    </a:p>
                  </a:txBody>
                  <a:tcPr/>
                </a:tc>
                <a:tc>
                  <a:txBody>
                    <a:bodyPr/>
                    <a:lstStyle/>
                    <a:p>
                      <a:r>
                        <a:rPr lang="en-US" sz="1100"/>
                        <a:t>Active Listening</a:t>
                      </a:r>
                    </a:p>
                  </a:txBody>
                  <a:tcPr/>
                </a:tc>
                <a:extLst>
                  <a:ext uri="{0D108BD9-81ED-4DB2-BD59-A6C34878D82A}">
                    <a16:rowId xmlns:a16="http://schemas.microsoft.com/office/drawing/2014/main" val="10003"/>
                  </a:ext>
                </a:extLst>
              </a:tr>
              <a:tr h="374883">
                <a:tc>
                  <a:txBody>
                    <a:bodyPr/>
                    <a:lstStyle/>
                    <a:p>
                      <a:r>
                        <a:rPr lang="en-US" sz="1100"/>
                        <a:t>GO</a:t>
                      </a:r>
                    </a:p>
                  </a:txBody>
                  <a:tcPr/>
                </a:tc>
                <a:tc>
                  <a:txBody>
                    <a:bodyPr/>
                    <a:lstStyle/>
                    <a:p>
                      <a:r>
                        <a:rPr lang="en-US" sz="1100" dirty="0"/>
                        <a:t>Get</a:t>
                      </a:r>
                      <a:r>
                        <a:rPr lang="en-US" sz="1100" baseline="0" dirty="0"/>
                        <a:t> Organized</a:t>
                      </a:r>
                      <a:endParaRPr lang="en-US" sz="1100" dirty="0"/>
                    </a:p>
                  </a:txBody>
                  <a:tcPr/>
                </a:tc>
                <a:extLst>
                  <a:ext uri="{0D108BD9-81ED-4DB2-BD59-A6C34878D82A}">
                    <a16:rowId xmlns:a16="http://schemas.microsoft.com/office/drawing/2014/main" val="10004"/>
                  </a:ext>
                </a:extLst>
              </a:tr>
            </a:tbl>
          </a:graphicData>
        </a:graphic>
      </p:graphicFrame>
      <p:cxnSp>
        <p:nvCxnSpPr>
          <p:cNvPr id="7" name="Straight Arrow Connector 6"/>
          <p:cNvCxnSpPr/>
          <p:nvPr/>
        </p:nvCxnSpPr>
        <p:spPr>
          <a:xfrm flipV="1">
            <a:off x="4953000" y="5241168"/>
            <a:ext cx="1676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3000" y="5469768"/>
            <a:ext cx="1676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953000" y="5774568"/>
            <a:ext cx="1676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53000" y="6079368"/>
            <a:ext cx="1676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par>
                          <p:cTn id="27" fill="hold">
                            <p:stCondLst>
                              <p:cond delay="1000"/>
                            </p:stCondLst>
                            <p:childTnLst>
                              <p:par>
                                <p:cTn id="28" presetID="3"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par>
                          <p:cTn id="31" fill="hold">
                            <p:stCondLst>
                              <p:cond delay="1500"/>
                            </p:stCondLst>
                            <p:childTnLst>
                              <p:par>
                                <p:cTn id="32" presetID="3" presetClass="entr" presetSubtype="1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childTnLst>
                          </p:cTn>
                        </p:par>
                        <p:par>
                          <p:cTn id="35" fill="hold">
                            <p:stCondLst>
                              <p:cond delay="2000"/>
                            </p:stCondLst>
                            <p:childTnLst>
                              <p:par>
                                <p:cTn id="36" presetID="3" presetClass="entr" presetSubtype="1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linds(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46217"/>
          </a:xfrm>
        </p:spPr>
        <p:txBody>
          <a:bodyPr/>
          <a:lstStyle/>
          <a:p>
            <a:r>
              <a:rPr lang="en-US" dirty="0"/>
              <a:t>DIVISION: Modify the S-T database</a:t>
            </a:r>
          </a:p>
        </p:txBody>
      </p:sp>
      <p:sp>
        <p:nvSpPr>
          <p:cNvPr id="3" name="Content Placeholder 2"/>
          <p:cNvSpPr>
            <a:spLocks noGrp="1"/>
          </p:cNvSpPr>
          <p:nvPr>
            <p:ph idx="1"/>
          </p:nvPr>
        </p:nvSpPr>
        <p:spPr>
          <a:xfrm>
            <a:off x="800100" y="1252210"/>
            <a:ext cx="8001000" cy="1524000"/>
          </a:xfrm>
        </p:spPr>
        <p:txBody>
          <a:bodyPr>
            <a:normAutofit fontScale="85000" lnSpcReduction="10000"/>
          </a:bodyPr>
          <a:lstStyle/>
          <a:p>
            <a:r>
              <a:rPr lang="en-US" dirty="0"/>
              <a:t>We’ll modify the Students-Teams database for this lesson.  Students can attend workshops that help them learn skills for working in teams.</a:t>
            </a:r>
          </a:p>
          <a:p>
            <a:r>
              <a:rPr lang="en-US" dirty="0"/>
              <a:t>We will add a WORKSHOPS table and an ATTENDANCES table.  The ATTENDANCES table stores information for each student that attends a workshop.</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56</a:t>
            </a:fld>
            <a:endParaRPr kumimoji="0" lang="en-US"/>
          </a:p>
        </p:txBody>
      </p:sp>
      <p:sp>
        <p:nvSpPr>
          <p:cNvPr id="5" name="Rectangle 150"/>
          <p:cNvSpPr>
            <a:spLocks noChangeArrowheads="1"/>
          </p:cNvSpPr>
          <p:nvPr/>
        </p:nvSpPr>
        <p:spPr bwMode="auto">
          <a:xfrm>
            <a:off x="3505200" y="4267200"/>
            <a:ext cx="12192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TEAMS</a:t>
            </a:r>
            <a:endParaRPr lang="en-US" sz="1200" dirty="0">
              <a:latin typeface="Arial" charset="0"/>
            </a:endParaRPr>
          </a:p>
        </p:txBody>
      </p:sp>
      <p:sp>
        <p:nvSpPr>
          <p:cNvPr id="7" name="Rectangle 150"/>
          <p:cNvSpPr>
            <a:spLocks noChangeArrowheads="1"/>
          </p:cNvSpPr>
          <p:nvPr/>
        </p:nvSpPr>
        <p:spPr bwMode="auto">
          <a:xfrm>
            <a:off x="5638800" y="42672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STUDENTS</a:t>
            </a:r>
            <a:endParaRPr lang="en-US" sz="1200" dirty="0">
              <a:latin typeface="Arial" charset="0"/>
            </a:endParaRPr>
          </a:p>
        </p:txBody>
      </p:sp>
      <p:grpSp>
        <p:nvGrpSpPr>
          <p:cNvPr id="8" name="Group 66"/>
          <p:cNvGrpSpPr/>
          <p:nvPr/>
        </p:nvGrpSpPr>
        <p:grpSpPr>
          <a:xfrm rot="5400000">
            <a:off x="5562600" y="5257800"/>
            <a:ext cx="914400" cy="152400"/>
            <a:chOff x="5105400" y="5562600"/>
            <a:chExt cx="914400" cy="152400"/>
          </a:xfrm>
        </p:grpSpPr>
        <p:cxnSp>
          <p:nvCxnSpPr>
            <p:cNvPr id="9" name="Straight Connector 8"/>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11"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2"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3"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4"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5"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6"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17" name="Rectangle 150"/>
          <p:cNvSpPr>
            <a:spLocks noChangeArrowheads="1"/>
          </p:cNvSpPr>
          <p:nvPr/>
        </p:nvSpPr>
        <p:spPr bwMode="auto">
          <a:xfrm>
            <a:off x="5638800" y="57912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EVALUATIONS</a:t>
            </a:r>
            <a:endParaRPr lang="en-US" sz="1200" dirty="0">
              <a:latin typeface="Arial" charset="0"/>
            </a:endParaRPr>
          </a:p>
        </p:txBody>
      </p:sp>
      <p:cxnSp>
        <p:nvCxnSpPr>
          <p:cNvPr id="18" name="Straight Connector 17"/>
          <p:cNvCxnSpPr>
            <a:stCxn id="52" idx="6"/>
          </p:cNvCxnSpPr>
          <p:nvPr/>
        </p:nvCxnSpPr>
        <p:spPr>
          <a:xfrm>
            <a:off x="5029200" y="45720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56"/>
          <p:cNvSpPr>
            <a:spLocks noChangeArrowheads="1"/>
          </p:cNvSpPr>
          <p:nvPr/>
        </p:nvSpPr>
        <p:spPr bwMode="auto">
          <a:xfrm>
            <a:off x="5334000" y="44958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20" name="Line 157"/>
          <p:cNvSpPr>
            <a:spLocks noChangeShapeType="1"/>
          </p:cNvSpPr>
          <p:nvPr/>
        </p:nvSpPr>
        <p:spPr bwMode="auto">
          <a:xfrm>
            <a:off x="5486400" y="4572000"/>
            <a:ext cx="152400" cy="0"/>
          </a:xfrm>
          <a:prstGeom prst="line">
            <a:avLst/>
          </a:prstGeom>
          <a:noFill/>
          <a:ln w="9525">
            <a:solidFill>
              <a:schemeClr val="tx1"/>
            </a:solidFill>
            <a:round/>
            <a:headEnd/>
            <a:tailEnd/>
          </a:ln>
          <a:effectLst/>
        </p:spPr>
        <p:txBody>
          <a:bodyPr wrap="none" anchor="ctr"/>
          <a:lstStyle/>
          <a:p>
            <a:endParaRPr lang="en-US" dirty="0"/>
          </a:p>
        </p:txBody>
      </p:sp>
      <p:sp>
        <p:nvSpPr>
          <p:cNvPr id="21" name="Line 158"/>
          <p:cNvSpPr>
            <a:spLocks noChangeShapeType="1"/>
          </p:cNvSpPr>
          <p:nvPr/>
        </p:nvSpPr>
        <p:spPr bwMode="auto">
          <a:xfrm>
            <a:off x="5486400" y="45720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22" name="Line 159"/>
          <p:cNvSpPr>
            <a:spLocks noChangeShapeType="1"/>
          </p:cNvSpPr>
          <p:nvPr/>
        </p:nvSpPr>
        <p:spPr bwMode="auto">
          <a:xfrm flipV="1">
            <a:off x="5486400" y="4495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23" name="Line 193"/>
          <p:cNvSpPr>
            <a:spLocks noChangeShapeType="1"/>
          </p:cNvSpPr>
          <p:nvPr/>
        </p:nvSpPr>
        <p:spPr bwMode="auto">
          <a:xfrm>
            <a:off x="4800600" y="4495800"/>
            <a:ext cx="0" cy="152400"/>
          </a:xfrm>
          <a:prstGeom prst="line">
            <a:avLst/>
          </a:prstGeom>
          <a:noFill/>
          <a:ln w="9525">
            <a:solidFill>
              <a:schemeClr val="tx1"/>
            </a:solidFill>
            <a:round/>
            <a:headEnd/>
            <a:tailEnd/>
          </a:ln>
          <a:effectLst/>
        </p:spPr>
        <p:txBody>
          <a:bodyPr wrap="none" anchor="ctr"/>
          <a:lstStyle/>
          <a:p>
            <a:endParaRPr lang="en-US" dirty="0"/>
          </a:p>
        </p:txBody>
      </p:sp>
      <p:sp>
        <p:nvSpPr>
          <p:cNvPr id="24" name="Line 194"/>
          <p:cNvSpPr>
            <a:spLocks noChangeShapeType="1"/>
          </p:cNvSpPr>
          <p:nvPr/>
        </p:nvSpPr>
        <p:spPr bwMode="auto">
          <a:xfrm>
            <a:off x="4724400" y="45720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25" name="Group 83"/>
          <p:cNvGrpSpPr/>
          <p:nvPr/>
        </p:nvGrpSpPr>
        <p:grpSpPr>
          <a:xfrm rot="5400000">
            <a:off x="6248400" y="5257800"/>
            <a:ext cx="914400" cy="152400"/>
            <a:chOff x="5105400" y="5562600"/>
            <a:chExt cx="914400" cy="152400"/>
          </a:xfrm>
        </p:grpSpPr>
        <p:cxnSp>
          <p:nvCxnSpPr>
            <p:cNvPr id="26" name="Straight Connector 25"/>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28"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29"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30"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31"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32"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33"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34" name="Rectangle 150"/>
          <p:cNvSpPr>
            <a:spLocks noChangeArrowheads="1"/>
          </p:cNvSpPr>
          <p:nvPr/>
        </p:nvSpPr>
        <p:spPr bwMode="auto">
          <a:xfrm>
            <a:off x="8001000" y="5791200"/>
            <a:ext cx="1828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EVAL_ITEMS_SCORES</a:t>
            </a:r>
            <a:endParaRPr lang="en-US" sz="1200" dirty="0">
              <a:latin typeface="Arial" charset="0"/>
            </a:endParaRPr>
          </a:p>
        </p:txBody>
      </p:sp>
      <p:sp>
        <p:nvSpPr>
          <p:cNvPr id="35" name="Rectangle 150"/>
          <p:cNvSpPr>
            <a:spLocks noChangeArrowheads="1"/>
          </p:cNvSpPr>
          <p:nvPr/>
        </p:nvSpPr>
        <p:spPr bwMode="auto">
          <a:xfrm>
            <a:off x="8153400" y="4267200"/>
            <a:ext cx="15240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a:t>
            </a:r>
            <a:endParaRPr lang="en-US" sz="1200" dirty="0">
              <a:latin typeface="Arial" charset="0"/>
            </a:endParaRPr>
          </a:p>
        </p:txBody>
      </p:sp>
      <p:cxnSp>
        <p:nvCxnSpPr>
          <p:cNvPr id="36" name="Straight Connector 35"/>
          <p:cNvCxnSpPr>
            <a:stCxn id="42" idx="0"/>
          </p:cNvCxnSpPr>
          <p:nvPr/>
        </p:nvCxnSpPr>
        <p:spPr>
          <a:xfrm rot="10800000" flipV="1">
            <a:off x="8915400" y="48768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156"/>
          <p:cNvSpPr>
            <a:spLocks noChangeArrowheads="1"/>
          </p:cNvSpPr>
          <p:nvPr/>
        </p:nvSpPr>
        <p:spPr bwMode="auto">
          <a:xfrm rot="5400000">
            <a:off x="8839200" y="54864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38" name="Line 157"/>
          <p:cNvSpPr>
            <a:spLocks noChangeShapeType="1"/>
          </p:cNvSpPr>
          <p:nvPr/>
        </p:nvSpPr>
        <p:spPr bwMode="auto">
          <a:xfrm rot="5400000">
            <a:off x="8839200" y="5715000"/>
            <a:ext cx="152400" cy="0"/>
          </a:xfrm>
          <a:prstGeom prst="line">
            <a:avLst/>
          </a:prstGeom>
          <a:noFill/>
          <a:ln w="9525">
            <a:solidFill>
              <a:schemeClr val="tx1"/>
            </a:solidFill>
            <a:round/>
            <a:headEnd/>
            <a:tailEnd/>
          </a:ln>
          <a:effectLst/>
        </p:spPr>
        <p:txBody>
          <a:bodyPr wrap="none" anchor="ctr"/>
          <a:lstStyle/>
          <a:p>
            <a:endParaRPr lang="en-US" dirty="0"/>
          </a:p>
        </p:txBody>
      </p:sp>
      <p:sp>
        <p:nvSpPr>
          <p:cNvPr id="39" name="Line 158"/>
          <p:cNvSpPr>
            <a:spLocks noChangeShapeType="1"/>
          </p:cNvSpPr>
          <p:nvPr/>
        </p:nvSpPr>
        <p:spPr bwMode="auto">
          <a:xfrm rot="5400000">
            <a:off x="8801100" y="56769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0" name="Line 159"/>
          <p:cNvSpPr>
            <a:spLocks noChangeShapeType="1"/>
          </p:cNvSpPr>
          <p:nvPr/>
        </p:nvSpPr>
        <p:spPr bwMode="auto">
          <a:xfrm rot="5400000" flipV="1">
            <a:off x="8877300" y="56769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1" name="Line 193"/>
          <p:cNvSpPr>
            <a:spLocks noChangeShapeType="1"/>
          </p:cNvSpPr>
          <p:nvPr/>
        </p:nvSpPr>
        <p:spPr bwMode="auto">
          <a:xfrm rot="5400000">
            <a:off x="8915400" y="4876800"/>
            <a:ext cx="0" cy="152400"/>
          </a:xfrm>
          <a:prstGeom prst="line">
            <a:avLst/>
          </a:prstGeom>
          <a:noFill/>
          <a:ln w="9525">
            <a:solidFill>
              <a:schemeClr val="tx1"/>
            </a:solidFill>
            <a:round/>
            <a:headEnd/>
            <a:tailEnd/>
          </a:ln>
          <a:effectLst/>
        </p:spPr>
        <p:txBody>
          <a:bodyPr wrap="none" anchor="ctr"/>
          <a:lstStyle/>
          <a:p>
            <a:endParaRPr lang="en-US" dirty="0"/>
          </a:p>
        </p:txBody>
      </p:sp>
      <p:sp>
        <p:nvSpPr>
          <p:cNvPr id="42" name="Line 194"/>
          <p:cNvSpPr>
            <a:spLocks noChangeShapeType="1"/>
          </p:cNvSpPr>
          <p:nvPr/>
        </p:nvSpPr>
        <p:spPr bwMode="auto">
          <a:xfrm rot="5400000">
            <a:off x="8839200" y="49530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43" name="Group 101"/>
          <p:cNvGrpSpPr/>
          <p:nvPr/>
        </p:nvGrpSpPr>
        <p:grpSpPr>
          <a:xfrm>
            <a:off x="7086600" y="6019800"/>
            <a:ext cx="914400" cy="152400"/>
            <a:chOff x="2209800" y="4267200"/>
            <a:chExt cx="914400" cy="152400"/>
          </a:xfrm>
        </p:grpSpPr>
        <p:cxnSp>
          <p:nvCxnSpPr>
            <p:cNvPr id="44" name="Straight Connector 43"/>
            <p:cNvCxnSpPr/>
            <p:nvPr/>
          </p:nvCxnSpPr>
          <p:spPr>
            <a:xfrm>
              <a:off x="2362200" y="4343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156"/>
            <p:cNvSpPr>
              <a:spLocks noChangeArrowheads="1"/>
            </p:cNvSpPr>
            <p:nvPr/>
          </p:nvSpPr>
          <p:spPr bwMode="auto">
            <a:xfrm>
              <a:off x="2819400" y="4267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46" name="Line 157"/>
            <p:cNvSpPr>
              <a:spLocks noChangeShapeType="1"/>
            </p:cNvSpPr>
            <p:nvPr/>
          </p:nvSpPr>
          <p:spPr bwMode="auto">
            <a:xfrm>
              <a:off x="2971800" y="4343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47" name="Line 158"/>
            <p:cNvSpPr>
              <a:spLocks noChangeShapeType="1"/>
            </p:cNvSpPr>
            <p:nvPr/>
          </p:nvSpPr>
          <p:spPr bwMode="auto">
            <a:xfrm>
              <a:off x="2971800" y="4343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8" name="Line 159"/>
            <p:cNvSpPr>
              <a:spLocks noChangeShapeType="1"/>
            </p:cNvSpPr>
            <p:nvPr/>
          </p:nvSpPr>
          <p:spPr bwMode="auto">
            <a:xfrm flipV="1">
              <a:off x="29718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49" name="Line 192"/>
            <p:cNvSpPr>
              <a:spLocks noChangeShapeType="1"/>
            </p:cNvSpPr>
            <p:nvPr/>
          </p:nvSpPr>
          <p:spPr bwMode="auto">
            <a:xfrm>
              <a:off x="23622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0" name="Line 193"/>
            <p:cNvSpPr>
              <a:spLocks noChangeShapeType="1"/>
            </p:cNvSpPr>
            <p:nvPr/>
          </p:nvSpPr>
          <p:spPr bwMode="auto">
            <a:xfrm>
              <a:off x="22860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1" name="Line 194"/>
            <p:cNvSpPr>
              <a:spLocks noChangeShapeType="1"/>
            </p:cNvSpPr>
            <p:nvPr/>
          </p:nvSpPr>
          <p:spPr bwMode="auto">
            <a:xfrm>
              <a:off x="2209800" y="43434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52" name="Oval 156"/>
          <p:cNvSpPr>
            <a:spLocks noChangeArrowheads="1"/>
          </p:cNvSpPr>
          <p:nvPr/>
        </p:nvSpPr>
        <p:spPr bwMode="auto">
          <a:xfrm>
            <a:off x="4876800" y="44958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53" name="Line 193"/>
          <p:cNvSpPr>
            <a:spLocks noChangeShapeType="1"/>
          </p:cNvSpPr>
          <p:nvPr/>
        </p:nvSpPr>
        <p:spPr bwMode="auto">
          <a:xfrm rot="5400000">
            <a:off x="8915400" y="4953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54" name="Rectangle 150"/>
          <p:cNvSpPr>
            <a:spLocks noChangeArrowheads="1"/>
          </p:cNvSpPr>
          <p:nvPr/>
        </p:nvSpPr>
        <p:spPr bwMode="auto">
          <a:xfrm>
            <a:off x="5638800" y="2743200"/>
            <a:ext cx="14478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ATTENDANCES</a:t>
            </a:r>
            <a:endParaRPr lang="en-US" sz="1200" b="1" dirty="0">
              <a:solidFill>
                <a:srgbClr val="C00000"/>
              </a:solidFill>
              <a:latin typeface="Arial" charset="0"/>
            </a:endParaRPr>
          </a:p>
        </p:txBody>
      </p:sp>
      <p:sp>
        <p:nvSpPr>
          <p:cNvPr id="55" name="Rectangle 150"/>
          <p:cNvSpPr>
            <a:spLocks noChangeArrowheads="1"/>
          </p:cNvSpPr>
          <p:nvPr/>
        </p:nvSpPr>
        <p:spPr bwMode="auto">
          <a:xfrm>
            <a:off x="8001000" y="2743200"/>
            <a:ext cx="1676400" cy="609600"/>
          </a:xfrm>
          <a:prstGeom prst="rect">
            <a:avLst/>
          </a:prstGeom>
          <a:noFill/>
          <a:ln w="9525">
            <a:solidFill>
              <a:srgbClr val="C00000"/>
            </a:solidFill>
            <a:miter lim="800000"/>
            <a:headEnd/>
            <a:tailEnd/>
          </a:ln>
          <a:effectLst/>
        </p:spPr>
        <p:txBody>
          <a:bodyPr wrap="none" anchor="ctr"/>
          <a:lstStyle/>
          <a:p>
            <a:pPr algn="ctr"/>
            <a:r>
              <a:rPr lang="en-US" sz="1200" b="1">
                <a:solidFill>
                  <a:srgbClr val="C00000"/>
                </a:solidFill>
                <a:latin typeface="Arial" charset="0"/>
              </a:rPr>
              <a:t>WORKSHOPS</a:t>
            </a:r>
          </a:p>
        </p:txBody>
      </p:sp>
      <p:grpSp>
        <p:nvGrpSpPr>
          <p:cNvPr id="56" name="Group 83"/>
          <p:cNvGrpSpPr/>
          <p:nvPr/>
        </p:nvGrpSpPr>
        <p:grpSpPr>
          <a:xfrm rot="16200000">
            <a:off x="5867400" y="3733800"/>
            <a:ext cx="914400" cy="152400"/>
            <a:chOff x="5105400" y="5562600"/>
            <a:chExt cx="914400" cy="152400"/>
          </a:xfrm>
        </p:grpSpPr>
        <p:cxnSp>
          <p:nvCxnSpPr>
            <p:cNvPr id="57" name="Straight Connector 56"/>
            <p:cNvCxnSpPr/>
            <p:nvPr/>
          </p:nvCxnSpPr>
          <p:spPr>
            <a:xfrm>
              <a:off x="5257800" y="56388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8" name="Oval 156"/>
            <p:cNvSpPr>
              <a:spLocks noChangeArrowheads="1"/>
            </p:cNvSpPr>
            <p:nvPr/>
          </p:nvSpPr>
          <p:spPr bwMode="auto">
            <a:xfrm>
              <a:off x="5715000" y="5562600"/>
              <a:ext cx="152400" cy="152400"/>
            </a:xfrm>
            <a:prstGeom prst="ellips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59" name="Line 157"/>
            <p:cNvSpPr>
              <a:spLocks noChangeShapeType="1"/>
            </p:cNvSpPr>
            <p:nvPr/>
          </p:nvSpPr>
          <p:spPr bwMode="auto">
            <a:xfrm>
              <a:off x="5867400" y="56388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0" name="Line 158"/>
            <p:cNvSpPr>
              <a:spLocks noChangeShapeType="1"/>
            </p:cNvSpPr>
            <p:nvPr/>
          </p:nvSpPr>
          <p:spPr bwMode="auto">
            <a:xfrm>
              <a:off x="5867400" y="56388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1" name="Line 159"/>
            <p:cNvSpPr>
              <a:spLocks noChangeShapeType="1"/>
            </p:cNvSpPr>
            <p:nvPr/>
          </p:nvSpPr>
          <p:spPr bwMode="auto">
            <a:xfrm flipV="1">
              <a:off x="5867400" y="55626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2" name="Line 192"/>
            <p:cNvSpPr>
              <a:spLocks noChangeShapeType="1"/>
            </p:cNvSpPr>
            <p:nvPr/>
          </p:nvSpPr>
          <p:spPr bwMode="auto">
            <a:xfrm>
              <a:off x="5257800" y="55626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3" name="Line 193"/>
            <p:cNvSpPr>
              <a:spLocks noChangeShapeType="1"/>
            </p:cNvSpPr>
            <p:nvPr/>
          </p:nvSpPr>
          <p:spPr bwMode="auto">
            <a:xfrm>
              <a:off x="5181600" y="55626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4" name="Line 194"/>
            <p:cNvSpPr>
              <a:spLocks noChangeShapeType="1"/>
            </p:cNvSpPr>
            <p:nvPr/>
          </p:nvSpPr>
          <p:spPr bwMode="auto">
            <a:xfrm>
              <a:off x="5105400" y="56388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grpSp>
      <p:grpSp>
        <p:nvGrpSpPr>
          <p:cNvPr id="65" name="Group 101"/>
          <p:cNvGrpSpPr/>
          <p:nvPr/>
        </p:nvGrpSpPr>
        <p:grpSpPr>
          <a:xfrm rot="10800000">
            <a:off x="7086600" y="2895600"/>
            <a:ext cx="914400" cy="152400"/>
            <a:chOff x="2209800" y="4267200"/>
            <a:chExt cx="914400" cy="152400"/>
          </a:xfrm>
        </p:grpSpPr>
        <p:cxnSp>
          <p:nvCxnSpPr>
            <p:cNvPr id="66" name="Straight Connector 65"/>
            <p:cNvCxnSpPr/>
            <p:nvPr/>
          </p:nvCxnSpPr>
          <p:spPr>
            <a:xfrm>
              <a:off x="2362200" y="4343400"/>
              <a:ext cx="457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Oval 156"/>
            <p:cNvSpPr>
              <a:spLocks noChangeArrowheads="1"/>
            </p:cNvSpPr>
            <p:nvPr/>
          </p:nvSpPr>
          <p:spPr bwMode="auto">
            <a:xfrm>
              <a:off x="2819400" y="4267200"/>
              <a:ext cx="152400" cy="152400"/>
            </a:xfrm>
            <a:prstGeom prst="ellips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8" name="Line 157"/>
            <p:cNvSpPr>
              <a:spLocks noChangeShapeType="1"/>
            </p:cNvSpPr>
            <p:nvPr/>
          </p:nvSpPr>
          <p:spPr bwMode="auto">
            <a:xfrm>
              <a:off x="2971800" y="43434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69" name="Line 158"/>
            <p:cNvSpPr>
              <a:spLocks noChangeShapeType="1"/>
            </p:cNvSpPr>
            <p:nvPr/>
          </p:nvSpPr>
          <p:spPr bwMode="auto">
            <a:xfrm>
              <a:off x="2971800" y="43434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0" name="Line 159"/>
            <p:cNvSpPr>
              <a:spLocks noChangeShapeType="1"/>
            </p:cNvSpPr>
            <p:nvPr/>
          </p:nvSpPr>
          <p:spPr bwMode="auto">
            <a:xfrm flipV="1">
              <a:off x="2971800" y="4267200"/>
              <a:ext cx="152400" cy="762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1" name="Line 192"/>
            <p:cNvSpPr>
              <a:spLocks noChangeShapeType="1"/>
            </p:cNvSpPr>
            <p:nvPr/>
          </p:nvSpPr>
          <p:spPr bwMode="auto">
            <a:xfrm>
              <a:off x="2362200" y="42672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2" name="Line 193"/>
            <p:cNvSpPr>
              <a:spLocks noChangeShapeType="1"/>
            </p:cNvSpPr>
            <p:nvPr/>
          </p:nvSpPr>
          <p:spPr bwMode="auto">
            <a:xfrm>
              <a:off x="2286000" y="4267200"/>
              <a:ext cx="0" cy="15240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sp>
          <p:nvSpPr>
            <p:cNvPr id="73" name="Line 194"/>
            <p:cNvSpPr>
              <a:spLocks noChangeShapeType="1"/>
            </p:cNvSpPr>
            <p:nvPr/>
          </p:nvSpPr>
          <p:spPr bwMode="auto">
            <a:xfrm>
              <a:off x="2209800" y="4343400"/>
              <a:ext cx="152400" cy="0"/>
            </a:xfrm>
            <a:prstGeom prst="line">
              <a:avLst/>
            </a:prstGeom>
            <a:noFill/>
            <a:ln w="9525">
              <a:solidFill>
                <a:srgbClr val="C00000"/>
              </a:solidFill>
              <a:round/>
              <a:headEnd/>
              <a:tailEnd/>
            </a:ln>
            <a:effectLst/>
          </p:spPr>
          <p:txBody>
            <a:bodyPr wrap="none" anchor="ctr"/>
            <a:lstStyle/>
            <a:p>
              <a:endParaRPr lang="en-US" b="1" dirty="0">
                <a:solidFill>
                  <a:srgbClr val="FF0000"/>
                </a:solidFill>
              </a:endParaRPr>
            </a:p>
          </p:txBody>
        </p:sp>
      </p:grpSp>
      <p:sp>
        <p:nvSpPr>
          <p:cNvPr id="74" name="TextBox 73"/>
          <p:cNvSpPr txBox="1"/>
          <p:nvPr/>
        </p:nvSpPr>
        <p:spPr>
          <a:xfrm>
            <a:off x="6477000" y="3505200"/>
            <a:ext cx="3429000" cy="523220"/>
          </a:xfrm>
          <a:prstGeom prst="rect">
            <a:avLst/>
          </a:prstGeom>
          <a:noFill/>
        </p:spPr>
        <p:txBody>
          <a:bodyPr wrap="square" rtlCol="0">
            <a:spAutoFit/>
          </a:bodyPr>
          <a:lstStyle/>
          <a:p>
            <a:r>
              <a:rPr lang="en-US" sz="1400"/>
              <a:t>An SQL script is provided to create these tables and insert data.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974DF9-AD47-4691-BA21-BBFCE3637A9A}" type="slidenum">
              <a:rPr kumimoji="0" lang="en-US" smtClean="0"/>
              <a:pPr/>
              <a:t>57</a:t>
            </a:fld>
            <a:endParaRPr kumimoji="0" lang="en-US"/>
          </a:p>
        </p:txBody>
      </p:sp>
      <p:sp>
        <p:nvSpPr>
          <p:cNvPr id="2" name="Title 1"/>
          <p:cNvSpPr>
            <a:spLocks noGrp="1"/>
          </p:cNvSpPr>
          <p:nvPr>
            <p:ph type="title" idx="4294967295"/>
          </p:nvPr>
        </p:nvSpPr>
        <p:spPr>
          <a:xfrm>
            <a:off x="2133600" y="287338"/>
            <a:ext cx="10058400" cy="787400"/>
          </a:xfrm>
        </p:spPr>
        <p:txBody>
          <a:bodyPr/>
          <a:lstStyle/>
          <a:p>
            <a:r>
              <a:rPr lang="en-US" dirty="0"/>
              <a:t>Revised S-T database:  Look at the data</a:t>
            </a:r>
          </a:p>
        </p:txBody>
      </p:sp>
      <p:sp>
        <p:nvSpPr>
          <p:cNvPr id="3" name="Content Placeholder 2"/>
          <p:cNvSpPr>
            <a:spLocks noGrp="1"/>
          </p:cNvSpPr>
          <p:nvPr>
            <p:ph idx="4294967295"/>
          </p:nvPr>
        </p:nvSpPr>
        <p:spPr>
          <a:xfrm>
            <a:off x="683580" y="990600"/>
            <a:ext cx="9280525" cy="4876800"/>
          </a:xfrm>
        </p:spPr>
        <p:txBody>
          <a:bodyPr>
            <a:noAutofit/>
          </a:bodyPr>
          <a:lstStyle/>
          <a:p>
            <a:r>
              <a:rPr lang="en-US" sz="1600" dirty="0"/>
              <a:t>Before tackling a DIVISION problem, take a look at the data in the new tables.</a:t>
            </a:r>
          </a:p>
          <a:p>
            <a:pPr>
              <a:buNone/>
            </a:pPr>
            <a:r>
              <a:rPr lang="en-US" sz="1600" dirty="0">
                <a:latin typeface="Courier New" pitchFamily="49" charset="0"/>
                <a:cs typeface="Courier New" pitchFamily="49" charset="0"/>
              </a:rPr>
              <a:t>/* Show the workshops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select *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from workshops;</a:t>
            </a:r>
          </a:p>
          <a:p>
            <a:pPr>
              <a:buNone/>
            </a:pPr>
            <a:r>
              <a:rPr lang="en-US" sz="1600" dirty="0">
                <a:latin typeface="Courier New" pitchFamily="49" charset="0"/>
                <a:cs typeface="Courier New" pitchFamily="49" charset="0"/>
              </a:rPr>
              <a:t>/* Show how many records are in the attendance table.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select count(*)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from attendances;</a:t>
            </a:r>
          </a:p>
          <a:p>
            <a:pPr>
              <a:buNone/>
            </a:pPr>
            <a:r>
              <a:rPr lang="en-US" sz="1600" dirty="0">
                <a:latin typeface="Courier New" pitchFamily="49" charset="0"/>
                <a:cs typeface="Courier New" pitchFamily="49" charset="0"/>
              </a:rPr>
              <a:t>/* Show which workshops each student has attended. List a student even if he/she hasn't attended a workshop.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select </a:t>
            </a:r>
            <a:r>
              <a:rPr lang="en-US" sz="1600" dirty="0" err="1">
                <a:latin typeface="Courier New" pitchFamily="49" charset="0"/>
                <a:cs typeface="Courier New" pitchFamily="49" charset="0"/>
              </a:rPr>
              <a:t>stdid</a:t>
            </a:r>
            <a:r>
              <a:rPr lang="en-US" sz="1600" dirty="0">
                <a:latin typeface="Courier New" pitchFamily="49" charset="0"/>
                <a:cs typeface="Courier New" pitchFamily="49" charset="0"/>
              </a:rPr>
              <a:t> as "ID",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stdfname</a:t>
            </a:r>
            <a:r>
              <a:rPr lang="en-US" sz="1600" dirty="0">
                <a:latin typeface="Courier New" pitchFamily="49" charset="0"/>
                <a:cs typeface="Courier New" pitchFamily="49" charset="0"/>
              </a:rPr>
              <a:t> + ' ' + </a:t>
            </a:r>
            <a:r>
              <a:rPr lang="en-US" sz="1600" dirty="0" err="1">
                <a:latin typeface="Courier New" pitchFamily="49" charset="0"/>
                <a:cs typeface="Courier New" pitchFamily="49" charset="0"/>
              </a:rPr>
              <a:t>stdlname</a:t>
            </a:r>
            <a:r>
              <a:rPr lang="en-US" sz="1600" dirty="0">
                <a:latin typeface="Courier New" pitchFamily="49" charset="0"/>
                <a:cs typeface="Courier New" pitchFamily="49" charset="0"/>
              </a:rPr>
              <a:t> as "Student",</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wksp_name</a:t>
            </a:r>
            <a:r>
              <a:rPr lang="en-US" sz="1600" dirty="0">
                <a:latin typeface="Courier New" pitchFamily="49" charset="0"/>
                <a:cs typeface="Courier New" pitchFamily="49" charset="0"/>
              </a:rPr>
              <a:t> as "Workshop“</a:t>
            </a:r>
            <a:br>
              <a:rPr lang="en-US" sz="1600" dirty="0">
                <a:latin typeface="Courier New" pitchFamily="49" charset="0"/>
                <a:cs typeface="Courier New" pitchFamily="49" charset="0"/>
              </a:rPr>
            </a:br>
            <a:r>
              <a:rPr lang="en-US" sz="1600" dirty="0">
                <a:latin typeface="Courier New" pitchFamily="49" charset="0"/>
                <a:cs typeface="Courier New" pitchFamily="49" charset="0"/>
              </a:rPr>
              <a:t>from students left join attendances</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on </a:t>
            </a:r>
            <a:r>
              <a:rPr lang="en-US" sz="1600" dirty="0" err="1">
                <a:latin typeface="Courier New" pitchFamily="49" charset="0"/>
                <a:cs typeface="Courier New" pitchFamily="49" charset="0"/>
              </a:rPr>
              <a:t>stdid</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attnd_stdid</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join workshops </a:t>
            </a:r>
            <a:br>
              <a:rPr lang="en-US" sz="1600" dirty="0">
                <a:latin typeface="Courier New" pitchFamily="49" charset="0"/>
                <a:cs typeface="Courier New" pitchFamily="49" charset="0"/>
              </a:rPr>
            </a:br>
            <a:r>
              <a:rPr lang="en-US" sz="1600" dirty="0">
                <a:latin typeface="Courier New" pitchFamily="49" charset="0"/>
                <a:cs typeface="Courier New" pitchFamily="49" charset="0"/>
              </a:rPr>
              <a:t>    on </a:t>
            </a:r>
            <a:r>
              <a:rPr lang="en-US" sz="1600" dirty="0" err="1">
                <a:latin typeface="Courier New" pitchFamily="49" charset="0"/>
                <a:cs typeface="Courier New" pitchFamily="49" charset="0"/>
              </a:rPr>
              <a:t>attnd_wksp_ID</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wksp</a:t>
            </a:r>
            <a:br>
              <a:rPr lang="en-US" sz="1600" dirty="0">
                <a:latin typeface="Courier New" pitchFamily="49" charset="0"/>
                <a:cs typeface="Courier New" pitchFamily="49" charset="0"/>
              </a:rPr>
            </a:br>
            <a:r>
              <a:rPr lang="en-US" sz="1600" dirty="0">
                <a:latin typeface="Courier New" pitchFamily="49" charset="0"/>
                <a:cs typeface="Courier New" pitchFamily="49" charset="0"/>
              </a:rPr>
              <a:t>order by </a:t>
            </a:r>
            <a:r>
              <a:rPr lang="en-US" sz="1600" dirty="0" err="1">
                <a:latin typeface="Courier New" pitchFamily="49" charset="0"/>
                <a:cs typeface="Courier New" pitchFamily="49" charset="0"/>
              </a:rPr>
              <a:t>stdid</a:t>
            </a:r>
            <a:r>
              <a:rPr lang="en-US" sz="1600" dirty="0">
                <a:latin typeface="Courier New" pitchFamily="49" charset="0"/>
                <a:cs typeface="Courier New" pitchFamily="49" charset="0"/>
              </a:rPr>
              <a:t>;</a:t>
            </a:r>
          </a:p>
          <a:p>
            <a:endParaRPr lang="en-US" sz="1600" dirty="0"/>
          </a:p>
        </p:txBody>
      </p:sp>
      <p:pic>
        <p:nvPicPr>
          <p:cNvPr id="1026" name="Picture 2"/>
          <p:cNvPicPr>
            <a:picLocks noChangeAspect="1" noChangeArrowheads="1"/>
          </p:cNvPicPr>
          <p:nvPr/>
        </p:nvPicPr>
        <p:blipFill>
          <a:blip r:embed="rId3" cstate="print"/>
          <a:srcRect/>
          <a:stretch>
            <a:fillRect/>
          </a:stretch>
        </p:blipFill>
        <p:spPr bwMode="auto">
          <a:xfrm>
            <a:off x="8478176" y="2272684"/>
            <a:ext cx="1318095" cy="100571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392880" y="1067886"/>
            <a:ext cx="1524000" cy="112751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286348" y="4266114"/>
            <a:ext cx="2907196"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linds(horizontal)">
                                      <p:cBhvr>
                                        <p:cTn id="3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27796"/>
          </a:xfrm>
        </p:spPr>
        <p:txBody>
          <a:bodyPr>
            <a:normAutofit fontScale="90000"/>
          </a:bodyPr>
          <a:lstStyle/>
          <a:p>
            <a:r>
              <a:rPr lang="en-US" dirty="0"/>
              <a:t>DIVISION problem – Part 1 &amp; 2</a:t>
            </a:r>
          </a:p>
        </p:txBody>
      </p:sp>
      <p:sp>
        <p:nvSpPr>
          <p:cNvPr id="3" name="Content Placeholder 2"/>
          <p:cNvSpPr>
            <a:spLocks noGrp="1"/>
          </p:cNvSpPr>
          <p:nvPr>
            <p:ph idx="1"/>
          </p:nvPr>
        </p:nvSpPr>
        <p:spPr>
          <a:xfrm>
            <a:off x="1097280" y="1143001"/>
            <a:ext cx="8183880" cy="4800600"/>
          </a:xfrm>
        </p:spPr>
        <p:txBody>
          <a:bodyPr>
            <a:normAutofit/>
          </a:bodyPr>
          <a:lstStyle/>
          <a:p>
            <a:r>
              <a:rPr lang="en-US" dirty="0"/>
              <a:t>Which students have attended all the team skills building workshops?</a:t>
            </a:r>
          </a:p>
          <a:p>
            <a:pPr lvl="1"/>
            <a:r>
              <a:rPr lang="en-US" dirty="0"/>
              <a:t>1</a:t>
            </a:r>
            <a:r>
              <a:rPr lang="en-US" baseline="30000" dirty="0"/>
              <a:t>st</a:t>
            </a:r>
            <a:r>
              <a:rPr lang="en-US" dirty="0"/>
              <a:t>: Count how many workshops there are.</a:t>
            </a:r>
          </a:p>
          <a:p>
            <a:pPr>
              <a:buNone/>
            </a:pPr>
            <a:endParaRPr lang="en-US" sz="1400" dirty="0">
              <a:latin typeface="Courier New" pitchFamily="49" charset="0"/>
              <a:cs typeface="Courier New" pitchFamily="49" charset="0"/>
            </a:endParaRPr>
          </a:p>
          <a:p>
            <a:pPr>
              <a:buNone/>
            </a:pPr>
            <a:r>
              <a:rPr lang="en-US" sz="1400" b="1" dirty="0">
                <a:latin typeface="Courier New" pitchFamily="49" charset="0"/>
                <a:cs typeface="Courier New" pitchFamily="49" charset="0"/>
              </a:rPr>
              <a:t>select count(*) </a:t>
            </a:r>
          </a:p>
          <a:p>
            <a:pPr>
              <a:buNone/>
            </a:pPr>
            <a:r>
              <a:rPr lang="en-US" sz="1400" b="1" dirty="0">
                <a:latin typeface="Courier New" pitchFamily="49" charset="0"/>
                <a:cs typeface="Courier New" pitchFamily="49" charset="0"/>
              </a:rPr>
              <a:t>from workshops;</a:t>
            </a:r>
          </a:p>
          <a:p>
            <a:pPr>
              <a:buNone/>
            </a:pPr>
            <a:endParaRPr lang="en-US" dirty="0"/>
          </a:p>
          <a:p>
            <a:pPr lvl="1"/>
            <a:r>
              <a:rPr lang="en-US" dirty="0"/>
              <a:t>2</a:t>
            </a:r>
            <a:r>
              <a:rPr lang="en-US" baseline="30000" dirty="0"/>
              <a:t>nd</a:t>
            </a:r>
            <a:r>
              <a:rPr lang="en-US" dirty="0"/>
              <a:t>: List students and the # of attendance records each one has.</a:t>
            </a:r>
          </a:p>
          <a:p>
            <a:pPr>
              <a:buNone/>
            </a:pPr>
            <a:endParaRPr lang="en-US" sz="1400" dirty="0">
              <a:latin typeface="Courier New" pitchFamily="49" charset="0"/>
              <a:cs typeface="Courier New" pitchFamily="49" charset="0"/>
            </a:endParaRPr>
          </a:p>
          <a:p>
            <a:pPr>
              <a:buNone/>
            </a:pPr>
            <a:r>
              <a:rPr lang="en-US" sz="1400" b="1" dirty="0">
                <a:latin typeface="Courier New" pitchFamily="49" charset="0"/>
                <a:cs typeface="Courier New" pitchFamily="49" charset="0"/>
              </a:rPr>
              <a:t>select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as "ID",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count(*) as "Workshop Count“</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from students left join attendances</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  on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 </a:t>
            </a:r>
            <a:r>
              <a:rPr lang="en-US" sz="1400" b="1" dirty="0" err="1">
                <a:latin typeface="Courier New" pitchFamily="49" charset="0"/>
                <a:cs typeface="Courier New" pitchFamily="49" charset="0"/>
              </a:rPr>
              <a:t>attnd_stdid</a:t>
            </a:r>
            <a:br>
              <a:rPr lang="en-US" sz="1400" b="1" dirty="0">
                <a:latin typeface="Courier New" pitchFamily="49" charset="0"/>
                <a:cs typeface="Courier New" pitchFamily="49" charset="0"/>
              </a:rPr>
            </a:br>
            <a:r>
              <a:rPr lang="en-US" sz="1400" b="1" dirty="0">
                <a:latin typeface="Courier New" pitchFamily="49" charset="0"/>
                <a:cs typeface="Courier New" pitchFamily="49" charset="0"/>
              </a:rPr>
              <a:t>group by </a:t>
            </a:r>
            <a:r>
              <a:rPr lang="en-US" sz="1400" b="1" dirty="0" err="1">
                <a:latin typeface="Courier New" pitchFamily="49" charset="0"/>
                <a:cs typeface="Courier New" pitchFamily="49" charset="0"/>
              </a:rPr>
              <a:t>stdid</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stdfname</a:t>
            </a:r>
            <a:r>
              <a:rPr lang="en-US" sz="1400" b="1" dirty="0">
                <a:latin typeface="Courier New" pitchFamily="49" charset="0"/>
                <a:cs typeface="Courier New" pitchFamily="49" charset="0"/>
              </a:rPr>
              <a:t>, </a:t>
            </a:r>
            <a:r>
              <a:rPr lang="en-US" sz="1400" b="1" dirty="0" err="1">
                <a:latin typeface="Courier New" pitchFamily="49" charset="0"/>
                <a:cs typeface="Courier New" pitchFamily="49" charset="0"/>
              </a:rPr>
              <a:t>stdlname</a:t>
            </a:r>
            <a:r>
              <a:rPr lang="en-US" sz="1400" b="1" dirty="0">
                <a:latin typeface="Courier New" pitchFamily="49" charset="0"/>
                <a:cs typeface="Courier New" pitchFamily="49" charset="0"/>
              </a:rPr>
              <a:t>;</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58</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5324693" y="2049263"/>
            <a:ext cx="1457107" cy="11430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053246" y="4223570"/>
            <a:ext cx="2880000" cy="14914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linds(horizont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blinds(horizontal)">
                                      <p:cBhvr>
                                        <p:cTn id="3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02305"/>
          </a:xfrm>
        </p:spPr>
        <p:txBody>
          <a:bodyPr>
            <a:normAutofit fontScale="90000"/>
          </a:bodyPr>
          <a:lstStyle/>
          <a:p>
            <a:r>
              <a:rPr lang="en-US" dirty="0"/>
              <a:t>DIVISION problem – Part 3</a:t>
            </a:r>
          </a:p>
        </p:txBody>
      </p:sp>
      <p:sp>
        <p:nvSpPr>
          <p:cNvPr id="3" name="Content Placeholder 2"/>
          <p:cNvSpPr>
            <a:spLocks noGrp="1"/>
          </p:cNvSpPr>
          <p:nvPr>
            <p:ph idx="1"/>
          </p:nvPr>
        </p:nvSpPr>
        <p:spPr>
          <a:xfrm>
            <a:off x="658575" y="2105721"/>
            <a:ext cx="10630270" cy="3760891"/>
          </a:xfrm>
        </p:spPr>
        <p:txBody>
          <a:bodyPr>
            <a:noAutofit/>
          </a:bodyPr>
          <a:lstStyle/>
          <a:p>
            <a:r>
              <a:rPr lang="en-US" sz="1600" b="1" dirty="0"/>
              <a:t>Which students have attended all the team skills building workshops?</a:t>
            </a:r>
          </a:p>
          <a:p>
            <a:pPr lvl="1"/>
            <a:r>
              <a:rPr lang="en-US" sz="1600" b="1" dirty="0"/>
              <a:t>3</a:t>
            </a:r>
            <a:r>
              <a:rPr lang="en-US" sz="1600" b="1" baseline="30000" dirty="0"/>
              <a:t>rd</a:t>
            </a:r>
            <a:r>
              <a:rPr lang="en-US" sz="1600" b="1" dirty="0"/>
              <a:t>: Use the workshop counting query (part 1) as a subquery in the HAVING clause of the students’ </a:t>
            </a:r>
            <a:r>
              <a:rPr lang="en-US" sz="1600" b="1" dirty="0" err="1"/>
              <a:t>attendence</a:t>
            </a:r>
            <a:r>
              <a:rPr lang="en-US" sz="1600" b="1" dirty="0"/>
              <a:t> counting query (part 2).</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To solve the DIVISION problem, list only students who have attended as many workshops as the # of workshops there are.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as "ID",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count(*) as "Workshop Count“</a:t>
            </a:r>
            <a:br>
              <a:rPr lang="en-US" sz="1400" dirty="0">
                <a:latin typeface="Courier New" pitchFamily="49" charset="0"/>
                <a:cs typeface="Courier New" pitchFamily="49" charset="0"/>
              </a:rPr>
            </a:br>
            <a:r>
              <a:rPr lang="en-US" sz="1400" dirty="0">
                <a:latin typeface="Courier New" pitchFamily="49" charset="0"/>
                <a:cs typeface="Courier New" pitchFamily="49" charset="0"/>
              </a:rPr>
              <a:t>from students left join attendances</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on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attnd_stdid</a:t>
            </a:r>
            <a:br>
              <a:rPr lang="en-US" sz="1400" dirty="0">
                <a:latin typeface="Courier New" pitchFamily="49" charset="0"/>
                <a:cs typeface="Courier New" pitchFamily="49" charset="0"/>
              </a:rPr>
            </a:br>
            <a:r>
              <a:rPr lang="en-US" sz="1400" dirty="0">
                <a:latin typeface="Courier New" pitchFamily="49" charset="0"/>
                <a:cs typeface="Courier New" pitchFamily="49" charset="0"/>
              </a:rPr>
              <a:t>group by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br>
              <a:rPr lang="en-US" sz="1400" dirty="0">
                <a:latin typeface="Courier New" pitchFamily="49" charset="0"/>
                <a:cs typeface="Courier New" pitchFamily="49" charset="0"/>
              </a:rPr>
            </a:br>
            <a:r>
              <a:rPr lang="en-US" sz="1400" dirty="0">
                <a:latin typeface="Courier New" pitchFamily="49" charset="0"/>
                <a:cs typeface="Courier New" pitchFamily="49" charset="0"/>
              </a:rPr>
              <a:t>having count(*) =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a:t>
            </a:r>
            <a:r>
              <a:rPr lang="en-US" sz="1400" dirty="0">
                <a:solidFill>
                  <a:srgbClr val="0070C0"/>
                </a:solidFill>
                <a:latin typeface="Courier New" pitchFamily="49" charset="0"/>
                <a:cs typeface="Courier New" pitchFamily="49" charset="0"/>
              </a:rPr>
              <a:t>select count(*) </a:t>
            </a:r>
            <a:br>
              <a:rPr lang="en-US" sz="1400" dirty="0">
                <a:solidFill>
                  <a:srgbClr val="0070C0"/>
                </a:solidFill>
                <a:latin typeface="Courier New" pitchFamily="49" charset="0"/>
                <a:cs typeface="Courier New" pitchFamily="49" charset="0"/>
              </a:rPr>
            </a:br>
            <a:r>
              <a:rPr lang="en-US" sz="1400" dirty="0">
                <a:solidFill>
                  <a:srgbClr val="0070C0"/>
                </a:solidFill>
                <a:latin typeface="Courier New" pitchFamily="49" charset="0"/>
                <a:cs typeface="Courier New" pitchFamily="49" charset="0"/>
              </a:rPr>
              <a:t>  from workshops</a:t>
            </a:r>
            <a:r>
              <a:rPr lang="en-US" sz="1400" dirty="0">
                <a:latin typeface="Courier New" pitchFamily="49" charset="0"/>
                <a:cs typeface="Courier New" pitchFamily="49" charset="0"/>
              </a:rPr>
              <a:t>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59</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375055" y="4435137"/>
            <a:ext cx="3019425" cy="895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BD967B05-3614-4043-8006-57132A3BFF56}"/>
              </a:ext>
            </a:extLst>
          </p:cNvPr>
          <p:cNvSpPr>
            <a:spLocks noGrp="1" noChangeArrowheads="1"/>
          </p:cNvSpPr>
          <p:nvPr>
            <p:ph type="title"/>
          </p:nvPr>
        </p:nvSpPr>
        <p:spPr/>
        <p:txBody>
          <a:bodyPr/>
          <a:lstStyle/>
          <a:p>
            <a:pPr>
              <a:defRPr/>
            </a:pPr>
            <a:r>
              <a:rPr lang="en-US">
                <a:ea typeface="+mj-ea"/>
              </a:rPr>
              <a:t>Views Defined Using Other Views</a:t>
            </a:r>
          </a:p>
        </p:txBody>
      </p:sp>
      <p:sp>
        <p:nvSpPr>
          <p:cNvPr id="44035" name="Rectangle 3">
            <a:extLst>
              <a:ext uri="{FF2B5EF4-FFF2-40B4-BE49-F238E27FC236}">
                <a16:creationId xmlns:a16="http://schemas.microsoft.com/office/drawing/2014/main" id="{B418CAB5-F562-40CC-83A7-E629730D11AF}"/>
              </a:ext>
            </a:extLst>
          </p:cNvPr>
          <p:cNvSpPr>
            <a:spLocks noGrp="1" noChangeArrowheads="1"/>
          </p:cNvSpPr>
          <p:nvPr>
            <p:ph type="body" idx="1"/>
          </p:nvPr>
        </p:nvSpPr>
        <p:spPr/>
        <p:txBody>
          <a:bodyPr>
            <a:normAutofit lnSpcReduction="10000"/>
          </a:bodyPr>
          <a:lstStyle/>
          <a:p>
            <a:r>
              <a:rPr lang="en-US" altLang="en-US" b="1" dirty="0"/>
              <a:t>create view </a:t>
            </a:r>
            <a:r>
              <a:rPr lang="en-US" altLang="en-US" i="1" dirty="0">
                <a:solidFill>
                  <a:srgbClr val="000099"/>
                </a:solidFill>
              </a:rPr>
              <a:t>innov_ent_fall_2020</a:t>
            </a:r>
            <a:r>
              <a:rPr lang="en-US" altLang="en-US" i="1" dirty="0"/>
              <a:t> </a:t>
            </a:r>
            <a:r>
              <a:rPr lang="en-US" altLang="en-US" b="1" dirty="0"/>
              <a:t>as</a:t>
            </a:r>
            <a:br>
              <a:rPr lang="en-US" altLang="en-US" b="1" dirty="0"/>
            </a:br>
            <a:r>
              <a:rPr lang="en-US" altLang="en-US" b="1" dirty="0"/>
              <a:t>   select </a:t>
            </a:r>
            <a:r>
              <a:rPr lang="en-US" altLang="en-US" i="1" dirty="0" err="1"/>
              <a:t>course</a:t>
            </a:r>
            <a:r>
              <a:rPr lang="en-US" altLang="en-US" dirty="0" err="1"/>
              <a:t>.</a:t>
            </a:r>
            <a:r>
              <a:rPr lang="en-US" altLang="en-US" i="1" dirty="0" err="1"/>
              <a:t>course_id</a:t>
            </a:r>
            <a:r>
              <a:rPr lang="en-US" altLang="en-US" dirty="0"/>
              <a:t>, </a:t>
            </a:r>
            <a:r>
              <a:rPr lang="en-US" altLang="en-US" i="1" dirty="0" err="1"/>
              <a:t>sec_id</a:t>
            </a:r>
            <a:r>
              <a:rPr lang="en-US" altLang="en-US" dirty="0"/>
              <a:t>, </a:t>
            </a:r>
            <a:r>
              <a:rPr lang="en-US" altLang="en-US" i="1" dirty="0"/>
              <a:t>building</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i="1" dirty="0"/>
              <a:t>course</a:t>
            </a:r>
            <a:r>
              <a:rPr lang="en-US" altLang="en-US" dirty="0"/>
              <a:t>, </a:t>
            </a:r>
            <a:r>
              <a:rPr lang="en-US" altLang="en-US" i="1" dirty="0"/>
              <a:t>section</a:t>
            </a:r>
            <a:br>
              <a:rPr lang="en-US" altLang="en-US" i="1" dirty="0"/>
            </a:br>
            <a:r>
              <a:rPr lang="en-US" altLang="en-US" i="1" dirty="0"/>
              <a:t>   </a:t>
            </a:r>
            <a:r>
              <a:rPr lang="en-US" altLang="en-US" b="1" dirty="0"/>
              <a:t>where </a:t>
            </a:r>
            <a:r>
              <a:rPr lang="en-US" altLang="en-US" i="1" dirty="0" err="1"/>
              <a:t>course</a:t>
            </a:r>
            <a:r>
              <a:rPr lang="en-US" altLang="en-US" dirty="0" err="1"/>
              <a:t>.</a:t>
            </a:r>
            <a:r>
              <a:rPr lang="en-US" altLang="en-US" i="1" dirty="0" err="1"/>
              <a:t>course_id</a:t>
            </a:r>
            <a:r>
              <a:rPr lang="en-US" altLang="en-US" i="1" dirty="0"/>
              <a:t> </a:t>
            </a:r>
            <a:r>
              <a:rPr lang="en-US" altLang="en-US" dirty="0"/>
              <a:t>= </a:t>
            </a:r>
            <a:r>
              <a:rPr lang="en-US" altLang="en-US" i="1" dirty="0" err="1"/>
              <a:t>section</a:t>
            </a:r>
            <a:r>
              <a:rPr lang="en-US" altLang="en-US" dirty="0" err="1"/>
              <a:t>.</a:t>
            </a:r>
            <a:r>
              <a:rPr lang="en-US" altLang="en-US" i="1" dirty="0" err="1"/>
              <a:t>course_id</a:t>
            </a:r>
            <a:br>
              <a:rPr lang="en-US" altLang="en-US" i="1" dirty="0"/>
            </a:br>
            <a:r>
              <a:rPr lang="en-US" altLang="en-US" i="1" dirty="0"/>
              <a:t>              </a:t>
            </a:r>
            <a:r>
              <a:rPr lang="en-US" altLang="en-US" b="1" dirty="0"/>
              <a:t>and </a:t>
            </a:r>
            <a:r>
              <a:rPr lang="en-US" altLang="en-US" i="1" dirty="0" err="1"/>
              <a:t>course</a:t>
            </a:r>
            <a:r>
              <a:rPr lang="en-US" altLang="en-US" dirty="0" err="1"/>
              <a:t>.</a:t>
            </a:r>
            <a:r>
              <a:rPr lang="en-US" altLang="en-US" i="1" dirty="0" err="1"/>
              <a:t>dept_name</a:t>
            </a:r>
            <a:r>
              <a:rPr lang="en-US" altLang="en-US" i="1" dirty="0"/>
              <a:t> </a:t>
            </a:r>
            <a:r>
              <a:rPr lang="en-US" altLang="en-US" dirty="0"/>
              <a:t>= ’IENT’</a:t>
            </a:r>
            <a:br>
              <a:rPr lang="en-US" altLang="en-US" dirty="0"/>
            </a:br>
            <a:r>
              <a:rPr lang="en-US" altLang="en-US" dirty="0"/>
              <a:t>              </a:t>
            </a:r>
            <a:r>
              <a:rPr lang="en-US" altLang="en-US" b="1" dirty="0"/>
              <a:t>and </a:t>
            </a:r>
            <a:r>
              <a:rPr lang="en-US" altLang="en-US" i="1" dirty="0" err="1"/>
              <a:t>section</a:t>
            </a:r>
            <a:r>
              <a:rPr lang="en-US" altLang="en-US" dirty="0" err="1"/>
              <a:t>.</a:t>
            </a:r>
            <a:r>
              <a:rPr lang="en-US" altLang="en-US" i="1" dirty="0" err="1"/>
              <a:t>semester</a:t>
            </a:r>
            <a:r>
              <a:rPr lang="en-US" altLang="en-US" i="1" dirty="0"/>
              <a:t> </a:t>
            </a:r>
            <a:r>
              <a:rPr lang="en-US" altLang="en-US" dirty="0"/>
              <a:t>= ’Fall’</a:t>
            </a:r>
            <a:br>
              <a:rPr lang="en-US" altLang="en-US" dirty="0"/>
            </a:br>
            <a:r>
              <a:rPr lang="en-US" altLang="en-US" dirty="0"/>
              <a:t>              </a:t>
            </a:r>
            <a:r>
              <a:rPr lang="en-US" altLang="en-US" b="1" dirty="0"/>
              <a:t>and </a:t>
            </a:r>
            <a:r>
              <a:rPr lang="en-US" altLang="en-US" i="1" dirty="0" err="1"/>
              <a:t>section</a:t>
            </a:r>
            <a:r>
              <a:rPr lang="en-US" altLang="en-US" dirty="0" err="1"/>
              <a:t>.</a:t>
            </a:r>
            <a:r>
              <a:rPr lang="en-US" altLang="en-US" i="1" dirty="0" err="1"/>
              <a:t>year</a:t>
            </a:r>
            <a:r>
              <a:rPr lang="en-US" altLang="en-US" i="1" dirty="0"/>
              <a:t> </a:t>
            </a:r>
            <a:r>
              <a:rPr lang="en-US" altLang="en-US" dirty="0"/>
              <a:t>= ’2020’;</a:t>
            </a:r>
          </a:p>
          <a:p>
            <a:r>
              <a:rPr lang="en-US" altLang="en-US" b="1" dirty="0"/>
              <a:t>create view </a:t>
            </a:r>
            <a:r>
              <a:rPr lang="en-US" altLang="en-US" i="1" dirty="0"/>
              <a:t>innov_ent_fall_2009_knauss </a:t>
            </a:r>
            <a:r>
              <a:rPr lang="en-US" altLang="en-US" b="1" dirty="0"/>
              <a:t>as</a:t>
            </a:r>
            <a:br>
              <a:rPr lang="en-US" altLang="en-US" b="1" dirty="0"/>
            </a:br>
            <a:r>
              <a:rPr lang="en-US" altLang="en-US" b="1" dirty="0"/>
              <a:t>    select </a:t>
            </a:r>
            <a:r>
              <a:rPr lang="en-US" altLang="en-US" i="1" dirty="0" err="1"/>
              <a:t>course_id</a:t>
            </a:r>
            <a:r>
              <a:rPr lang="en-US" altLang="en-US" dirty="0"/>
              <a:t>, </a:t>
            </a:r>
            <a:r>
              <a:rPr lang="en-US" altLang="en-US" i="1" dirty="0" err="1"/>
              <a:t>room_number</a:t>
            </a:r>
            <a:br>
              <a:rPr lang="en-US" altLang="en-US" i="1" dirty="0"/>
            </a:br>
            <a:r>
              <a:rPr lang="en-US" altLang="en-US" i="1" dirty="0"/>
              <a:t>    </a:t>
            </a:r>
            <a:r>
              <a:rPr lang="en-US" altLang="en-US" b="1" dirty="0"/>
              <a:t>from </a:t>
            </a:r>
            <a:r>
              <a:rPr lang="en-US" altLang="en-US" i="1" dirty="0">
                <a:solidFill>
                  <a:srgbClr val="000099"/>
                </a:solidFill>
              </a:rPr>
              <a:t>innov_ent_fall_2020</a:t>
            </a:r>
            <a:br>
              <a:rPr lang="en-US" altLang="en-US" i="1" dirty="0"/>
            </a:br>
            <a:r>
              <a:rPr lang="en-US" altLang="en-US" i="1" dirty="0"/>
              <a:t>    </a:t>
            </a:r>
            <a:r>
              <a:rPr lang="en-US" altLang="en-US" b="1" dirty="0"/>
              <a:t>where </a:t>
            </a:r>
            <a:r>
              <a:rPr lang="en-US" altLang="en-US" i="1" dirty="0"/>
              <a:t>building</a:t>
            </a:r>
            <a:r>
              <a:rPr lang="en-US" altLang="en-US" dirty="0"/>
              <a:t>= ’Knauss’;</a:t>
            </a:r>
          </a:p>
          <a:p>
            <a:endParaRPr lang="en-US" altLang="en-US" dirty="0"/>
          </a:p>
        </p:txBody>
      </p:sp>
    </p:spTree>
    <p:extLst>
      <p:ext uri="{BB962C8B-B14F-4D97-AF65-F5344CB8AC3E}">
        <p14:creationId xmlns:p14="http://schemas.microsoft.com/office/powerpoint/2010/main" val="1603475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a:extLst>
              <a:ext uri="{FF2B5EF4-FFF2-40B4-BE49-F238E27FC236}">
                <a16:creationId xmlns:a16="http://schemas.microsoft.com/office/drawing/2014/main" id="{DF5CF1AD-04A5-4B11-BF7D-4375A6339948}"/>
              </a:ext>
            </a:extLst>
          </p:cNvPr>
          <p:cNvSpPr>
            <a:spLocks noGrp="1" noChangeArrowheads="1"/>
          </p:cNvSpPr>
          <p:nvPr>
            <p:ph type="title"/>
          </p:nvPr>
        </p:nvSpPr>
        <p:spPr/>
        <p:txBody>
          <a:bodyPr/>
          <a:lstStyle/>
          <a:p>
            <a:pPr>
              <a:defRPr/>
            </a:pPr>
            <a:r>
              <a:rPr lang="en-US" dirty="0">
                <a:ea typeface="+mj-ea"/>
              </a:rPr>
              <a:t>View Expansion</a:t>
            </a:r>
          </a:p>
        </p:txBody>
      </p:sp>
      <p:sp>
        <p:nvSpPr>
          <p:cNvPr id="45059" name="Rectangle 3">
            <a:extLst>
              <a:ext uri="{FF2B5EF4-FFF2-40B4-BE49-F238E27FC236}">
                <a16:creationId xmlns:a16="http://schemas.microsoft.com/office/drawing/2014/main" id="{B65E6BA4-AAC5-47EF-A40D-6ADCEB074CBD}"/>
              </a:ext>
            </a:extLst>
          </p:cNvPr>
          <p:cNvSpPr>
            <a:spLocks noGrp="1" noChangeArrowheads="1"/>
          </p:cNvSpPr>
          <p:nvPr>
            <p:ph type="body" idx="1"/>
          </p:nvPr>
        </p:nvSpPr>
        <p:spPr/>
        <p:txBody>
          <a:bodyPr/>
          <a:lstStyle/>
          <a:p>
            <a:r>
              <a:rPr lang="en-US" altLang="en-US"/>
              <a:t>Expand use of a view in a query/another view</a:t>
            </a:r>
          </a:p>
          <a:p>
            <a:endParaRPr lang="en-US" altLang="en-US"/>
          </a:p>
        </p:txBody>
      </p:sp>
      <p:sp>
        <p:nvSpPr>
          <p:cNvPr id="45060" name="Text Box 4">
            <a:extLst>
              <a:ext uri="{FF2B5EF4-FFF2-40B4-BE49-F238E27FC236}">
                <a16:creationId xmlns:a16="http://schemas.microsoft.com/office/drawing/2014/main" id="{84BDD59F-1930-483A-8715-B290D233096F}"/>
              </a:ext>
            </a:extLst>
          </p:cNvPr>
          <p:cNvSpPr txBox="1">
            <a:spLocks noChangeArrowheads="1"/>
          </p:cNvSpPr>
          <p:nvPr/>
        </p:nvSpPr>
        <p:spPr bwMode="auto">
          <a:xfrm>
            <a:off x="2806654" y="2539477"/>
            <a:ext cx="71929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a:defRPr sz="1600">
                <a:solidFill>
                  <a:schemeClr val="tx1"/>
                </a:solidFill>
                <a:latin typeface="Helvetica" panose="020B0604020202020204" pitchFamily="34" charset="0"/>
                <a:ea typeface="MS PGothic" panose="020B0600070205080204" pitchFamily="34" charset="-128"/>
              </a:defRPr>
            </a:lvl3pPr>
            <a:lvl4pPr>
              <a:defRPr sz="1600">
                <a:solidFill>
                  <a:schemeClr val="tx1"/>
                </a:solidFill>
                <a:latin typeface="Helvetica" panose="020B0604020202020204" pitchFamily="34" charset="0"/>
                <a:ea typeface="MS PGothic" panose="020B0600070205080204" pitchFamily="34" charset="-128"/>
              </a:defRPr>
            </a:lvl4pPr>
            <a:lvl5pPr>
              <a:defRPr sz="1600">
                <a:solidFill>
                  <a:schemeClr val="tx1"/>
                </a:solidFill>
                <a:latin typeface="Helvetica" panose="020B0604020202020204" pitchFamily="34" charset="0"/>
                <a:ea typeface="MS PGothic" panose="020B0600070205080204" pitchFamily="34" charset="-128"/>
              </a:defRPr>
            </a:lvl5pPr>
            <a:lvl6pPr marL="4572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9144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1371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18288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r>
              <a:rPr lang="en-US" altLang="en-US" sz="2000" b="1" dirty="0"/>
              <a:t>create view </a:t>
            </a:r>
            <a:r>
              <a:rPr lang="en-US" altLang="en-US" sz="2000" i="1" dirty="0"/>
              <a:t>innov_ent_fall_2020_knauss </a:t>
            </a:r>
            <a:r>
              <a:rPr lang="en-US" altLang="en-US" sz="2000" b="1" dirty="0"/>
              <a:t>as</a:t>
            </a:r>
          </a:p>
          <a:p>
            <a:r>
              <a:rPr lang="en-US" altLang="en-US" sz="2000" dirty="0"/>
              <a:t>(</a:t>
            </a:r>
            <a:r>
              <a:rPr lang="en-US" altLang="en-US" sz="2000" b="1" dirty="0"/>
              <a:t>select </a:t>
            </a:r>
            <a:r>
              <a:rPr lang="en-US" altLang="en-US" sz="2000" i="1" dirty="0" err="1"/>
              <a:t>course_id</a:t>
            </a:r>
            <a:r>
              <a:rPr lang="en-US" altLang="en-US" sz="2000" dirty="0"/>
              <a:t>, </a:t>
            </a:r>
            <a:r>
              <a:rPr lang="en-US" altLang="en-US" sz="2000" i="1" dirty="0" err="1"/>
              <a:t>room_number</a:t>
            </a:r>
            <a:endParaRPr lang="en-US" altLang="en-US" sz="2000" i="1" dirty="0"/>
          </a:p>
          <a:p>
            <a:r>
              <a:rPr lang="en-US" altLang="en-US" sz="2000" b="1" dirty="0"/>
              <a:t>from </a:t>
            </a:r>
            <a:r>
              <a:rPr lang="en-US" altLang="en-US" sz="2000" dirty="0"/>
              <a:t>(</a:t>
            </a:r>
            <a:r>
              <a:rPr lang="en-US" altLang="en-US" sz="2000" b="1" dirty="0"/>
              <a:t>select </a:t>
            </a:r>
            <a:r>
              <a:rPr lang="en-US" altLang="en-US" sz="2000" i="1" dirty="0" err="1"/>
              <a:t>course</a:t>
            </a:r>
            <a:r>
              <a:rPr lang="en-US" altLang="en-US" sz="2000" dirty="0" err="1"/>
              <a:t>.</a:t>
            </a:r>
            <a:r>
              <a:rPr lang="en-US" altLang="en-US" sz="2000" i="1" dirty="0" err="1"/>
              <a:t>course_id</a:t>
            </a:r>
            <a:r>
              <a:rPr lang="en-US" altLang="en-US" sz="2000" dirty="0"/>
              <a:t>, </a:t>
            </a:r>
            <a:r>
              <a:rPr lang="en-US" altLang="en-US" sz="2000" i="1" dirty="0"/>
              <a:t>building</a:t>
            </a:r>
            <a:r>
              <a:rPr lang="en-US" altLang="en-US" sz="2000" dirty="0"/>
              <a:t>, </a:t>
            </a:r>
            <a:r>
              <a:rPr lang="en-US" altLang="en-US" sz="2000" i="1" dirty="0" err="1"/>
              <a:t>room_number</a:t>
            </a:r>
            <a:endParaRPr lang="en-US" altLang="en-US" sz="2000" i="1" dirty="0"/>
          </a:p>
          <a:p>
            <a:r>
              <a:rPr lang="en-US" altLang="en-US" sz="2000" b="1" dirty="0"/>
              <a:t>          from </a:t>
            </a:r>
            <a:r>
              <a:rPr lang="en-US" altLang="en-US" sz="2000" i="1" dirty="0"/>
              <a:t>course</a:t>
            </a:r>
            <a:r>
              <a:rPr lang="en-US" altLang="en-US" sz="2000" dirty="0"/>
              <a:t>, </a:t>
            </a:r>
            <a:r>
              <a:rPr lang="en-US" altLang="en-US" sz="2000" i="1" dirty="0"/>
              <a:t>section</a:t>
            </a:r>
          </a:p>
          <a:p>
            <a:r>
              <a:rPr lang="en-US" altLang="en-US" sz="2000" b="1" dirty="0"/>
              <a:t>          where </a:t>
            </a:r>
            <a:r>
              <a:rPr lang="en-US" altLang="en-US" sz="2000" i="1" dirty="0" err="1"/>
              <a:t>course</a:t>
            </a:r>
            <a:r>
              <a:rPr lang="en-US" altLang="en-US" sz="2000" dirty="0" err="1"/>
              <a:t>.</a:t>
            </a:r>
            <a:r>
              <a:rPr lang="en-US" altLang="en-US" sz="2000" i="1" dirty="0" err="1"/>
              <a:t>course_id</a:t>
            </a:r>
            <a:r>
              <a:rPr lang="en-US" altLang="en-US" sz="2000" i="1" dirty="0"/>
              <a:t> </a:t>
            </a:r>
            <a:r>
              <a:rPr lang="en-US" altLang="en-US" sz="2000" dirty="0"/>
              <a:t>= </a:t>
            </a:r>
            <a:r>
              <a:rPr lang="en-US" altLang="en-US" sz="2000" i="1" dirty="0" err="1"/>
              <a:t>section</a:t>
            </a:r>
            <a:r>
              <a:rPr lang="en-US" altLang="en-US" sz="2000" dirty="0" err="1"/>
              <a:t>.</a:t>
            </a:r>
            <a:r>
              <a:rPr lang="en-US" altLang="en-US" sz="2000" i="1" dirty="0" err="1"/>
              <a:t>course_id</a:t>
            </a:r>
            <a:endParaRPr lang="en-US" altLang="en-US" sz="2000" i="1" dirty="0"/>
          </a:p>
          <a:p>
            <a:r>
              <a:rPr lang="en-US" altLang="en-US" sz="2000" b="1" dirty="0"/>
              <a:t>               and </a:t>
            </a:r>
            <a:r>
              <a:rPr lang="en-US" altLang="en-US" sz="2000" i="1" dirty="0" err="1"/>
              <a:t>course</a:t>
            </a:r>
            <a:r>
              <a:rPr lang="en-US" altLang="en-US" sz="2000" dirty="0" err="1"/>
              <a:t>.</a:t>
            </a:r>
            <a:r>
              <a:rPr lang="en-US" altLang="en-US" sz="2000" i="1" dirty="0" err="1"/>
              <a:t>dept_name</a:t>
            </a:r>
            <a:r>
              <a:rPr lang="en-US" altLang="en-US" sz="2000" i="1" dirty="0"/>
              <a:t> </a:t>
            </a:r>
            <a:r>
              <a:rPr lang="en-US" altLang="en-US" sz="2000" dirty="0"/>
              <a:t>= ’IENT’</a:t>
            </a:r>
          </a:p>
          <a:p>
            <a:r>
              <a:rPr lang="en-US" altLang="en-US" sz="2000" b="1" dirty="0"/>
              <a:t>               and </a:t>
            </a:r>
            <a:r>
              <a:rPr lang="en-US" altLang="en-US" sz="2000" i="1" dirty="0" err="1"/>
              <a:t>section</a:t>
            </a:r>
            <a:r>
              <a:rPr lang="en-US" altLang="en-US" sz="2000" dirty="0" err="1"/>
              <a:t>.</a:t>
            </a:r>
            <a:r>
              <a:rPr lang="en-US" altLang="en-US" sz="2000" i="1" dirty="0" err="1"/>
              <a:t>semester</a:t>
            </a:r>
            <a:r>
              <a:rPr lang="en-US" altLang="en-US" sz="2000" i="1" dirty="0"/>
              <a:t> </a:t>
            </a:r>
            <a:r>
              <a:rPr lang="en-US" altLang="en-US" sz="2000" dirty="0"/>
              <a:t>= ’Fall’</a:t>
            </a:r>
          </a:p>
          <a:p>
            <a:r>
              <a:rPr lang="en-US" altLang="en-US" sz="2000" b="1" dirty="0"/>
              <a:t>               and </a:t>
            </a:r>
            <a:r>
              <a:rPr lang="en-US" altLang="en-US" sz="2000" i="1" dirty="0" err="1"/>
              <a:t>section</a:t>
            </a:r>
            <a:r>
              <a:rPr lang="en-US" altLang="en-US" sz="2000" dirty="0" err="1"/>
              <a:t>.</a:t>
            </a:r>
            <a:r>
              <a:rPr lang="en-US" altLang="en-US" sz="2000" i="1" dirty="0" err="1"/>
              <a:t>year</a:t>
            </a:r>
            <a:r>
              <a:rPr lang="en-US" altLang="en-US" sz="2000" i="1" dirty="0"/>
              <a:t> </a:t>
            </a:r>
            <a:r>
              <a:rPr lang="en-US" altLang="en-US" sz="2000" dirty="0"/>
              <a:t>= ’2020’)</a:t>
            </a:r>
          </a:p>
          <a:p>
            <a:r>
              <a:rPr lang="en-US" altLang="en-US" sz="2000" b="1" dirty="0"/>
              <a:t>where </a:t>
            </a:r>
            <a:r>
              <a:rPr lang="en-US" altLang="en-US" sz="2000" i="1" dirty="0"/>
              <a:t>building</a:t>
            </a:r>
            <a:r>
              <a:rPr lang="en-US" altLang="en-US" sz="2000" dirty="0"/>
              <a:t>= ’Knauss’;</a:t>
            </a:r>
          </a:p>
          <a:p>
            <a:endParaRPr lang="en-US" altLang="en-US" sz="2000" dirty="0"/>
          </a:p>
        </p:txBody>
      </p:sp>
    </p:spTree>
    <p:extLst>
      <p:ext uri="{BB962C8B-B14F-4D97-AF65-F5344CB8AC3E}">
        <p14:creationId xmlns:p14="http://schemas.microsoft.com/office/powerpoint/2010/main" val="230691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7E7D-081A-4A68-AB0D-C87467728A1C}"/>
              </a:ext>
            </a:extLst>
          </p:cNvPr>
          <p:cNvSpPr>
            <a:spLocks noGrp="1"/>
          </p:cNvSpPr>
          <p:nvPr>
            <p:ph type="title"/>
          </p:nvPr>
        </p:nvSpPr>
        <p:spPr/>
        <p:txBody>
          <a:bodyPr/>
          <a:lstStyle/>
          <a:p>
            <a:r>
              <a:rPr lang="en-US" dirty="0"/>
              <a:t>What is a join?</a:t>
            </a:r>
          </a:p>
        </p:txBody>
      </p:sp>
      <p:sp>
        <p:nvSpPr>
          <p:cNvPr id="3" name="Content Placeholder 2">
            <a:extLst>
              <a:ext uri="{FF2B5EF4-FFF2-40B4-BE49-F238E27FC236}">
                <a16:creationId xmlns:a16="http://schemas.microsoft.com/office/drawing/2014/main" id="{87AD175C-4688-4A71-9B38-99A88229844D}"/>
              </a:ext>
            </a:extLst>
          </p:cNvPr>
          <p:cNvSpPr>
            <a:spLocks noGrp="1"/>
          </p:cNvSpPr>
          <p:nvPr>
            <p:ph idx="1"/>
          </p:nvPr>
        </p:nvSpPr>
        <p:spPr/>
        <p:txBody>
          <a:bodyPr/>
          <a:lstStyle/>
          <a:p>
            <a:pPr>
              <a:buFont typeface="Wingdings" panose="05000000000000000000" pitchFamily="2" charset="2"/>
              <a:buChar char="§"/>
            </a:pPr>
            <a:r>
              <a:rPr lang="en-US" b="0" i="0" dirty="0">
                <a:effectLst/>
                <a:latin typeface="Roboto"/>
              </a:rPr>
              <a:t>A join is a query that combines records from two or more tables. </a:t>
            </a:r>
          </a:p>
          <a:p>
            <a:pPr>
              <a:buFont typeface="Wingdings" panose="05000000000000000000" pitchFamily="2" charset="2"/>
              <a:buChar char="§"/>
            </a:pPr>
            <a:r>
              <a:rPr lang="en-US" b="0" i="0" dirty="0">
                <a:effectLst/>
                <a:latin typeface="Roboto"/>
              </a:rPr>
              <a:t>A join will be performed whenever multiple tables appear in the FROM clause of the query. The select list of the query can select any columns from any of these tables.</a:t>
            </a:r>
          </a:p>
          <a:p>
            <a:pPr>
              <a:buFont typeface="Wingdings" panose="05000000000000000000" pitchFamily="2" charset="2"/>
              <a:buChar char="§"/>
            </a:pPr>
            <a:r>
              <a:rPr lang="en-US" b="0" i="0" dirty="0">
                <a:effectLst/>
                <a:latin typeface="Roboto"/>
              </a:rPr>
              <a:t>If join condition is omitted or invalid then a Cartesian product is formed. </a:t>
            </a:r>
          </a:p>
          <a:p>
            <a:pPr>
              <a:buFont typeface="Wingdings" panose="05000000000000000000" pitchFamily="2" charset="2"/>
              <a:buChar char="§"/>
            </a:pPr>
            <a:r>
              <a:rPr lang="en-US" b="0" i="0" dirty="0">
                <a:effectLst/>
                <a:latin typeface="Roboto"/>
              </a:rPr>
              <a:t>If any two of these tables have a column name in common, then must qualify these columns throughout the query with table or table alias names to avoid ambiguity. </a:t>
            </a:r>
          </a:p>
          <a:p>
            <a:pPr>
              <a:buFont typeface="Wingdings" panose="05000000000000000000" pitchFamily="2" charset="2"/>
              <a:buChar char="§"/>
            </a:pPr>
            <a:r>
              <a:rPr lang="en-US" b="0" i="0" dirty="0">
                <a:effectLst/>
                <a:latin typeface="Roboto"/>
              </a:rPr>
              <a:t>Most join queries contain at least one join condition, either in the FROM clause or in the WHERE clause.</a:t>
            </a:r>
            <a:endParaRPr lang="en-US" dirty="0"/>
          </a:p>
        </p:txBody>
      </p:sp>
    </p:spTree>
    <p:extLst>
      <p:ext uri="{BB962C8B-B14F-4D97-AF65-F5344CB8AC3E}">
        <p14:creationId xmlns:p14="http://schemas.microsoft.com/office/powerpoint/2010/main" val="48932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C96B833F-6EE9-40C5-8838-6EBF130CAFD0}"/>
              </a:ext>
            </a:extLst>
          </p:cNvPr>
          <p:cNvSpPr>
            <a:spLocks noGrp="1" noChangeArrowheads="1"/>
          </p:cNvSpPr>
          <p:nvPr>
            <p:ph type="title"/>
          </p:nvPr>
        </p:nvSpPr>
        <p:spPr>
          <a:xfrm>
            <a:off x="2209800" y="376238"/>
            <a:ext cx="7799388" cy="766762"/>
          </a:xfrm>
        </p:spPr>
        <p:txBody>
          <a:bodyPr vert="horz" lIns="90488" tIns="44450" rIns="90488" bIns="44450" rtlCol="0" anchor="t">
            <a:noAutofit/>
          </a:bodyPr>
          <a:lstStyle/>
          <a:p>
            <a:pPr>
              <a:defRPr/>
            </a:pPr>
            <a:r>
              <a:rPr lang="en-US" sz="4000" dirty="0">
                <a:solidFill>
                  <a:srgbClr val="000000"/>
                </a:solidFill>
                <a:effectLst>
                  <a:outerShdw blurRad="38100" dist="38100" dir="2700000" algn="tl">
                    <a:srgbClr val="FFFFFF"/>
                  </a:outerShdw>
                </a:effectLst>
              </a:rPr>
              <a:t>Processing Multiple Tables</a:t>
            </a:r>
          </a:p>
        </p:txBody>
      </p:sp>
      <p:sp>
        <p:nvSpPr>
          <p:cNvPr id="16387" name="Rectangle 3">
            <a:extLst>
              <a:ext uri="{FF2B5EF4-FFF2-40B4-BE49-F238E27FC236}">
                <a16:creationId xmlns:a16="http://schemas.microsoft.com/office/drawing/2014/main" id="{556AEAF1-82B5-4871-99F1-CC0F4029F8C5}"/>
              </a:ext>
            </a:extLst>
          </p:cNvPr>
          <p:cNvSpPr>
            <a:spLocks noGrp="1" noChangeArrowheads="1"/>
          </p:cNvSpPr>
          <p:nvPr>
            <p:ph idx="1"/>
          </p:nvPr>
        </p:nvSpPr>
        <p:spPr>
          <a:xfrm>
            <a:off x="825623" y="2130640"/>
            <a:ext cx="10662082" cy="4316197"/>
          </a:xfrm>
        </p:spPr>
        <p:txBody>
          <a:bodyPr>
            <a:normAutofit/>
          </a:bodyPr>
          <a:lstStyle/>
          <a:p>
            <a:pPr eaLnBrk="1" hangingPunct="1">
              <a:lnSpc>
                <a:spcPct val="80000"/>
              </a:lnSpc>
            </a:pPr>
            <a:r>
              <a:rPr lang="en-US" altLang="en-US" sz="3200" b="1" dirty="0">
                <a:solidFill>
                  <a:schemeClr val="accent1"/>
                </a:solidFill>
              </a:rPr>
              <a:t>Join</a:t>
            </a:r>
            <a:r>
              <a:rPr lang="en-US" altLang="en-US" sz="1800" dirty="0"/>
              <a:t>–</a:t>
            </a:r>
            <a:r>
              <a:rPr lang="en-US" altLang="en-US" sz="2400" dirty="0"/>
              <a:t>a relational operation that causes two or more tables with a common domain to be combined into a single table or view </a:t>
            </a:r>
          </a:p>
          <a:p>
            <a:pPr eaLnBrk="1" hangingPunct="1">
              <a:lnSpc>
                <a:spcPct val="80000"/>
              </a:lnSpc>
            </a:pPr>
            <a:r>
              <a:rPr lang="en-US" altLang="en-US" sz="3200" b="1" dirty="0" err="1">
                <a:solidFill>
                  <a:schemeClr val="accent1"/>
                </a:solidFill>
              </a:rPr>
              <a:t>Equi</a:t>
            </a:r>
            <a:r>
              <a:rPr lang="en-US" altLang="en-US" sz="3200" b="1" dirty="0">
                <a:solidFill>
                  <a:schemeClr val="accent1"/>
                </a:solidFill>
              </a:rPr>
              <a:t>-join</a:t>
            </a:r>
            <a:r>
              <a:rPr lang="en-US" altLang="en-US" sz="1800" dirty="0"/>
              <a:t>–</a:t>
            </a:r>
            <a:r>
              <a:rPr lang="en-US" altLang="en-US" sz="2400" dirty="0"/>
              <a:t>a join in which the joining condition is based on equality between values in the common columns; common columns appear redundantly in the result table</a:t>
            </a:r>
          </a:p>
          <a:p>
            <a:pPr eaLnBrk="1" hangingPunct="1">
              <a:lnSpc>
                <a:spcPct val="80000"/>
              </a:lnSpc>
            </a:pPr>
            <a:r>
              <a:rPr lang="en-US" altLang="en-US" sz="3200" b="1" dirty="0">
                <a:solidFill>
                  <a:schemeClr val="accent1"/>
                </a:solidFill>
              </a:rPr>
              <a:t>Natural join</a:t>
            </a:r>
            <a:r>
              <a:rPr lang="en-US" altLang="en-US" sz="1800" dirty="0"/>
              <a:t>–</a:t>
            </a:r>
            <a:r>
              <a:rPr lang="en-US" altLang="en-US" sz="2400" dirty="0"/>
              <a:t>an </a:t>
            </a:r>
            <a:r>
              <a:rPr lang="en-US" altLang="en-US" sz="2400" dirty="0" err="1"/>
              <a:t>equi</a:t>
            </a:r>
            <a:r>
              <a:rPr lang="en-US" altLang="en-US" sz="2400" dirty="0"/>
              <a:t>-join in which one of the duplicate columns is eliminated in the result table</a:t>
            </a:r>
          </a:p>
        </p:txBody>
      </p:sp>
      <p:sp>
        <p:nvSpPr>
          <p:cNvPr id="16388" name="Slide Number Placeholder 3">
            <a:extLst>
              <a:ext uri="{FF2B5EF4-FFF2-40B4-BE49-F238E27FC236}">
                <a16:creationId xmlns:a16="http://schemas.microsoft.com/office/drawing/2014/main" id="{27BD8F54-1421-45C6-AD77-3911693818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spcBef>
                <a:spcPct val="0"/>
              </a:spcBef>
              <a:buClrTx/>
              <a:buSzTx/>
              <a:buFontTx/>
              <a:buNone/>
            </a:pPr>
            <a:fld id="{71342873-E747-4802-BD8E-3B14664D0F2D}" type="slidenum">
              <a:rPr lang="en-US" altLang="en-US" sz="1200">
                <a:solidFill>
                  <a:srgbClr val="D38E27"/>
                </a:solidFill>
                <a:latin typeface="Tahoma" panose="020B0604030504040204" pitchFamily="34" charset="0"/>
              </a:rPr>
              <a:pPr>
                <a:spcBef>
                  <a:spcPct val="0"/>
                </a:spcBef>
                <a:buClrTx/>
                <a:buSzTx/>
                <a:buFontTx/>
                <a:buNone/>
              </a:pPr>
              <a:t>9</a:t>
            </a:fld>
            <a:endParaRPr lang="en-US" altLang="en-US" sz="1200">
              <a:solidFill>
                <a:srgbClr val="D38E27"/>
              </a:solidFill>
              <a:latin typeface="Tahoma" panose="020B0604030504040204" pitchFamily="34" charset="0"/>
            </a:endParaRPr>
          </a:p>
        </p:txBody>
      </p:sp>
      <p:sp>
        <p:nvSpPr>
          <p:cNvPr id="16389" name="Text Box 4">
            <a:extLst>
              <a:ext uri="{FF2B5EF4-FFF2-40B4-BE49-F238E27FC236}">
                <a16:creationId xmlns:a16="http://schemas.microsoft.com/office/drawing/2014/main" id="{342A4356-2041-4DD2-93F8-81B3FE248E82}"/>
              </a:ext>
            </a:extLst>
          </p:cNvPr>
          <p:cNvSpPr txBox="1">
            <a:spLocks noChangeArrowheads="1"/>
          </p:cNvSpPr>
          <p:nvPr/>
        </p:nvSpPr>
        <p:spPr bwMode="auto">
          <a:xfrm>
            <a:off x="1649013" y="4768634"/>
            <a:ext cx="8534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Tx/>
              <a:buNone/>
            </a:pPr>
            <a:r>
              <a:rPr lang="en-US" altLang="en-US" sz="2400" dirty="0">
                <a:solidFill>
                  <a:srgbClr val="990000"/>
                </a:solidFill>
                <a:latin typeface="Times New Roman" panose="02020603050405020304" pitchFamily="18" charset="0"/>
              </a:rPr>
              <a:t>The common columns in joined tables are usually the primary key of the dominant table and the foreign key of the dependent table in 1:M relationships</a:t>
            </a:r>
          </a:p>
        </p:txBody>
      </p:sp>
    </p:spTree>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{063931F6-85F1-4D4C-9B7C-0D9C1A8EF79C}tf11437505_win32</Template>
  <TotalTime>172</TotalTime>
  <Words>5859</Words>
  <Application>Microsoft Office PowerPoint</Application>
  <PresentationFormat>Widescreen</PresentationFormat>
  <Paragraphs>650</Paragraphs>
  <Slides>59</Slides>
  <Notes>48</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59</vt:i4>
      </vt:variant>
    </vt:vector>
  </HeadingPairs>
  <TitlesOfParts>
    <vt:vector size="73" baseType="lpstr">
      <vt:lpstr>Arial</vt:lpstr>
      <vt:lpstr>Calibri</vt:lpstr>
      <vt:lpstr>Calibri Light</vt:lpstr>
      <vt:lpstr>Courier New</vt:lpstr>
      <vt:lpstr>Georgia Pro Cond Light</vt:lpstr>
      <vt:lpstr>Helvetica</vt:lpstr>
      <vt:lpstr>Monotype Sorts</vt:lpstr>
      <vt:lpstr>Roboto</vt:lpstr>
      <vt:lpstr>Speak Pro</vt:lpstr>
      <vt:lpstr>Tahoma</vt:lpstr>
      <vt:lpstr>Times New Roman</vt:lpstr>
      <vt:lpstr>Wingdings</vt:lpstr>
      <vt:lpstr>Wingdings 2</vt:lpstr>
      <vt:lpstr>RetrospectVTI</vt:lpstr>
      <vt:lpstr>Chapter four </vt:lpstr>
      <vt:lpstr>More advanced topics</vt:lpstr>
      <vt:lpstr>Views</vt:lpstr>
      <vt:lpstr>View Definition</vt:lpstr>
      <vt:lpstr>Example Views</vt:lpstr>
      <vt:lpstr>Views Defined Using Other Views</vt:lpstr>
      <vt:lpstr>View Expansion</vt:lpstr>
      <vt:lpstr>What is a join?</vt:lpstr>
      <vt:lpstr>Processing Multiple Tables</vt:lpstr>
      <vt:lpstr>Processing Multiple Tables</vt:lpstr>
      <vt:lpstr>PowerPoint Presentation</vt:lpstr>
      <vt:lpstr>PowerPoint Presentation</vt:lpstr>
      <vt:lpstr>What is a subquery?</vt:lpstr>
      <vt:lpstr>Processing Multiple Tables  Using Subqueries</vt:lpstr>
      <vt:lpstr>Subquery Example</vt:lpstr>
      <vt:lpstr>Join vs. Subquery </vt:lpstr>
      <vt:lpstr>Advantages/Disadvantages Joins</vt:lpstr>
      <vt:lpstr>Advantages/Disadvantages Subqueries</vt:lpstr>
      <vt:lpstr>Greenhouse Database</vt:lpstr>
      <vt:lpstr>Greenhouse Database –  Crops are planted and harvested.</vt:lpstr>
      <vt:lpstr>Greenhouse Database -  How many rows in a table?</vt:lpstr>
      <vt:lpstr>Greenhouse Database - List contents of small tables.</vt:lpstr>
      <vt:lpstr>Greenhouse Database - View some crop planting data.</vt:lpstr>
      <vt:lpstr>Equi-Join</vt:lpstr>
      <vt:lpstr>Equi-Join and One-Sided Join</vt:lpstr>
      <vt:lpstr>One-Sided Join: Left or Right?</vt:lpstr>
      <vt:lpstr>One-Sided Join: Show all teams</vt:lpstr>
      <vt:lpstr>Full outer join</vt:lpstr>
      <vt:lpstr>One-Sided JOIN and NULL</vt:lpstr>
      <vt:lpstr>Type I Subquery</vt:lpstr>
      <vt:lpstr>Type I Subquery - Example</vt:lpstr>
      <vt:lpstr>Type I Subquery – Another Example</vt:lpstr>
      <vt:lpstr>Type I Subquery – versus Distinct</vt:lpstr>
      <vt:lpstr>Type I Subquery for deleting records</vt:lpstr>
      <vt:lpstr>Type I Subquery in the HAVING clause</vt:lpstr>
      <vt:lpstr>Type II Subquery (Correlated)</vt:lpstr>
      <vt:lpstr>Type II Subquery - Example</vt:lpstr>
      <vt:lpstr>Type II Subquery – A closer look</vt:lpstr>
      <vt:lpstr>Type II Subquery – Another Example</vt:lpstr>
      <vt:lpstr>Type II Subquery – Another Example</vt:lpstr>
      <vt:lpstr>In-line subquery</vt:lpstr>
      <vt:lpstr>In-line subquery example</vt:lpstr>
      <vt:lpstr>In-line example – 1st subquery</vt:lpstr>
      <vt:lpstr>In-line example – 2nd subquery</vt:lpstr>
      <vt:lpstr>In-line example – 3rd subquery</vt:lpstr>
      <vt:lpstr>In-line example – Complete query</vt:lpstr>
      <vt:lpstr>In-line example – Query output</vt:lpstr>
      <vt:lpstr>Nested Aggregate queries</vt:lpstr>
      <vt:lpstr>Nested Aggregate – 1st: detailed data</vt:lpstr>
      <vt:lpstr>Comment about the CAST() function</vt:lpstr>
      <vt:lpstr>2nd: Aggregate data</vt:lpstr>
      <vt:lpstr>3rd: Aggregate data</vt:lpstr>
      <vt:lpstr>3rd: Aggregate data:  Output</vt:lpstr>
      <vt:lpstr>DIVISION problem</vt:lpstr>
      <vt:lpstr>Set Operators – No DIVISION</vt:lpstr>
      <vt:lpstr>DIVISION: Modify the S-T database</vt:lpstr>
      <vt:lpstr>Revised S-T database:  Look at the data</vt:lpstr>
      <vt:lpstr>DIVISION problem – Part 1 &amp; 2</vt:lpstr>
      <vt:lpstr>DIVISION problem – Part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Carl M. Rebman Jr.</dc:creator>
  <cp:lastModifiedBy>Carl M. Rebman Jr.</cp:lastModifiedBy>
  <cp:revision>13</cp:revision>
  <dcterms:created xsi:type="dcterms:W3CDTF">2020-09-29T07:52:46Z</dcterms:created>
  <dcterms:modified xsi:type="dcterms:W3CDTF">2020-10-01T19:28:28Z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